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310" r:id="rId6"/>
    <p:sldId id="301" r:id="rId7"/>
    <p:sldId id="292" r:id="rId8"/>
    <p:sldId id="260" r:id="rId9"/>
    <p:sldId id="294" r:id="rId10"/>
    <p:sldId id="262" r:id="rId11"/>
    <p:sldId id="302" r:id="rId12"/>
    <p:sldId id="295" r:id="rId13"/>
    <p:sldId id="296" r:id="rId14"/>
    <p:sldId id="264" r:id="rId15"/>
    <p:sldId id="303" r:id="rId16"/>
    <p:sldId id="265" r:id="rId17"/>
    <p:sldId id="266" r:id="rId18"/>
    <p:sldId id="267" r:id="rId19"/>
    <p:sldId id="311" r:id="rId20"/>
    <p:sldId id="312" r:id="rId21"/>
    <p:sldId id="313" r:id="rId22"/>
    <p:sldId id="268" r:id="rId23"/>
    <p:sldId id="314"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Střední styl 4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Světlý styl 3 – zvýraznění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E3FDE45-AF77-4B5C-9715-49D594BDF05E}" styleName="Světlý styl 1 – zvýraznění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2397" autoAdjust="0"/>
  </p:normalViewPr>
  <p:slideViewPr>
    <p:cSldViewPr snapToGrid="0">
      <p:cViewPr varScale="1">
        <p:scale>
          <a:sx n="53" d="100"/>
          <a:sy n="53" d="100"/>
        </p:scale>
        <p:origin x="106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EC2091-FD6B-4E8A-AC87-0E08255A38FE}" type="datetimeFigureOut">
              <a:rPr lang="en-GB" smtClean="0"/>
              <a:t>15/05/2022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B588A3-4746-4419-A5AD-079D6C518B03}" type="slidenum">
              <a:rPr lang="en-GB" smtClean="0"/>
              <a:t>‹#›</a:t>
            </a:fld>
            <a:endParaRPr lang="en-GB"/>
          </a:p>
        </p:txBody>
      </p:sp>
    </p:spTree>
    <p:extLst>
      <p:ext uri="{BB962C8B-B14F-4D97-AF65-F5344CB8AC3E}">
        <p14:creationId xmlns:p14="http://schemas.microsoft.com/office/powerpoint/2010/main" val="2913872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en-GB" dirty="0"/>
              <a:t>https://www.edrawsoft.com/6m-method.html</a:t>
            </a:r>
          </a:p>
        </p:txBody>
      </p:sp>
      <p:sp>
        <p:nvSpPr>
          <p:cNvPr id="4" name="Zástupný symbol pro číslo snímku 3"/>
          <p:cNvSpPr>
            <a:spLocks noGrp="1"/>
          </p:cNvSpPr>
          <p:nvPr>
            <p:ph type="sldNum" sz="quarter" idx="5"/>
          </p:nvPr>
        </p:nvSpPr>
        <p:spPr/>
        <p:txBody>
          <a:bodyPr/>
          <a:lstStyle/>
          <a:p>
            <a:fld id="{90B588A3-4746-4419-A5AD-079D6C518B03}" type="slidenum">
              <a:rPr lang="en-GB" smtClean="0"/>
              <a:t>13</a:t>
            </a:fld>
            <a:endParaRPr lang="en-GB"/>
          </a:p>
        </p:txBody>
      </p:sp>
    </p:spTree>
    <p:extLst>
      <p:ext uri="{BB962C8B-B14F-4D97-AF65-F5344CB8AC3E}">
        <p14:creationId xmlns:p14="http://schemas.microsoft.com/office/powerpoint/2010/main" val="3866457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dirty="0"/>
          </a:p>
        </p:txBody>
      </p:sp>
      <p:sp>
        <p:nvSpPr>
          <p:cNvPr id="4" name="Zástupný symbol pro číslo snímku 3"/>
          <p:cNvSpPr>
            <a:spLocks noGrp="1"/>
          </p:cNvSpPr>
          <p:nvPr>
            <p:ph type="sldNum" sz="quarter" idx="5"/>
          </p:nvPr>
        </p:nvSpPr>
        <p:spPr/>
        <p:txBody>
          <a:bodyPr/>
          <a:lstStyle/>
          <a:p>
            <a:fld id="{90B588A3-4746-4419-A5AD-079D6C518B03}" type="slidenum">
              <a:rPr lang="en-GB" smtClean="0"/>
              <a:t>16</a:t>
            </a:fld>
            <a:endParaRPr lang="en-GB"/>
          </a:p>
        </p:txBody>
      </p:sp>
    </p:spTree>
    <p:extLst>
      <p:ext uri="{BB962C8B-B14F-4D97-AF65-F5344CB8AC3E}">
        <p14:creationId xmlns:p14="http://schemas.microsoft.com/office/powerpoint/2010/main" val="986720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a:t>Na základě SWOT analýzy můžeme vytvořit strategie </a:t>
            </a:r>
            <a:endParaRPr lang="en-GB" dirty="0"/>
          </a:p>
        </p:txBody>
      </p:sp>
      <p:sp>
        <p:nvSpPr>
          <p:cNvPr id="4" name="Slide Number Placeholder 3"/>
          <p:cNvSpPr>
            <a:spLocks noGrp="1"/>
          </p:cNvSpPr>
          <p:nvPr>
            <p:ph type="sldNum" sz="quarter" idx="5"/>
          </p:nvPr>
        </p:nvSpPr>
        <p:spPr/>
        <p:txBody>
          <a:bodyPr/>
          <a:lstStyle/>
          <a:p>
            <a:fld id="{90B588A3-4746-4419-A5AD-079D6C518B03}" type="slidenum">
              <a:rPr lang="en-GB" smtClean="0"/>
              <a:t>22</a:t>
            </a:fld>
            <a:endParaRPr lang="en-GB"/>
          </a:p>
        </p:txBody>
      </p:sp>
    </p:spTree>
    <p:extLst>
      <p:ext uri="{BB962C8B-B14F-4D97-AF65-F5344CB8AC3E}">
        <p14:creationId xmlns:p14="http://schemas.microsoft.com/office/powerpoint/2010/main" val="2156003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a:t>Na základě SWOT analýzy můžeme vytvořit strategie </a:t>
            </a:r>
            <a:endParaRPr lang="en-GB" dirty="0"/>
          </a:p>
        </p:txBody>
      </p:sp>
      <p:sp>
        <p:nvSpPr>
          <p:cNvPr id="4" name="Slide Number Placeholder 3"/>
          <p:cNvSpPr>
            <a:spLocks noGrp="1"/>
          </p:cNvSpPr>
          <p:nvPr>
            <p:ph type="sldNum" sz="quarter" idx="5"/>
          </p:nvPr>
        </p:nvSpPr>
        <p:spPr/>
        <p:txBody>
          <a:bodyPr/>
          <a:lstStyle/>
          <a:p>
            <a:fld id="{90B588A3-4746-4419-A5AD-079D6C518B03}" type="slidenum">
              <a:rPr lang="en-GB" smtClean="0"/>
              <a:t>23</a:t>
            </a:fld>
            <a:endParaRPr lang="en-GB"/>
          </a:p>
        </p:txBody>
      </p:sp>
    </p:spTree>
    <p:extLst>
      <p:ext uri="{BB962C8B-B14F-4D97-AF65-F5344CB8AC3E}">
        <p14:creationId xmlns:p14="http://schemas.microsoft.com/office/powerpoint/2010/main" val="1619804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5C009-72BC-400C-B9E2-0FE064DC77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2CE62A-83E3-4277-802A-A36BC7E85A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4DD039-095B-4FE9-9625-08F5607527A5}"/>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5" name="Footer Placeholder 4">
            <a:extLst>
              <a:ext uri="{FF2B5EF4-FFF2-40B4-BE49-F238E27FC236}">
                <a16:creationId xmlns:a16="http://schemas.microsoft.com/office/drawing/2014/main" id="{CA3E0E6C-B6CB-4E52-8447-5A72529F85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F92EF8-FD2F-49BC-BD04-D0A3D35FEB55}"/>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3960875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14161-E591-45F9-B02D-09B134996A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572375-6986-4D0E-AB65-481D61FB6E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08F182-2DFC-424E-BF98-7B444D22819D}"/>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5" name="Footer Placeholder 4">
            <a:extLst>
              <a:ext uri="{FF2B5EF4-FFF2-40B4-BE49-F238E27FC236}">
                <a16:creationId xmlns:a16="http://schemas.microsoft.com/office/drawing/2014/main" id="{57786B62-B562-4A62-9E35-ACAF132B76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96B717-4F57-432D-BE73-035198A19D24}"/>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251806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2B3336-6D37-422D-B0EF-9B32817303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6AD5F7B-538D-49F5-84EF-3269B15B04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116778-5FF5-47E5-B333-1D688F5EF966}"/>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5" name="Footer Placeholder 4">
            <a:extLst>
              <a:ext uri="{FF2B5EF4-FFF2-40B4-BE49-F238E27FC236}">
                <a16:creationId xmlns:a16="http://schemas.microsoft.com/office/drawing/2014/main" id="{953D2AE9-660E-4D6C-B21D-D044017385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69CC5F-4E93-42D3-82FC-0C023BCD0A28}"/>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1613841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0EFE7-D3A3-4438-B9DD-5B48C2850C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EA7BE6-48EB-44DF-A573-762414C291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897B2D-9772-48B0-99E5-FCCA3A7A96B2}"/>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5" name="Footer Placeholder 4">
            <a:extLst>
              <a:ext uri="{FF2B5EF4-FFF2-40B4-BE49-F238E27FC236}">
                <a16:creationId xmlns:a16="http://schemas.microsoft.com/office/drawing/2014/main" id="{C0E4F932-9648-4854-B6D2-5FC779B0EF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BB9AB0-7D5E-4824-96EF-60665472FA2F}"/>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3344564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2BDB7-4CEE-470B-908B-CB2613EA8C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C577E62-598F-4EEB-805E-D1E120FF0E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A041D4-47CA-4F6F-8364-A7D9CBC7D3B0}"/>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5" name="Footer Placeholder 4">
            <a:extLst>
              <a:ext uri="{FF2B5EF4-FFF2-40B4-BE49-F238E27FC236}">
                <a16:creationId xmlns:a16="http://schemas.microsoft.com/office/drawing/2014/main" id="{E3CEB398-5372-4463-9280-FFE13B866A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E35D91-964F-4FAD-A0EE-91C9AAC32587}"/>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2085331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259BB-B070-4D3F-AEEA-0D12976709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F78393-CC5D-4EBB-80EA-4788544E51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717972-D5F6-420C-858F-9545C27EF9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2A0232-3EFE-4B19-92D0-3B49DDE16D85}"/>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6" name="Footer Placeholder 5">
            <a:extLst>
              <a:ext uri="{FF2B5EF4-FFF2-40B4-BE49-F238E27FC236}">
                <a16:creationId xmlns:a16="http://schemas.microsoft.com/office/drawing/2014/main" id="{C32598C8-B0AF-4B72-908F-5EF0093475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304623-6DD4-4B1D-9B66-DCEEE6AF0099}"/>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1619568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FF144-2600-4E01-B215-F842D381B25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88D824-7974-4159-BC0F-2BD4B5711A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EB0484-2250-4348-B178-9E9EB3CC34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B2E6076-B5E1-4588-AC68-F8E28C4AD0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CF3CAF-4CD7-4580-9C78-5DA345B8C4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3F75405-F873-4492-9032-CF0AE542E1EC}"/>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8" name="Footer Placeholder 7">
            <a:extLst>
              <a:ext uri="{FF2B5EF4-FFF2-40B4-BE49-F238E27FC236}">
                <a16:creationId xmlns:a16="http://schemas.microsoft.com/office/drawing/2014/main" id="{5795C893-7702-48C3-B236-389CA23864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A3F1F8-02A5-46D8-B390-44B9E0A860F1}"/>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55126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1D4EC-2C1E-4C21-A015-27E9C7F3D7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12FBD2-DF96-4EFB-BA29-4C9E0255185C}"/>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4" name="Footer Placeholder 3">
            <a:extLst>
              <a:ext uri="{FF2B5EF4-FFF2-40B4-BE49-F238E27FC236}">
                <a16:creationId xmlns:a16="http://schemas.microsoft.com/office/drawing/2014/main" id="{F1474805-F245-4266-847A-3AF885FE8D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E80E35-B954-4ED4-A181-77CDDCBBF3C1}"/>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1109182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15B30D-494E-4B29-AE5A-48138D4387A8}"/>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3" name="Footer Placeholder 2">
            <a:extLst>
              <a:ext uri="{FF2B5EF4-FFF2-40B4-BE49-F238E27FC236}">
                <a16:creationId xmlns:a16="http://schemas.microsoft.com/office/drawing/2014/main" id="{271FDA72-EA5F-4196-B995-8E24495AFD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671868-FECE-4429-9218-18011539A669}"/>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162771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CD12F-026C-4DD1-8F0A-AD37F6D73A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5868C4-D6AE-4F2B-9684-2216D8020E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A2333A-2918-407E-9CD9-DD7CAA2A0A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D28B0A-0A82-4829-A830-E11C92046675}"/>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6" name="Footer Placeholder 5">
            <a:extLst>
              <a:ext uri="{FF2B5EF4-FFF2-40B4-BE49-F238E27FC236}">
                <a16:creationId xmlns:a16="http://schemas.microsoft.com/office/drawing/2014/main" id="{3730A8DA-F179-44D0-BA8D-830DFFA32B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008208-0159-497F-A3DA-6834B3C6734A}"/>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3662051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2E610-2F32-4F0F-93C6-2B010B0980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066B16-5FB6-4EE2-AD48-9E74117B79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1B17BA-B0E2-413A-98DA-F4FD63A02C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D11819-6B3E-40CB-959D-52FD43AD3FAE}"/>
              </a:ext>
            </a:extLst>
          </p:cNvPr>
          <p:cNvSpPr>
            <a:spLocks noGrp="1"/>
          </p:cNvSpPr>
          <p:nvPr>
            <p:ph type="dt" sz="half" idx="10"/>
          </p:nvPr>
        </p:nvSpPr>
        <p:spPr/>
        <p:txBody>
          <a:bodyPr/>
          <a:lstStyle/>
          <a:p>
            <a:fld id="{63FA3A90-C842-41CB-B04C-92D0ABA85A86}" type="datetimeFigureOut">
              <a:rPr lang="en-US" smtClean="0"/>
              <a:t>5/15/2022</a:t>
            </a:fld>
            <a:endParaRPr lang="en-US"/>
          </a:p>
        </p:txBody>
      </p:sp>
      <p:sp>
        <p:nvSpPr>
          <p:cNvPr id="6" name="Footer Placeholder 5">
            <a:extLst>
              <a:ext uri="{FF2B5EF4-FFF2-40B4-BE49-F238E27FC236}">
                <a16:creationId xmlns:a16="http://schemas.microsoft.com/office/drawing/2014/main" id="{630F1044-BD44-466F-8FED-88C6C85CB9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B2BF6D-6EF2-400E-9D4A-7898C10F6CE9}"/>
              </a:ext>
            </a:extLst>
          </p:cNvPr>
          <p:cNvSpPr>
            <a:spLocks noGrp="1"/>
          </p:cNvSpPr>
          <p:nvPr>
            <p:ph type="sldNum" sz="quarter" idx="12"/>
          </p:nvPr>
        </p:nvSpPr>
        <p:spPr/>
        <p:txBody>
          <a:bodyPr/>
          <a:lstStyle/>
          <a:p>
            <a:fld id="{855ADAFF-5707-4A45-979C-2428D2FC91FB}" type="slidenum">
              <a:rPr lang="en-US" smtClean="0"/>
              <a:t>‹#›</a:t>
            </a:fld>
            <a:endParaRPr lang="en-US"/>
          </a:p>
        </p:txBody>
      </p:sp>
    </p:spTree>
    <p:extLst>
      <p:ext uri="{BB962C8B-B14F-4D97-AF65-F5344CB8AC3E}">
        <p14:creationId xmlns:p14="http://schemas.microsoft.com/office/powerpoint/2010/main" val="3295740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473F86-CEFE-493B-86CC-21FA737F9B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8DC3F0-3478-4D26-A6F6-D2EA99D306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5284DB-6893-46B8-B813-E7F707A1E6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FA3A90-C842-41CB-B04C-92D0ABA85A86}" type="datetimeFigureOut">
              <a:rPr lang="en-US" smtClean="0"/>
              <a:t>5/15/2022</a:t>
            </a:fld>
            <a:endParaRPr lang="en-US"/>
          </a:p>
        </p:txBody>
      </p:sp>
      <p:sp>
        <p:nvSpPr>
          <p:cNvPr id="5" name="Footer Placeholder 4">
            <a:extLst>
              <a:ext uri="{FF2B5EF4-FFF2-40B4-BE49-F238E27FC236}">
                <a16:creationId xmlns:a16="http://schemas.microsoft.com/office/drawing/2014/main" id="{6A962C7E-1B2C-4784-99B1-125468FDBA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5AC5F91-615F-4EA3-A0CD-2BF503C6C6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ADAFF-5707-4A45-979C-2428D2FC91FB}" type="slidenum">
              <a:rPr lang="en-US" smtClean="0"/>
              <a:t>‹#›</a:t>
            </a:fld>
            <a:endParaRPr lang="en-US"/>
          </a:p>
        </p:txBody>
      </p:sp>
    </p:spTree>
    <p:extLst>
      <p:ext uri="{BB962C8B-B14F-4D97-AF65-F5344CB8AC3E}">
        <p14:creationId xmlns:p14="http://schemas.microsoft.com/office/powerpoint/2010/main" val="243556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A44CE9D-26E9-4C97-A310-DAA57AA750E4}"/>
              </a:ext>
            </a:extLst>
          </p:cNvPr>
          <p:cNvSpPr>
            <a:spLocks noGrp="1"/>
          </p:cNvSpPr>
          <p:nvPr>
            <p:ph type="ctrTitle"/>
          </p:nvPr>
        </p:nvSpPr>
        <p:spPr>
          <a:xfrm>
            <a:off x="1524003" y="1999615"/>
            <a:ext cx="9144000" cy="2764028"/>
          </a:xfrm>
        </p:spPr>
        <p:txBody>
          <a:bodyPr anchor="ctr">
            <a:normAutofit/>
          </a:bodyPr>
          <a:lstStyle/>
          <a:p>
            <a:r>
              <a:rPr lang="cs-CZ" sz="7200" dirty="0"/>
              <a:t>Business Environment of a Family business</a:t>
            </a:r>
            <a:endParaRPr lang="en-US" sz="7200" dirty="0"/>
          </a:p>
        </p:txBody>
      </p:sp>
      <p:sp>
        <p:nvSpPr>
          <p:cNvPr id="3" name="Subtitle 2">
            <a:extLst>
              <a:ext uri="{FF2B5EF4-FFF2-40B4-BE49-F238E27FC236}">
                <a16:creationId xmlns:a16="http://schemas.microsoft.com/office/drawing/2014/main" id="{70146064-EABF-41B6-B505-5AE8CE8ED836}"/>
              </a:ext>
            </a:extLst>
          </p:cNvPr>
          <p:cNvSpPr>
            <a:spLocks noGrp="1"/>
          </p:cNvSpPr>
          <p:nvPr>
            <p:ph type="subTitle" idx="1"/>
          </p:nvPr>
        </p:nvSpPr>
        <p:spPr>
          <a:xfrm>
            <a:off x="1966912" y="5645150"/>
            <a:ext cx="8258176" cy="631825"/>
          </a:xfrm>
        </p:spPr>
        <p:txBody>
          <a:bodyPr anchor="ctr">
            <a:normAutofit/>
          </a:bodyPr>
          <a:lstStyle/>
          <a:p>
            <a:r>
              <a:rPr lang="cs-CZ" sz="1500" dirty="0"/>
              <a:t>Lecture/17.5.2022</a:t>
            </a:r>
          </a:p>
          <a:p>
            <a:r>
              <a:rPr lang="cs-CZ" sz="1500" dirty="0"/>
              <a:t>Lucie </a:t>
            </a:r>
            <a:r>
              <a:rPr lang="cs-CZ" sz="1500" dirty="0" err="1"/>
              <a:t>Reczková</a:t>
            </a:r>
            <a:endParaRPr lang="en-US" sz="1500" dirty="0"/>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7409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25684" y="465420"/>
            <a:ext cx="10168128" cy="908410"/>
          </a:xfrm>
        </p:spPr>
        <p:txBody>
          <a:bodyPr>
            <a:normAutofit/>
          </a:bodyPr>
          <a:lstStyle/>
          <a:p>
            <a:r>
              <a:rPr lang="en-US" sz="4000" dirty="0"/>
              <a:t>Three circles family business model</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112884"/>
            <a:ext cx="10168128" cy="4196475"/>
          </a:xfrm>
        </p:spPr>
        <p:txBody>
          <a:bodyPr>
            <a:normAutofit/>
          </a:bodyPr>
          <a:lstStyle/>
          <a:p>
            <a:endParaRPr lang="cs-CZ" dirty="0"/>
          </a:p>
          <a:p>
            <a:pPr marL="0" indent="0">
              <a:buNone/>
            </a:pPr>
            <a:endParaRPr lang="cs-CZ" sz="1200" dirty="0"/>
          </a:p>
          <a:p>
            <a:pPr marL="0" indent="0">
              <a:buNone/>
            </a:pPr>
            <a:endParaRPr lang="en-US" sz="2200" dirty="0"/>
          </a:p>
        </p:txBody>
      </p:sp>
      <p:pic>
        <p:nvPicPr>
          <p:cNvPr id="7" name="Picture 6">
            <a:extLst>
              <a:ext uri="{FF2B5EF4-FFF2-40B4-BE49-F238E27FC236}">
                <a16:creationId xmlns:a16="http://schemas.microsoft.com/office/drawing/2014/main" id="{ABCAF3F2-C697-CF1E-34BF-5AA963EC95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842" y="1872733"/>
            <a:ext cx="4762500" cy="4676775"/>
          </a:xfrm>
          <a:prstGeom prst="rect">
            <a:avLst/>
          </a:prstGeom>
        </p:spPr>
      </p:pic>
      <p:pic>
        <p:nvPicPr>
          <p:cNvPr id="11" name="Picture 10">
            <a:extLst>
              <a:ext uri="{FF2B5EF4-FFF2-40B4-BE49-F238E27FC236}">
                <a16:creationId xmlns:a16="http://schemas.microsoft.com/office/drawing/2014/main" id="{20078669-CB61-7FD8-20E6-560B2B98E6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86126" y="2286903"/>
            <a:ext cx="6675698" cy="3848433"/>
          </a:xfrm>
          <a:prstGeom prst="rect">
            <a:avLst/>
          </a:prstGeom>
        </p:spPr>
      </p:pic>
    </p:spTree>
    <p:extLst>
      <p:ext uri="{BB962C8B-B14F-4D97-AF65-F5344CB8AC3E}">
        <p14:creationId xmlns:p14="http://schemas.microsoft.com/office/powerpoint/2010/main" val="662357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090665" y="656791"/>
            <a:ext cx="10168128" cy="908410"/>
          </a:xfrm>
        </p:spPr>
        <p:txBody>
          <a:bodyPr>
            <a:normAutofit fontScale="90000"/>
          </a:bodyPr>
          <a:lstStyle/>
          <a:p>
            <a:r>
              <a:rPr lang="en-US" sz="4000" dirty="0"/>
              <a:t>Three circles family business model – an example of how to use it</a:t>
            </a:r>
            <a:endParaRPr lang="cs-CZ" sz="4000" b="1"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112884"/>
            <a:ext cx="10168128" cy="4196475"/>
          </a:xfrm>
        </p:spPr>
        <p:txBody>
          <a:bodyPr>
            <a:normAutofit lnSpcReduction="10000"/>
          </a:bodyPr>
          <a:lstStyle/>
          <a:p>
            <a:r>
              <a:rPr lang="en-US" dirty="0"/>
              <a:t>If communication is being examined, we plot first each person’s location on the model and then</a:t>
            </a:r>
          </a:p>
          <a:p>
            <a:r>
              <a:rPr lang="en-US" dirty="0"/>
              <a:t>examine how communication occurs in each of the circles.</a:t>
            </a:r>
          </a:p>
          <a:p>
            <a:r>
              <a:rPr lang="en-US" dirty="0"/>
              <a:t>Communication about business issues often occurs within the family circle, in social settings, such as over the dinner table or at family events.</a:t>
            </a:r>
          </a:p>
          <a:p>
            <a:r>
              <a:rPr lang="en-US" dirty="0"/>
              <a:t>If anyone is in the management circle, but not also in the family circle, they would be likely excluded form these discussions and could feel they are not involved in the </a:t>
            </a:r>
            <a:r>
              <a:rPr lang="en-US" dirty="0" err="1"/>
              <a:t>decisionmaking</a:t>
            </a:r>
            <a:r>
              <a:rPr lang="en-US" dirty="0"/>
              <a:t> and this might lead to disengagement and reduced motivation.</a:t>
            </a:r>
            <a:endParaRPr lang="cs-CZ" dirty="0"/>
          </a:p>
          <a:p>
            <a:pPr marL="0" indent="0">
              <a:buNone/>
            </a:pPr>
            <a:endParaRPr lang="cs-CZ" sz="1200" dirty="0"/>
          </a:p>
          <a:p>
            <a:pPr marL="0" indent="0">
              <a:buNone/>
            </a:pPr>
            <a:endParaRPr lang="en-US" sz="2200" dirty="0"/>
          </a:p>
        </p:txBody>
      </p:sp>
      <p:sp>
        <p:nvSpPr>
          <p:cNvPr id="13" name="Content Placeholder 2">
            <a:extLst>
              <a:ext uri="{FF2B5EF4-FFF2-40B4-BE49-F238E27FC236}">
                <a16:creationId xmlns:a16="http://schemas.microsoft.com/office/drawing/2014/main" id="{774B23FE-13BA-474C-AC11-45B8BE5BBC66}"/>
              </a:ext>
            </a:extLst>
          </p:cNvPr>
          <p:cNvSpPr txBox="1">
            <a:spLocks/>
          </p:cNvSpPr>
          <p:nvPr/>
        </p:nvSpPr>
        <p:spPr>
          <a:xfrm>
            <a:off x="1115568" y="2112885"/>
            <a:ext cx="10168128" cy="45187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cs-CZ" sz="3600" dirty="0"/>
          </a:p>
        </p:txBody>
      </p:sp>
    </p:spTree>
    <p:extLst>
      <p:ext uri="{BB962C8B-B14F-4D97-AF65-F5344CB8AC3E}">
        <p14:creationId xmlns:p14="http://schemas.microsoft.com/office/powerpoint/2010/main" val="4169795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en-US" sz="4000" dirty="0"/>
              <a:t>Three circles family business model</a:t>
            </a:r>
            <a:endParaRPr lang="cs-CZ"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Obdélník 3">
            <a:extLst>
              <a:ext uri="{FF2B5EF4-FFF2-40B4-BE49-F238E27FC236}">
                <a16:creationId xmlns:a16="http://schemas.microsoft.com/office/drawing/2014/main" id="{412EBA6D-3EC8-4490-A7B7-656B9BDDDBCA}"/>
              </a:ext>
            </a:extLst>
          </p:cNvPr>
          <p:cNvSpPr/>
          <p:nvPr/>
        </p:nvSpPr>
        <p:spPr>
          <a:xfrm>
            <a:off x="626850" y="1859370"/>
            <a:ext cx="10547972" cy="461665"/>
          </a:xfrm>
          <a:prstGeom prst="rect">
            <a:avLst/>
          </a:prstGeom>
        </p:spPr>
        <p:txBody>
          <a:bodyPr wrap="square">
            <a:spAutoFit/>
          </a:bodyPr>
          <a:lstStyle/>
          <a:p>
            <a:pPr algn="just"/>
            <a:r>
              <a:rPr lang="cs-CZ" sz="2400" dirty="0"/>
              <a:t> </a:t>
            </a:r>
          </a:p>
        </p:txBody>
      </p:sp>
      <p:sp>
        <p:nvSpPr>
          <p:cNvPr id="6" name="Zástupný symbol pro obsah 5">
            <a:extLst>
              <a:ext uri="{FF2B5EF4-FFF2-40B4-BE49-F238E27FC236}">
                <a16:creationId xmlns:a16="http://schemas.microsoft.com/office/drawing/2014/main" id="{E39B5461-8DCE-490E-87BB-F4890E8B0D47}"/>
              </a:ext>
            </a:extLst>
          </p:cNvPr>
          <p:cNvSpPr>
            <a:spLocks noGrp="1"/>
          </p:cNvSpPr>
          <p:nvPr>
            <p:ph idx="1"/>
          </p:nvPr>
        </p:nvSpPr>
        <p:spPr/>
        <p:txBody>
          <a:bodyPr/>
          <a:lstStyle/>
          <a:p>
            <a:pPr marL="0" indent="0">
              <a:buNone/>
            </a:pPr>
            <a:endParaRPr lang="cs-CZ" dirty="0"/>
          </a:p>
          <a:p>
            <a:pPr marL="0" indent="0">
              <a:buNone/>
            </a:pPr>
            <a:r>
              <a:rPr lang="en-GB" dirty="0"/>
              <a:t>The Three-circle model helps clarify the tasks and purposes of governance in reference to each of the key subsystems, the essential work that governance must accomplish if the family business is to succeed, and therefore the basis for evaluating governance implementation in research and practice.</a:t>
            </a:r>
          </a:p>
          <a:p>
            <a:pPr marL="0" indent="0">
              <a:buNone/>
            </a:pPr>
            <a:endParaRPr lang="en-GB" dirty="0"/>
          </a:p>
        </p:txBody>
      </p:sp>
    </p:spTree>
    <p:extLst>
      <p:ext uri="{BB962C8B-B14F-4D97-AF65-F5344CB8AC3E}">
        <p14:creationId xmlns:p14="http://schemas.microsoft.com/office/powerpoint/2010/main" val="259003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cs-CZ" sz="4000" dirty="0"/>
              <a:t>Architecture of family business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Zástupný symbol pro obsah 3">
            <a:extLst>
              <a:ext uri="{FF2B5EF4-FFF2-40B4-BE49-F238E27FC236}">
                <a16:creationId xmlns:a16="http://schemas.microsoft.com/office/drawing/2014/main" id="{6A60060C-FE9A-47AF-A3E1-E17D6C29DCFF}"/>
              </a:ext>
            </a:extLst>
          </p:cNvPr>
          <p:cNvSpPr>
            <a:spLocks noGrp="1"/>
          </p:cNvSpPr>
          <p:nvPr>
            <p:ph idx="1"/>
          </p:nvPr>
        </p:nvSpPr>
        <p:spPr>
          <a:xfrm>
            <a:off x="838200" y="1825625"/>
            <a:ext cx="10515600" cy="4801086"/>
          </a:xfrm>
        </p:spPr>
        <p:txBody>
          <a:bodyPr>
            <a:normAutofit fontScale="47500" lnSpcReduction="20000"/>
          </a:bodyPr>
          <a:lstStyle/>
          <a:p>
            <a:endParaRPr lang="cs-CZ" dirty="0"/>
          </a:p>
          <a:p>
            <a:pPr marL="0" indent="0">
              <a:buNone/>
            </a:pPr>
            <a:r>
              <a:rPr lang="en-GB" sz="5100" dirty="0"/>
              <a:t>Architecture of family business consists: family structure, business structure, ownership structure.</a:t>
            </a:r>
          </a:p>
          <a:p>
            <a:pPr marL="0" indent="0">
              <a:buNone/>
            </a:pPr>
            <a:r>
              <a:rPr lang="en-GB" sz="5100" b="1" dirty="0"/>
              <a:t>Family</a:t>
            </a:r>
          </a:p>
          <a:p>
            <a:r>
              <a:rPr lang="en-GB" sz="5100" dirty="0"/>
              <a:t>Family council (Family forum)</a:t>
            </a:r>
          </a:p>
          <a:p>
            <a:r>
              <a:rPr lang="en-GB" sz="5100" dirty="0"/>
              <a:t>Family assemblies</a:t>
            </a:r>
          </a:p>
          <a:p>
            <a:pPr marL="0" indent="0">
              <a:buNone/>
            </a:pPr>
            <a:r>
              <a:rPr lang="en-GB" sz="5100" b="1" dirty="0"/>
              <a:t>Business</a:t>
            </a:r>
          </a:p>
          <a:p>
            <a:r>
              <a:rPr lang="en-GB" sz="5100" dirty="0"/>
              <a:t>Board of directors</a:t>
            </a:r>
          </a:p>
          <a:p>
            <a:r>
              <a:rPr lang="en-GB" sz="5100" dirty="0"/>
              <a:t>Leadership structure</a:t>
            </a:r>
          </a:p>
          <a:p>
            <a:pPr marL="0" indent="0">
              <a:buNone/>
            </a:pPr>
            <a:r>
              <a:rPr lang="en-GB" sz="5100" b="1" dirty="0"/>
              <a:t>Management team</a:t>
            </a:r>
            <a:endParaRPr lang="en-GB" sz="5100" dirty="0"/>
          </a:p>
          <a:p>
            <a:r>
              <a:rPr lang="en-GB" sz="5100" dirty="0"/>
              <a:t>Ownership</a:t>
            </a:r>
          </a:p>
          <a:p>
            <a:r>
              <a:rPr lang="en-GB" sz="5100" dirty="0"/>
              <a:t>Shareholder´s council</a:t>
            </a:r>
          </a:p>
        </p:txBody>
      </p:sp>
    </p:spTree>
    <p:extLst>
      <p:ext uri="{BB962C8B-B14F-4D97-AF65-F5344CB8AC3E}">
        <p14:creationId xmlns:p14="http://schemas.microsoft.com/office/powerpoint/2010/main" val="3635299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cs-CZ" sz="4000" b="1" dirty="0"/>
              <a:t>Architecture of family business</a:t>
            </a:r>
            <a:r>
              <a:rPr lang="en-US" sz="4000" b="1" dirty="0"/>
              <a:t> – Family council</a:t>
            </a:r>
            <a:endParaRPr lang="cs-CZ"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112884"/>
            <a:ext cx="10168128" cy="4634757"/>
          </a:xfrm>
        </p:spPr>
        <p:txBody>
          <a:bodyPr>
            <a:normAutofit/>
          </a:bodyPr>
          <a:lstStyle/>
          <a:p>
            <a:r>
              <a:rPr lang="en-GB" sz="2200" dirty="0"/>
              <a:t>Family council is the board of directors for the family circle. </a:t>
            </a:r>
          </a:p>
          <a:p>
            <a:r>
              <a:rPr lang="en-GB" sz="2200" dirty="0"/>
              <a:t>It can be an all-inclusive, self-appointed or elected work group of family members, whose main tasks are to make decisions about the business of the family and to educate families about the business.</a:t>
            </a:r>
          </a:p>
          <a:p>
            <a:r>
              <a:rPr lang="en-GB" sz="2200" dirty="0"/>
              <a:t>The fundamental purpose of a family council is to provide a forum in which family members can articulate their values, needs and expectations vis-á-vis the business and develop policies that safeguard the long term interests of the family.</a:t>
            </a:r>
          </a:p>
          <a:p>
            <a:pPr marL="0" indent="0">
              <a:buNone/>
            </a:pPr>
            <a:r>
              <a:rPr lang="en-GB" sz="2200" dirty="0"/>
              <a:t>Family council includes:</a:t>
            </a:r>
          </a:p>
          <a:p>
            <a:r>
              <a:rPr lang="en-GB" sz="2200" dirty="0"/>
              <a:t>Family members who have ownership or employment in the business</a:t>
            </a:r>
          </a:p>
          <a:p>
            <a:r>
              <a:rPr lang="en-GB" sz="2200" dirty="0"/>
              <a:t>Spouses of these people</a:t>
            </a:r>
          </a:p>
          <a:p>
            <a:r>
              <a:rPr lang="en-GB" sz="2200" dirty="0"/>
              <a:t>Family members who have a interest in future employment or ownership</a:t>
            </a:r>
          </a:p>
          <a:p>
            <a:r>
              <a:rPr lang="en-GB" sz="2200" dirty="0"/>
              <a:t>Younger family members.</a:t>
            </a:r>
            <a:endParaRPr lang="en-US" sz="2200" dirty="0"/>
          </a:p>
        </p:txBody>
      </p:sp>
    </p:spTree>
    <p:extLst>
      <p:ext uri="{BB962C8B-B14F-4D97-AF65-F5344CB8AC3E}">
        <p14:creationId xmlns:p14="http://schemas.microsoft.com/office/powerpoint/2010/main" val="1450509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fontScale="90000"/>
          </a:bodyPr>
          <a:lstStyle/>
          <a:p>
            <a:r>
              <a:rPr lang="cs-CZ" sz="4000" b="1" dirty="0"/>
              <a:t>Architecture of family business</a:t>
            </a:r>
            <a:r>
              <a:rPr lang="en-US" sz="4000" b="1" dirty="0"/>
              <a:t> - </a:t>
            </a:r>
            <a:r>
              <a:rPr lang="en-US" sz="4000" dirty="0"/>
              <a:t>Functions of family council</a:t>
            </a:r>
            <a:endParaRPr lang="cs-CZ"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566928" y="2011680"/>
            <a:ext cx="10725487" cy="4825798"/>
          </a:xfrm>
        </p:spPr>
        <p:txBody>
          <a:bodyPr>
            <a:normAutofit/>
          </a:bodyPr>
          <a:lstStyle/>
          <a:p>
            <a:r>
              <a:rPr lang="en-GB" dirty="0"/>
              <a:t>Forging family consensus, counteracting declining family bonds, low identification with the business, as families grow and spontaneous social contacts among family members decrease.</a:t>
            </a:r>
          </a:p>
          <a:p>
            <a:r>
              <a:rPr lang="en-GB" dirty="0"/>
              <a:t>Articulating a family strategy for business and wealth management (including planning, rule setting, collaborative asset allocation).</a:t>
            </a:r>
          </a:p>
          <a:p>
            <a:r>
              <a:rPr lang="en-GB" dirty="0"/>
              <a:t>Limiting family conflicts that could negatively affect the business.</a:t>
            </a:r>
          </a:p>
          <a:p>
            <a:r>
              <a:rPr lang="en-GB" dirty="0"/>
              <a:t>Supporting succession planning, particularly in facilitating the family´s exploration of their collective dream of continuity and in conveying a policy-driven, stewardship culture and enthusiasm for the business.</a:t>
            </a:r>
          </a:p>
          <a:p>
            <a:r>
              <a:rPr lang="en-GB" dirty="0"/>
              <a:t>Educating and welcoming younger generations as a forum for lifelong learning.</a:t>
            </a:r>
          </a:p>
        </p:txBody>
      </p:sp>
    </p:spTree>
    <p:extLst>
      <p:ext uri="{BB962C8B-B14F-4D97-AF65-F5344CB8AC3E}">
        <p14:creationId xmlns:p14="http://schemas.microsoft.com/office/powerpoint/2010/main" val="1385774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908304" y="220801"/>
            <a:ext cx="9709493" cy="1478908"/>
          </a:xfrm>
        </p:spPr>
        <p:txBody>
          <a:bodyPr>
            <a:normAutofit/>
          </a:bodyPr>
          <a:lstStyle/>
          <a:p>
            <a:r>
              <a:rPr lang="cs-CZ" sz="4000" b="1" dirty="0"/>
              <a:t>Architecture of family business</a:t>
            </a:r>
            <a:r>
              <a:rPr lang="en-US" sz="4000" b="1" dirty="0"/>
              <a:t> - </a:t>
            </a:r>
            <a:r>
              <a:rPr lang="en-US" sz="4000" dirty="0"/>
              <a:t>Family assemblies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112885"/>
            <a:ext cx="10168128" cy="4196475"/>
          </a:xfrm>
        </p:spPr>
        <p:txBody>
          <a:bodyPr>
            <a:normAutofit/>
          </a:bodyPr>
          <a:lstStyle/>
          <a:p>
            <a:endParaRPr lang="cs-CZ"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en-US" sz="2200" dirty="0"/>
          </a:p>
        </p:txBody>
      </p:sp>
      <p:sp>
        <p:nvSpPr>
          <p:cNvPr id="13" name="TextBox 12">
            <a:extLst>
              <a:ext uri="{FF2B5EF4-FFF2-40B4-BE49-F238E27FC236}">
                <a16:creationId xmlns:a16="http://schemas.microsoft.com/office/drawing/2014/main" id="{3B547179-6E7A-7821-770E-CB7894AA5276}"/>
              </a:ext>
            </a:extLst>
          </p:cNvPr>
          <p:cNvSpPr txBox="1"/>
          <p:nvPr/>
        </p:nvSpPr>
        <p:spPr>
          <a:xfrm>
            <a:off x="908304" y="2112885"/>
            <a:ext cx="10728199" cy="4524315"/>
          </a:xfrm>
          <a:prstGeom prst="rect">
            <a:avLst/>
          </a:prstGeom>
          <a:noFill/>
        </p:spPr>
        <p:txBody>
          <a:bodyPr wrap="square">
            <a:spAutoFit/>
          </a:bodyPr>
          <a:lstStyle/>
          <a:p>
            <a:pPr marL="285750" indent="-285750" algn="just">
              <a:spcBef>
                <a:spcPct val="0"/>
              </a:spcBef>
              <a:defRPr/>
            </a:pPr>
            <a:r>
              <a:rPr lang="en-US" sz="2400" b="1" dirty="0">
                <a:cs typeface="Times New Roman" panose="02020603050405020304" pitchFamily="18" charset="0"/>
              </a:rPr>
              <a:t>Family assemblies </a:t>
            </a:r>
            <a:r>
              <a:rPr lang="en-US" sz="2400" dirty="0">
                <a:cs typeface="Times New Roman" panose="02020603050405020304" pitchFamily="18" charset="0"/>
              </a:rPr>
              <a:t>are the periodic (typically annual) gathering of an extend family. </a:t>
            </a:r>
          </a:p>
          <a:p>
            <a:pPr marL="285750" indent="-285750" algn="just">
              <a:spcBef>
                <a:spcPct val="0"/>
              </a:spcBef>
              <a:defRPr/>
            </a:pPr>
            <a:endParaRPr lang="en-US" sz="2400" dirty="0">
              <a:cs typeface="Times New Roman" panose="02020603050405020304" pitchFamily="18" charset="0"/>
            </a:endParaRPr>
          </a:p>
          <a:p>
            <a:pPr marL="342900" indent="-342900" algn="just">
              <a:spcBef>
                <a:spcPct val="0"/>
              </a:spcBef>
              <a:buFont typeface="Arial" panose="020B0604020202020204" pitchFamily="34" charset="0"/>
              <a:buChar char="•"/>
              <a:defRPr/>
            </a:pPr>
            <a:r>
              <a:rPr lang="en-US" sz="2400" dirty="0">
                <a:cs typeface="Times New Roman" panose="02020603050405020304" pitchFamily="18" charset="0"/>
              </a:rPr>
              <a:t>These events often include formal meetings where information is shared about investments and operating companies, speakers and facilitated discussions and other recreational activities that are common in family reunions.</a:t>
            </a:r>
          </a:p>
          <a:p>
            <a:pPr marL="285750" indent="-285750" algn="just">
              <a:spcBef>
                <a:spcPct val="0"/>
              </a:spcBef>
              <a:defRPr/>
            </a:pPr>
            <a:endParaRPr lang="en-US" sz="2400" dirty="0">
              <a:cs typeface="Times New Roman" panose="02020603050405020304" pitchFamily="18" charset="0"/>
            </a:endParaRPr>
          </a:p>
          <a:p>
            <a:pPr marL="342900" indent="-342900" algn="just">
              <a:spcBef>
                <a:spcPct val="0"/>
              </a:spcBef>
              <a:buFont typeface="Arial" panose="020B0604020202020204" pitchFamily="34" charset="0"/>
              <a:buChar char="•"/>
              <a:defRPr/>
            </a:pPr>
            <a:r>
              <a:rPr lang="en-US" sz="2400" dirty="0">
                <a:cs typeface="Times New Roman" panose="02020603050405020304" pitchFamily="18" charset="0"/>
              </a:rPr>
              <a:t>Family meetings can help families achieve consensus regarding family mission and family values for the sustainability of the family business over generations.</a:t>
            </a:r>
          </a:p>
          <a:p>
            <a:pPr marL="285750" indent="-285750" algn="just">
              <a:spcBef>
                <a:spcPct val="0"/>
              </a:spcBef>
              <a:defRPr/>
            </a:pPr>
            <a:endParaRPr lang="en-US" sz="2400" dirty="0">
              <a:cs typeface="Times New Roman" panose="02020603050405020304" pitchFamily="18" charset="0"/>
            </a:endParaRPr>
          </a:p>
          <a:p>
            <a:pPr marL="342900" indent="-342900" algn="just">
              <a:spcBef>
                <a:spcPct val="0"/>
              </a:spcBef>
              <a:buFont typeface="Arial" panose="020B0604020202020204" pitchFamily="34" charset="0"/>
              <a:buChar char="•"/>
              <a:defRPr/>
            </a:pPr>
            <a:r>
              <a:rPr lang="en-US" sz="2400" dirty="0">
                <a:cs typeface="Times New Roman" panose="02020603050405020304" pitchFamily="18" charset="0"/>
              </a:rPr>
              <a:t>Family assemblies are often recommended as particularly useful in large family groups with broad geographic dispersal, highly diffused ownership and a desire to sustain economic interdependence through subsequent cousin generations.</a:t>
            </a:r>
          </a:p>
        </p:txBody>
      </p:sp>
    </p:spTree>
    <p:extLst>
      <p:ext uri="{BB962C8B-B14F-4D97-AF65-F5344CB8AC3E}">
        <p14:creationId xmlns:p14="http://schemas.microsoft.com/office/powerpoint/2010/main" val="30712045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fontScale="90000"/>
          </a:bodyPr>
          <a:lstStyle/>
          <a:p>
            <a:r>
              <a:rPr lang="cs-CZ" sz="4000" b="1" dirty="0"/>
              <a:t>Architecture of family business</a:t>
            </a:r>
            <a:r>
              <a:rPr lang="en-US" sz="4000" b="1" dirty="0"/>
              <a:t> – board of directors</a:t>
            </a:r>
            <a:endParaRPr lang="cs-CZ" sz="4000" b="1"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1870841"/>
            <a:ext cx="10168128" cy="4987159"/>
          </a:xfrm>
        </p:spPr>
        <p:txBody>
          <a:bodyPr>
            <a:normAutofit/>
          </a:bodyPr>
          <a:lstStyle/>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en-US" sz="2200" dirty="0"/>
          </a:p>
        </p:txBody>
      </p:sp>
      <p:sp>
        <p:nvSpPr>
          <p:cNvPr id="11" name="TextBox 10">
            <a:extLst>
              <a:ext uri="{FF2B5EF4-FFF2-40B4-BE49-F238E27FC236}">
                <a16:creationId xmlns:a16="http://schemas.microsoft.com/office/drawing/2014/main" id="{903C0579-B201-356D-02C6-61D62CB2A2EC}"/>
              </a:ext>
            </a:extLst>
          </p:cNvPr>
          <p:cNvSpPr txBox="1"/>
          <p:nvPr/>
        </p:nvSpPr>
        <p:spPr>
          <a:xfrm>
            <a:off x="774552" y="1948374"/>
            <a:ext cx="10956776" cy="4832092"/>
          </a:xfrm>
          <a:prstGeom prst="rect">
            <a:avLst/>
          </a:prstGeom>
          <a:noFill/>
        </p:spPr>
        <p:txBody>
          <a:bodyPr wrap="square">
            <a:spAutoFit/>
          </a:bodyPr>
          <a:lstStyle/>
          <a:p>
            <a:pPr marL="457200" indent="-457200">
              <a:buFont typeface="Arial" panose="020B0604020202020204" pitchFamily="34" charset="0"/>
              <a:buChar char="•"/>
            </a:pPr>
            <a:r>
              <a:rPr lang="en-GB" sz="2800" dirty="0"/>
              <a:t>In contemporary enterprise economies, nearly all legal systems specify some kind of </a:t>
            </a:r>
            <a:r>
              <a:rPr lang="en-GB" sz="2800" dirty="0">
                <a:solidFill>
                  <a:srgbClr val="FF0000"/>
                </a:solidFill>
              </a:rPr>
              <a:t>board of directors </a:t>
            </a:r>
            <a:r>
              <a:rPr lang="en-GB" sz="2800" dirty="0"/>
              <a:t>as the ultimate governance authority in a company. </a:t>
            </a:r>
          </a:p>
          <a:p>
            <a:endParaRPr lang="en-GB" sz="2800" dirty="0"/>
          </a:p>
          <a:p>
            <a:pPr marL="457200" indent="-457200">
              <a:buFont typeface="Arial" panose="020B0604020202020204" pitchFamily="34" charset="0"/>
              <a:buChar char="•"/>
            </a:pPr>
            <a:r>
              <a:rPr lang="en-GB" sz="2800" dirty="0"/>
              <a:t>Board size – has been relatively stable averaging just over 10 members, including the CEO and one or two other insiders. Lane et al. (2006) summarize a group of studies and conclude that the optimal range for family-controlled businesses is 7 – 12 directors.</a:t>
            </a:r>
          </a:p>
          <a:p>
            <a:endParaRPr lang="en-GB" sz="2800" dirty="0"/>
          </a:p>
          <a:p>
            <a:pPr marL="457200" indent="-457200">
              <a:buFont typeface="Arial" panose="020B0604020202020204" pitchFamily="34" charset="0"/>
              <a:buChar char="•"/>
            </a:pPr>
            <a:r>
              <a:rPr lang="en-GB" sz="2800" dirty="0"/>
              <a:t>Categories of directors – optimal mix of directors from management, ownership and outside the company.</a:t>
            </a:r>
          </a:p>
        </p:txBody>
      </p:sp>
    </p:spTree>
    <p:extLst>
      <p:ext uri="{BB962C8B-B14F-4D97-AF65-F5344CB8AC3E}">
        <p14:creationId xmlns:p14="http://schemas.microsoft.com/office/powerpoint/2010/main" val="561516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39"/>
            <a:ext cx="10168128" cy="1243679"/>
          </a:xfrm>
        </p:spPr>
        <p:txBody>
          <a:bodyPr>
            <a:normAutofit fontScale="90000"/>
          </a:bodyPr>
          <a:lstStyle/>
          <a:p>
            <a:r>
              <a:rPr lang="cs-CZ" sz="4000" b="1" dirty="0"/>
              <a:t>Architecture of family business</a:t>
            </a:r>
            <a:r>
              <a:rPr lang="en-US" sz="4000" b="1" dirty="0"/>
              <a:t> - </a:t>
            </a:r>
            <a:r>
              <a:rPr lang="en-GB" sz="4000" b="1" dirty="0"/>
              <a:t>Structure of board of directors</a:t>
            </a:r>
            <a:br>
              <a:rPr lang="en-GB" sz="4000" b="1" dirty="0"/>
            </a:br>
            <a:endParaRPr lang="en-US"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7" y="2112885"/>
            <a:ext cx="10607041" cy="4632160"/>
          </a:xfrm>
        </p:spPr>
        <p:txBody>
          <a:bodyPr>
            <a:normAutofit fontScale="47500" lnSpcReduction="20000"/>
          </a:bodyPr>
          <a:lstStyle/>
          <a:p>
            <a:pPr marL="0" indent="0">
              <a:buNone/>
            </a:pPr>
            <a:r>
              <a:rPr lang="en-GB" sz="5900" dirty="0"/>
              <a:t>Board of directors consists usually of inside directors and outside directors.</a:t>
            </a:r>
            <a:endParaRPr lang="en-GB" sz="4600" dirty="0"/>
          </a:p>
          <a:p>
            <a:pPr marL="0" indent="0">
              <a:buNone/>
            </a:pPr>
            <a:r>
              <a:rPr lang="en-GB" sz="4600" b="1" dirty="0"/>
              <a:t>Inside directors consist of the CEO who is typically:</a:t>
            </a:r>
          </a:p>
          <a:p>
            <a:r>
              <a:rPr lang="en-GB" sz="4600" dirty="0"/>
              <a:t>Family member</a:t>
            </a:r>
          </a:p>
          <a:p>
            <a:r>
              <a:rPr lang="en-GB" sz="4600" dirty="0"/>
              <a:t>Director elected by the Family council (Family forum)</a:t>
            </a:r>
          </a:p>
          <a:p>
            <a:r>
              <a:rPr lang="en-GB" sz="4600" dirty="0"/>
              <a:t>Director elected by the Shareholder´s council.</a:t>
            </a:r>
          </a:p>
          <a:p>
            <a:endParaRPr lang="en-GB" sz="4600" dirty="0"/>
          </a:p>
          <a:p>
            <a:pPr marL="0" indent="0">
              <a:buNone/>
            </a:pPr>
            <a:r>
              <a:rPr lang="en-GB" sz="4600" b="1" dirty="0"/>
              <a:t>Outside directors</a:t>
            </a:r>
            <a:r>
              <a:rPr lang="en-GB" sz="4600" dirty="0"/>
              <a:t> are business executives in companies that are currently of the size and organization that family business desires to be in the future.</a:t>
            </a:r>
          </a:p>
          <a:p>
            <a:r>
              <a:rPr lang="en-GB" sz="4600" dirty="0"/>
              <a:t>These outside directors are not, usually, the CEOs of other companies but they are at the second or even third tier of management.</a:t>
            </a:r>
          </a:p>
          <a:p>
            <a:r>
              <a:rPr lang="en-GB" sz="4600" dirty="0"/>
              <a:t>Board meetings of established multigenerational family businesses are best held quarterly even though it appears that more than 50 percent of all family business boards.</a:t>
            </a:r>
          </a:p>
          <a:p>
            <a:endParaRPr lang="cs-CZ"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en-US" sz="2200" dirty="0"/>
          </a:p>
        </p:txBody>
      </p:sp>
    </p:spTree>
    <p:extLst>
      <p:ext uri="{BB962C8B-B14F-4D97-AF65-F5344CB8AC3E}">
        <p14:creationId xmlns:p14="http://schemas.microsoft.com/office/powerpoint/2010/main" val="2978325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39"/>
            <a:ext cx="10168128" cy="1243679"/>
          </a:xfrm>
        </p:spPr>
        <p:txBody>
          <a:bodyPr>
            <a:normAutofit/>
          </a:bodyPr>
          <a:lstStyle/>
          <a:p>
            <a:r>
              <a:rPr lang="cs-CZ" sz="4000" b="1" dirty="0"/>
              <a:t>Architecture of family business</a:t>
            </a:r>
            <a:r>
              <a:rPr lang="en-US" sz="4000" b="1" dirty="0"/>
              <a:t> – </a:t>
            </a:r>
            <a:r>
              <a:rPr lang="en-GB" sz="4000" b="1" dirty="0"/>
              <a:t>Leadership structure</a:t>
            </a:r>
            <a:endParaRPr lang="en-US"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7" y="2112885"/>
            <a:ext cx="10607041" cy="4632160"/>
          </a:xfrm>
        </p:spPr>
        <p:txBody>
          <a:bodyPr>
            <a:normAutofit fontScale="32500" lnSpcReduction="20000"/>
          </a:bodyPr>
          <a:lstStyle/>
          <a:p>
            <a:pPr marL="0" indent="0">
              <a:buNone/>
            </a:pPr>
            <a:r>
              <a:rPr lang="en-GB" sz="7400" dirty="0"/>
              <a:t>The purpose of the family business leadership structure is to accomplish the following objectives:</a:t>
            </a:r>
          </a:p>
          <a:p>
            <a:r>
              <a:rPr lang="en-GB" sz="6800" dirty="0"/>
              <a:t>Make sure that the company develops and successfully implements a long range plan through which it anticipates and creates the future.</a:t>
            </a:r>
          </a:p>
          <a:p>
            <a:r>
              <a:rPr lang="en-GB" sz="6800" dirty="0"/>
              <a:t>Assure that all of the functional areas are operating effectively and in coordination with each other.</a:t>
            </a:r>
          </a:p>
          <a:p>
            <a:r>
              <a:rPr lang="en-GB" sz="6800" dirty="0"/>
              <a:t>Maintain significant external relationships with the industry, customers, suppliers and the community.</a:t>
            </a:r>
          </a:p>
          <a:p>
            <a:r>
              <a:rPr lang="en-GB" sz="6800" dirty="0"/>
              <a:t>Generate positive and productive employee morale throughout the company.</a:t>
            </a:r>
          </a:p>
          <a:p>
            <a:r>
              <a:rPr lang="en-GB" sz="6800" dirty="0"/>
              <a:t>Be a guardian of the company´s financial and human resources, protecting and allocating them.</a:t>
            </a:r>
          </a:p>
          <a:p>
            <a:pPr marL="0" indent="0">
              <a:buNone/>
            </a:pPr>
            <a:endParaRPr lang="en-GB" sz="6800" dirty="0"/>
          </a:p>
          <a:p>
            <a:pPr marL="0" indent="0">
              <a:buNone/>
            </a:pPr>
            <a:r>
              <a:rPr lang="en-GB" sz="6800" dirty="0"/>
              <a:t>Typically, leadership structure incorporates a CEO or president and reporting to the CEO/president, one or more vice presidents and an executive vice president, or chief operating officer.</a:t>
            </a:r>
          </a:p>
          <a:p>
            <a:endParaRPr lang="cs-CZ"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en-US" sz="2200" dirty="0"/>
          </a:p>
        </p:txBody>
      </p:sp>
    </p:spTree>
    <p:extLst>
      <p:ext uri="{BB962C8B-B14F-4D97-AF65-F5344CB8AC3E}">
        <p14:creationId xmlns:p14="http://schemas.microsoft.com/office/powerpoint/2010/main" val="132864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473885"/>
            <a:ext cx="10168128" cy="1179576"/>
          </a:xfrm>
        </p:spPr>
        <p:txBody>
          <a:bodyPr>
            <a:normAutofit/>
          </a:bodyPr>
          <a:lstStyle/>
          <a:p>
            <a:r>
              <a:rPr lang="en-GB" sz="4000" dirty="0"/>
              <a:t>Learning objectives</a:t>
            </a:r>
            <a:endParaRPr lang="en-US"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481943"/>
            <a:ext cx="10168128" cy="3695020"/>
          </a:xfrm>
        </p:spPr>
        <p:txBody>
          <a:bodyPr>
            <a:normAutofit lnSpcReduction="10000"/>
          </a:bodyPr>
          <a:lstStyle/>
          <a:p>
            <a:r>
              <a:rPr lang="en-US" sz="2200" dirty="0"/>
              <a:t>What is a family business</a:t>
            </a:r>
          </a:p>
          <a:p>
            <a:r>
              <a:rPr lang="en-US" sz="2200" dirty="0"/>
              <a:t>Definitions</a:t>
            </a:r>
          </a:p>
          <a:p>
            <a:r>
              <a:rPr lang="en-US" sz="2200" dirty="0"/>
              <a:t>Family business around the world</a:t>
            </a:r>
          </a:p>
          <a:p>
            <a:r>
              <a:rPr lang="en-US" sz="2200" dirty="0"/>
              <a:t>General objectives of a family business</a:t>
            </a:r>
          </a:p>
          <a:p>
            <a:r>
              <a:rPr lang="en-US" sz="2200" dirty="0"/>
              <a:t>Some interesting facts</a:t>
            </a:r>
          </a:p>
          <a:p>
            <a:r>
              <a:rPr lang="en-US" sz="2200" dirty="0"/>
              <a:t>Theories of family business</a:t>
            </a:r>
          </a:p>
          <a:p>
            <a:r>
              <a:rPr lang="en-US" sz="2200" dirty="0"/>
              <a:t>Three circle family business model</a:t>
            </a:r>
          </a:p>
          <a:p>
            <a:r>
              <a:rPr lang="en-US" sz="2200" dirty="0"/>
              <a:t>Architecture of family business</a:t>
            </a:r>
          </a:p>
          <a:p>
            <a:r>
              <a:rPr lang="en-US" sz="2200" dirty="0"/>
              <a:t>Conflict management in </a:t>
            </a:r>
            <a:r>
              <a:rPr lang="en-US" sz="2200"/>
              <a:t>family business </a:t>
            </a:r>
            <a:endParaRPr lang="en-US" sz="2200" dirty="0"/>
          </a:p>
          <a:p>
            <a:pPr marL="0" indent="0">
              <a:buNone/>
            </a:pPr>
            <a:endParaRPr lang="cs-CZ" sz="2200" dirty="0"/>
          </a:p>
          <a:p>
            <a:endParaRPr lang="cs-CZ" sz="2200" dirty="0"/>
          </a:p>
          <a:p>
            <a:endParaRPr lang="cs-CZ" sz="2200" dirty="0"/>
          </a:p>
        </p:txBody>
      </p:sp>
    </p:spTree>
    <p:extLst>
      <p:ext uri="{BB962C8B-B14F-4D97-AF65-F5344CB8AC3E}">
        <p14:creationId xmlns:p14="http://schemas.microsoft.com/office/powerpoint/2010/main" val="2363773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39"/>
            <a:ext cx="10168128" cy="1243679"/>
          </a:xfrm>
        </p:spPr>
        <p:txBody>
          <a:bodyPr>
            <a:normAutofit/>
          </a:bodyPr>
          <a:lstStyle/>
          <a:p>
            <a:r>
              <a:rPr lang="cs-CZ" sz="4000" b="1" dirty="0"/>
              <a:t>Architecture of family business</a:t>
            </a:r>
            <a:r>
              <a:rPr lang="en-US" sz="4000" b="1" dirty="0"/>
              <a:t> – </a:t>
            </a:r>
            <a:r>
              <a:rPr lang="en-GB" sz="4000" b="1" dirty="0"/>
              <a:t>Management team</a:t>
            </a:r>
            <a:endParaRPr lang="en-US"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7" y="2112885"/>
            <a:ext cx="10607041" cy="4632160"/>
          </a:xfrm>
        </p:spPr>
        <p:txBody>
          <a:bodyPr>
            <a:normAutofit fontScale="32500" lnSpcReduction="20000"/>
          </a:bodyPr>
          <a:lstStyle/>
          <a:p>
            <a:r>
              <a:rPr lang="en-GB" sz="8600" dirty="0"/>
              <a:t>The </a:t>
            </a:r>
            <a:r>
              <a:rPr lang="en-GB" sz="8600" dirty="0">
                <a:solidFill>
                  <a:srgbClr val="FF0000"/>
                </a:solidFill>
              </a:rPr>
              <a:t>strategic planning process</a:t>
            </a:r>
            <a:r>
              <a:rPr lang="en-GB" sz="8600" dirty="0"/>
              <a:t> is implemented in family businesses through the management team (management structure). </a:t>
            </a:r>
          </a:p>
          <a:p>
            <a:r>
              <a:rPr lang="en-GB" sz="8600" dirty="0"/>
              <a:t>The </a:t>
            </a:r>
            <a:r>
              <a:rPr lang="en-GB" sz="8600" dirty="0">
                <a:solidFill>
                  <a:srgbClr val="FF0000"/>
                </a:solidFill>
              </a:rPr>
              <a:t>management team structure </a:t>
            </a:r>
            <a:r>
              <a:rPr lang="en-GB" sz="8600" dirty="0"/>
              <a:t>consists of a number of specific management teams at various levels in a various places throughout the company. </a:t>
            </a:r>
          </a:p>
          <a:p>
            <a:r>
              <a:rPr lang="en-GB" sz="8600" dirty="0"/>
              <a:t>The top two or three executive levels often comprise the executive management team. Some of them establish management teams with managers and supervisors that report to them.</a:t>
            </a:r>
          </a:p>
          <a:p>
            <a:r>
              <a:rPr lang="en-GB" sz="8600" dirty="0">
                <a:solidFill>
                  <a:srgbClr val="FF0000"/>
                </a:solidFill>
              </a:rPr>
              <a:t>Management team </a:t>
            </a:r>
            <a:r>
              <a:rPr lang="en-GB" sz="8600" dirty="0"/>
              <a:t>provides the support and channels of implementation needed by the leadership structure to assure that plans are carried out. </a:t>
            </a:r>
          </a:p>
          <a:p>
            <a:r>
              <a:rPr lang="en-GB" sz="8600" dirty="0"/>
              <a:t>The purpose of the management team is to make sure there is good alignment between goals, priorities and operations.</a:t>
            </a:r>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en-US" sz="2200" dirty="0"/>
          </a:p>
        </p:txBody>
      </p:sp>
    </p:spTree>
    <p:extLst>
      <p:ext uri="{BB962C8B-B14F-4D97-AF65-F5344CB8AC3E}">
        <p14:creationId xmlns:p14="http://schemas.microsoft.com/office/powerpoint/2010/main" val="10033670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39"/>
            <a:ext cx="10168128" cy="1243679"/>
          </a:xfrm>
        </p:spPr>
        <p:txBody>
          <a:bodyPr>
            <a:normAutofit/>
          </a:bodyPr>
          <a:lstStyle/>
          <a:p>
            <a:r>
              <a:rPr lang="cs-CZ" sz="4000" b="1" dirty="0"/>
              <a:t>Architecture of family business</a:t>
            </a:r>
            <a:r>
              <a:rPr lang="en-US" sz="4000" b="1" dirty="0"/>
              <a:t> – </a:t>
            </a:r>
            <a:r>
              <a:rPr lang="en-GB" sz="4000" b="1" dirty="0"/>
              <a:t>Shareholders’ council</a:t>
            </a:r>
            <a:endParaRPr lang="en-US"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7" y="2112885"/>
            <a:ext cx="10607041" cy="4632160"/>
          </a:xfrm>
        </p:spPr>
        <p:txBody>
          <a:bodyPr>
            <a:normAutofit fontScale="25000" lnSpcReduction="20000"/>
          </a:bodyPr>
          <a:lstStyle/>
          <a:p>
            <a:r>
              <a:rPr lang="en-GB" sz="10400" dirty="0"/>
              <a:t>Shareholders´ council representing the interests of owners in overseeing the well-being and management of their investment.</a:t>
            </a:r>
          </a:p>
          <a:p>
            <a:r>
              <a:rPr lang="en-GB" sz="10400" dirty="0"/>
              <a:t>Members of the Shareholders´ council are all those who own stock in the family business.</a:t>
            </a:r>
          </a:p>
          <a:p>
            <a:r>
              <a:rPr lang="en-GB" sz="10400" dirty="0"/>
              <a:t>In smaller owner-managed family businesses there is no need for a Shareholders´ council unless the owner is for some reason partial to meetings of one person. </a:t>
            </a:r>
          </a:p>
          <a:p>
            <a:r>
              <a:rPr lang="en-GB" sz="10400" dirty="0"/>
              <a:t>Even in a partnership of two family members, ownership issues are likely handled in more informal partner meetings over lunch or a cup of coffee.</a:t>
            </a:r>
          </a:p>
          <a:p>
            <a:r>
              <a:rPr lang="en-GB" sz="10400" dirty="0"/>
              <a:t>The Shareholders´ council typically meets only once a year unless more frequent or special meetings are needed to draft or revise the </a:t>
            </a:r>
            <a:r>
              <a:rPr lang="en-GB" sz="10400" dirty="0" err="1"/>
              <a:t>Shareholdrs´s</a:t>
            </a:r>
            <a:r>
              <a:rPr lang="en-GB" sz="10400" dirty="0"/>
              <a:t> Agreement, deal with potential sale of the business, discuss a merger or major acquisition or respond to a crisis</a:t>
            </a:r>
            <a:r>
              <a:rPr lang="en-GB" sz="8600" dirty="0"/>
              <a:t>.</a:t>
            </a:r>
          </a:p>
          <a:p>
            <a:pPr marL="0" indent="0">
              <a:buNone/>
            </a:pPr>
            <a:endParaRPr lang="cs-CZ" sz="1200" dirty="0"/>
          </a:p>
          <a:p>
            <a:pPr marL="0" indent="0">
              <a:buNone/>
            </a:pPr>
            <a:endParaRPr lang="cs-CZ" sz="1200" dirty="0"/>
          </a:p>
          <a:p>
            <a:pPr marL="0" indent="0">
              <a:buNone/>
            </a:pPr>
            <a:endParaRPr lang="cs-CZ" sz="1200" dirty="0"/>
          </a:p>
          <a:p>
            <a:pPr marL="0" indent="0">
              <a:buNone/>
            </a:pPr>
            <a:endParaRPr lang="cs-CZ" sz="1200" dirty="0"/>
          </a:p>
          <a:p>
            <a:pPr marL="0" indent="0">
              <a:buNone/>
            </a:pPr>
            <a:endParaRPr lang="en-US" sz="2200" dirty="0"/>
          </a:p>
        </p:txBody>
      </p:sp>
    </p:spTree>
    <p:extLst>
      <p:ext uri="{BB962C8B-B14F-4D97-AF65-F5344CB8AC3E}">
        <p14:creationId xmlns:p14="http://schemas.microsoft.com/office/powerpoint/2010/main" val="39113980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en-GB" sz="4000" b="1" dirty="0"/>
              <a:t>Conflict management in family businesses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936892" y="1838565"/>
            <a:ext cx="10168128" cy="5019435"/>
          </a:xfrm>
        </p:spPr>
        <p:txBody>
          <a:bodyPr>
            <a:normAutofit fontScale="92500"/>
          </a:bodyPr>
          <a:lstStyle/>
          <a:p>
            <a:pPr marL="0" indent="0">
              <a:buNone/>
            </a:pPr>
            <a:endParaRPr lang="cs-CZ" sz="1200" dirty="0"/>
          </a:p>
          <a:p>
            <a:r>
              <a:rPr lang="en-GB" sz="2400" dirty="0"/>
              <a:t>The </a:t>
            </a:r>
            <a:r>
              <a:rPr lang="en-GB" sz="2400" dirty="0">
                <a:solidFill>
                  <a:srgbClr val="FF0000"/>
                </a:solidFill>
              </a:rPr>
              <a:t>success</a:t>
            </a:r>
            <a:r>
              <a:rPr lang="en-GB" sz="2400" dirty="0"/>
              <a:t> of family-owned company is evidence that orderly governance and resolution of problems within the family or in the family´s relationship to the business were provided before they overwhelmed the enterprise. </a:t>
            </a:r>
          </a:p>
          <a:p>
            <a:r>
              <a:rPr lang="en-GB" sz="2400" dirty="0">
                <a:solidFill>
                  <a:srgbClr val="FF0000"/>
                </a:solidFill>
              </a:rPr>
              <a:t>Conflict</a:t>
            </a:r>
            <a:r>
              <a:rPr lang="en-GB" sz="2400" dirty="0"/>
              <a:t> is inevitable in families, and more so in families that live, work and control assets together. </a:t>
            </a:r>
          </a:p>
          <a:p>
            <a:r>
              <a:rPr lang="en-GB" sz="2400" u="sng" dirty="0"/>
              <a:t>Significant problems addressed in family meetings are</a:t>
            </a:r>
            <a:r>
              <a:rPr lang="en-GB" sz="2400" dirty="0"/>
              <a:t>:</a:t>
            </a:r>
          </a:p>
          <a:p>
            <a:pPr>
              <a:buFont typeface="Wingdings" panose="05000000000000000000" pitchFamily="2" charset="2"/>
              <a:buChar char="Ø"/>
            </a:pPr>
            <a:r>
              <a:rPr lang="en-GB" sz="2400" dirty="0">
                <a:solidFill>
                  <a:srgbClr val="FF0000"/>
                </a:solidFill>
              </a:rPr>
              <a:t>Frustration over alienation or lack of inclusion </a:t>
            </a:r>
            <a:r>
              <a:rPr lang="en-GB" sz="2400" dirty="0"/>
              <a:t>– source of the conflict is widespread as a result of the emotional distance between family members who are active in management and those who are not and between members of the powerful current generation and those of the significantly less powerful next generation.</a:t>
            </a:r>
          </a:p>
          <a:p>
            <a:pPr>
              <a:buFont typeface="Wingdings" panose="05000000000000000000" pitchFamily="2" charset="2"/>
              <a:buChar char="Ø"/>
            </a:pPr>
            <a:r>
              <a:rPr lang="en-GB" sz="2400" dirty="0">
                <a:solidFill>
                  <a:srgbClr val="FF0000"/>
                </a:solidFill>
              </a:rPr>
              <a:t>Anger</a:t>
            </a:r>
            <a:r>
              <a:rPr lang="en-GB" sz="2400" dirty="0"/>
              <a:t> over unfairness of hiring practices, promotions, family benefits and other opportunities enjoyed by some but not by others.</a:t>
            </a:r>
          </a:p>
          <a:p>
            <a:pPr>
              <a:buFont typeface="Wingdings" panose="05000000000000000000" pitchFamily="2" charset="2"/>
              <a:buChar char="Ø"/>
            </a:pPr>
            <a:r>
              <a:rPr lang="en-GB" sz="2400" dirty="0">
                <a:solidFill>
                  <a:srgbClr val="FF0000"/>
                </a:solidFill>
              </a:rPr>
              <a:t>Frustration over dividend policies and lack of liquidity</a:t>
            </a:r>
            <a:r>
              <a:rPr lang="en-GB" sz="2400" dirty="0"/>
              <a:t>.</a:t>
            </a:r>
            <a:endParaRPr lang="cs-CZ" sz="2400" dirty="0"/>
          </a:p>
          <a:p>
            <a:pPr marL="0" indent="0">
              <a:buNone/>
            </a:pPr>
            <a:endParaRPr lang="en-US" sz="2200" dirty="0"/>
          </a:p>
        </p:txBody>
      </p:sp>
    </p:spTree>
    <p:extLst>
      <p:ext uri="{BB962C8B-B14F-4D97-AF65-F5344CB8AC3E}">
        <p14:creationId xmlns:p14="http://schemas.microsoft.com/office/powerpoint/2010/main" val="2833511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en-GB" sz="4000" b="1" dirty="0"/>
              <a:t>Conflict management in family businesses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112885"/>
            <a:ext cx="10168128" cy="4470795"/>
          </a:xfrm>
        </p:spPr>
        <p:txBody>
          <a:bodyPr>
            <a:normAutofit/>
          </a:bodyPr>
          <a:lstStyle/>
          <a:p>
            <a:pPr marL="0" indent="0">
              <a:buNone/>
            </a:pPr>
            <a:r>
              <a:rPr lang="en-GB" dirty="0"/>
              <a:t>In family businesses there are different sources and types of conflict. </a:t>
            </a:r>
          </a:p>
          <a:p>
            <a:pPr marL="0" indent="0">
              <a:buNone/>
            </a:pPr>
            <a:endParaRPr lang="en-GB" sz="2200" dirty="0"/>
          </a:p>
          <a:p>
            <a:pPr marL="0" indent="0">
              <a:buNone/>
            </a:pPr>
            <a:r>
              <a:rPr lang="en-GB" sz="2200" b="1" dirty="0"/>
              <a:t>Sources and types of conflicts in family system:</a:t>
            </a:r>
          </a:p>
          <a:p>
            <a:r>
              <a:rPr lang="en-GB" sz="2200" dirty="0"/>
              <a:t>Source: family quarrels</a:t>
            </a:r>
          </a:p>
          <a:p>
            <a:r>
              <a:rPr lang="en-GB" sz="2200" dirty="0"/>
              <a:t>Types: usually emotion based, stay at home.</a:t>
            </a:r>
          </a:p>
          <a:p>
            <a:pPr marL="0" indent="0">
              <a:buNone/>
            </a:pPr>
            <a:endParaRPr lang="en-GB" sz="2200" dirty="0"/>
          </a:p>
          <a:p>
            <a:pPr marL="0" indent="0">
              <a:buNone/>
            </a:pPr>
            <a:r>
              <a:rPr lang="en-GB" sz="2200" b="1" dirty="0"/>
              <a:t>Sources and types of conflicts in business system:</a:t>
            </a:r>
          </a:p>
          <a:p>
            <a:pPr marL="0" indent="0">
              <a:buNone/>
            </a:pPr>
            <a:r>
              <a:rPr lang="en-GB" sz="2200" dirty="0"/>
              <a:t>Source: professional disagreements</a:t>
            </a:r>
          </a:p>
          <a:p>
            <a:pPr marL="0" indent="0">
              <a:buNone/>
            </a:pPr>
            <a:r>
              <a:rPr lang="en-GB" sz="2200" dirty="0"/>
              <a:t>Types: usually logic based, stay at work.</a:t>
            </a:r>
          </a:p>
          <a:p>
            <a:pPr marL="0" indent="0">
              <a:buNone/>
            </a:pPr>
            <a:endParaRPr lang="en-US" sz="2200" dirty="0"/>
          </a:p>
        </p:txBody>
      </p:sp>
    </p:spTree>
    <p:extLst>
      <p:ext uri="{BB962C8B-B14F-4D97-AF65-F5344CB8AC3E}">
        <p14:creationId xmlns:p14="http://schemas.microsoft.com/office/powerpoint/2010/main" val="3052761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en-US" sz="4000" dirty="0"/>
              <a:t>References</a:t>
            </a:r>
            <a:endParaRPr lang="cs-CZ"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157274"/>
            <a:ext cx="10168128" cy="4580877"/>
          </a:xfrm>
        </p:spPr>
        <p:txBody>
          <a:bodyPr>
            <a:normAutofit/>
          </a:bodyPr>
          <a:lstStyle/>
          <a:p>
            <a:r>
              <a:rPr lang="en-GB" sz="1800" dirty="0">
                <a:effectLst/>
                <a:latin typeface="Calibri" panose="020F0502020204030204" pitchFamily="34" charset="0"/>
                <a:ea typeface="Calibri" panose="020F0502020204030204" pitchFamily="34" charset="0"/>
                <a:cs typeface="Calibri" panose="020F0502020204030204" pitchFamily="34" charset="0"/>
              </a:rPr>
              <a:t>Carter, S. (2012). </a:t>
            </a:r>
            <a:r>
              <a:rPr lang="en-GB" sz="1800" i="1" dirty="0">
                <a:effectLst/>
                <a:latin typeface="Calibri" panose="020F0502020204030204" pitchFamily="34" charset="0"/>
                <a:ea typeface="Calibri" panose="020F0502020204030204" pitchFamily="34" charset="0"/>
                <a:cs typeface="Calibri" panose="020F0502020204030204" pitchFamily="34" charset="0"/>
              </a:rPr>
              <a:t>Enterprise and small business: principles, practice and policy</a:t>
            </a:r>
            <a:r>
              <a:rPr lang="en-GB" sz="1800" dirty="0">
                <a:effectLst/>
                <a:latin typeface="Calibri" panose="020F0502020204030204" pitchFamily="34" charset="0"/>
                <a:ea typeface="Calibri" panose="020F0502020204030204" pitchFamily="34" charset="0"/>
                <a:cs typeface="Calibri" panose="020F0502020204030204" pitchFamily="34" charset="0"/>
              </a:rPr>
              <a:t>. Pearson Education.</a:t>
            </a:r>
            <a:endParaRPr lang="en-GB" sz="1800" dirty="0">
              <a:effectLst/>
              <a:latin typeface="Calibri" panose="020F0502020204030204" pitchFamily="34" charset="0"/>
              <a:ea typeface="Calibri" panose="020F0502020204030204" pitchFamily="34" charset="0"/>
              <a:cs typeface="Arial" panose="020B0604020202020204" pitchFamily="34" charset="0"/>
            </a:endParaRPr>
          </a:p>
          <a:p>
            <a:endParaRPr lang="en-US" sz="2200" dirty="0"/>
          </a:p>
        </p:txBody>
      </p:sp>
    </p:spTree>
    <p:extLst>
      <p:ext uri="{BB962C8B-B14F-4D97-AF65-F5344CB8AC3E}">
        <p14:creationId xmlns:p14="http://schemas.microsoft.com/office/powerpoint/2010/main" val="631543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cs-CZ" sz="4000" dirty="0"/>
              <a:t>Introduction</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183802"/>
            <a:ext cx="10168128" cy="4479757"/>
          </a:xfrm>
        </p:spPr>
        <p:txBody>
          <a:bodyPr>
            <a:normAutofit/>
          </a:bodyPr>
          <a:lstStyle/>
          <a:p>
            <a:r>
              <a:rPr lang="en-GB" sz="2200" dirty="0"/>
              <a:t>Family businesses are important for economies throughout the world</a:t>
            </a:r>
            <a:r>
              <a:rPr lang="cs-CZ" sz="2200" dirty="0"/>
              <a:t> and have impact on the global economy as well.</a:t>
            </a:r>
            <a:endParaRPr lang="en-GB" sz="2200" dirty="0"/>
          </a:p>
          <a:p>
            <a:r>
              <a:rPr lang="cs-CZ" sz="2200" dirty="0"/>
              <a:t>The estimation in most countries is that family businesses represent two-thirds of all businesses </a:t>
            </a:r>
            <a:r>
              <a:rPr lang="en-GB" sz="2200" dirty="0"/>
              <a:t>(</a:t>
            </a:r>
            <a:r>
              <a:rPr lang="en-GB" sz="2200" dirty="0" err="1"/>
              <a:t>Howorth</a:t>
            </a:r>
            <a:r>
              <a:rPr lang="en-GB" sz="2200" dirty="0"/>
              <a:t>, Rose and Hamilton, 2006).</a:t>
            </a:r>
          </a:p>
          <a:p>
            <a:r>
              <a:rPr lang="en-GB" sz="2200" dirty="0"/>
              <a:t>IKEA, </a:t>
            </a:r>
            <a:r>
              <a:rPr lang="en-GB" sz="2200" dirty="0" err="1"/>
              <a:t>WalMart</a:t>
            </a:r>
            <a:r>
              <a:rPr lang="en-GB" sz="2200" dirty="0"/>
              <a:t> or Haribo are family-owned businesses and large corporations.</a:t>
            </a:r>
          </a:p>
          <a:p>
            <a:r>
              <a:rPr lang="en-GB" sz="2200" dirty="0"/>
              <a:t>For many, family business is associated with small and medium-sized enterprises (SMEs).</a:t>
            </a:r>
          </a:p>
          <a:p>
            <a:r>
              <a:rPr lang="en-GB" sz="2200" dirty="0"/>
              <a:t>Family enterprises differ from other SMEs in the way that they are influenced not just by family, but by business (objectives, values) and relationships as well.</a:t>
            </a:r>
            <a:endParaRPr lang="cs-CZ" sz="2200" dirty="0"/>
          </a:p>
          <a:p>
            <a:r>
              <a:rPr lang="cs-CZ" sz="2200" dirty="0"/>
              <a:t>In all family businesses, the values, relationships and family history will influence the organisational culture as well as how the firm operates.</a:t>
            </a:r>
            <a:endParaRPr lang="en-GB" sz="2200" dirty="0"/>
          </a:p>
          <a:p>
            <a:endParaRPr lang="en-GB" sz="2200" dirty="0"/>
          </a:p>
          <a:p>
            <a:endParaRPr lang="cs-CZ" sz="2200" dirty="0"/>
          </a:p>
        </p:txBody>
      </p:sp>
    </p:spTree>
    <p:extLst>
      <p:ext uri="{BB962C8B-B14F-4D97-AF65-F5344CB8AC3E}">
        <p14:creationId xmlns:p14="http://schemas.microsoft.com/office/powerpoint/2010/main" val="2099902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cs-CZ" sz="4000" dirty="0"/>
              <a:t>Definitions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018806"/>
            <a:ext cx="10168128" cy="4634242"/>
          </a:xfrm>
          <a:ln>
            <a:solidFill>
              <a:schemeClr val="bg1"/>
            </a:solidFill>
          </a:ln>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marL="0" indent="0">
              <a:buNone/>
            </a:pPr>
            <a:r>
              <a:rPr lang="en-US" dirty="0"/>
              <a:t>According to study of a group of family business experts in Europe, there is agreed definition of family business:</a:t>
            </a:r>
          </a:p>
          <a:p>
            <a:r>
              <a:rPr lang="en-US" dirty="0"/>
              <a:t>the majority of decision</a:t>
            </a:r>
            <a:r>
              <a:rPr lang="cs-CZ" dirty="0"/>
              <a:t>-</a:t>
            </a:r>
            <a:r>
              <a:rPr lang="en-US" dirty="0"/>
              <a:t>making rights are in the possession of the natural person(s) who established the firm or in the possession of the natural person(s) who has/have acquired the share capital of the firm or in the possession of their spouses, parents, child/children or their direct heirs</a:t>
            </a:r>
          </a:p>
          <a:p>
            <a:r>
              <a:rPr lang="en-US" dirty="0"/>
              <a:t>the majority of decision</a:t>
            </a:r>
            <a:r>
              <a:rPr lang="cs-CZ" dirty="0"/>
              <a:t>-</a:t>
            </a:r>
            <a:r>
              <a:rPr lang="en-US" dirty="0"/>
              <a:t>making rights are indirect or direct</a:t>
            </a:r>
          </a:p>
          <a:p>
            <a:r>
              <a:rPr lang="en-US" dirty="0"/>
              <a:t>at least one representative of the family or kin is formally involved in the governance of the firm</a:t>
            </a:r>
          </a:p>
          <a:p>
            <a:r>
              <a:rPr lang="en-US" dirty="0"/>
              <a:t>listed companies meet the definition of family enterprise of the person who established or acquired the firm (share capital) or their families or descendants possess 25 per cent decision</a:t>
            </a:r>
            <a:r>
              <a:rPr lang="cs-CZ" dirty="0"/>
              <a:t>-</a:t>
            </a:r>
            <a:r>
              <a:rPr lang="en-US" dirty="0"/>
              <a:t>making rights mandated by their share capital.</a:t>
            </a:r>
            <a:r>
              <a:rPr lang="cs-CZ" dirty="0"/>
              <a:t> </a:t>
            </a:r>
            <a:endParaRPr lang="en-US" dirty="0"/>
          </a:p>
        </p:txBody>
      </p:sp>
    </p:spTree>
    <p:extLst>
      <p:ext uri="{BB962C8B-B14F-4D97-AF65-F5344CB8AC3E}">
        <p14:creationId xmlns:p14="http://schemas.microsoft.com/office/powerpoint/2010/main" val="1301744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en-GB" sz="4000" dirty="0"/>
              <a:t>Family business around the world</a:t>
            </a:r>
            <a:endParaRPr lang="cs-CZ"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1728215"/>
            <a:ext cx="10168128" cy="5010041"/>
          </a:xfrm>
          <a:ln>
            <a:solidFill>
              <a:schemeClr val="bg1"/>
            </a:solidFill>
          </a:ln>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r>
              <a:rPr lang="en-GB" sz="3000" dirty="0"/>
              <a:t>Countries with a stronger collectivist culture appear to have more family businesses relative to countries with more individualistic culture.</a:t>
            </a:r>
          </a:p>
          <a:p>
            <a:pPr marL="0" indent="0">
              <a:buNone/>
            </a:pPr>
            <a:r>
              <a:rPr lang="en-GB" b="1" dirty="0"/>
              <a:t>Rates of Family Involvement in Entrepreneurship:</a:t>
            </a:r>
          </a:p>
          <a:p>
            <a:r>
              <a:rPr lang="en-GB" dirty="0"/>
              <a:t>In East and South Asia, Thailand shows the highest total entrepreneurial activity (TEA) with all established entrepreneurs involving family.</a:t>
            </a:r>
          </a:p>
          <a:p>
            <a:r>
              <a:rPr lang="en-GB" dirty="0"/>
              <a:t>In Europe and North America, family involvement ranges from 54% in Turkey to 90% in Poland.</a:t>
            </a:r>
          </a:p>
          <a:p>
            <a:r>
              <a:rPr lang="en-GB" dirty="0"/>
              <a:t>In every participating Latin American and Caribbean economy, over three-fourths of entrepreneurs involve family in their </a:t>
            </a:r>
            <a:r>
              <a:rPr lang="en-GB" dirty="0" err="1"/>
              <a:t>startups</a:t>
            </a:r>
            <a:r>
              <a:rPr lang="en-GB" dirty="0"/>
              <a:t>.</a:t>
            </a:r>
          </a:p>
          <a:p>
            <a:r>
              <a:rPr lang="en-GB" dirty="0"/>
              <a:t>The highest necessity motives among family entrepreneurs can be found in two low-income countries: Egypt (50%) and India (46%). </a:t>
            </a:r>
          </a:p>
          <a:p>
            <a:r>
              <a:rPr lang="en-GB" dirty="0"/>
              <a:t>On the other hand, Poland, Sweden, Switzerland, Luxembourg, Netherlands, and the United States—all high-income economies—report necessity motives of 10% or less among family entrepreneurs.</a:t>
            </a:r>
            <a:endParaRPr lang="en-US" dirty="0"/>
          </a:p>
        </p:txBody>
      </p:sp>
    </p:spTree>
    <p:extLst>
      <p:ext uri="{BB962C8B-B14F-4D97-AF65-F5344CB8AC3E}">
        <p14:creationId xmlns:p14="http://schemas.microsoft.com/office/powerpoint/2010/main" val="3707826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cs-CZ" sz="4000" dirty="0"/>
              <a:t>General objectives of a family business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018805"/>
            <a:ext cx="10168128" cy="4655263"/>
          </a:xfrm>
        </p:spPr>
        <p:txBody>
          <a:bodyPr>
            <a:normAutofit/>
          </a:bodyPr>
          <a:lstStyle/>
          <a:p>
            <a:pPr marL="0" indent="0">
              <a:buNone/>
            </a:pPr>
            <a:r>
              <a:rPr lang="cs-CZ" dirty="0"/>
              <a:t> </a:t>
            </a:r>
          </a:p>
        </p:txBody>
      </p:sp>
      <p:pic>
        <p:nvPicPr>
          <p:cNvPr id="5" name="Picture 4">
            <a:extLst>
              <a:ext uri="{FF2B5EF4-FFF2-40B4-BE49-F238E27FC236}">
                <a16:creationId xmlns:a16="http://schemas.microsoft.com/office/drawing/2014/main" id="{17088664-989F-D6A0-792B-6EB363B0C4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4763" y="1463040"/>
            <a:ext cx="5951534" cy="5097655"/>
          </a:xfrm>
          <a:prstGeom prst="rect">
            <a:avLst/>
          </a:prstGeom>
        </p:spPr>
      </p:pic>
    </p:spTree>
    <p:extLst>
      <p:ext uri="{BB962C8B-B14F-4D97-AF65-F5344CB8AC3E}">
        <p14:creationId xmlns:p14="http://schemas.microsoft.com/office/powerpoint/2010/main" val="299876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cs-CZ" sz="4000" b="1" dirty="0"/>
              <a:t>Some interesting facts</a:t>
            </a:r>
            <a:endParaRPr lang="en-US" sz="4000" b="1"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Zástupný symbol pro obsah 3">
            <a:extLst>
              <a:ext uri="{FF2B5EF4-FFF2-40B4-BE49-F238E27FC236}">
                <a16:creationId xmlns:a16="http://schemas.microsoft.com/office/drawing/2014/main" id="{5447DC7B-18F2-4522-8686-98B3D2642354}"/>
              </a:ext>
            </a:extLst>
          </p:cNvPr>
          <p:cNvSpPr>
            <a:spLocks noGrp="1"/>
          </p:cNvSpPr>
          <p:nvPr>
            <p:ph idx="1"/>
          </p:nvPr>
        </p:nvSpPr>
        <p:spPr>
          <a:xfrm>
            <a:off x="838200" y="2100943"/>
            <a:ext cx="10515600" cy="4076020"/>
          </a:xfrm>
        </p:spPr>
        <p:txBody>
          <a:bodyPr>
            <a:normAutofit/>
          </a:bodyPr>
          <a:lstStyle/>
          <a:p>
            <a:r>
              <a:rPr lang="cs-CZ" sz="3600" dirty="0"/>
              <a:t>The oldest recorded family business in the world is Hoshi Onsen </a:t>
            </a:r>
            <a:r>
              <a:rPr lang="en-GB" sz="3600" dirty="0"/>
              <a:t>– keeping inns in Japan for nearly 1500 years.</a:t>
            </a:r>
          </a:p>
          <a:p>
            <a:r>
              <a:rPr lang="en-GB" sz="3600" dirty="0"/>
              <a:t>In the UK, R. </a:t>
            </a:r>
            <a:r>
              <a:rPr lang="en-GB" sz="3600" dirty="0" err="1"/>
              <a:t>Durtnell</a:t>
            </a:r>
            <a:r>
              <a:rPr lang="en-GB" sz="3600" dirty="0"/>
              <a:t> &amp; Sons the Britain’s oldest builder established in 1591.</a:t>
            </a:r>
          </a:p>
          <a:p>
            <a:r>
              <a:rPr lang="en-GB" sz="3600" dirty="0"/>
              <a:t>Family Whitaker in Lancashire has been farming since 12</a:t>
            </a:r>
            <a:r>
              <a:rPr lang="en-GB" sz="3600" baseline="30000" dirty="0"/>
              <a:t>th</a:t>
            </a:r>
            <a:r>
              <a:rPr lang="en-GB" sz="3600" dirty="0"/>
              <a:t> century.</a:t>
            </a:r>
          </a:p>
        </p:txBody>
      </p:sp>
    </p:spTree>
    <p:extLst>
      <p:ext uri="{BB962C8B-B14F-4D97-AF65-F5344CB8AC3E}">
        <p14:creationId xmlns:p14="http://schemas.microsoft.com/office/powerpoint/2010/main" val="2715715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115568" y="548640"/>
            <a:ext cx="10168128" cy="1179576"/>
          </a:xfrm>
        </p:spPr>
        <p:txBody>
          <a:bodyPr>
            <a:normAutofit/>
          </a:bodyPr>
          <a:lstStyle/>
          <a:p>
            <a:r>
              <a:rPr lang="en-US" sz="4000" dirty="0"/>
              <a:t>Theories of family businesses</a:t>
            </a:r>
            <a:endParaRPr lang="cs-CZ" sz="4000" dirty="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73D6D0D-BF03-4459-B3B5-82A9B372B769}"/>
              </a:ext>
            </a:extLst>
          </p:cNvPr>
          <p:cNvSpPr>
            <a:spLocks noGrp="1"/>
          </p:cNvSpPr>
          <p:nvPr>
            <p:ph idx="1"/>
          </p:nvPr>
        </p:nvSpPr>
        <p:spPr>
          <a:xfrm>
            <a:off x="1115568" y="2112885"/>
            <a:ext cx="10168128" cy="4518734"/>
          </a:xfrm>
        </p:spPr>
        <p:txBody>
          <a:bodyPr>
            <a:normAutofit fontScale="85000" lnSpcReduction="20000"/>
          </a:bodyPr>
          <a:lstStyle/>
          <a:p>
            <a:pPr marL="0" indent="0">
              <a:buNone/>
            </a:pPr>
            <a:r>
              <a:rPr lang="en-US" sz="4000" b="1" dirty="0"/>
              <a:t>The key theoretical approaches to understanding family businesses are:</a:t>
            </a:r>
          </a:p>
          <a:p>
            <a:r>
              <a:rPr lang="en-US" sz="4000" dirty="0"/>
              <a:t>1. Three circles family business model</a:t>
            </a:r>
          </a:p>
          <a:p>
            <a:endParaRPr lang="en-US" sz="4000" dirty="0"/>
          </a:p>
          <a:p>
            <a:r>
              <a:rPr lang="en-US" sz="4000" dirty="0"/>
              <a:t>2. Three-dimensional development model,</a:t>
            </a:r>
          </a:p>
          <a:p>
            <a:endParaRPr lang="en-US" sz="4000" dirty="0"/>
          </a:p>
          <a:p>
            <a:r>
              <a:rPr lang="en-US" sz="4000" dirty="0"/>
              <a:t>3. </a:t>
            </a:r>
            <a:r>
              <a:rPr lang="en-US" sz="4000" dirty="0" err="1"/>
              <a:t>Johannisson’s</a:t>
            </a:r>
            <a:r>
              <a:rPr lang="en-US" sz="4000" dirty="0"/>
              <a:t> model of the three ideologies,</a:t>
            </a:r>
          </a:p>
          <a:p>
            <a:endParaRPr lang="en-US" sz="4000" dirty="0"/>
          </a:p>
          <a:p>
            <a:r>
              <a:rPr lang="en-US" sz="4000" dirty="0"/>
              <a:t>4. the F-PEC model.</a:t>
            </a:r>
          </a:p>
          <a:p>
            <a:endParaRPr lang="cs-CZ" sz="2400" b="1" dirty="0"/>
          </a:p>
        </p:txBody>
      </p:sp>
    </p:spTree>
    <p:extLst>
      <p:ext uri="{BB962C8B-B14F-4D97-AF65-F5344CB8AC3E}">
        <p14:creationId xmlns:p14="http://schemas.microsoft.com/office/powerpoint/2010/main" val="1370913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20314A-067F-41A5-A234-682ABCF18DD5}"/>
              </a:ext>
            </a:extLst>
          </p:cNvPr>
          <p:cNvSpPr>
            <a:spLocks noGrp="1"/>
          </p:cNvSpPr>
          <p:nvPr>
            <p:ph type="title"/>
          </p:nvPr>
        </p:nvSpPr>
        <p:spPr>
          <a:xfrm>
            <a:off x="1011936" y="323025"/>
            <a:ext cx="10168128" cy="1179576"/>
          </a:xfrm>
        </p:spPr>
        <p:txBody>
          <a:bodyPr>
            <a:normAutofit/>
          </a:bodyPr>
          <a:lstStyle/>
          <a:p>
            <a:r>
              <a:rPr lang="en-US" sz="4000" dirty="0"/>
              <a:t>Three circles family business model</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Zástupný symbol pro obsah 3">
            <a:extLst>
              <a:ext uri="{FF2B5EF4-FFF2-40B4-BE49-F238E27FC236}">
                <a16:creationId xmlns:a16="http://schemas.microsoft.com/office/drawing/2014/main" id="{3C70D00E-8459-4A7F-9E38-19BBC8B46C2B}"/>
              </a:ext>
            </a:extLst>
          </p:cNvPr>
          <p:cNvSpPr>
            <a:spLocks noGrp="1"/>
          </p:cNvSpPr>
          <p:nvPr>
            <p:ph idx="1"/>
          </p:nvPr>
        </p:nvSpPr>
        <p:spPr>
          <a:xfrm>
            <a:off x="838200" y="1825624"/>
            <a:ext cx="10515600" cy="4920863"/>
          </a:xfrm>
        </p:spPr>
        <p:txBody>
          <a:bodyPr>
            <a:normAutofit/>
          </a:bodyPr>
          <a:lstStyle/>
          <a:p>
            <a:r>
              <a:rPr lang="en-GB" dirty="0"/>
              <a:t>Most commonly used model</a:t>
            </a:r>
          </a:p>
          <a:p>
            <a:r>
              <a:rPr lang="en-GB" dirty="0"/>
              <a:t>Captures interwoven dynamics of family and business</a:t>
            </a:r>
          </a:p>
          <a:p>
            <a:r>
              <a:rPr lang="en-GB" dirty="0"/>
              <a:t>It highlights the overlapping  nature of the three main groups in family businesses – the owners, family and managers.</a:t>
            </a:r>
          </a:p>
          <a:p>
            <a:r>
              <a:rPr lang="en-GB" dirty="0"/>
              <a:t>It is used to examine and explain relationships, motivations, communication, governance and decision</a:t>
            </a:r>
            <a:r>
              <a:rPr lang="cs-CZ" dirty="0"/>
              <a:t>-</a:t>
            </a:r>
            <a:r>
              <a:rPr lang="en-GB" dirty="0"/>
              <a:t>making within family businesses.</a:t>
            </a:r>
          </a:p>
          <a:p>
            <a:r>
              <a:rPr lang="en-GB" dirty="0"/>
              <a:t>An examination of the model as a whole can help to identify where there might be individuals on the periphery, which could have implications for inclusion, engagement, and motivation.</a:t>
            </a:r>
          </a:p>
        </p:txBody>
      </p:sp>
    </p:spTree>
    <p:extLst>
      <p:ext uri="{BB962C8B-B14F-4D97-AF65-F5344CB8AC3E}">
        <p14:creationId xmlns:p14="http://schemas.microsoft.com/office/powerpoint/2010/main" val="14843836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3626</TotalTime>
  <Words>2094</Words>
  <Application>Microsoft Office PowerPoint</Application>
  <PresentationFormat>Širokoúhlá obrazovka</PresentationFormat>
  <Paragraphs>219</Paragraphs>
  <Slides>24</Slides>
  <Notes>4</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24</vt:i4>
      </vt:variant>
    </vt:vector>
  </HeadingPairs>
  <TitlesOfParts>
    <vt:vector size="30" baseType="lpstr">
      <vt:lpstr>Arial</vt:lpstr>
      <vt:lpstr>Calibri</vt:lpstr>
      <vt:lpstr>Calibri Light</vt:lpstr>
      <vt:lpstr>Times New Roman</vt:lpstr>
      <vt:lpstr>Wingdings</vt:lpstr>
      <vt:lpstr>Office Theme</vt:lpstr>
      <vt:lpstr>Business Environment of a Family business</vt:lpstr>
      <vt:lpstr>Learning objectives</vt:lpstr>
      <vt:lpstr>Introduction</vt:lpstr>
      <vt:lpstr>Definitions</vt:lpstr>
      <vt:lpstr>Family business around the world</vt:lpstr>
      <vt:lpstr>General objectives of a family business</vt:lpstr>
      <vt:lpstr>Some interesting facts</vt:lpstr>
      <vt:lpstr>Theories of family businesses</vt:lpstr>
      <vt:lpstr>Three circles family business model</vt:lpstr>
      <vt:lpstr>Three circles family business model</vt:lpstr>
      <vt:lpstr>Three circles family business model – an example of how to use it</vt:lpstr>
      <vt:lpstr>Three circles family business model</vt:lpstr>
      <vt:lpstr>Architecture of family business</vt:lpstr>
      <vt:lpstr>Architecture of family business – Family council</vt:lpstr>
      <vt:lpstr>Architecture of family business - Functions of family council</vt:lpstr>
      <vt:lpstr>Architecture of family business - Family assemblies</vt:lpstr>
      <vt:lpstr>Architecture of family business – board of directors</vt:lpstr>
      <vt:lpstr>Architecture of family business - Structure of board of directors </vt:lpstr>
      <vt:lpstr>Architecture of family business – Leadership structure</vt:lpstr>
      <vt:lpstr>Architecture of family business – Management team</vt:lpstr>
      <vt:lpstr>Architecture of family business – Shareholders’ council</vt:lpstr>
      <vt:lpstr>Conflict management in family businesses</vt:lpstr>
      <vt:lpstr>Conflict management in family businesses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Interní podnikatelské prostředí</dc:title>
  <dc:creator>Lucie Reczková</dc:creator>
  <cp:lastModifiedBy>zap0046</cp:lastModifiedBy>
  <cp:revision>368</cp:revision>
  <dcterms:created xsi:type="dcterms:W3CDTF">2022-03-12T14:19:04Z</dcterms:created>
  <dcterms:modified xsi:type="dcterms:W3CDTF">2022-05-15T17:57:08Z</dcterms:modified>
</cp:coreProperties>
</file>