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63" r:id="rId3"/>
    <p:sldId id="292" r:id="rId4"/>
    <p:sldId id="288" r:id="rId5"/>
    <p:sldId id="289" r:id="rId6"/>
    <p:sldId id="290" r:id="rId7"/>
    <p:sldId id="291" r:id="rId8"/>
    <p:sldId id="293" r:id="rId9"/>
    <p:sldId id="294" r:id="rId10"/>
    <p:sldId id="295" r:id="rId11"/>
    <p:sldId id="287" r:id="rId12"/>
    <p:sldId id="296" r:id="rId13"/>
    <p:sldId id="311" r:id="rId14"/>
    <p:sldId id="297" r:id="rId15"/>
    <p:sldId id="309" r:id="rId16"/>
    <p:sldId id="310" r:id="rId17"/>
    <p:sldId id="298" r:id="rId18"/>
    <p:sldId id="299" r:id="rId19"/>
    <p:sldId id="300" r:id="rId20"/>
    <p:sldId id="301" r:id="rId21"/>
    <p:sldId id="307" r:id="rId22"/>
    <p:sldId id="308" r:id="rId23"/>
    <p:sldId id="302" r:id="rId24"/>
    <p:sldId id="306" r:id="rId25"/>
    <p:sldId id="303" r:id="rId26"/>
    <p:sldId id="304" r:id="rId27"/>
    <p:sldId id="305" r:id="rId28"/>
  </p:sldIdLst>
  <p:sldSz cx="12192000" cy="6858000"/>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666"/>
    <a:srgbClr val="0099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66" d="100"/>
          <a:sy n="66" d="100"/>
        </p:scale>
        <p:origin x="600" y="3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p:cNvSpPr>
            <a:spLocks noGrp="1"/>
          </p:cNvSpPr>
          <p:nvPr>
            <p:ph type="ctrTitle"/>
          </p:nvPr>
        </p:nvSpPr>
        <p:spPr>
          <a:xfrm>
            <a:off x="1524000" y="1122363"/>
            <a:ext cx="9144000" cy="2387600"/>
          </a:xfrm>
        </p:spPr>
        <p:txBody>
          <a:bodyPr anchor="b"/>
          <a:lstStyle>
            <a:lvl1pPr algn="ctr">
              <a:defRPr sz="6000"/>
            </a:lvl1pPr>
          </a:lstStyle>
          <a:p>
            <a:r>
              <a:rPr lang="cs-CZ"/>
              <a:t>Kliknutím lze upravit styl.</a:t>
            </a:r>
          </a:p>
        </p:txBody>
      </p:sp>
      <p:sp>
        <p:nvSpPr>
          <p:cNvPr id="3" name="Podnadpis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cs-CZ"/>
              <a:t>Kliknutím můžete upravit styl předlohy.</a:t>
            </a:r>
          </a:p>
        </p:txBody>
      </p:sp>
      <p:sp>
        <p:nvSpPr>
          <p:cNvPr id="4" name="Zástupný symbol pro datum 3"/>
          <p:cNvSpPr>
            <a:spLocks noGrp="1"/>
          </p:cNvSpPr>
          <p:nvPr>
            <p:ph type="dt" sz="half" idx="10"/>
          </p:nvPr>
        </p:nvSpPr>
        <p:spPr/>
        <p:txBody>
          <a:bodyPr/>
          <a:lstStyle/>
          <a:p>
            <a:fld id="{3E9BAEC6-A37A-4403-B919-4854A6448652}" type="datetimeFigureOut">
              <a:rPr lang="cs-CZ" smtClean="0"/>
              <a:t>15.03.2021</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2DA23C2D-3845-4F8C-9F64-DBE4B5B8108A}" type="slidenum">
              <a:rPr lang="cs-CZ" smtClean="0"/>
              <a:t>‹#›</a:t>
            </a:fld>
            <a:endParaRPr lang="cs-CZ"/>
          </a:p>
        </p:txBody>
      </p:sp>
    </p:spTree>
    <p:extLst>
      <p:ext uri="{BB962C8B-B14F-4D97-AF65-F5344CB8AC3E}">
        <p14:creationId xmlns:p14="http://schemas.microsoft.com/office/powerpoint/2010/main" val="15045050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svislý text 2"/>
          <p:cNvSpPr>
            <a:spLocks noGrp="1"/>
          </p:cNvSpPr>
          <p:nvPr>
            <p:ph type="body" orient="vert" idx="1"/>
          </p:nvPr>
        </p:nvSpPr>
        <p:spPr/>
        <p:txBody>
          <a:bodyPr vert="eaVert"/>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p>
            <a:fld id="{3E9BAEC6-A37A-4403-B919-4854A6448652}" type="datetimeFigureOut">
              <a:rPr lang="cs-CZ" smtClean="0"/>
              <a:t>15.03.2021</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2DA23C2D-3845-4F8C-9F64-DBE4B5B8108A}" type="slidenum">
              <a:rPr lang="cs-CZ" smtClean="0"/>
              <a:t>‹#›</a:t>
            </a:fld>
            <a:endParaRPr lang="cs-CZ"/>
          </a:p>
        </p:txBody>
      </p:sp>
    </p:spTree>
    <p:extLst>
      <p:ext uri="{BB962C8B-B14F-4D97-AF65-F5344CB8AC3E}">
        <p14:creationId xmlns:p14="http://schemas.microsoft.com/office/powerpoint/2010/main" val="31197299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8724900" y="365125"/>
            <a:ext cx="2628900" cy="5811838"/>
          </a:xfrm>
        </p:spPr>
        <p:txBody>
          <a:bodyPr vert="eaVert"/>
          <a:lstStyle/>
          <a:p>
            <a:r>
              <a:rPr lang="cs-CZ"/>
              <a:t>Kliknutím lze upravit styl.</a:t>
            </a:r>
          </a:p>
        </p:txBody>
      </p:sp>
      <p:sp>
        <p:nvSpPr>
          <p:cNvPr id="3" name="Zástupný symbol pro svislý text 2"/>
          <p:cNvSpPr>
            <a:spLocks noGrp="1"/>
          </p:cNvSpPr>
          <p:nvPr>
            <p:ph type="body" orient="vert" idx="1"/>
          </p:nvPr>
        </p:nvSpPr>
        <p:spPr>
          <a:xfrm>
            <a:off x="838200" y="365125"/>
            <a:ext cx="7734300" cy="5811838"/>
          </a:xfrm>
        </p:spPr>
        <p:txBody>
          <a:bodyPr vert="eaVert"/>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p>
            <a:fld id="{3E9BAEC6-A37A-4403-B919-4854A6448652}" type="datetimeFigureOut">
              <a:rPr lang="cs-CZ" smtClean="0"/>
              <a:t>15.03.2021</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2DA23C2D-3845-4F8C-9F64-DBE4B5B8108A}" type="slidenum">
              <a:rPr lang="cs-CZ" smtClean="0"/>
              <a:t>‹#›</a:t>
            </a:fld>
            <a:endParaRPr lang="cs-CZ"/>
          </a:p>
        </p:txBody>
      </p:sp>
    </p:spTree>
    <p:extLst>
      <p:ext uri="{BB962C8B-B14F-4D97-AF65-F5344CB8AC3E}">
        <p14:creationId xmlns:p14="http://schemas.microsoft.com/office/powerpoint/2010/main" val="163997365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Titulní strana">
    <p:spTree>
      <p:nvGrpSpPr>
        <p:cNvPr id="1" name=""/>
        <p:cNvGrpSpPr/>
        <p:nvPr/>
      </p:nvGrpSpPr>
      <p:grpSpPr>
        <a:xfrm>
          <a:off x="0" y="0"/>
          <a:ext cx="0" cy="0"/>
          <a:chOff x="0" y="0"/>
          <a:chExt cx="0" cy="0"/>
        </a:xfrm>
      </p:grpSpPr>
    </p:spTree>
    <p:extLst>
      <p:ext uri="{BB962C8B-B14F-4D97-AF65-F5344CB8AC3E}">
        <p14:creationId xmlns:p14="http://schemas.microsoft.com/office/powerpoint/2010/main" val="11539860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p>
            <a:fld id="{3E9BAEC6-A37A-4403-B919-4854A6448652}" type="datetimeFigureOut">
              <a:rPr lang="cs-CZ" smtClean="0"/>
              <a:t>15.03.2021</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2DA23C2D-3845-4F8C-9F64-DBE4B5B8108A}" type="slidenum">
              <a:rPr lang="cs-CZ" smtClean="0"/>
              <a:t>‹#›</a:t>
            </a:fld>
            <a:endParaRPr lang="cs-CZ"/>
          </a:p>
        </p:txBody>
      </p:sp>
    </p:spTree>
    <p:extLst>
      <p:ext uri="{BB962C8B-B14F-4D97-AF65-F5344CB8AC3E}">
        <p14:creationId xmlns:p14="http://schemas.microsoft.com/office/powerpoint/2010/main" val="42600217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831850" y="1709738"/>
            <a:ext cx="10515600" cy="2852737"/>
          </a:xfrm>
        </p:spPr>
        <p:txBody>
          <a:bodyPr anchor="b"/>
          <a:lstStyle>
            <a:lvl1pPr>
              <a:defRPr sz="6000"/>
            </a:lvl1pPr>
          </a:lstStyle>
          <a:p>
            <a:r>
              <a:rPr lang="cs-CZ"/>
              <a:t>Kliknutím lze upravit styl.</a:t>
            </a:r>
          </a:p>
        </p:txBody>
      </p:sp>
      <p:sp>
        <p:nvSpPr>
          <p:cNvPr id="3" name="Zástupný symbol pro text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cs-CZ"/>
              <a:t>Upravte styly předlohy textu.</a:t>
            </a:r>
          </a:p>
        </p:txBody>
      </p:sp>
      <p:sp>
        <p:nvSpPr>
          <p:cNvPr id="4" name="Zástupný symbol pro datum 3"/>
          <p:cNvSpPr>
            <a:spLocks noGrp="1"/>
          </p:cNvSpPr>
          <p:nvPr>
            <p:ph type="dt" sz="half" idx="10"/>
          </p:nvPr>
        </p:nvSpPr>
        <p:spPr/>
        <p:txBody>
          <a:bodyPr/>
          <a:lstStyle/>
          <a:p>
            <a:fld id="{3E9BAEC6-A37A-4403-B919-4854A6448652}" type="datetimeFigureOut">
              <a:rPr lang="cs-CZ" smtClean="0"/>
              <a:t>15.03.2021</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2DA23C2D-3845-4F8C-9F64-DBE4B5B8108A}" type="slidenum">
              <a:rPr lang="cs-CZ" smtClean="0"/>
              <a:t>‹#›</a:t>
            </a:fld>
            <a:endParaRPr lang="cs-CZ"/>
          </a:p>
        </p:txBody>
      </p:sp>
    </p:spTree>
    <p:extLst>
      <p:ext uri="{BB962C8B-B14F-4D97-AF65-F5344CB8AC3E}">
        <p14:creationId xmlns:p14="http://schemas.microsoft.com/office/powerpoint/2010/main" val="17350053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sz="half" idx="1"/>
          </p:nvPr>
        </p:nvSpPr>
        <p:spPr>
          <a:xfrm>
            <a:off x="838200" y="1825625"/>
            <a:ext cx="5181600" cy="4351338"/>
          </a:xfrm>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obsah 3"/>
          <p:cNvSpPr>
            <a:spLocks noGrp="1"/>
          </p:cNvSpPr>
          <p:nvPr>
            <p:ph sz="half" idx="2"/>
          </p:nvPr>
        </p:nvSpPr>
        <p:spPr>
          <a:xfrm>
            <a:off x="6172200" y="1825625"/>
            <a:ext cx="5181600" cy="4351338"/>
          </a:xfrm>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4"/>
          <p:cNvSpPr>
            <a:spLocks noGrp="1"/>
          </p:cNvSpPr>
          <p:nvPr>
            <p:ph type="dt" sz="half" idx="10"/>
          </p:nvPr>
        </p:nvSpPr>
        <p:spPr/>
        <p:txBody>
          <a:bodyPr/>
          <a:lstStyle/>
          <a:p>
            <a:fld id="{3E9BAEC6-A37A-4403-B919-4854A6448652}" type="datetimeFigureOut">
              <a:rPr lang="cs-CZ" smtClean="0"/>
              <a:t>15.03.2021</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2DA23C2D-3845-4F8C-9F64-DBE4B5B8108A}" type="slidenum">
              <a:rPr lang="cs-CZ" smtClean="0"/>
              <a:t>‹#›</a:t>
            </a:fld>
            <a:endParaRPr lang="cs-CZ"/>
          </a:p>
        </p:txBody>
      </p:sp>
    </p:spTree>
    <p:extLst>
      <p:ext uri="{BB962C8B-B14F-4D97-AF65-F5344CB8AC3E}">
        <p14:creationId xmlns:p14="http://schemas.microsoft.com/office/powerpoint/2010/main" val="15729387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a:xfrm>
            <a:off x="839788" y="365125"/>
            <a:ext cx="10515600" cy="1325563"/>
          </a:xfrm>
        </p:spPr>
        <p:txBody>
          <a:bodyPr/>
          <a:lstStyle/>
          <a:p>
            <a:r>
              <a:rPr lang="cs-CZ"/>
              <a:t>Kliknutím lze upravit styl.</a:t>
            </a:r>
          </a:p>
        </p:txBody>
      </p:sp>
      <p:sp>
        <p:nvSpPr>
          <p:cNvPr id="3" name="Zástupný symbol pro text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Upravte styly předlohy textu.</a:t>
            </a:r>
          </a:p>
        </p:txBody>
      </p:sp>
      <p:sp>
        <p:nvSpPr>
          <p:cNvPr id="4" name="Zástupný symbol pro obsah 3"/>
          <p:cNvSpPr>
            <a:spLocks noGrp="1"/>
          </p:cNvSpPr>
          <p:nvPr>
            <p:ph sz="half" idx="2"/>
          </p:nvPr>
        </p:nvSpPr>
        <p:spPr>
          <a:xfrm>
            <a:off x="839788" y="2505075"/>
            <a:ext cx="5157787" cy="3684588"/>
          </a:xfrm>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text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Upravte styly předlohy textu.</a:t>
            </a:r>
          </a:p>
        </p:txBody>
      </p:sp>
      <p:sp>
        <p:nvSpPr>
          <p:cNvPr id="6" name="Zástupný symbol pro obsah 5"/>
          <p:cNvSpPr>
            <a:spLocks noGrp="1"/>
          </p:cNvSpPr>
          <p:nvPr>
            <p:ph sz="quarter" idx="4"/>
          </p:nvPr>
        </p:nvSpPr>
        <p:spPr>
          <a:xfrm>
            <a:off x="6172200" y="2505075"/>
            <a:ext cx="5183188" cy="3684588"/>
          </a:xfrm>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7" name="Zástupný symbol pro datum 6"/>
          <p:cNvSpPr>
            <a:spLocks noGrp="1"/>
          </p:cNvSpPr>
          <p:nvPr>
            <p:ph type="dt" sz="half" idx="10"/>
          </p:nvPr>
        </p:nvSpPr>
        <p:spPr/>
        <p:txBody>
          <a:bodyPr/>
          <a:lstStyle/>
          <a:p>
            <a:fld id="{3E9BAEC6-A37A-4403-B919-4854A6448652}" type="datetimeFigureOut">
              <a:rPr lang="cs-CZ" smtClean="0"/>
              <a:t>15.03.2021</a:t>
            </a:fld>
            <a:endParaRPr lang="cs-CZ"/>
          </a:p>
        </p:txBody>
      </p:sp>
      <p:sp>
        <p:nvSpPr>
          <p:cNvPr id="8" name="Zástupný symbol pro zápatí 7"/>
          <p:cNvSpPr>
            <a:spLocks noGrp="1"/>
          </p:cNvSpPr>
          <p:nvPr>
            <p:ph type="ftr" sz="quarter" idx="11"/>
          </p:nvPr>
        </p:nvSpPr>
        <p:spPr/>
        <p:txBody>
          <a:bodyPr/>
          <a:lstStyle/>
          <a:p>
            <a:endParaRPr lang="cs-CZ"/>
          </a:p>
        </p:txBody>
      </p:sp>
      <p:sp>
        <p:nvSpPr>
          <p:cNvPr id="9" name="Zástupný symbol pro číslo snímku 8"/>
          <p:cNvSpPr>
            <a:spLocks noGrp="1"/>
          </p:cNvSpPr>
          <p:nvPr>
            <p:ph type="sldNum" sz="quarter" idx="12"/>
          </p:nvPr>
        </p:nvSpPr>
        <p:spPr/>
        <p:txBody>
          <a:bodyPr/>
          <a:lstStyle/>
          <a:p>
            <a:fld id="{2DA23C2D-3845-4F8C-9F64-DBE4B5B8108A}" type="slidenum">
              <a:rPr lang="cs-CZ" smtClean="0"/>
              <a:t>‹#›</a:t>
            </a:fld>
            <a:endParaRPr lang="cs-CZ"/>
          </a:p>
        </p:txBody>
      </p:sp>
    </p:spTree>
    <p:extLst>
      <p:ext uri="{BB962C8B-B14F-4D97-AF65-F5344CB8AC3E}">
        <p14:creationId xmlns:p14="http://schemas.microsoft.com/office/powerpoint/2010/main" val="12915460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Jenom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datum 2"/>
          <p:cNvSpPr>
            <a:spLocks noGrp="1"/>
          </p:cNvSpPr>
          <p:nvPr>
            <p:ph type="dt" sz="half" idx="10"/>
          </p:nvPr>
        </p:nvSpPr>
        <p:spPr/>
        <p:txBody>
          <a:bodyPr/>
          <a:lstStyle/>
          <a:p>
            <a:fld id="{3E9BAEC6-A37A-4403-B919-4854A6448652}" type="datetimeFigureOut">
              <a:rPr lang="cs-CZ" smtClean="0"/>
              <a:t>15.03.2021</a:t>
            </a:fld>
            <a:endParaRPr lang="cs-CZ"/>
          </a:p>
        </p:txBody>
      </p:sp>
      <p:sp>
        <p:nvSpPr>
          <p:cNvPr id="4" name="Zástupný symbol pro zápatí 3"/>
          <p:cNvSpPr>
            <a:spLocks noGrp="1"/>
          </p:cNvSpPr>
          <p:nvPr>
            <p:ph type="ftr" sz="quarter" idx="11"/>
          </p:nvPr>
        </p:nvSpPr>
        <p:spPr/>
        <p:txBody>
          <a:bodyPr/>
          <a:lstStyle/>
          <a:p>
            <a:endParaRPr lang="cs-CZ"/>
          </a:p>
        </p:txBody>
      </p:sp>
      <p:sp>
        <p:nvSpPr>
          <p:cNvPr id="5" name="Zástupný symbol pro číslo snímku 4"/>
          <p:cNvSpPr>
            <a:spLocks noGrp="1"/>
          </p:cNvSpPr>
          <p:nvPr>
            <p:ph type="sldNum" sz="quarter" idx="12"/>
          </p:nvPr>
        </p:nvSpPr>
        <p:spPr/>
        <p:txBody>
          <a:bodyPr/>
          <a:lstStyle/>
          <a:p>
            <a:fld id="{2DA23C2D-3845-4F8C-9F64-DBE4B5B8108A}" type="slidenum">
              <a:rPr lang="cs-CZ" smtClean="0"/>
              <a:t>‹#›</a:t>
            </a:fld>
            <a:endParaRPr lang="cs-CZ"/>
          </a:p>
        </p:txBody>
      </p:sp>
    </p:spTree>
    <p:extLst>
      <p:ext uri="{BB962C8B-B14F-4D97-AF65-F5344CB8AC3E}">
        <p14:creationId xmlns:p14="http://schemas.microsoft.com/office/powerpoint/2010/main" val="3522770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p:cNvSpPr>
            <a:spLocks noGrp="1"/>
          </p:cNvSpPr>
          <p:nvPr>
            <p:ph type="dt" sz="half" idx="10"/>
          </p:nvPr>
        </p:nvSpPr>
        <p:spPr/>
        <p:txBody>
          <a:bodyPr/>
          <a:lstStyle/>
          <a:p>
            <a:fld id="{3E9BAEC6-A37A-4403-B919-4854A6448652}" type="datetimeFigureOut">
              <a:rPr lang="cs-CZ" smtClean="0"/>
              <a:t>15.03.2021</a:t>
            </a:fld>
            <a:endParaRPr lang="cs-CZ"/>
          </a:p>
        </p:txBody>
      </p:sp>
      <p:sp>
        <p:nvSpPr>
          <p:cNvPr id="3" name="Zástupný symbol pro zápatí 2"/>
          <p:cNvSpPr>
            <a:spLocks noGrp="1"/>
          </p:cNvSpPr>
          <p:nvPr>
            <p:ph type="ftr" sz="quarter" idx="11"/>
          </p:nvPr>
        </p:nvSpPr>
        <p:spPr/>
        <p:txBody>
          <a:bodyPr/>
          <a:lstStyle/>
          <a:p>
            <a:endParaRPr lang="cs-CZ"/>
          </a:p>
        </p:txBody>
      </p:sp>
      <p:sp>
        <p:nvSpPr>
          <p:cNvPr id="4" name="Zástupný symbol pro číslo snímku 3"/>
          <p:cNvSpPr>
            <a:spLocks noGrp="1"/>
          </p:cNvSpPr>
          <p:nvPr>
            <p:ph type="sldNum" sz="quarter" idx="12"/>
          </p:nvPr>
        </p:nvSpPr>
        <p:spPr/>
        <p:txBody>
          <a:bodyPr/>
          <a:lstStyle/>
          <a:p>
            <a:fld id="{2DA23C2D-3845-4F8C-9F64-DBE4B5B8108A}" type="slidenum">
              <a:rPr lang="cs-CZ" smtClean="0"/>
              <a:t>‹#›</a:t>
            </a:fld>
            <a:endParaRPr lang="cs-CZ"/>
          </a:p>
        </p:txBody>
      </p:sp>
    </p:spTree>
    <p:extLst>
      <p:ext uri="{BB962C8B-B14F-4D97-AF65-F5344CB8AC3E}">
        <p14:creationId xmlns:p14="http://schemas.microsoft.com/office/powerpoint/2010/main" val="37739994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839788" y="457200"/>
            <a:ext cx="3932237" cy="1600200"/>
          </a:xfrm>
        </p:spPr>
        <p:txBody>
          <a:bodyPr anchor="b"/>
          <a:lstStyle>
            <a:lvl1pPr>
              <a:defRPr sz="3200"/>
            </a:lvl1pPr>
          </a:lstStyle>
          <a:p>
            <a:r>
              <a:rPr lang="cs-CZ"/>
              <a:t>Kliknutím lze upravit styl.</a:t>
            </a:r>
          </a:p>
        </p:txBody>
      </p:sp>
      <p:sp>
        <p:nvSpPr>
          <p:cNvPr id="3" name="Zástupný symbol pro obsah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tex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Upravte styly předlohy textu.</a:t>
            </a:r>
          </a:p>
        </p:txBody>
      </p:sp>
      <p:sp>
        <p:nvSpPr>
          <p:cNvPr id="5" name="Zástupný symbol pro datum 4"/>
          <p:cNvSpPr>
            <a:spLocks noGrp="1"/>
          </p:cNvSpPr>
          <p:nvPr>
            <p:ph type="dt" sz="half" idx="10"/>
          </p:nvPr>
        </p:nvSpPr>
        <p:spPr/>
        <p:txBody>
          <a:bodyPr/>
          <a:lstStyle/>
          <a:p>
            <a:fld id="{3E9BAEC6-A37A-4403-B919-4854A6448652}" type="datetimeFigureOut">
              <a:rPr lang="cs-CZ" smtClean="0"/>
              <a:t>15.03.2021</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2DA23C2D-3845-4F8C-9F64-DBE4B5B8108A}" type="slidenum">
              <a:rPr lang="cs-CZ" smtClean="0"/>
              <a:t>‹#›</a:t>
            </a:fld>
            <a:endParaRPr lang="cs-CZ"/>
          </a:p>
        </p:txBody>
      </p:sp>
    </p:spTree>
    <p:extLst>
      <p:ext uri="{BB962C8B-B14F-4D97-AF65-F5344CB8AC3E}">
        <p14:creationId xmlns:p14="http://schemas.microsoft.com/office/powerpoint/2010/main" val="5365812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839788" y="457200"/>
            <a:ext cx="3932237" cy="1600200"/>
          </a:xfrm>
        </p:spPr>
        <p:txBody>
          <a:bodyPr anchor="b"/>
          <a:lstStyle>
            <a:lvl1pPr>
              <a:defRPr sz="3200"/>
            </a:lvl1pPr>
          </a:lstStyle>
          <a:p>
            <a:r>
              <a:rPr lang="cs-CZ"/>
              <a:t>Kliknutím lze upravit styl.</a:t>
            </a:r>
          </a:p>
        </p:txBody>
      </p:sp>
      <p:sp>
        <p:nvSpPr>
          <p:cNvPr id="3" name="Zástupný symbol pro obrázek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cs-CZ"/>
          </a:p>
        </p:txBody>
      </p:sp>
      <p:sp>
        <p:nvSpPr>
          <p:cNvPr id="4" name="Zástupný symbol pro tex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Upravte styly předlohy textu.</a:t>
            </a:r>
          </a:p>
        </p:txBody>
      </p:sp>
      <p:sp>
        <p:nvSpPr>
          <p:cNvPr id="5" name="Zástupný symbol pro datum 4"/>
          <p:cNvSpPr>
            <a:spLocks noGrp="1"/>
          </p:cNvSpPr>
          <p:nvPr>
            <p:ph type="dt" sz="half" idx="10"/>
          </p:nvPr>
        </p:nvSpPr>
        <p:spPr/>
        <p:txBody>
          <a:bodyPr/>
          <a:lstStyle/>
          <a:p>
            <a:fld id="{3E9BAEC6-A37A-4403-B919-4854A6448652}" type="datetimeFigureOut">
              <a:rPr lang="cs-CZ" smtClean="0"/>
              <a:t>15.03.2021</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2DA23C2D-3845-4F8C-9F64-DBE4B5B8108A}" type="slidenum">
              <a:rPr lang="cs-CZ" smtClean="0"/>
              <a:t>‹#›</a:t>
            </a:fld>
            <a:endParaRPr lang="cs-CZ"/>
          </a:p>
        </p:txBody>
      </p:sp>
    </p:spTree>
    <p:extLst>
      <p:ext uri="{BB962C8B-B14F-4D97-AF65-F5344CB8AC3E}">
        <p14:creationId xmlns:p14="http://schemas.microsoft.com/office/powerpoint/2010/main" val="1968878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nadpis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cs-CZ"/>
              <a:t>Kliknutím lze upravit styl.</a:t>
            </a:r>
          </a:p>
        </p:txBody>
      </p:sp>
      <p:sp>
        <p:nvSpPr>
          <p:cNvPr id="3" name="Zástupný symbol pro text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E9BAEC6-A37A-4403-B919-4854A6448652}" type="datetimeFigureOut">
              <a:rPr lang="cs-CZ" smtClean="0"/>
              <a:t>15.03.2021</a:t>
            </a:fld>
            <a:endParaRPr lang="cs-CZ"/>
          </a:p>
        </p:txBody>
      </p:sp>
      <p:sp>
        <p:nvSpPr>
          <p:cNvPr id="5" name="Zástupný symbol pro zápatí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cs-CZ"/>
          </a:p>
        </p:txBody>
      </p:sp>
      <p:sp>
        <p:nvSpPr>
          <p:cNvPr id="6" name="Zástupný symbol pro číslo snímk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DA23C2D-3845-4F8C-9F64-DBE4B5B8108A}" type="slidenum">
              <a:rPr lang="cs-CZ" smtClean="0"/>
              <a:t>‹#›</a:t>
            </a:fld>
            <a:endParaRPr lang="cs-CZ"/>
          </a:p>
        </p:txBody>
      </p:sp>
    </p:spTree>
    <p:extLst>
      <p:ext uri="{BB962C8B-B14F-4D97-AF65-F5344CB8AC3E}">
        <p14:creationId xmlns:p14="http://schemas.microsoft.com/office/powerpoint/2010/main" val="42035420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Obrázek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264351" y="752054"/>
            <a:ext cx="2266000" cy="1744775"/>
          </a:xfrm>
          <a:prstGeom prst="rect">
            <a:avLst/>
          </a:prstGeom>
        </p:spPr>
      </p:pic>
      <p:sp>
        <p:nvSpPr>
          <p:cNvPr id="7" name="Obdélník 6"/>
          <p:cNvSpPr/>
          <p:nvPr/>
        </p:nvSpPr>
        <p:spPr>
          <a:xfrm>
            <a:off x="335360" y="356659"/>
            <a:ext cx="7488832" cy="6144683"/>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sz="2400" b="1" dirty="0">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sp>
        <p:nvSpPr>
          <p:cNvPr id="2" name="Nadpis 1"/>
          <p:cNvSpPr>
            <a:spLocks noGrp="1"/>
          </p:cNvSpPr>
          <p:nvPr>
            <p:ph type="ctrTitle" idx="4294967295"/>
          </p:nvPr>
        </p:nvSpPr>
        <p:spPr>
          <a:xfrm>
            <a:off x="623392" y="932723"/>
            <a:ext cx="6816757" cy="2880320"/>
          </a:xfrm>
          <a:prstGeom prst="rect">
            <a:avLst/>
          </a:prstGeom>
        </p:spPr>
        <p:txBody>
          <a:bodyPr anchor="t">
            <a:normAutofit/>
          </a:bodyPr>
          <a:lstStyle/>
          <a:p>
            <a:pPr algn="l"/>
            <a:r>
              <a:rPr lang="cs-CZ" sz="5333" b="1" dirty="0" err="1" smtClean="0">
                <a:solidFill>
                  <a:schemeClr val="bg1"/>
                </a:solidFill>
                <a:latin typeface="Times New Roman" panose="02020603050405020304" pitchFamily="18" charset="0"/>
                <a:cs typeface="Times New Roman" panose="02020603050405020304" pitchFamily="18" charset="0"/>
              </a:rPr>
              <a:t>Internal</a:t>
            </a:r>
            <a:r>
              <a:rPr lang="cs-CZ" sz="5333" b="1" dirty="0" smtClean="0">
                <a:solidFill>
                  <a:schemeClr val="bg1"/>
                </a:solidFill>
                <a:latin typeface="Times New Roman" panose="02020603050405020304" pitchFamily="18" charset="0"/>
                <a:cs typeface="Times New Roman" panose="02020603050405020304" pitchFamily="18" charset="0"/>
              </a:rPr>
              <a:t> Business </a:t>
            </a:r>
            <a:r>
              <a:rPr lang="cs-CZ" sz="5333" b="1" dirty="0" err="1" smtClean="0">
                <a:solidFill>
                  <a:schemeClr val="bg1"/>
                </a:solidFill>
                <a:latin typeface="Times New Roman" panose="02020603050405020304" pitchFamily="18" charset="0"/>
                <a:cs typeface="Times New Roman" panose="02020603050405020304" pitchFamily="18" charset="0"/>
              </a:rPr>
              <a:t>Environment</a:t>
            </a:r>
            <a:endParaRPr lang="en-GB" sz="5333" b="1" dirty="0">
              <a:solidFill>
                <a:schemeClr val="bg1"/>
              </a:solidFill>
              <a:latin typeface="Times New Roman" panose="02020603050405020304" pitchFamily="18" charset="0"/>
              <a:cs typeface="Times New Roman" panose="02020603050405020304" pitchFamily="18" charset="0"/>
            </a:endParaRPr>
          </a:p>
        </p:txBody>
      </p:sp>
      <p:sp>
        <p:nvSpPr>
          <p:cNvPr id="3" name="Podnadpis 2"/>
          <p:cNvSpPr>
            <a:spLocks noGrp="1"/>
          </p:cNvSpPr>
          <p:nvPr>
            <p:ph type="subTitle" idx="4294967295"/>
          </p:nvPr>
        </p:nvSpPr>
        <p:spPr>
          <a:xfrm>
            <a:off x="2351584" y="4101075"/>
            <a:ext cx="5184576" cy="1056117"/>
          </a:xfrm>
          <a:prstGeom prst="rect">
            <a:avLst/>
          </a:prstGeom>
        </p:spPr>
        <p:txBody>
          <a:bodyPr>
            <a:normAutofit/>
          </a:bodyPr>
          <a:lstStyle/>
          <a:p>
            <a:pPr marL="0" indent="0" algn="r">
              <a:buNone/>
            </a:pPr>
            <a:r>
              <a:rPr lang="cs-CZ" sz="1867" dirty="0" smtClean="0">
                <a:solidFill>
                  <a:schemeClr val="bg1"/>
                </a:solidFill>
                <a:latin typeface="Times New Roman" panose="02020603050405020304" pitchFamily="18" charset="0"/>
                <a:cs typeface="Times New Roman" panose="02020603050405020304" pitchFamily="18" charset="0"/>
              </a:rPr>
              <a:t>4. </a:t>
            </a:r>
            <a:r>
              <a:rPr lang="cs-CZ" sz="1867" dirty="0" err="1" smtClean="0">
                <a:solidFill>
                  <a:schemeClr val="bg1"/>
                </a:solidFill>
                <a:latin typeface="Times New Roman" panose="02020603050405020304" pitchFamily="18" charset="0"/>
                <a:cs typeface="Times New Roman" panose="02020603050405020304" pitchFamily="18" charset="0"/>
              </a:rPr>
              <a:t>lecture</a:t>
            </a:r>
            <a:endParaRPr lang="en-GB" sz="1867" dirty="0">
              <a:solidFill>
                <a:schemeClr val="bg1"/>
              </a:solidFill>
              <a:latin typeface="Times New Roman" panose="02020603050405020304" pitchFamily="18" charset="0"/>
              <a:cs typeface="Times New Roman" panose="02020603050405020304" pitchFamily="18" charset="0"/>
            </a:endParaRPr>
          </a:p>
        </p:txBody>
      </p:sp>
      <p:sp>
        <p:nvSpPr>
          <p:cNvPr id="9" name="Podnadpis 2"/>
          <p:cNvSpPr txBox="1">
            <a:spLocks/>
          </p:cNvSpPr>
          <p:nvPr/>
        </p:nvSpPr>
        <p:spPr>
          <a:xfrm>
            <a:off x="8296977" y="4965171"/>
            <a:ext cx="3666051" cy="1536171"/>
          </a:xfrm>
          <a:prstGeom prst="rect">
            <a:avLst/>
          </a:prstGeom>
        </p:spPr>
        <p:txBody>
          <a:bodyPr vert="horz" lIns="121920" tIns="60960" rIns="121920" bIns="6096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r"/>
            <a:r>
              <a:rPr lang="cs-CZ" altLang="cs-CZ" sz="1200" b="1" dirty="0" smtClean="0">
                <a:solidFill>
                  <a:srgbClr val="307871"/>
                </a:solidFill>
                <a:latin typeface="Times New Roman" panose="02020603050405020304" pitchFamily="18" charset="0"/>
                <a:cs typeface="Times New Roman" panose="02020603050405020304" pitchFamily="18" charset="0"/>
              </a:rPr>
              <a:t>Ing. Šárka Zapletalová, Ph.D.</a:t>
            </a:r>
            <a:endParaRPr lang="en-GB" altLang="cs-CZ" sz="1200" b="1" dirty="0">
              <a:solidFill>
                <a:srgbClr val="307871"/>
              </a:solidFill>
              <a:latin typeface="Times New Roman" panose="02020603050405020304" pitchFamily="18" charset="0"/>
              <a:cs typeface="Times New Roman" panose="02020603050405020304" pitchFamily="18" charset="0"/>
            </a:endParaRPr>
          </a:p>
          <a:p>
            <a:pPr algn="r"/>
            <a:r>
              <a:rPr lang="cs-CZ" altLang="cs-CZ" sz="1200" dirty="0" smtClean="0">
                <a:solidFill>
                  <a:srgbClr val="307871"/>
                </a:solidFill>
                <a:latin typeface="Times New Roman" panose="02020603050405020304" pitchFamily="18" charset="0"/>
                <a:cs typeface="Times New Roman" panose="02020603050405020304" pitchFamily="18" charset="0"/>
              </a:rPr>
              <a:t>Department </a:t>
            </a:r>
            <a:r>
              <a:rPr lang="cs-CZ" altLang="cs-CZ" sz="1200" dirty="0" err="1" smtClean="0">
                <a:solidFill>
                  <a:srgbClr val="307871"/>
                </a:solidFill>
                <a:latin typeface="Times New Roman" panose="02020603050405020304" pitchFamily="18" charset="0"/>
                <a:cs typeface="Times New Roman" panose="02020603050405020304" pitchFamily="18" charset="0"/>
              </a:rPr>
              <a:t>of</a:t>
            </a:r>
            <a:r>
              <a:rPr lang="cs-CZ" altLang="cs-CZ" sz="1200" dirty="0" smtClean="0">
                <a:solidFill>
                  <a:srgbClr val="307871"/>
                </a:solidFill>
                <a:latin typeface="Times New Roman" panose="02020603050405020304" pitchFamily="18" charset="0"/>
                <a:cs typeface="Times New Roman" panose="02020603050405020304" pitchFamily="18" charset="0"/>
              </a:rPr>
              <a:t> Business </a:t>
            </a:r>
            <a:r>
              <a:rPr lang="cs-CZ" altLang="cs-CZ" sz="1200" dirty="0" err="1" smtClean="0">
                <a:solidFill>
                  <a:srgbClr val="307871"/>
                </a:solidFill>
                <a:latin typeface="Times New Roman" panose="02020603050405020304" pitchFamily="18" charset="0"/>
                <a:cs typeface="Times New Roman" panose="02020603050405020304" pitchFamily="18" charset="0"/>
              </a:rPr>
              <a:t>Economics</a:t>
            </a:r>
            <a:r>
              <a:rPr lang="cs-CZ" altLang="cs-CZ" sz="1200" dirty="0" smtClean="0">
                <a:solidFill>
                  <a:srgbClr val="307871"/>
                </a:solidFill>
                <a:latin typeface="Times New Roman" panose="02020603050405020304" pitchFamily="18" charset="0"/>
                <a:cs typeface="Times New Roman" panose="02020603050405020304" pitchFamily="18" charset="0"/>
              </a:rPr>
              <a:t> and Management</a:t>
            </a:r>
          </a:p>
          <a:p>
            <a:pPr algn="r"/>
            <a:r>
              <a:rPr lang="cs-CZ" altLang="cs-CZ" sz="1200" dirty="0" smtClean="0">
                <a:solidFill>
                  <a:srgbClr val="307871"/>
                </a:solidFill>
                <a:latin typeface="Times New Roman" panose="02020603050405020304" pitchFamily="18" charset="0"/>
                <a:cs typeface="Times New Roman" panose="02020603050405020304" pitchFamily="18" charset="0"/>
              </a:rPr>
              <a:t>BUSINESS ENVIRONMENT</a:t>
            </a:r>
            <a:endParaRPr lang="en-GB" altLang="cs-CZ" sz="1200" dirty="0">
              <a:solidFill>
                <a:srgbClr val="30787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3383293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3111749" cy="461665"/>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en-US" sz="2400" kern="0" dirty="0" smtClean="0">
                <a:solidFill>
                  <a:srgbClr val="307871"/>
                </a:solidFill>
                <a:latin typeface="Times New Roman"/>
                <a:ea typeface="+mj-ea"/>
                <a:cs typeface="+mj-cs"/>
              </a:rPr>
              <a:t>Competitive Advantage</a:t>
            </a:r>
            <a:endParaRPr kumimoji="0" lang="en-GB" sz="1800" b="0" i="0" u="none" strike="noStrike" kern="0" cap="none" spc="0" normalizeH="0" baseline="0" dirty="0">
              <a:ln>
                <a:noFill/>
              </a:ln>
              <a:solidFill>
                <a:sysClr val="windowText" lastClr="000000"/>
              </a:solidFill>
              <a:effectLst/>
              <a:uLnTx/>
              <a:uFillTx/>
            </a:endParaRPr>
          </a:p>
        </p:txBody>
      </p:sp>
      <p:sp>
        <p:nvSpPr>
          <p:cNvPr id="8" name="Zástupný symbol pro obsah 2"/>
          <p:cNvSpPr txBox="1">
            <a:spLocks/>
          </p:cNvSpPr>
          <p:nvPr/>
        </p:nvSpPr>
        <p:spPr>
          <a:xfrm>
            <a:off x="251519" y="957040"/>
            <a:ext cx="10028261" cy="43421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spcBef>
                <a:spcPct val="0"/>
              </a:spcBef>
              <a:buNone/>
              <a:defRPr/>
            </a:pPr>
            <a:r>
              <a:rPr lang="cs-CZ" sz="2400" b="1" dirty="0" err="1" smtClean="0">
                <a:latin typeface="Times New Roman" panose="02020603050405020304" pitchFamily="18" charset="0"/>
                <a:cs typeface="Times New Roman" panose="02020603050405020304" pitchFamily="18" charset="0"/>
              </a:rPr>
              <a:t>Types</a:t>
            </a:r>
            <a:r>
              <a:rPr lang="cs-CZ" sz="2400" b="1" dirty="0" smtClean="0">
                <a:latin typeface="Times New Roman" panose="02020603050405020304" pitchFamily="18" charset="0"/>
                <a:cs typeface="Times New Roman" panose="02020603050405020304" pitchFamily="18" charset="0"/>
              </a:rPr>
              <a:t> </a:t>
            </a:r>
            <a:r>
              <a:rPr lang="cs-CZ" sz="2400" b="1" dirty="0" err="1" smtClean="0">
                <a:latin typeface="Times New Roman" panose="02020603050405020304" pitchFamily="18" charset="0"/>
                <a:cs typeface="Times New Roman" panose="02020603050405020304" pitchFamily="18" charset="0"/>
              </a:rPr>
              <a:t>of</a:t>
            </a:r>
            <a:r>
              <a:rPr lang="cs-CZ" sz="2400" b="1" dirty="0" smtClean="0">
                <a:latin typeface="Times New Roman" panose="02020603050405020304" pitchFamily="18" charset="0"/>
                <a:cs typeface="Times New Roman" panose="02020603050405020304" pitchFamily="18" charset="0"/>
              </a:rPr>
              <a:t> </a:t>
            </a:r>
            <a:r>
              <a:rPr lang="cs-CZ" sz="2400" b="1" dirty="0" err="1" smtClean="0">
                <a:latin typeface="Times New Roman" panose="02020603050405020304" pitchFamily="18" charset="0"/>
                <a:cs typeface="Times New Roman" panose="02020603050405020304" pitchFamily="18" charset="0"/>
              </a:rPr>
              <a:t>competitive</a:t>
            </a:r>
            <a:r>
              <a:rPr lang="cs-CZ" sz="2400" b="1" dirty="0" smtClean="0">
                <a:latin typeface="Times New Roman" panose="02020603050405020304" pitchFamily="18" charset="0"/>
                <a:cs typeface="Times New Roman" panose="02020603050405020304" pitchFamily="18" charset="0"/>
              </a:rPr>
              <a:t> </a:t>
            </a:r>
            <a:r>
              <a:rPr lang="cs-CZ" sz="2400" b="1" dirty="0" err="1" smtClean="0">
                <a:latin typeface="Times New Roman" panose="02020603050405020304" pitchFamily="18" charset="0"/>
                <a:cs typeface="Times New Roman" panose="02020603050405020304" pitchFamily="18" charset="0"/>
              </a:rPr>
              <a:t>advantages</a:t>
            </a:r>
            <a:endParaRPr lang="cs-CZ" sz="2400" b="1" dirty="0" smtClean="0">
              <a:latin typeface="Times New Roman" panose="02020603050405020304" pitchFamily="18" charset="0"/>
              <a:cs typeface="Times New Roman" panose="02020603050405020304" pitchFamily="18" charset="0"/>
            </a:endParaRPr>
          </a:p>
          <a:p>
            <a:pPr marL="285750" indent="-285750" algn="just">
              <a:spcBef>
                <a:spcPct val="0"/>
              </a:spcBef>
              <a:defRPr/>
            </a:pPr>
            <a:endParaRPr lang="cs-CZ" sz="2400" b="1" i="1" dirty="0" smtClean="0">
              <a:latin typeface="Times New Roman" panose="02020603050405020304" pitchFamily="18" charset="0"/>
              <a:cs typeface="Times New Roman" panose="02020603050405020304" pitchFamily="18" charset="0"/>
            </a:endParaRPr>
          </a:p>
          <a:p>
            <a:pPr marL="285750" indent="-285750" algn="just">
              <a:spcBef>
                <a:spcPct val="0"/>
              </a:spcBef>
              <a:defRPr/>
            </a:pPr>
            <a:r>
              <a:rPr lang="en-US" sz="2400" b="1" i="1" dirty="0" smtClean="0">
                <a:latin typeface="Times New Roman" panose="02020603050405020304" pitchFamily="18" charset="0"/>
                <a:cs typeface="Times New Roman" panose="02020603050405020304" pitchFamily="18" charset="0"/>
              </a:rPr>
              <a:t>Comparative </a:t>
            </a:r>
            <a:r>
              <a:rPr lang="en-US" sz="2400" b="1" i="1" dirty="0">
                <a:latin typeface="Times New Roman" panose="02020603050405020304" pitchFamily="18" charset="0"/>
                <a:cs typeface="Times New Roman" panose="02020603050405020304" pitchFamily="18" charset="0"/>
              </a:rPr>
              <a:t>advantage </a:t>
            </a:r>
            <a:r>
              <a:rPr lang="en-US" sz="2400" dirty="0">
                <a:latin typeface="Times New Roman" panose="02020603050405020304" pitchFamily="18" charset="0"/>
                <a:cs typeface="Times New Roman" panose="02020603050405020304" pitchFamily="18" charset="0"/>
              </a:rPr>
              <a:t>is a organization´ s ability to produce goods or services at a lower cost than its competitors, which gives the firm the ability to sell its goods or services at a lower price than its competition or to generate a larger margin on sales. Organization uses its resources to specialize in the production of those products that are most productive and profitable.</a:t>
            </a:r>
            <a:br>
              <a:rPr lang="en-US" sz="2400" dirty="0">
                <a:latin typeface="Times New Roman" panose="02020603050405020304" pitchFamily="18" charset="0"/>
                <a:cs typeface="Times New Roman" panose="02020603050405020304" pitchFamily="18" charset="0"/>
              </a:rPr>
            </a:br>
            <a:endParaRPr lang="en-US"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sz="2400" b="1" i="1" dirty="0">
                <a:latin typeface="Times New Roman" panose="02020603050405020304" pitchFamily="18" charset="0"/>
                <a:cs typeface="Times New Roman" panose="02020603050405020304" pitchFamily="18" charset="0"/>
              </a:rPr>
              <a:t>Differential advantage </a:t>
            </a:r>
            <a:r>
              <a:rPr lang="en-US" sz="2400" dirty="0">
                <a:latin typeface="Times New Roman" panose="02020603050405020304" pitchFamily="18" charset="0"/>
                <a:cs typeface="Times New Roman" panose="02020603050405020304" pitchFamily="18" charset="0"/>
              </a:rPr>
              <a:t>is created when a organization´s products or services differ from its competitors and are seen as better than a competitor's products </a:t>
            </a:r>
            <a:r>
              <a:rPr lang="en-US" sz="2400" dirty="0" smtClean="0">
                <a:latin typeface="Times New Roman" panose="02020603050405020304" pitchFamily="18" charset="0"/>
                <a:cs typeface="Times New Roman" panose="02020603050405020304" pitchFamily="18" charset="0"/>
              </a:rPr>
              <a:t>by</a:t>
            </a:r>
            <a:r>
              <a:rPr lang="cs-CZ" sz="2400" dirty="0" smtClean="0">
                <a:latin typeface="Times New Roman" panose="02020603050405020304" pitchFamily="18" charset="0"/>
                <a:cs typeface="Times New Roman" panose="02020603050405020304" pitchFamily="18" charset="0"/>
              </a:rPr>
              <a:t> </a:t>
            </a:r>
            <a:r>
              <a:rPr lang="en-US" sz="2400" dirty="0" smtClean="0">
                <a:latin typeface="Times New Roman" panose="02020603050405020304" pitchFamily="18" charset="0"/>
                <a:cs typeface="Times New Roman" panose="02020603050405020304" pitchFamily="18" charset="0"/>
              </a:rPr>
              <a:t>customers.</a:t>
            </a:r>
            <a:endParaRPr lang="cs-CZ" sz="2400" dirty="0" smtClean="0">
              <a:latin typeface="Times New Roman" panose="02020603050405020304" pitchFamily="18" charset="0"/>
              <a:cs typeface="Times New Roman" panose="02020603050405020304" pitchFamily="18" charset="0"/>
            </a:endParaRPr>
          </a:p>
          <a:p>
            <a:pPr marL="0" indent="0" algn="just">
              <a:spcBef>
                <a:spcPct val="0"/>
              </a:spcBef>
              <a:buNone/>
              <a:defRPr/>
            </a:pPr>
            <a:r>
              <a:rPr lang="en-US" sz="2400" dirty="0" smtClean="0">
                <a:latin typeface="Times New Roman" panose="02020603050405020304" pitchFamily="18" charset="0"/>
                <a:cs typeface="Times New Roman" panose="02020603050405020304" pitchFamily="18" charset="0"/>
              </a:rPr>
              <a:t> </a:t>
            </a:r>
            <a:r>
              <a:rPr lang="en-US" sz="2400" dirty="0">
                <a:latin typeface="Times New Roman" panose="02020603050405020304" pitchFamily="18" charset="0"/>
                <a:cs typeface="Times New Roman" panose="02020603050405020304" pitchFamily="18" charset="0"/>
              </a:rPr>
              <a:t/>
            </a:r>
            <a:br>
              <a:rPr lang="en-US" sz="2400" dirty="0">
                <a:latin typeface="Times New Roman" panose="02020603050405020304" pitchFamily="18" charset="0"/>
                <a:cs typeface="Times New Roman" panose="02020603050405020304" pitchFamily="18" charset="0"/>
              </a:rPr>
            </a:br>
            <a:endParaRPr lang="en-US" sz="2400" dirty="0">
              <a:latin typeface="Times New Roman" panose="02020603050405020304" pitchFamily="18" charset="0"/>
              <a:cs typeface="Times New Roman" panose="02020603050405020304" pitchFamily="18" charset="0"/>
            </a:endParaRPr>
          </a:p>
          <a:p>
            <a:pPr marL="285750" indent="-285750" algn="just">
              <a:spcBef>
                <a:spcPct val="0"/>
              </a:spcBef>
              <a:defRPr/>
            </a:pPr>
            <a:endParaRPr lang="en-US" altLang="cs-CZ" sz="2400" dirty="0">
              <a:latin typeface="Times New Roman" panose="02020603050405020304" pitchFamily="18" charset="0"/>
              <a:cs typeface="Times New Roman" panose="02020603050405020304" pitchFamily="18" charset="0"/>
            </a:endParaRPr>
          </a:p>
          <a:p>
            <a:pPr marL="285750" indent="-285750" algn="just">
              <a:spcBef>
                <a:spcPct val="0"/>
              </a:spcBef>
              <a:defRPr/>
            </a:pPr>
            <a:endParaRPr lang="en-GB" altLang="cs-CZ"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8847642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4025461" cy="461665"/>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en-US" sz="2400" kern="0" dirty="0" smtClean="0">
                <a:solidFill>
                  <a:srgbClr val="307871"/>
                </a:solidFill>
                <a:latin typeface="Times New Roman"/>
                <a:ea typeface="+mj-ea"/>
                <a:cs typeface="+mj-cs"/>
              </a:rPr>
              <a:t>Internal Environmental Factors</a:t>
            </a:r>
            <a:endParaRPr kumimoji="0" lang="en-GB" sz="1800" b="0" i="0" u="none" strike="noStrike" kern="0" cap="none" spc="0" normalizeH="0" baseline="0" dirty="0">
              <a:ln>
                <a:noFill/>
              </a:ln>
              <a:solidFill>
                <a:sysClr val="windowText" lastClr="000000"/>
              </a:solidFill>
              <a:effectLst/>
              <a:uLnTx/>
              <a:uFillTx/>
            </a:endParaRPr>
          </a:p>
        </p:txBody>
      </p:sp>
      <p:sp>
        <p:nvSpPr>
          <p:cNvPr id="8" name="Zástupný symbol pro obsah 2"/>
          <p:cNvSpPr txBox="1">
            <a:spLocks/>
          </p:cNvSpPr>
          <p:nvPr/>
        </p:nvSpPr>
        <p:spPr>
          <a:xfrm>
            <a:off x="251519" y="957040"/>
            <a:ext cx="10028261" cy="43421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Internal environmental factors are events that occur within an organization. </a:t>
            </a:r>
          </a:p>
          <a:p>
            <a:pPr marL="285750" indent="-285750" algn="just">
              <a:spcBef>
                <a:spcPct val="0"/>
              </a:spcBef>
              <a:buNone/>
              <a:defRPr/>
            </a:pPr>
            <a:endParaRPr lang="en-US" altLang="cs-CZ" sz="2400" dirty="0">
              <a:latin typeface="Times New Roman" panose="02020603050405020304" pitchFamily="18" charset="0"/>
              <a:cs typeface="Times New Roman" panose="02020603050405020304" pitchFamily="18" charset="0"/>
            </a:endParaRPr>
          </a:p>
          <a:p>
            <a:pPr marL="342900" indent="-342900" algn="just">
              <a:spcBef>
                <a:spcPct val="0"/>
              </a:spcBef>
              <a:defRPr/>
            </a:pPr>
            <a:r>
              <a:rPr lang="en-US" altLang="cs-CZ" sz="2400" dirty="0">
                <a:solidFill>
                  <a:prstClr val="black"/>
                </a:solidFill>
                <a:latin typeface="Times New Roman" panose="02020603050405020304" pitchFamily="18" charset="0"/>
                <a:cs typeface="Times New Roman" panose="02020603050405020304" pitchFamily="18" charset="0"/>
              </a:rPr>
              <a:t>We distinguish between two groups of internal environmental factors:</a:t>
            </a:r>
          </a:p>
          <a:p>
            <a:pPr marL="0" indent="0" algn="just">
              <a:spcBef>
                <a:spcPct val="0"/>
              </a:spcBef>
              <a:buNone/>
              <a:defRPr/>
            </a:pPr>
            <a:endParaRPr lang="en-US" altLang="cs-CZ" sz="2400" dirty="0">
              <a:solidFill>
                <a:prstClr val="black"/>
              </a:solidFill>
              <a:latin typeface="Times New Roman" panose="02020603050405020304" pitchFamily="18" charset="0"/>
              <a:cs typeface="Times New Roman" panose="02020603050405020304" pitchFamily="18" charset="0"/>
            </a:endParaRPr>
          </a:p>
          <a:p>
            <a:pPr marL="1085850" lvl="1" indent="-342900" algn="just">
              <a:spcBef>
                <a:spcPct val="0"/>
              </a:spcBef>
              <a:defRPr/>
            </a:pPr>
            <a:r>
              <a:rPr lang="en-US" altLang="cs-CZ" b="1" i="1" dirty="0">
                <a:solidFill>
                  <a:prstClr val="black"/>
                </a:solidFill>
                <a:latin typeface="Times New Roman" panose="02020603050405020304" pitchFamily="18" charset="0"/>
                <a:cs typeface="Times New Roman" panose="02020603050405020304" pitchFamily="18" charset="0"/>
              </a:rPr>
              <a:t>Strategic factors</a:t>
            </a:r>
          </a:p>
          <a:p>
            <a:pPr marL="1485900" lvl="2" indent="-342900" algn="just">
              <a:spcBef>
                <a:spcPct val="0"/>
              </a:spcBef>
              <a:defRPr/>
            </a:pPr>
            <a:r>
              <a:rPr lang="cs-CZ" altLang="cs-CZ" sz="2400" dirty="0" smtClean="0">
                <a:solidFill>
                  <a:prstClr val="black"/>
                </a:solidFill>
                <a:latin typeface="Times New Roman" panose="02020603050405020304" pitchFamily="18" charset="0"/>
                <a:cs typeface="Times New Roman" panose="02020603050405020304" pitchFamily="18" charset="0"/>
              </a:rPr>
              <a:t>s</a:t>
            </a:r>
            <a:r>
              <a:rPr lang="en-US" altLang="cs-CZ" sz="2400" dirty="0" err="1" smtClean="0">
                <a:solidFill>
                  <a:prstClr val="black"/>
                </a:solidFill>
                <a:latin typeface="Times New Roman" panose="02020603050405020304" pitchFamily="18" charset="0"/>
                <a:cs typeface="Times New Roman" panose="02020603050405020304" pitchFamily="18" charset="0"/>
              </a:rPr>
              <a:t>trategy</a:t>
            </a:r>
            <a:r>
              <a:rPr lang="en-US" altLang="cs-CZ" sz="2400" dirty="0">
                <a:solidFill>
                  <a:prstClr val="black"/>
                </a:solidFill>
                <a:latin typeface="Times New Roman" panose="02020603050405020304" pitchFamily="18" charset="0"/>
                <a:cs typeface="Times New Roman" panose="02020603050405020304" pitchFamily="18" charset="0"/>
              </a:rPr>
              <a:t>;</a:t>
            </a:r>
          </a:p>
          <a:p>
            <a:pPr marL="1485900" lvl="2" indent="-342900" algn="just">
              <a:spcBef>
                <a:spcPct val="0"/>
              </a:spcBef>
              <a:defRPr/>
            </a:pPr>
            <a:r>
              <a:rPr lang="cs-CZ" altLang="cs-CZ" sz="2400" dirty="0" smtClean="0">
                <a:solidFill>
                  <a:prstClr val="black"/>
                </a:solidFill>
                <a:latin typeface="Times New Roman" panose="02020603050405020304" pitchFamily="18" charset="0"/>
                <a:cs typeface="Times New Roman" panose="02020603050405020304" pitchFamily="18" charset="0"/>
              </a:rPr>
              <a:t>o</a:t>
            </a:r>
            <a:r>
              <a:rPr lang="en-US" altLang="cs-CZ" sz="2400" dirty="0" err="1" smtClean="0">
                <a:solidFill>
                  <a:prstClr val="black"/>
                </a:solidFill>
                <a:latin typeface="Times New Roman" panose="02020603050405020304" pitchFamily="18" charset="0"/>
                <a:cs typeface="Times New Roman" panose="02020603050405020304" pitchFamily="18" charset="0"/>
              </a:rPr>
              <a:t>rganizational</a:t>
            </a:r>
            <a:r>
              <a:rPr lang="en-US" altLang="cs-CZ" sz="2400" dirty="0" smtClean="0">
                <a:solidFill>
                  <a:prstClr val="black"/>
                </a:solidFill>
                <a:latin typeface="Times New Roman" panose="02020603050405020304" pitchFamily="18" charset="0"/>
                <a:cs typeface="Times New Roman" panose="02020603050405020304" pitchFamily="18" charset="0"/>
              </a:rPr>
              <a:t> </a:t>
            </a:r>
            <a:r>
              <a:rPr lang="en-US" altLang="cs-CZ" sz="2400" dirty="0">
                <a:solidFill>
                  <a:prstClr val="black"/>
                </a:solidFill>
                <a:latin typeface="Times New Roman" panose="02020603050405020304" pitchFamily="18" charset="0"/>
                <a:cs typeface="Times New Roman" panose="02020603050405020304" pitchFamily="18" charset="0"/>
              </a:rPr>
              <a:t>structure;</a:t>
            </a:r>
          </a:p>
          <a:p>
            <a:pPr marL="1485900" lvl="2" indent="-342900" algn="just">
              <a:spcBef>
                <a:spcPct val="0"/>
              </a:spcBef>
              <a:defRPr/>
            </a:pPr>
            <a:r>
              <a:rPr lang="cs-CZ" altLang="cs-CZ" sz="2400" dirty="0" smtClean="0">
                <a:solidFill>
                  <a:prstClr val="black"/>
                </a:solidFill>
                <a:latin typeface="Times New Roman" panose="02020603050405020304" pitchFamily="18" charset="0"/>
                <a:cs typeface="Times New Roman" panose="02020603050405020304" pitchFamily="18" charset="0"/>
              </a:rPr>
              <a:t>c</a:t>
            </a:r>
            <a:r>
              <a:rPr lang="en-US" altLang="cs-CZ" sz="2400" dirty="0" err="1" smtClean="0">
                <a:solidFill>
                  <a:prstClr val="black"/>
                </a:solidFill>
                <a:latin typeface="Times New Roman" panose="02020603050405020304" pitchFamily="18" charset="0"/>
                <a:cs typeface="Times New Roman" panose="02020603050405020304" pitchFamily="18" charset="0"/>
              </a:rPr>
              <a:t>ompetitiveness</a:t>
            </a:r>
            <a:r>
              <a:rPr lang="en-US" altLang="cs-CZ" sz="2400" dirty="0">
                <a:solidFill>
                  <a:prstClr val="black"/>
                </a:solidFill>
                <a:latin typeface="Times New Roman" panose="02020603050405020304" pitchFamily="18" charset="0"/>
                <a:cs typeface="Times New Roman" panose="02020603050405020304" pitchFamily="18" charset="0"/>
              </a:rPr>
              <a:t>.</a:t>
            </a:r>
          </a:p>
          <a:p>
            <a:pPr marL="1485900" lvl="2" indent="-342900" algn="just">
              <a:spcBef>
                <a:spcPct val="0"/>
              </a:spcBef>
              <a:buNone/>
              <a:defRPr/>
            </a:pPr>
            <a:endParaRPr lang="en-US" altLang="cs-CZ" sz="2400" dirty="0">
              <a:solidFill>
                <a:prstClr val="black"/>
              </a:solidFill>
              <a:latin typeface="Times New Roman" panose="02020603050405020304" pitchFamily="18" charset="0"/>
              <a:cs typeface="Times New Roman" panose="02020603050405020304" pitchFamily="18" charset="0"/>
            </a:endParaRPr>
          </a:p>
          <a:p>
            <a:pPr marL="1085850" lvl="1" indent="-342900" algn="just">
              <a:spcBef>
                <a:spcPct val="0"/>
              </a:spcBef>
              <a:defRPr/>
            </a:pPr>
            <a:r>
              <a:rPr lang="en-US" altLang="cs-CZ" b="1" i="1" dirty="0">
                <a:solidFill>
                  <a:prstClr val="black"/>
                </a:solidFill>
                <a:latin typeface="Times New Roman" panose="02020603050405020304" pitchFamily="18" charset="0"/>
                <a:cs typeface="Times New Roman" panose="02020603050405020304" pitchFamily="18" charset="0"/>
              </a:rPr>
              <a:t>Organizational factors</a:t>
            </a:r>
          </a:p>
          <a:p>
            <a:pPr marL="1485900" lvl="2" indent="-342900" algn="just">
              <a:spcBef>
                <a:spcPct val="0"/>
              </a:spcBef>
              <a:defRPr/>
            </a:pPr>
            <a:r>
              <a:rPr lang="cs-CZ" altLang="cs-CZ" sz="2400" dirty="0" smtClean="0">
                <a:solidFill>
                  <a:prstClr val="black"/>
                </a:solidFill>
                <a:latin typeface="Times New Roman" panose="02020603050405020304" pitchFamily="18" charset="0"/>
                <a:cs typeface="Times New Roman" panose="02020603050405020304" pitchFamily="18" charset="0"/>
              </a:rPr>
              <a:t>m</a:t>
            </a:r>
            <a:r>
              <a:rPr lang="en-US" altLang="cs-CZ" sz="2400" dirty="0" err="1" smtClean="0">
                <a:solidFill>
                  <a:prstClr val="black"/>
                </a:solidFill>
                <a:latin typeface="Times New Roman" panose="02020603050405020304" pitchFamily="18" charset="0"/>
                <a:cs typeface="Times New Roman" panose="02020603050405020304" pitchFamily="18" charset="0"/>
              </a:rPr>
              <a:t>anagerial</a:t>
            </a:r>
            <a:r>
              <a:rPr lang="en-US" altLang="cs-CZ" sz="2400" dirty="0" smtClean="0">
                <a:solidFill>
                  <a:prstClr val="black"/>
                </a:solidFill>
                <a:latin typeface="Times New Roman" panose="02020603050405020304" pitchFamily="18" charset="0"/>
                <a:cs typeface="Times New Roman" panose="02020603050405020304" pitchFamily="18" charset="0"/>
              </a:rPr>
              <a:t> </a:t>
            </a:r>
            <a:r>
              <a:rPr lang="en-US" altLang="cs-CZ" sz="2400" dirty="0">
                <a:solidFill>
                  <a:prstClr val="black"/>
                </a:solidFill>
                <a:latin typeface="Times New Roman" panose="02020603050405020304" pitchFamily="18" charset="0"/>
                <a:cs typeface="Times New Roman" panose="02020603050405020304" pitchFamily="18" charset="0"/>
              </a:rPr>
              <a:t>team;</a:t>
            </a:r>
          </a:p>
          <a:p>
            <a:pPr marL="1485900" lvl="2" indent="-342900" algn="just">
              <a:spcBef>
                <a:spcPct val="0"/>
              </a:spcBef>
              <a:defRPr/>
            </a:pPr>
            <a:r>
              <a:rPr lang="cs-CZ" altLang="cs-CZ" sz="2400" dirty="0" smtClean="0">
                <a:solidFill>
                  <a:prstClr val="black"/>
                </a:solidFill>
                <a:latin typeface="Times New Roman" panose="02020603050405020304" pitchFamily="18" charset="0"/>
                <a:cs typeface="Times New Roman" panose="02020603050405020304" pitchFamily="18" charset="0"/>
              </a:rPr>
              <a:t>o</a:t>
            </a:r>
            <a:r>
              <a:rPr lang="en-US" altLang="cs-CZ" sz="2400" dirty="0" err="1" smtClean="0">
                <a:solidFill>
                  <a:prstClr val="black"/>
                </a:solidFill>
                <a:latin typeface="Times New Roman" panose="02020603050405020304" pitchFamily="18" charset="0"/>
                <a:cs typeface="Times New Roman" panose="02020603050405020304" pitchFamily="18" charset="0"/>
              </a:rPr>
              <a:t>rganizational</a:t>
            </a:r>
            <a:r>
              <a:rPr lang="en-US" altLang="cs-CZ" sz="2400" dirty="0" smtClean="0">
                <a:solidFill>
                  <a:prstClr val="black"/>
                </a:solidFill>
                <a:latin typeface="Times New Roman" panose="02020603050405020304" pitchFamily="18" charset="0"/>
                <a:cs typeface="Times New Roman" panose="02020603050405020304" pitchFamily="18" charset="0"/>
              </a:rPr>
              <a:t> </a:t>
            </a:r>
            <a:r>
              <a:rPr lang="en-US" altLang="cs-CZ" sz="2400" dirty="0">
                <a:solidFill>
                  <a:prstClr val="black"/>
                </a:solidFill>
                <a:latin typeface="Times New Roman" panose="02020603050405020304" pitchFamily="18" charset="0"/>
                <a:cs typeface="Times New Roman" panose="02020603050405020304" pitchFamily="18" charset="0"/>
              </a:rPr>
              <a:t>resources; </a:t>
            </a:r>
          </a:p>
          <a:p>
            <a:pPr marL="1485900" lvl="2" indent="-342900" algn="just">
              <a:spcBef>
                <a:spcPct val="0"/>
              </a:spcBef>
              <a:defRPr/>
            </a:pPr>
            <a:r>
              <a:rPr lang="cs-CZ" altLang="cs-CZ" sz="2400" dirty="0" err="1" smtClean="0">
                <a:solidFill>
                  <a:prstClr val="black"/>
                </a:solidFill>
                <a:latin typeface="Times New Roman" panose="02020603050405020304" pitchFamily="18" charset="0"/>
                <a:cs typeface="Times New Roman" panose="02020603050405020304" pitchFamily="18" charset="0"/>
              </a:rPr>
              <a:t>organizational</a:t>
            </a:r>
            <a:r>
              <a:rPr lang="en-US" altLang="cs-CZ" sz="2400" dirty="0" smtClean="0">
                <a:solidFill>
                  <a:prstClr val="black"/>
                </a:solidFill>
                <a:latin typeface="Times New Roman" panose="02020603050405020304" pitchFamily="18" charset="0"/>
                <a:cs typeface="Times New Roman" panose="02020603050405020304" pitchFamily="18" charset="0"/>
              </a:rPr>
              <a:t> </a:t>
            </a:r>
            <a:r>
              <a:rPr lang="en-US" altLang="cs-CZ" sz="2400" dirty="0">
                <a:solidFill>
                  <a:prstClr val="black"/>
                </a:solidFill>
                <a:latin typeface="Times New Roman" panose="02020603050405020304" pitchFamily="18" charset="0"/>
                <a:cs typeface="Times New Roman" panose="02020603050405020304" pitchFamily="18" charset="0"/>
              </a:rPr>
              <a:t>culture.</a:t>
            </a:r>
          </a:p>
          <a:p>
            <a:pPr marL="285750" indent="-285750" algn="just">
              <a:spcBef>
                <a:spcPct val="0"/>
              </a:spcBef>
              <a:defRPr/>
            </a:pPr>
            <a:endParaRPr lang="en-GB" altLang="cs-CZ" sz="23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6541310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4025461" cy="461665"/>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en-US" sz="2400" kern="0" dirty="0" smtClean="0">
                <a:solidFill>
                  <a:srgbClr val="307871"/>
                </a:solidFill>
                <a:latin typeface="Times New Roman"/>
                <a:ea typeface="+mj-ea"/>
                <a:cs typeface="+mj-cs"/>
              </a:rPr>
              <a:t>Internal Environmental Factors</a:t>
            </a:r>
            <a:endParaRPr kumimoji="0" lang="en-GB" sz="1800" b="0" i="0" u="none" strike="noStrike" kern="0" cap="none" spc="0" normalizeH="0" baseline="0" dirty="0">
              <a:ln>
                <a:noFill/>
              </a:ln>
              <a:solidFill>
                <a:sysClr val="windowText" lastClr="000000"/>
              </a:solidFill>
              <a:effectLst/>
              <a:uLnTx/>
              <a:uFillTx/>
            </a:endParaRPr>
          </a:p>
        </p:txBody>
      </p:sp>
      <p:sp>
        <p:nvSpPr>
          <p:cNvPr id="8" name="Zástupný symbol pro obsah 2"/>
          <p:cNvSpPr txBox="1">
            <a:spLocks/>
          </p:cNvSpPr>
          <p:nvPr/>
        </p:nvSpPr>
        <p:spPr>
          <a:xfrm>
            <a:off x="251519" y="957040"/>
            <a:ext cx="10028261" cy="43421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spcBef>
                <a:spcPct val="0"/>
              </a:spcBef>
              <a:buNone/>
              <a:defRPr/>
            </a:pPr>
            <a:r>
              <a:rPr lang="cs-CZ" sz="2400" b="1" dirty="0" err="1" smtClean="0">
                <a:latin typeface="Times New Roman" panose="02020603050405020304" pitchFamily="18" charset="0"/>
                <a:cs typeface="Times New Roman" panose="02020603050405020304" pitchFamily="18" charset="0"/>
              </a:rPr>
              <a:t>Strategy</a:t>
            </a:r>
            <a:endParaRPr lang="cs-CZ" sz="2400" b="1" dirty="0" smtClean="0">
              <a:latin typeface="Times New Roman" panose="02020603050405020304" pitchFamily="18" charset="0"/>
              <a:cs typeface="Times New Roman" panose="02020603050405020304" pitchFamily="18" charset="0"/>
            </a:endParaRPr>
          </a:p>
          <a:p>
            <a:pPr marL="0" indent="0" algn="just">
              <a:spcBef>
                <a:spcPct val="0"/>
              </a:spcBef>
              <a:buNone/>
              <a:defRPr/>
            </a:pPr>
            <a:endParaRPr lang="cs-CZ" sz="2400" b="1" dirty="0" smtClean="0">
              <a:latin typeface="Times New Roman" panose="02020603050405020304" pitchFamily="18" charset="0"/>
              <a:cs typeface="Times New Roman" panose="02020603050405020304" pitchFamily="18" charset="0"/>
            </a:endParaRPr>
          </a:p>
          <a:p>
            <a:pPr marL="285750" indent="-285750" algn="just">
              <a:spcBef>
                <a:spcPct val="0"/>
              </a:spcBef>
              <a:defRPr/>
            </a:pPr>
            <a:r>
              <a:rPr lang="en-US" sz="2400" b="1" dirty="0" smtClean="0">
                <a:latin typeface="Times New Roman" panose="02020603050405020304" pitchFamily="18" charset="0"/>
                <a:cs typeface="Times New Roman" panose="02020603050405020304" pitchFamily="18" charset="0"/>
              </a:rPr>
              <a:t>Strategy</a:t>
            </a:r>
            <a:r>
              <a:rPr lang="en-US" sz="2400" dirty="0" smtClean="0">
                <a:latin typeface="Times New Roman" panose="02020603050405020304" pitchFamily="18" charset="0"/>
                <a:cs typeface="Times New Roman" panose="02020603050405020304" pitchFamily="18" charset="0"/>
              </a:rPr>
              <a:t> </a:t>
            </a:r>
            <a:r>
              <a:rPr lang="en-US" sz="2400" dirty="0">
                <a:latin typeface="Times New Roman" panose="02020603050405020304" pitchFamily="18" charset="0"/>
                <a:cs typeface="Times New Roman" panose="02020603050405020304" pitchFamily="18" charset="0"/>
              </a:rPr>
              <a:t>is a process that can allow an organization to concentrate its resources on the optimal opportunities with the objectives of increasing sales and achieving a sustainable competitive advantage.</a:t>
            </a:r>
          </a:p>
          <a:p>
            <a:pPr marL="285750" indent="-285750" algn="just">
              <a:spcBef>
                <a:spcPct val="0"/>
              </a:spcBef>
              <a:defRPr/>
            </a:pPr>
            <a:endParaRPr lang="en-US" altLang="cs-CZ"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Strategy is a specific group of decisions that managers take to maximize their companies´ performance. There are different levels of such decisions: </a:t>
            </a:r>
          </a:p>
          <a:p>
            <a:pPr marL="1028700" lvl="1" algn="just">
              <a:spcBef>
                <a:spcPct val="0"/>
              </a:spcBef>
              <a:defRPr/>
            </a:pPr>
            <a:r>
              <a:rPr lang="en-US" altLang="cs-CZ" b="1" i="1" dirty="0">
                <a:latin typeface="Times New Roman" panose="02020603050405020304" pitchFamily="18" charset="0"/>
                <a:cs typeface="Times New Roman" panose="02020603050405020304" pitchFamily="18" charset="0"/>
              </a:rPr>
              <a:t>Mission</a:t>
            </a:r>
            <a:r>
              <a:rPr lang="en-US" altLang="cs-CZ" dirty="0">
                <a:latin typeface="Times New Roman" panose="02020603050405020304" pitchFamily="18" charset="0"/>
                <a:cs typeface="Times New Roman" panose="02020603050405020304" pitchFamily="18" charset="0"/>
              </a:rPr>
              <a:t> – a guideline stating what the </a:t>
            </a:r>
            <a:r>
              <a:rPr lang="en-US" altLang="cs-CZ" dirty="0" err="1" smtClean="0">
                <a:latin typeface="Times New Roman" panose="02020603050405020304" pitchFamily="18" charset="0"/>
                <a:cs typeface="Times New Roman" panose="02020603050405020304" pitchFamily="18" charset="0"/>
              </a:rPr>
              <a:t>organizat</a:t>
            </a:r>
            <a:r>
              <a:rPr lang="cs-CZ" altLang="cs-CZ" dirty="0" smtClean="0">
                <a:latin typeface="Times New Roman" panose="02020603050405020304" pitchFamily="18" charset="0"/>
                <a:cs typeface="Times New Roman" panose="02020603050405020304" pitchFamily="18" charset="0"/>
              </a:rPr>
              <a:t>i</a:t>
            </a:r>
            <a:r>
              <a:rPr lang="en-US" altLang="cs-CZ" dirty="0" smtClean="0">
                <a:latin typeface="Times New Roman" panose="02020603050405020304" pitchFamily="18" charset="0"/>
                <a:cs typeface="Times New Roman" panose="02020603050405020304" pitchFamily="18" charset="0"/>
              </a:rPr>
              <a:t>on </a:t>
            </a:r>
            <a:r>
              <a:rPr lang="en-US" altLang="cs-CZ" dirty="0">
                <a:latin typeface="Times New Roman" panose="02020603050405020304" pitchFamily="18" charset="0"/>
                <a:cs typeface="Times New Roman" panose="02020603050405020304" pitchFamily="18" charset="0"/>
              </a:rPr>
              <a:t>seeks to do and become/achieve over the long term. A mission is set by senior managers or organization´s founder.</a:t>
            </a:r>
          </a:p>
          <a:p>
            <a:pPr marL="1028700" lvl="1" algn="just">
              <a:spcBef>
                <a:spcPct val="0"/>
              </a:spcBef>
              <a:defRPr/>
            </a:pPr>
            <a:r>
              <a:rPr lang="en-US" altLang="cs-CZ" b="1" i="1" dirty="0">
                <a:latin typeface="Times New Roman" panose="02020603050405020304" pitchFamily="18" charset="0"/>
                <a:cs typeface="Times New Roman" panose="02020603050405020304" pitchFamily="18" charset="0"/>
              </a:rPr>
              <a:t>Strategic intent </a:t>
            </a:r>
            <a:r>
              <a:rPr lang="en-US" altLang="cs-CZ" dirty="0">
                <a:latin typeface="Times New Roman" panose="02020603050405020304" pitchFamily="18" charset="0"/>
                <a:cs typeface="Times New Roman" panose="02020603050405020304" pitchFamily="18" charset="0"/>
              </a:rPr>
              <a:t>– consists of the goals that stretch the organization´s performance credibly. Employees believe that the goals can be reached and will work toward their achievement.</a:t>
            </a:r>
          </a:p>
          <a:p>
            <a:pPr marL="1028700" lvl="1" algn="just">
              <a:spcBef>
                <a:spcPct val="0"/>
              </a:spcBef>
              <a:defRPr/>
            </a:pPr>
            <a:r>
              <a:rPr lang="en-US" altLang="cs-CZ" b="1" i="1" dirty="0">
                <a:latin typeface="Times New Roman" panose="02020603050405020304" pitchFamily="18" charset="0"/>
                <a:cs typeface="Times New Roman" panose="02020603050405020304" pitchFamily="18" charset="0"/>
              </a:rPr>
              <a:t>Objectives</a:t>
            </a:r>
            <a:r>
              <a:rPr lang="en-US" altLang="cs-CZ" dirty="0">
                <a:latin typeface="Times New Roman" panose="02020603050405020304" pitchFamily="18" charset="0"/>
                <a:cs typeface="Times New Roman" panose="02020603050405020304" pitchFamily="18" charset="0"/>
              </a:rPr>
              <a:t> – are specific performance targets. Mission and strategic intent in turn set objectives. </a:t>
            </a:r>
          </a:p>
          <a:p>
            <a:pPr marL="285750" indent="-285750" algn="just">
              <a:spcBef>
                <a:spcPct val="0"/>
              </a:spcBef>
              <a:defRPr/>
            </a:pPr>
            <a:endParaRPr lang="en-GB" altLang="cs-CZ"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2470957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4025461" cy="461665"/>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en-US" sz="2400" kern="0" dirty="0" smtClean="0">
                <a:solidFill>
                  <a:srgbClr val="307871"/>
                </a:solidFill>
                <a:latin typeface="Times New Roman"/>
                <a:ea typeface="+mj-ea"/>
                <a:cs typeface="+mj-cs"/>
              </a:rPr>
              <a:t>Internal Environmental Factors</a:t>
            </a:r>
            <a:endParaRPr kumimoji="0" lang="en-GB" sz="1800" b="0" i="0" u="none" strike="noStrike" kern="0" cap="none" spc="0" normalizeH="0" baseline="0" dirty="0">
              <a:ln>
                <a:noFill/>
              </a:ln>
              <a:solidFill>
                <a:sysClr val="windowText" lastClr="000000"/>
              </a:solidFill>
              <a:effectLst/>
              <a:uLnTx/>
              <a:uFillTx/>
            </a:endParaRPr>
          </a:p>
        </p:txBody>
      </p:sp>
      <p:sp>
        <p:nvSpPr>
          <p:cNvPr id="8" name="Zástupný symbol pro obsah 2"/>
          <p:cNvSpPr txBox="1">
            <a:spLocks/>
          </p:cNvSpPr>
          <p:nvPr/>
        </p:nvSpPr>
        <p:spPr>
          <a:xfrm>
            <a:off x="251519" y="957040"/>
            <a:ext cx="10028261" cy="43421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spcBef>
                <a:spcPct val="0"/>
              </a:spcBef>
              <a:buNone/>
              <a:defRPr/>
            </a:pPr>
            <a:r>
              <a:rPr lang="cs-CZ" sz="2300" b="1" dirty="0" err="1" smtClean="0">
                <a:latin typeface="Times New Roman" panose="02020603050405020304" pitchFamily="18" charset="0"/>
                <a:cs typeface="Times New Roman" panose="02020603050405020304" pitchFamily="18" charset="0"/>
              </a:rPr>
              <a:t>Strategy</a:t>
            </a:r>
            <a:r>
              <a:rPr lang="cs-CZ" sz="2300" b="1" dirty="0" smtClean="0">
                <a:latin typeface="Times New Roman" panose="02020603050405020304" pitchFamily="18" charset="0"/>
                <a:cs typeface="Times New Roman" panose="02020603050405020304" pitchFamily="18" charset="0"/>
              </a:rPr>
              <a:t>: </a:t>
            </a:r>
            <a:r>
              <a:rPr lang="cs-CZ" sz="2300" b="1" dirty="0" err="1" smtClean="0">
                <a:latin typeface="Times New Roman" panose="02020603050405020304" pitchFamily="18" charset="0"/>
                <a:cs typeface="Times New Roman" panose="02020603050405020304" pitchFamily="18" charset="0"/>
              </a:rPr>
              <a:t>Levels</a:t>
            </a:r>
            <a:r>
              <a:rPr lang="cs-CZ" sz="2300" b="1" dirty="0" smtClean="0">
                <a:latin typeface="Times New Roman" panose="02020603050405020304" pitchFamily="18" charset="0"/>
                <a:cs typeface="Times New Roman" panose="02020603050405020304" pitchFamily="18" charset="0"/>
              </a:rPr>
              <a:t> </a:t>
            </a:r>
            <a:r>
              <a:rPr lang="cs-CZ" sz="2300" b="1" dirty="0" err="1" smtClean="0">
                <a:latin typeface="Times New Roman" panose="02020603050405020304" pitchFamily="18" charset="0"/>
                <a:cs typeface="Times New Roman" panose="02020603050405020304" pitchFamily="18" charset="0"/>
              </a:rPr>
              <a:t>of</a:t>
            </a:r>
            <a:r>
              <a:rPr lang="cs-CZ" sz="2300" b="1" dirty="0" smtClean="0">
                <a:latin typeface="Times New Roman" panose="02020603050405020304" pitchFamily="18" charset="0"/>
                <a:cs typeface="Times New Roman" panose="02020603050405020304" pitchFamily="18" charset="0"/>
              </a:rPr>
              <a:t> </a:t>
            </a:r>
            <a:r>
              <a:rPr lang="cs-CZ" sz="2300" b="1" dirty="0" err="1" smtClean="0">
                <a:latin typeface="Times New Roman" panose="02020603050405020304" pitchFamily="18" charset="0"/>
                <a:cs typeface="Times New Roman" panose="02020603050405020304" pitchFamily="18" charset="0"/>
              </a:rPr>
              <a:t>strategies</a:t>
            </a:r>
            <a:endParaRPr lang="cs-CZ" sz="2300" b="1" dirty="0" smtClean="0">
              <a:latin typeface="Times New Roman" panose="02020603050405020304" pitchFamily="18" charset="0"/>
              <a:cs typeface="Times New Roman" panose="02020603050405020304" pitchFamily="18" charset="0"/>
            </a:endParaRPr>
          </a:p>
          <a:p>
            <a:pPr marL="0" indent="0" algn="just">
              <a:spcBef>
                <a:spcPct val="0"/>
              </a:spcBef>
              <a:buNone/>
              <a:defRPr/>
            </a:pPr>
            <a:endParaRPr lang="cs-CZ" sz="2300" b="1" dirty="0" smtClean="0">
              <a:latin typeface="Times New Roman" panose="02020603050405020304" pitchFamily="18" charset="0"/>
              <a:cs typeface="Times New Roman" panose="02020603050405020304" pitchFamily="18" charset="0"/>
            </a:endParaRPr>
          </a:p>
          <a:p>
            <a:pPr marL="285750" indent="-285750" algn="just">
              <a:spcBef>
                <a:spcPct val="0"/>
              </a:spcBef>
              <a:defRPr/>
            </a:pPr>
            <a:r>
              <a:rPr lang="en-US" sz="2300" b="1" i="1" dirty="0">
                <a:latin typeface="Times New Roman" panose="02020603050405020304" pitchFamily="18" charset="0"/>
                <a:cs typeface="Times New Roman" panose="02020603050405020304" pitchFamily="18" charset="0"/>
              </a:rPr>
              <a:t>Corporate strategy </a:t>
            </a:r>
            <a:r>
              <a:rPr lang="en-US" sz="2300" dirty="0">
                <a:latin typeface="Times New Roman" panose="02020603050405020304" pitchFamily="18" charset="0"/>
                <a:cs typeface="Times New Roman" panose="02020603050405020304" pitchFamily="18" charset="0"/>
              </a:rPr>
              <a:t>applies at the level of a organization engaged in different business segments. It essentially defines the portfolio of businesses in which the organization wants to be and the resource allocation patterns among those businesses. At this level businesses need to ask the question: „Which business should we be in?“</a:t>
            </a:r>
          </a:p>
          <a:p>
            <a:pPr marL="285750" indent="-285750" algn="just">
              <a:spcBef>
                <a:spcPct val="0"/>
              </a:spcBef>
              <a:defRPr/>
            </a:pPr>
            <a:endParaRPr lang="en-US" sz="23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sz="2300" b="1" i="1" dirty="0">
                <a:latin typeface="Times New Roman" panose="02020603050405020304" pitchFamily="18" charset="0"/>
                <a:cs typeface="Times New Roman" panose="02020603050405020304" pitchFamily="18" charset="0"/>
              </a:rPr>
              <a:t>Business strategy </a:t>
            </a:r>
            <a:r>
              <a:rPr lang="en-US" sz="2300" dirty="0">
                <a:latin typeface="Times New Roman" panose="02020603050405020304" pitchFamily="18" charset="0"/>
                <a:cs typeface="Times New Roman" panose="02020603050405020304" pitchFamily="18" charset="0"/>
              </a:rPr>
              <a:t>is then used as an umbrella term to denote the broad range of strategic options open to the organization, including both organizational and functional management strategy, product/market strategies, and diversification strategies.  At this level the businesses need to ask the question: „How do we compete?“</a:t>
            </a:r>
          </a:p>
          <a:p>
            <a:pPr marL="285750" indent="-285750" algn="just">
              <a:spcBef>
                <a:spcPct val="0"/>
              </a:spcBef>
              <a:defRPr/>
            </a:pPr>
            <a:endParaRPr lang="en-US" sz="23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sz="2300" b="1" i="1" dirty="0">
                <a:latin typeface="Times New Roman" panose="02020603050405020304" pitchFamily="18" charset="0"/>
                <a:cs typeface="Times New Roman" panose="02020603050405020304" pitchFamily="18" charset="0"/>
              </a:rPr>
              <a:t>Functional strategy </a:t>
            </a:r>
            <a:r>
              <a:rPr lang="en-US" sz="2300" dirty="0">
                <a:latin typeface="Times New Roman" panose="02020603050405020304" pitchFamily="18" charset="0"/>
                <a:cs typeface="Times New Roman" panose="02020603050405020304" pitchFamily="18" charset="0"/>
              </a:rPr>
              <a:t>is an area of operational management based on a specific department or discipline within an organization, such as human resources, finance or marketing.</a:t>
            </a:r>
          </a:p>
          <a:p>
            <a:pPr marL="285750" indent="-285750" algn="just">
              <a:spcBef>
                <a:spcPct val="0"/>
              </a:spcBef>
              <a:defRPr/>
            </a:pPr>
            <a:endParaRPr lang="en-GB" altLang="cs-CZ" sz="23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8014985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4025461" cy="461665"/>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en-US" sz="2400" kern="0" dirty="0" smtClean="0">
                <a:solidFill>
                  <a:srgbClr val="307871"/>
                </a:solidFill>
                <a:latin typeface="Times New Roman"/>
                <a:ea typeface="+mj-ea"/>
                <a:cs typeface="+mj-cs"/>
              </a:rPr>
              <a:t>Internal Environmental Factors</a:t>
            </a:r>
            <a:endParaRPr kumimoji="0" lang="en-GB" sz="1800" b="0" i="0" u="none" strike="noStrike" kern="0" cap="none" spc="0" normalizeH="0" baseline="0" dirty="0">
              <a:ln>
                <a:noFill/>
              </a:ln>
              <a:solidFill>
                <a:sysClr val="windowText" lastClr="000000"/>
              </a:solidFill>
              <a:effectLst/>
              <a:uLnTx/>
              <a:uFillTx/>
            </a:endParaRPr>
          </a:p>
        </p:txBody>
      </p:sp>
      <p:sp>
        <p:nvSpPr>
          <p:cNvPr id="8" name="Zástupný symbol pro obsah 2"/>
          <p:cNvSpPr txBox="1">
            <a:spLocks/>
          </p:cNvSpPr>
          <p:nvPr/>
        </p:nvSpPr>
        <p:spPr>
          <a:xfrm>
            <a:off x="251519" y="957040"/>
            <a:ext cx="10028261" cy="43421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spcBef>
                <a:spcPct val="0"/>
              </a:spcBef>
              <a:buNone/>
              <a:defRPr/>
            </a:pPr>
            <a:r>
              <a:rPr lang="cs-CZ" sz="2400" b="1" dirty="0" err="1" smtClean="0">
                <a:latin typeface="Times New Roman" panose="02020603050405020304" pitchFamily="18" charset="0"/>
                <a:cs typeface="Times New Roman" panose="02020603050405020304" pitchFamily="18" charset="0"/>
              </a:rPr>
              <a:t>Organizational</a:t>
            </a:r>
            <a:r>
              <a:rPr lang="cs-CZ" sz="2400" b="1" dirty="0" smtClean="0">
                <a:latin typeface="Times New Roman" panose="02020603050405020304" pitchFamily="18" charset="0"/>
                <a:cs typeface="Times New Roman" panose="02020603050405020304" pitchFamily="18" charset="0"/>
              </a:rPr>
              <a:t> </a:t>
            </a:r>
            <a:r>
              <a:rPr lang="cs-CZ" sz="2400" b="1" dirty="0" err="1" smtClean="0">
                <a:latin typeface="Times New Roman" panose="02020603050405020304" pitchFamily="18" charset="0"/>
                <a:cs typeface="Times New Roman" panose="02020603050405020304" pitchFamily="18" charset="0"/>
              </a:rPr>
              <a:t>structure</a:t>
            </a:r>
            <a:endParaRPr lang="cs-CZ" sz="2400" b="1" dirty="0" smtClean="0">
              <a:latin typeface="Times New Roman" panose="02020603050405020304" pitchFamily="18" charset="0"/>
              <a:cs typeface="Times New Roman" panose="02020603050405020304" pitchFamily="18" charset="0"/>
            </a:endParaRPr>
          </a:p>
          <a:p>
            <a:pPr marL="0" indent="0" algn="just">
              <a:spcBef>
                <a:spcPct val="0"/>
              </a:spcBef>
              <a:buNone/>
              <a:defRPr/>
            </a:pPr>
            <a:endParaRPr lang="cs-CZ" sz="2400" b="1" dirty="0" smtClean="0">
              <a:latin typeface="Times New Roman" panose="02020603050405020304" pitchFamily="18" charset="0"/>
              <a:cs typeface="Times New Roman" panose="02020603050405020304" pitchFamily="18" charset="0"/>
            </a:endParaRPr>
          </a:p>
          <a:p>
            <a:pPr marL="285750" indent="-285750" algn="just">
              <a:spcBef>
                <a:spcPct val="0"/>
              </a:spcBef>
              <a:defRPr/>
            </a:pPr>
            <a:r>
              <a:rPr lang="en-US" sz="2400" dirty="0">
                <a:latin typeface="Times New Roman" panose="02020603050405020304" pitchFamily="18" charset="0"/>
                <a:cs typeface="Times New Roman" panose="02020603050405020304" pitchFamily="18" charset="0"/>
              </a:rPr>
              <a:t>Organizational structure refers to the way that an organization arranges people and jobs so that its work can be performed and its goals can be met. </a:t>
            </a:r>
          </a:p>
          <a:p>
            <a:pPr marL="285750" indent="-285750" algn="just">
              <a:spcBef>
                <a:spcPct val="0"/>
              </a:spcBef>
              <a:defRPr/>
            </a:pPr>
            <a:endParaRPr lang="en-US"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sz="2400" dirty="0">
                <a:latin typeface="Times New Roman" panose="02020603050405020304" pitchFamily="18" charset="0"/>
                <a:cs typeface="Times New Roman" panose="02020603050405020304" pitchFamily="18" charset="0"/>
              </a:rPr>
              <a:t>Organizational structure determines how the roles, power and responsibilities are assigned, controlled and coordinated, and how information flows between the different levels of management.</a:t>
            </a:r>
          </a:p>
          <a:p>
            <a:pPr marL="285750" indent="-285750" algn="just">
              <a:spcBef>
                <a:spcPct val="0"/>
              </a:spcBef>
              <a:defRPr/>
            </a:pPr>
            <a:endParaRPr lang="en-US"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sz="2400" dirty="0">
                <a:latin typeface="Times New Roman" panose="02020603050405020304" pitchFamily="18" charset="0"/>
                <a:cs typeface="Times New Roman" panose="02020603050405020304" pitchFamily="18" charset="0"/>
              </a:rPr>
              <a:t>In centralized structure, the top layer of management has most of the decision-making power and has tight control over departments and divisions.</a:t>
            </a:r>
          </a:p>
          <a:p>
            <a:pPr marL="285750" indent="-285750" algn="just">
              <a:spcBef>
                <a:spcPct val="0"/>
              </a:spcBef>
              <a:defRPr/>
            </a:pPr>
            <a:endParaRPr lang="en-US"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sz="2400" dirty="0">
                <a:latin typeface="Times New Roman" panose="02020603050405020304" pitchFamily="18" charset="0"/>
                <a:cs typeface="Times New Roman" panose="02020603050405020304" pitchFamily="18" charset="0"/>
              </a:rPr>
              <a:t>In a decentralized structure, the decision-making power is distributed and the departments and divisions may have different degrees of independence.</a:t>
            </a:r>
          </a:p>
          <a:p>
            <a:pPr marL="285750" indent="-285750" algn="just">
              <a:spcBef>
                <a:spcPct val="0"/>
              </a:spcBef>
              <a:defRPr/>
            </a:pPr>
            <a:endParaRPr lang="en-GB" altLang="cs-CZ"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7127118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4025461" cy="461665"/>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en-US" sz="2400" kern="0" dirty="0" smtClean="0">
                <a:solidFill>
                  <a:srgbClr val="307871"/>
                </a:solidFill>
                <a:latin typeface="Times New Roman"/>
                <a:ea typeface="+mj-ea"/>
                <a:cs typeface="+mj-cs"/>
              </a:rPr>
              <a:t>Internal Environmental Factors</a:t>
            </a:r>
            <a:endParaRPr kumimoji="0" lang="en-GB" sz="1800" b="0" i="0" u="none" strike="noStrike" kern="0" cap="none" spc="0" normalizeH="0" baseline="0" dirty="0">
              <a:ln>
                <a:noFill/>
              </a:ln>
              <a:solidFill>
                <a:sysClr val="windowText" lastClr="000000"/>
              </a:solidFill>
              <a:effectLst/>
              <a:uLnTx/>
              <a:uFillTx/>
            </a:endParaRPr>
          </a:p>
        </p:txBody>
      </p:sp>
      <p:sp>
        <p:nvSpPr>
          <p:cNvPr id="8" name="Zástupný symbol pro obsah 2"/>
          <p:cNvSpPr txBox="1">
            <a:spLocks/>
          </p:cNvSpPr>
          <p:nvPr/>
        </p:nvSpPr>
        <p:spPr>
          <a:xfrm>
            <a:off x="251519" y="957040"/>
            <a:ext cx="10028261" cy="43421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spcBef>
                <a:spcPct val="0"/>
              </a:spcBef>
              <a:buNone/>
              <a:defRPr/>
            </a:pPr>
            <a:r>
              <a:rPr lang="cs-CZ" sz="2400" b="1" dirty="0" err="1" smtClean="0">
                <a:latin typeface="Times New Roman" panose="02020603050405020304" pitchFamily="18" charset="0"/>
                <a:cs typeface="Times New Roman" panose="02020603050405020304" pitchFamily="18" charset="0"/>
              </a:rPr>
              <a:t>Organizational</a:t>
            </a:r>
            <a:r>
              <a:rPr lang="cs-CZ" sz="2400" b="1" dirty="0" smtClean="0">
                <a:latin typeface="Times New Roman" panose="02020603050405020304" pitchFamily="18" charset="0"/>
                <a:cs typeface="Times New Roman" panose="02020603050405020304" pitchFamily="18" charset="0"/>
              </a:rPr>
              <a:t> </a:t>
            </a:r>
            <a:r>
              <a:rPr lang="cs-CZ" sz="2400" b="1" dirty="0" err="1" smtClean="0">
                <a:latin typeface="Times New Roman" panose="02020603050405020304" pitchFamily="18" charset="0"/>
                <a:cs typeface="Times New Roman" panose="02020603050405020304" pitchFamily="18" charset="0"/>
              </a:rPr>
              <a:t>structure</a:t>
            </a:r>
            <a:r>
              <a:rPr lang="cs-CZ" sz="2400" b="1" dirty="0" smtClean="0">
                <a:latin typeface="Times New Roman" panose="02020603050405020304" pitchFamily="18" charset="0"/>
                <a:cs typeface="Times New Roman" panose="02020603050405020304" pitchFamily="18" charset="0"/>
              </a:rPr>
              <a:t>: </a:t>
            </a:r>
            <a:r>
              <a:rPr lang="cs-CZ" sz="2400" b="1" dirty="0" err="1" smtClean="0">
                <a:latin typeface="Times New Roman" panose="02020603050405020304" pitchFamily="18" charset="0"/>
                <a:cs typeface="Times New Roman" panose="02020603050405020304" pitchFamily="18" charset="0"/>
              </a:rPr>
              <a:t>Factors</a:t>
            </a:r>
            <a:r>
              <a:rPr lang="cs-CZ" sz="2400" b="1" dirty="0" smtClean="0">
                <a:latin typeface="Times New Roman" panose="02020603050405020304" pitchFamily="18" charset="0"/>
                <a:cs typeface="Times New Roman" panose="02020603050405020304" pitchFamily="18" charset="0"/>
              </a:rPr>
              <a:t> </a:t>
            </a:r>
            <a:r>
              <a:rPr lang="cs-CZ" sz="2400" b="1" dirty="0" err="1" smtClean="0">
                <a:latin typeface="Times New Roman" panose="02020603050405020304" pitchFamily="18" charset="0"/>
                <a:cs typeface="Times New Roman" panose="02020603050405020304" pitchFamily="18" charset="0"/>
              </a:rPr>
              <a:t>influencing</a:t>
            </a:r>
            <a:r>
              <a:rPr lang="cs-CZ" sz="2400" b="1" dirty="0" smtClean="0">
                <a:latin typeface="Times New Roman" panose="02020603050405020304" pitchFamily="18" charset="0"/>
                <a:cs typeface="Times New Roman" panose="02020603050405020304" pitchFamily="18" charset="0"/>
              </a:rPr>
              <a:t> </a:t>
            </a:r>
            <a:r>
              <a:rPr lang="cs-CZ" sz="2400" b="1" dirty="0" err="1" smtClean="0">
                <a:latin typeface="Times New Roman" panose="02020603050405020304" pitchFamily="18" charset="0"/>
                <a:cs typeface="Times New Roman" panose="02020603050405020304" pitchFamily="18" charset="0"/>
              </a:rPr>
              <a:t>organizational</a:t>
            </a:r>
            <a:r>
              <a:rPr lang="cs-CZ" sz="2400" b="1" dirty="0" smtClean="0">
                <a:latin typeface="Times New Roman" panose="02020603050405020304" pitchFamily="18" charset="0"/>
                <a:cs typeface="Times New Roman" panose="02020603050405020304" pitchFamily="18" charset="0"/>
              </a:rPr>
              <a:t> </a:t>
            </a:r>
            <a:r>
              <a:rPr lang="cs-CZ" sz="2400" b="1" dirty="0" err="1" smtClean="0">
                <a:latin typeface="Times New Roman" panose="02020603050405020304" pitchFamily="18" charset="0"/>
                <a:cs typeface="Times New Roman" panose="02020603050405020304" pitchFamily="18" charset="0"/>
              </a:rPr>
              <a:t>structure</a:t>
            </a:r>
            <a:endParaRPr lang="cs-CZ" sz="2400" b="1" dirty="0" smtClean="0">
              <a:latin typeface="Times New Roman" panose="02020603050405020304" pitchFamily="18" charset="0"/>
              <a:cs typeface="Times New Roman" panose="02020603050405020304" pitchFamily="18" charset="0"/>
            </a:endParaRPr>
          </a:p>
          <a:p>
            <a:pPr marL="0" indent="0" algn="just">
              <a:spcBef>
                <a:spcPct val="0"/>
              </a:spcBef>
              <a:buNone/>
              <a:defRPr/>
            </a:pPr>
            <a:endParaRPr lang="cs-CZ" sz="2400" b="1" dirty="0" smtClean="0">
              <a:latin typeface="Times New Roman" panose="02020603050405020304" pitchFamily="18" charset="0"/>
              <a:cs typeface="Times New Roman" panose="02020603050405020304" pitchFamily="18" charset="0"/>
            </a:endParaRPr>
          </a:p>
          <a:p>
            <a:pPr marL="285750" indent="-285750" algn="just">
              <a:spcBef>
                <a:spcPct val="0"/>
              </a:spcBef>
              <a:defRPr/>
            </a:pPr>
            <a:r>
              <a:rPr lang="en-US" sz="2400" dirty="0">
                <a:latin typeface="Times New Roman" panose="02020603050405020304" pitchFamily="18" charset="0"/>
                <a:cs typeface="Times New Roman" panose="02020603050405020304" pitchFamily="18" charset="0"/>
              </a:rPr>
              <a:t>The organizational structure of any organization depends on many factors including:</a:t>
            </a:r>
          </a:p>
          <a:p>
            <a:pPr marL="285750" indent="-285750" algn="just">
              <a:spcBef>
                <a:spcPct val="0"/>
              </a:spcBef>
              <a:defRPr/>
            </a:pPr>
            <a:endParaRPr lang="en-US" sz="2400" dirty="0">
              <a:latin typeface="Times New Roman" panose="02020603050405020304" pitchFamily="18" charset="0"/>
              <a:cs typeface="Times New Roman" panose="02020603050405020304" pitchFamily="18" charset="0"/>
            </a:endParaRPr>
          </a:p>
          <a:p>
            <a:pPr marL="1028700" lvl="1" algn="just">
              <a:spcBef>
                <a:spcPct val="0"/>
              </a:spcBef>
              <a:defRPr/>
            </a:pPr>
            <a:r>
              <a:rPr lang="en-US" dirty="0">
                <a:latin typeface="Times New Roman" panose="02020603050405020304" pitchFamily="18" charset="0"/>
                <a:cs typeface="Times New Roman" panose="02020603050405020304" pitchFamily="18" charset="0"/>
              </a:rPr>
              <a:t>The work it does;</a:t>
            </a:r>
          </a:p>
          <a:p>
            <a:pPr marL="1028700" lvl="1" algn="just">
              <a:spcBef>
                <a:spcPct val="0"/>
              </a:spcBef>
              <a:defRPr/>
            </a:pPr>
            <a:endParaRPr lang="en-US" dirty="0">
              <a:latin typeface="Times New Roman" panose="02020603050405020304" pitchFamily="18" charset="0"/>
              <a:cs typeface="Times New Roman" panose="02020603050405020304" pitchFamily="18" charset="0"/>
            </a:endParaRPr>
          </a:p>
          <a:p>
            <a:pPr marL="1028700" lvl="1" algn="just">
              <a:spcBef>
                <a:spcPct val="0"/>
              </a:spcBef>
              <a:defRPr/>
            </a:pPr>
            <a:r>
              <a:rPr lang="en-US" dirty="0">
                <a:latin typeface="Times New Roman" panose="02020603050405020304" pitchFamily="18" charset="0"/>
                <a:cs typeface="Times New Roman" panose="02020603050405020304" pitchFamily="18" charset="0"/>
              </a:rPr>
              <a:t>Its size in terms of employees;</a:t>
            </a:r>
          </a:p>
          <a:p>
            <a:pPr marL="1028700" lvl="1" algn="just">
              <a:spcBef>
                <a:spcPct val="0"/>
              </a:spcBef>
              <a:defRPr/>
            </a:pPr>
            <a:endParaRPr lang="en-US" dirty="0">
              <a:latin typeface="Times New Roman" panose="02020603050405020304" pitchFamily="18" charset="0"/>
              <a:cs typeface="Times New Roman" panose="02020603050405020304" pitchFamily="18" charset="0"/>
            </a:endParaRPr>
          </a:p>
          <a:p>
            <a:pPr marL="1028700" lvl="1" algn="just">
              <a:spcBef>
                <a:spcPct val="0"/>
              </a:spcBef>
              <a:defRPr/>
            </a:pPr>
            <a:r>
              <a:rPr lang="en-US" dirty="0">
                <a:latin typeface="Times New Roman" panose="02020603050405020304" pitchFamily="18" charset="0"/>
                <a:cs typeface="Times New Roman" panose="02020603050405020304" pitchFamily="18" charset="0"/>
              </a:rPr>
              <a:t>Revenue;</a:t>
            </a:r>
          </a:p>
          <a:p>
            <a:pPr marL="1028700" lvl="1" algn="just">
              <a:spcBef>
                <a:spcPct val="0"/>
              </a:spcBef>
              <a:defRPr/>
            </a:pPr>
            <a:endParaRPr lang="en-US" dirty="0">
              <a:latin typeface="Times New Roman" panose="02020603050405020304" pitchFamily="18" charset="0"/>
              <a:cs typeface="Times New Roman" panose="02020603050405020304" pitchFamily="18" charset="0"/>
            </a:endParaRPr>
          </a:p>
          <a:p>
            <a:pPr marL="1028700" lvl="1" algn="just">
              <a:spcBef>
                <a:spcPct val="0"/>
              </a:spcBef>
              <a:defRPr/>
            </a:pPr>
            <a:r>
              <a:rPr lang="en-US" dirty="0">
                <a:latin typeface="Times New Roman" panose="02020603050405020304" pitchFamily="18" charset="0"/>
                <a:cs typeface="Times New Roman" panose="02020603050405020304" pitchFamily="18" charset="0"/>
              </a:rPr>
              <a:t>The geographic dispersion of its facilities;</a:t>
            </a:r>
          </a:p>
          <a:p>
            <a:pPr marL="1028700" lvl="1" algn="just">
              <a:spcBef>
                <a:spcPct val="0"/>
              </a:spcBef>
              <a:defRPr/>
            </a:pPr>
            <a:endParaRPr lang="en-US" dirty="0">
              <a:latin typeface="Times New Roman" panose="02020603050405020304" pitchFamily="18" charset="0"/>
              <a:cs typeface="Times New Roman" panose="02020603050405020304" pitchFamily="18" charset="0"/>
            </a:endParaRPr>
          </a:p>
          <a:p>
            <a:pPr marL="1028700" lvl="1" algn="just">
              <a:spcBef>
                <a:spcPct val="0"/>
              </a:spcBef>
              <a:defRPr/>
            </a:pPr>
            <a:r>
              <a:rPr lang="en-US" dirty="0">
                <a:latin typeface="Times New Roman" panose="02020603050405020304" pitchFamily="18" charset="0"/>
                <a:cs typeface="Times New Roman" panose="02020603050405020304" pitchFamily="18" charset="0"/>
              </a:rPr>
              <a:t>The range of its businesses;</a:t>
            </a:r>
          </a:p>
          <a:p>
            <a:pPr marL="1028700" lvl="1" algn="just">
              <a:spcBef>
                <a:spcPct val="0"/>
              </a:spcBef>
              <a:defRPr/>
            </a:pPr>
            <a:endParaRPr lang="en-US" dirty="0">
              <a:latin typeface="Times New Roman" panose="02020603050405020304" pitchFamily="18" charset="0"/>
              <a:cs typeface="Times New Roman" panose="02020603050405020304" pitchFamily="18" charset="0"/>
            </a:endParaRPr>
          </a:p>
          <a:p>
            <a:pPr marL="1028700" lvl="1" algn="just">
              <a:spcBef>
                <a:spcPct val="0"/>
              </a:spcBef>
              <a:defRPr/>
            </a:pPr>
            <a:r>
              <a:rPr lang="en-US" dirty="0">
                <a:latin typeface="Times New Roman" panose="02020603050405020304" pitchFamily="18" charset="0"/>
                <a:cs typeface="Times New Roman" panose="02020603050405020304" pitchFamily="18" charset="0"/>
              </a:rPr>
              <a:t> Organization´s objectives and strategy.</a:t>
            </a:r>
          </a:p>
          <a:p>
            <a:pPr marL="285750" indent="-285750" algn="just">
              <a:spcBef>
                <a:spcPct val="0"/>
              </a:spcBef>
              <a:defRPr/>
            </a:pPr>
            <a:endParaRPr lang="en-GB" altLang="cs-CZ"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4139127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4025461" cy="461665"/>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en-US" sz="2400" kern="0" dirty="0" smtClean="0">
                <a:solidFill>
                  <a:srgbClr val="307871"/>
                </a:solidFill>
                <a:latin typeface="Times New Roman"/>
                <a:ea typeface="+mj-ea"/>
                <a:cs typeface="+mj-cs"/>
              </a:rPr>
              <a:t>Internal Environmental Factors</a:t>
            </a:r>
            <a:endParaRPr kumimoji="0" lang="en-GB" sz="1800" b="0" i="0" u="none" strike="noStrike" kern="0" cap="none" spc="0" normalizeH="0" baseline="0" dirty="0">
              <a:ln>
                <a:noFill/>
              </a:ln>
              <a:solidFill>
                <a:sysClr val="windowText" lastClr="000000"/>
              </a:solidFill>
              <a:effectLst/>
              <a:uLnTx/>
              <a:uFillTx/>
            </a:endParaRPr>
          </a:p>
        </p:txBody>
      </p:sp>
      <p:sp>
        <p:nvSpPr>
          <p:cNvPr id="8" name="Zástupný symbol pro obsah 2"/>
          <p:cNvSpPr txBox="1">
            <a:spLocks/>
          </p:cNvSpPr>
          <p:nvPr/>
        </p:nvSpPr>
        <p:spPr>
          <a:xfrm>
            <a:off x="251519" y="957040"/>
            <a:ext cx="10028261" cy="43421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spcBef>
                <a:spcPct val="0"/>
              </a:spcBef>
              <a:buNone/>
              <a:defRPr/>
            </a:pPr>
            <a:r>
              <a:rPr lang="cs-CZ" sz="2300" b="1" dirty="0" err="1" smtClean="0">
                <a:latin typeface="Times New Roman" panose="02020603050405020304" pitchFamily="18" charset="0"/>
                <a:cs typeface="Times New Roman" panose="02020603050405020304" pitchFamily="18" charset="0"/>
              </a:rPr>
              <a:t>Organizational</a:t>
            </a:r>
            <a:r>
              <a:rPr lang="cs-CZ" sz="2300" b="1" dirty="0" smtClean="0">
                <a:latin typeface="Times New Roman" panose="02020603050405020304" pitchFamily="18" charset="0"/>
                <a:cs typeface="Times New Roman" panose="02020603050405020304" pitchFamily="18" charset="0"/>
              </a:rPr>
              <a:t> </a:t>
            </a:r>
            <a:r>
              <a:rPr lang="cs-CZ" sz="2300" b="1" dirty="0" err="1" smtClean="0">
                <a:latin typeface="Times New Roman" panose="02020603050405020304" pitchFamily="18" charset="0"/>
                <a:cs typeface="Times New Roman" panose="02020603050405020304" pitchFamily="18" charset="0"/>
              </a:rPr>
              <a:t>structure</a:t>
            </a:r>
            <a:r>
              <a:rPr lang="cs-CZ" sz="2300" b="1" dirty="0" smtClean="0">
                <a:latin typeface="Times New Roman" panose="02020603050405020304" pitchFamily="18" charset="0"/>
                <a:cs typeface="Times New Roman" panose="02020603050405020304" pitchFamily="18" charset="0"/>
              </a:rPr>
              <a:t>: </a:t>
            </a:r>
            <a:r>
              <a:rPr lang="cs-CZ" sz="2300" b="1" dirty="0" err="1" smtClean="0">
                <a:latin typeface="Times New Roman" panose="02020603050405020304" pitchFamily="18" charset="0"/>
                <a:cs typeface="Times New Roman" panose="02020603050405020304" pitchFamily="18" charset="0"/>
              </a:rPr>
              <a:t>Types</a:t>
            </a:r>
            <a:r>
              <a:rPr lang="cs-CZ" sz="2300" b="1" dirty="0" smtClean="0">
                <a:latin typeface="Times New Roman" panose="02020603050405020304" pitchFamily="18" charset="0"/>
                <a:cs typeface="Times New Roman" panose="02020603050405020304" pitchFamily="18" charset="0"/>
              </a:rPr>
              <a:t> </a:t>
            </a:r>
            <a:r>
              <a:rPr lang="cs-CZ" sz="2300" b="1" dirty="0" err="1" smtClean="0">
                <a:latin typeface="Times New Roman" panose="02020603050405020304" pitchFamily="18" charset="0"/>
                <a:cs typeface="Times New Roman" panose="02020603050405020304" pitchFamily="18" charset="0"/>
              </a:rPr>
              <a:t>of</a:t>
            </a:r>
            <a:r>
              <a:rPr lang="cs-CZ" sz="2300" b="1" dirty="0" smtClean="0">
                <a:latin typeface="Times New Roman" panose="02020603050405020304" pitchFamily="18" charset="0"/>
                <a:cs typeface="Times New Roman" panose="02020603050405020304" pitchFamily="18" charset="0"/>
              </a:rPr>
              <a:t> </a:t>
            </a:r>
            <a:r>
              <a:rPr lang="cs-CZ" sz="2300" b="1" dirty="0" err="1" smtClean="0">
                <a:latin typeface="Times New Roman" panose="02020603050405020304" pitchFamily="18" charset="0"/>
                <a:cs typeface="Times New Roman" panose="02020603050405020304" pitchFamily="18" charset="0"/>
              </a:rPr>
              <a:t>organizational</a:t>
            </a:r>
            <a:r>
              <a:rPr lang="cs-CZ" sz="2300" b="1" dirty="0" smtClean="0">
                <a:latin typeface="Times New Roman" panose="02020603050405020304" pitchFamily="18" charset="0"/>
                <a:cs typeface="Times New Roman" panose="02020603050405020304" pitchFamily="18" charset="0"/>
              </a:rPr>
              <a:t> </a:t>
            </a:r>
            <a:r>
              <a:rPr lang="cs-CZ" sz="2300" b="1" dirty="0" err="1" smtClean="0">
                <a:latin typeface="Times New Roman" panose="02020603050405020304" pitchFamily="18" charset="0"/>
                <a:cs typeface="Times New Roman" panose="02020603050405020304" pitchFamily="18" charset="0"/>
              </a:rPr>
              <a:t>structures</a:t>
            </a:r>
            <a:endParaRPr lang="cs-CZ" sz="2300" b="1" dirty="0" smtClean="0">
              <a:latin typeface="Times New Roman" panose="02020603050405020304" pitchFamily="18" charset="0"/>
              <a:cs typeface="Times New Roman" panose="02020603050405020304" pitchFamily="18" charset="0"/>
            </a:endParaRPr>
          </a:p>
          <a:p>
            <a:pPr marL="0" indent="0" algn="just">
              <a:spcBef>
                <a:spcPct val="0"/>
              </a:spcBef>
              <a:buNone/>
              <a:defRPr/>
            </a:pPr>
            <a:endParaRPr lang="cs-CZ" sz="2300" b="1" dirty="0" smtClean="0">
              <a:latin typeface="Times New Roman" panose="02020603050405020304" pitchFamily="18" charset="0"/>
              <a:cs typeface="Times New Roman" panose="02020603050405020304" pitchFamily="18" charset="0"/>
            </a:endParaRPr>
          </a:p>
          <a:p>
            <a:pPr marL="285750" indent="-285750" algn="just">
              <a:spcBef>
                <a:spcPct val="0"/>
              </a:spcBef>
              <a:defRPr/>
            </a:pPr>
            <a:r>
              <a:rPr lang="en-US" sz="2300" dirty="0">
                <a:latin typeface="Times New Roman" panose="02020603050405020304" pitchFamily="18" charset="0"/>
                <a:cs typeface="Times New Roman" panose="02020603050405020304" pitchFamily="18" charset="0"/>
              </a:rPr>
              <a:t>There are multiple structural variations that organizations can take on, but there are a few basic principles that apply and a small number of common patterns:</a:t>
            </a:r>
            <a:endParaRPr lang="cs-CZ" sz="2300" dirty="0">
              <a:latin typeface="Times New Roman" panose="02020603050405020304" pitchFamily="18" charset="0"/>
              <a:cs typeface="Times New Roman" panose="02020603050405020304" pitchFamily="18" charset="0"/>
            </a:endParaRPr>
          </a:p>
          <a:p>
            <a:pPr marL="1028700" lvl="1" algn="just">
              <a:spcBef>
                <a:spcPct val="0"/>
              </a:spcBef>
              <a:defRPr/>
            </a:pPr>
            <a:r>
              <a:rPr lang="en-US" sz="2300" b="1" i="1" dirty="0">
                <a:latin typeface="Times New Roman" panose="02020603050405020304" pitchFamily="18" charset="0"/>
                <a:cs typeface="Times New Roman" panose="02020603050405020304" pitchFamily="18" charset="0"/>
              </a:rPr>
              <a:t>Traditional organizational structure</a:t>
            </a:r>
          </a:p>
          <a:p>
            <a:pPr marL="1428750" lvl="2" algn="just">
              <a:spcBef>
                <a:spcPct val="0"/>
              </a:spcBef>
              <a:defRPr/>
            </a:pPr>
            <a:r>
              <a:rPr lang="en-US" sz="2300" dirty="0">
                <a:latin typeface="Times New Roman" panose="02020603050405020304" pitchFamily="18" charset="0"/>
                <a:cs typeface="Times New Roman" panose="02020603050405020304" pitchFamily="18" charset="0"/>
              </a:rPr>
              <a:t>Line organizational structure</a:t>
            </a:r>
            <a:r>
              <a:rPr lang="cs-CZ" sz="2300" dirty="0">
                <a:latin typeface="Times New Roman" panose="02020603050405020304" pitchFamily="18" charset="0"/>
                <a:cs typeface="Times New Roman" panose="02020603050405020304" pitchFamily="18" charset="0"/>
              </a:rPr>
              <a:t>,</a:t>
            </a:r>
            <a:endParaRPr lang="en-US" sz="2300" dirty="0">
              <a:latin typeface="Times New Roman" panose="02020603050405020304" pitchFamily="18" charset="0"/>
              <a:cs typeface="Times New Roman" panose="02020603050405020304" pitchFamily="18" charset="0"/>
            </a:endParaRPr>
          </a:p>
          <a:p>
            <a:pPr marL="1428750" lvl="2" algn="just">
              <a:spcBef>
                <a:spcPct val="0"/>
              </a:spcBef>
              <a:defRPr/>
            </a:pPr>
            <a:r>
              <a:rPr lang="en-US" sz="2300" dirty="0">
                <a:latin typeface="Times New Roman" panose="02020603050405020304" pitchFamily="18" charset="0"/>
                <a:cs typeface="Times New Roman" panose="02020603050405020304" pitchFamily="18" charset="0"/>
              </a:rPr>
              <a:t>Line and staff organizational structure</a:t>
            </a:r>
            <a:r>
              <a:rPr lang="cs-CZ" sz="2300" dirty="0">
                <a:latin typeface="Times New Roman" panose="02020603050405020304" pitchFamily="18" charset="0"/>
                <a:cs typeface="Times New Roman" panose="02020603050405020304" pitchFamily="18" charset="0"/>
              </a:rPr>
              <a:t>,</a:t>
            </a:r>
            <a:endParaRPr lang="en-US" sz="2300" dirty="0">
              <a:latin typeface="Times New Roman" panose="02020603050405020304" pitchFamily="18" charset="0"/>
              <a:cs typeface="Times New Roman" panose="02020603050405020304" pitchFamily="18" charset="0"/>
            </a:endParaRPr>
          </a:p>
          <a:p>
            <a:pPr marL="1428750" lvl="2" algn="just">
              <a:spcBef>
                <a:spcPct val="0"/>
              </a:spcBef>
              <a:defRPr/>
            </a:pPr>
            <a:r>
              <a:rPr lang="en-US" sz="2300" dirty="0">
                <a:latin typeface="Times New Roman" panose="02020603050405020304" pitchFamily="18" charset="0"/>
                <a:cs typeface="Times New Roman" panose="02020603050405020304" pitchFamily="18" charset="0"/>
              </a:rPr>
              <a:t>Functional organizational structure</a:t>
            </a:r>
            <a:r>
              <a:rPr lang="cs-CZ" sz="2300" dirty="0">
                <a:latin typeface="Times New Roman" panose="02020603050405020304" pitchFamily="18" charset="0"/>
                <a:cs typeface="Times New Roman" panose="02020603050405020304" pitchFamily="18" charset="0"/>
              </a:rPr>
              <a:t>,</a:t>
            </a:r>
            <a:endParaRPr lang="en-US" sz="2300" dirty="0">
              <a:latin typeface="Times New Roman" panose="02020603050405020304" pitchFamily="18" charset="0"/>
              <a:cs typeface="Times New Roman" panose="02020603050405020304" pitchFamily="18" charset="0"/>
            </a:endParaRPr>
          </a:p>
          <a:p>
            <a:pPr marL="1428750" lvl="2" algn="just">
              <a:spcBef>
                <a:spcPct val="0"/>
              </a:spcBef>
              <a:defRPr/>
            </a:pPr>
            <a:r>
              <a:rPr lang="en-US" sz="2300" dirty="0">
                <a:latin typeface="Times New Roman" panose="02020603050405020304" pitchFamily="18" charset="0"/>
                <a:cs typeface="Times New Roman" panose="02020603050405020304" pitchFamily="18" charset="0"/>
              </a:rPr>
              <a:t>Geographic organizational structure</a:t>
            </a:r>
            <a:r>
              <a:rPr lang="cs-CZ" sz="2300" dirty="0">
                <a:latin typeface="Times New Roman" panose="02020603050405020304" pitchFamily="18" charset="0"/>
                <a:cs typeface="Times New Roman" panose="02020603050405020304" pitchFamily="18" charset="0"/>
              </a:rPr>
              <a:t>,</a:t>
            </a:r>
            <a:endParaRPr lang="en-US" sz="2300" dirty="0">
              <a:latin typeface="Times New Roman" panose="02020603050405020304" pitchFamily="18" charset="0"/>
              <a:cs typeface="Times New Roman" panose="02020603050405020304" pitchFamily="18" charset="0"/>
            </a:endParaRPr>
          </a:p>
          <a:p>
            <a:pPr marL="1428750" lvl="2" algn="just">
              <a:spcBef>
                <a:spcPct val="0"/>
              </a:spcBef>
              <a:defRPr/>
            </a:pPr>
            <a:r>
              <a:rPr lang="en-US" sz="2300" dirty="0">
                <a:latin typeface="Times New Roman" panose="02020603050405020304" pitchFamily="18" charset="0"/>
                <a:cs typeface="Times New Roman" panose="02020603050405020304" pitchFamily="18" charset="0"/>
              </a:rPr>
              <a:t>Product organizational structure</a:t>
            </a:r>
            <a:r>
              <a:rPr lang="cs-CZ" sz="2300" dirty="0">
                <a:latin typeface="Times New Roman" panose="02020603050405020304" pitchFamily="18" charset="0"/>
                <a:cs typeface="Times New Roman" panose="02020603050405020304" pitchFamily="18" charset="0"/>
              </a:rPr>
              <a:t>,</a:t>
            </a:r>
            <a:endParaRPr lang="en-US" sz="2300" dirty="0">
              <a:latin typeface="Times New Roman" panose="02020603050405020304" pitchFamily="18" charset="0"/>
              <a:cs typeface="Times New Roman" panose="02020603050405020304" pitchFamily="18" charset="0"/>
            </a:endParaRPr>
          </a:p>
          <a:p>
            <a:pPr marL="1428750" lvl="2" algn="just">
              <a:spcBef>
                <a:spcPct val="0"/>
              </a:spcBef>
              <a:defRPr/>
            </a:pPr>
            <a:r>
              <a:rPr lang="en-US" sz="2300" dirty="0">
                <a:latin typeface="Times New Roman" panose="02020603050405020304" pitchFamily="18" charset="0"/>
                <a:cs typeface="Times New Roman" panose="02020603050405020304" pitchFamily="18" charset="0"/>
              </a:rPr>
              <a:t>Customer/market organizational structure</a:t>
            </a:r>
            <a:r>
              <a:rPr lang="cs-CZ" sz="2300" dirty="0">
                <a:latin typeface="Times New Roman" panose="02020603050405020304" pitchFamily="18" charset="0"/>
                <a:cs typeface="Times New Roman" panose="02020603050405020304" pitchFamily="18" charset="0"/>
              </a:rPr>
              <a:t>,</a:t>
            </a:r>
            <a:endParaRPr lang="en-US" sz="2300" dirty="0">
              <a:latin typeface="Times New Roman" panose="02020603050405020304" pitchFamily="18" charset="0"/>
              <a:cs typeface="Times New Roman" panose="02020603050405020304" pitchFamily="18" charset="0"/>
            </a:endParaRPr>
          </a:p>
          <a:p>
            <a:pPr marL="1028700" lvl="1" algn="just">
              <a:spcBef>
                <a:spcPct val="0"/>
              </a:spcBef>
              <a:defRPr/>
            </a:pPr>
            <a:r>
              <a:rPr lang="en-US" sz="2300" b="1" i="1" dirty="0">
                <a:latin typeface="Times New Roman" panose="02020603050405020304" pitchFamily="18" charset="0"/>
                <a:cs typeface="Times New Roman" panose="02020603050405020304" pitchFamily="18" charset="0"/>
              </a:rPr>
              <a:t>Project organizational structure</a:t>
            </a:r>
            <a:r>
              <a:rPr lang="cs-CZ" sz="2300" b="1" i="1" dirty="0">
                <a:latin typeface="Times New Roman" panose="02020603050405020304" pitchFamily="18" charset="0"/>
                <a:cs typeface="Times New Roman" panose="02020603050405020304" pitchFamily="18" charset="0"/>
              </a:rPr>
              <a:t>;</a:t>
            </a:r>
            <a:endParaRPr lang="en-US" sz="2300" b="1" i="1" dirty="0">
              <a:latin typeface="Times New Roman" panose="02020603050405020304" pitchFamily="18" charset="0"/>
              <a:cs typeface="Times New Roman" panose="02020603050405020304" pitchFamily="18" charset="0"/>
            </a:endParaRPr>
          </a:p>
          <a:p>
            <a:pPr marL="1028700" lvl="1" algn="just">
              <a:spcBef>
                <a:spcPct val="0"/>
              </a:spcBef>
              <a:defRPr/>
            </a:pPr>
            <a:r>
              <a:rPr lang="en-US" sz="2300" b="1" i="1" dirty="0">
                <a:latin typeface="Times New Roman" panose="02020603050405020304" pitchFamily="18" charset="0"/>
                <a:cs typeface="Times New Roman" panose="02020603050405020304" pitchFamily="18" charset="0"/>
              </a:rPr>
              <a:t>Matrix organizational structure</a:t>
            </a:r>
            <a:r>
              <a:rPr lang="cs-CZ" sz="2300" b="1" i="1" dirty="0">
                <a:latin typeface="Times New Roman" panose="02020603050405020304" pitchFamily="18" charset="0"/>
                <a:cs typeface="Times New Roman" panose="02020603050405020304" pitchFamily="18" charset="0"/>
              </a:rPr>
              <a:t>;</a:t>
            </a:r>
            <a:endParaRPr lang="en-US" sz="2300" b="1" i="1" dirty="0">
              <a:latin typeface="Times New Roman" panose="02020603050405020304" pitchFamily="18" charset="0"/>
              <a:cs typeface="Times New Roman" panose="02020603050405020304" pitchFamily="18" charset="0"/>
            </a:endParaRPr>
          </a:p>
          <a:p>
            <a:pPr marL="1028700" lvl="1" algn="just">
              <a:spcBef>
                <a:spcPct val="0"/>
              </a:spcBef>
              <a:defRPr/>
            </a:pPr>
            <a:r>
              <a:rPr lang="en-US" sz="2300" b="1" i="1" dirty="0">
                <a:latin typeface="Times New Roman" panose="02020603050405020304" pitchFamily="18" charset="0"/>
                <a:cs typeface="Times New Roman" panose="02020603050405020304" pitchFamily="18" charset="0"/>
              </a:rPr>
              <a:t>Committee organizational structure</a:t>
            </a:r>
            <a:r>
              <a:rPr lang="cs-CZ" sz="2300" b="1" i="1" dirty="0">
                <a:latin typeface="Times New Roman" panose="02020603050405020304" pitchFamily="18" charset="0"/>
                <a:cs typeface="Times New Roman" panose="02020603050405020304" pitchFamily="18" charset="0"/>
              </a:rPr>
              <a:t>;</a:t>
            </a:r>
            <a:endParaRPr lang="en-US" sz="2300" b="1" i="1" dirty="0">
              <a:latin typeface="Times New Roman" panose="02020603050405020304" pitchFamily="18" charset="0"/>
              <a:cs typeface="Times New Roman" panose="02020603050405020304" pitchFamily="18" charset="0"/>
            </a:endParaRPr>
          </a:p>
          <a:p>
            <a:pPr marL="1028700" lvl="1" algn="just">
              <a:spcBef>
                <a:spcPct val="0"/>
              </a:spcBef>
              <a:defRPr/>
            </a:pPr>
            <a:r>
              <a:rPr lang="en-US" sz="2300" b="1" i="1" dirty="0">
                <a:latin typeface="Times New Roman" panose="02020603050405020304" pitchFamily="18" charset="0"/>
                <a:cs typeface="Times New Roman" panose="02020603050405020304" pitchFamily="18" charset="0"/>
              </a:rPr>
              <a:t>Divisional organizational structure</a:t>
            </a:r>
            <a:r>
              <a:rPr lang="cs-CZ" sz="2300" b="1" i="1" dirty="0">
                <a:latin typeface="Times New Roman" panose="02020603050405020304" pitchFamily="18" charset="0"/>
                <a:cs typeface="Times New Roman" panose="02020603050405020304" pitchFamily="18" charset="0"/>
              </a:rPr>
              <a:t>;</a:t>
            </a:r>
            <a:endParaRPr lang="en-US" sz="2300" b="1" i="1" dirty="0">
              <a:latin typeface="Times New Roman" panose="02020603050405020304" pitchFamily="18" charset="0"/>
              <a:cs typeface="Times New Roman" panose="02020603050405020304" pitchFamily="18" charset="0"/>
            </a:endParaRPr>
          </a:p>
          <a:p>
            <a:pPr marL="1028700" lvl="1" algn="just">
              <a:spcBef>
                <a:spcPct val="0"/>
              </a:spcBef>
              <a:defRPr/>
            </a:pPr>
            <a:r>
              <a:rPr lang="en-US" sz="2300" b="1" i="1" dirty="0">
                <a:latin typeface="Times New Roman" panose="02020603050405020304" pitchFamily="18" charset="0"/>
                <a:cs typeface="Times New Roman" panose="02020603050405020304" pitchFamily="18" charset="0"/>
              </a:rPr>
              <a:t>Hybrid organizational structure.</a:t>
            </a:r>
          </a:p>
          <a:p>
            <a:pPr marL="285750" indent="-285750" algn="just">
              <a:spcBef>
                <a:spcPct val="0"/>
              </a:spcBef>
              <a:defRPr/>
            </a:pPr>
            <a:endParaRPr lang="en-GB" altLang="cs-CZ" sz="23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76290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4025461" cy="461665"/>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en-US" sz="2400" kern="0" dirty="0" smtClean="0">
                <a:solidFill>
                  <a:srgbClr val="307871"/>
                </a:solidFill>
                <a:latin typeface="Times New Roman"/>
                <a:ea typeface="+mj-ea"/>
                <a:cs typeface="+mj-cs"/>
              </a:rPr>
              <a:t>Internal Environmental Factors</a:t>
            </a:r>
            <a:endParaRPr kumimoji="0" lang="en-GB" sz="1800" b="0" i="0" u="none" strike="noStrike" kern="0" cap="none" spc="0" normalizeH="0" baseline="0" dirty="0">
              <a:ln>
                <a:noFill/>
              </a:ln>
              <a:solidFill>
                <a:sysClr val="windowText" lastClr="000000"/>
              </a:solidFill>
              <a:effectLst/>
              <a:uLnTx/>
              <a:uFillTx/>
            </a:endParaRPr>
          </a:p>
        </p:txBody>
      </p:sp>
      <p:sp>
        <p:nvSpPr>
          <p:cNvPr id="8" name="Zástupný symbol pro obsah 2"/>
          <p:cNvSpPr txBox="1">
            <a:spLocks/>
          </p:cNvSpPr>
          <p:nvPr/>
        </p:nvSpPr>
        <p:spPr>
          <a:xfrm>
            <a:off x="251519" y="957040"/>
            <a:ext cx="10028261" cy="43421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spcBef>
                <a:spcPct val="0"/>
              </a:spcBef>
              <a:buNone/>
              <a:defRPr/>
            </a:pPr>
            <a:r>
              <a:rPr lang="cs-CZ" sz="2400" b="1" dirty="0" err="1" smtClean="0">
                <a:latin typeface="Times New Roman" panose="02020603050405020304" pitchFamily="18" charset="0"/>
                <a:cs typeface="Times New Roman" panose="02020603050405020304" pitchFamily="18" charset="0"/>
              </a:rPr>
              <a:t>Competitiveness</a:t>
            </a:r>
            <a:endParaRPr lang="cs-CZ" sz="2400" b="1" dirty="0" smtClean="0">
              <a:latin typeface="Times New Roman" panose="02020603050405020304" pitchFamily="18" charset="0"/>
              <a:cs typeface="Times New Roman" panose="02020603050405020304" pitchFamily="18" charset="0"/>
            </a:endParaRPr>
          </a:p>
          <a:p>
            <a:pPr marL="0" indent="0" algn="just">
              <a:spcBef>
                <a:spcPct val="0"/>
              </a:spcBef>
              <a:buNone/>
              <a:defRPr/>
            </a:pPr>
            <a:endParaRPr lang="cs-CZ" sz="2400" b="1" dirty="0" smtClean="0">
              <a:latin typeface="Times New Roman" panose="02020603050405020304" pitchFamily="18" charset="0"/>
              <a:cs typeface="Times New Roman" panose="02020603050405020304" pitchFamily="18" charset="0"/>
            </a:endParaRPr>
          </a:p>
          <a:p>
            <a:pPr marL="285750" indent="-285750" algn="just">
              <a:spcBef>
                <a:spcPct val="0"/>
              </a:spcBef>
              <a:defRPr/>
            </a:pPr>
            <a:r>
              <a:rPr lang="en-US" sz="2400" dirty="0">
                <a:latin typeface="Times New Roman" panose="02020603050405020304" pitchFamily="18" charset="0"/>
                <a:cs typeface="Times New Roman" panose="02020603050405020304" pitchFamily="18" charset="0"/>
              </a:rPr>
              <a:t>Competitiveness refers to the ability of organizations to compete in domestic and global markets.</a:t>
            </a:r>
          </a:p>
          <a:p>
            <a:pPr marL="285750" indent="-285750" algn="just">
              <a:spcBef>
                <a:spcPct val="0"/>
              </a:spcBef>
              <a:defRPr/>
            </a:pPr>
            <a:endParaRPr lang="en-US"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sz="2400" dirty="0">
                <a:latin typeface="Times New Roman" panose="02020603050405020304" pitchFamily="18" charset="0"/>
                <a:cs typeface="Times New Roman" panose="02020603050405020304" pitchFamily="18" charset="0"/>
              </a:rPr>
              <a:t>Competitiveness is an ability of a organization or a nation to offer products that meet the quality standards of the local and world markets at prices that are competitive and provide adequate returns on the resources employed or consumed in producing them.</a:t>
            </a:r>
          </a:p>
          <a:p>
            <a:pPr marL="285750" indent="-285750" algn="just">
              <a:spcBef>
                <a:spcPct val="0"/>
              </a:spcBef>
              <a:defRPr/>
            </a:pPr>
            <a:endParaRPr lang="en-US"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sz="2400" dirty="0">
                <a:latin typeface="Times New Roman" panose="02020603050405020304" pitchFamily="18" charset="0"/>
                <a:cs typeface="Times New Roman" panose="02020603050405020304" pitchFamily="18" charset="0"/>
              </a:rPr>
              <a:t>Competitiveness is a holistic concept which takes a whole set of issues and concerns from the ultimate output to the users to the processes that generate that output and in due course takes cognizance of the basic inputs.</a:t>
            </a:r>
          </a:p>
          <a:p>
            <a:pPr marL="285750" indent="-285750" algn="just">
              <a:spcBef>
                <a:spcPct val="0"/>
              </a:spcBef>
              <a:defRPr/>
            </a:pPr>
            <a:endParaRPr lang="en-GB" altLang="cs-CZ"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8800237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4025461" cy="461665"/>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en-US" sz="2400" kern="0" dirty="0" smtClean="0">
                <a:solidFill>
                  <a:srgbClr val="307871"/>
                </a:solidFill>
                <a:latin typeface="Times New Roman"/>
                <a:ea typeface="+mj-ea"/>
                <a:cs typeface="+mj-cs"/>
              </a:rPr>
              <a:t>Internal Environmental Factors</a:t>
            </a:r>
            <a:endParaRPr kumimoji="0" lang="en-GB" sz="1800" b="0" i="0" u="none" strike="noStrike" kern="0" cap="none" spc="0" normalizeH="0" baseline="0" dirty="0">
              <a:ln>
                <a:noFill/>
              </a:ln>
              <a:solidFill>
                <a:sysClr val="windowText" lastClr="000000"/>
              </a:solidFill>
              <a:effectLst/>
              <a:uLnTx/>
              <a:uFillTx/>
            </a:endParaRPr>
          </a:p>
        </p:txBody>
      </p:sp>
      <p:sp>
        <p:nvSpPr>
          <p:cNvPr id="8" name="Zástupný symbol pro obsah 2"/>
          <p:cNvSpPr txBox="1">
            <a:spLocks/>
          </p:cNvSpPr>
          <p:nvPr/>
        </p:nvSpPr>
        <p:spPr>
          <a:xfrm>
            <a:off x="251519" y="957040"/>
            <a:ext cx="10028261" cy="43421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spcBef>
                <a:spcPct val="0"/>
              </a:spcBef>
              <a:buNone/>
              <a:defRPr/>
            </a:pPr>
            <a:r>
              <a:rPr lang="cs-CZ" sz="2400" b="1" dirty="0" err="1" smtClean="0">
                <a:latin typeface="Times New Roman" panose="02020603050405020304" pitchFamily="18" charset="0"/>
                <a:cs typeface="Times New Roman" panose="02020603050405020304" pitchFamily="18" charset="0"/>
              </a:rPr>
              <a:t>Competitiveness</a:t>
            </a:r>
            <a:r>
              <a:rPr lang="cs-CZ" sz="2400" b="1" dirty="0" smtClean="0">
                <a:latin typeface="Times New Roman" panose="02020603050405020304" pitchFamily="18" charset="0"/>
                <a:cs typeface="Times New Roman" panose="02020603050405020304" pitchFamily="18" charset="0"/>
              </a:rPr>
              <a:t>: </a:t>
            </a:r>
            <a:r>
              <a:rPr lang="cs-CZ" sz="2400" b="1" dirty="0" err="1" smtClean="0">
                <a:latin typeface="Times New Roman" panose="02020603050405020304" pitchFamily="18" charset="0"/>
                <a:cs typeface="Times New Roman" panose="02020603050405020304" pitchFamily="18" charset="0"/>
              </a:rPr>
              <a:t>Levels</a:t>
            </a:r>
            <a:r>
              <a:rPr lang="cs-CZ" sz="2400" b="1" dirty="0" smtClean="0">
                <a:latin typeface="Times New Roman" panose="02020603050405020304" pitchFamily="18" charset="0"/>
                <a:cs typeface="Times New Roman" panose="02020603050405020304" pitchFamily="18" charset="0"/>
              </a:rPr>
              <a:t> </a:t>
            </a:r>
            <a:r>
              <a:rPr lang="cs-CZ" sz="2400" b="1" dirty="0" err="1" smtClean="0">
                <a:latin typeface="Times New Roman" panose="02020603050405020304" pitchFamily="18" charset="0"/>
                <a:cs typeface="Times New Roman" panose="02020603050405020304" pitchFamily="18" charset="0"/>
              </a:rPr>
              <a:t>of</a:t>
            </a:r>
            <a:r>
              <a:rPr lang="cs-CZ" sz="2400" b="1" dirty="0" smtClean="0">
                <a:latin typeface="Times New Roman" panose="02020603050405020304" pitchFamily="18" charset="0"/>
                <a:cs typeface="Times New Roman" panose="02020603050405020304" pitchFamily="18" charset="0"/>
              </a:rPr>
              <a:t> </a:t>
            </a:r>
            <a:r>
              <a:rPr lang="cs-CZ" sz="2400" b="1" dirty="0" err="1" smtClean="0">
                <a:latin typeface="Times New Roman" panose="02020603050405020304" pitchFamily="18" charset="0"/>
                <a:cs typeface="Times New Roman" panose="02020603050405020304" pitchFamily="18" charset="0"/>
              </a:rPr>
              <a:t>competitiveness</a:t>
            </a:r>
            <a:endParaRPr lang="cs-CZ" sz="2400" b="1" dirty="0" smtClean="0">
              <a:latin typeface="Times New Roman" panose="02020603050405020304" pitchFamily="18" charset="0"/>
              <a:cs typeface="Times New Roman" panose="02020603050405020304" pitchFamily="18" charset="0"/>
            </a:endParaRPr>
          </a:p>
          <a:p>
            <a:pPr marL="0" indent="0" algn="just">
              <a:spcBef>
                <a:spcPct val="0"/>
              </a:spcBef>
              <a:buNone/>
              <a:defRPr/>
            </a:pPr>
            <a:endParaRPr lang="cs-CZ" sz="2400" b="1" dirty="0" smtClean="0">
              <a:latin typeface="Times New Roman" panose="02020603050405020304" pitchFamily="18" charset="0"/>
              <a:cs typeface="Times New Roman" panose="02020603050405020304" pitchFamily="18" charset="0"/>
            </a:endParaRPr>
          </a:p>
          <a:p>
            <a:pPr marL="285750" indent="-285750" algn="just">
              <a:spcBef>
                <a:spcPct val="0"/>
              </a:spcBef>
              <a:defRPr/>
            </a:pPr>
            <a:r>
              <a:rPr lang="en-US" sz="2400" b="1" i="1" dirty="0">
                <a:latin typeface="Times New Roman" panose="02020603050405020304" pitchFamily="18" charset="0"/>
                <a:cs typeface="Times New Roman" panose="02020603050405020304" pitchFamily="18" charset="0"/>
              </a:rPr>
              <a:t>Country competitiveness </a:t>
            </a:r>
            <a:r>
              <a:rPr lang="en-US" sz="2400" dirty="0">
                <a:latin typeface="Times New Roman" panose="02020603050405020304" pitchFamily="18" charset="0"/>
                <a:cs typeface="Times New Roman" panose="02020603050405020304" pitchFamily="18" charset="0"/>
              </a:rPr>
              <a:t>– the goal of competitiveness is to maintain and increase the real income of its citizens, usually reflected in the standard of living of the country.</a:t>
            </a:r>
          </a:p>
          <a:p>
            <a:pPr marL="285750" indent="-285750" algn="just">
              <a:spcBef>
                <a:spcPct val="0"/>
              </a:spcBef>
              <a:buNone/>
              <a:defRPr/>
            </a:pPr>
            <a:endParaRPr lang="en-US"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sz="2400" b="1" i="1" dirty="0">
                <a:latin typeface="Times New Roman" panose="02020603050405020304" pitchFamily="18" charset="0"/>
                <a:cs typeface="Times New Roman" panose="02020603050405020304" pitchFamily="18" charset="0"/>
              </a:rPr>
              <a:t>Industry competitiveness </a:t>
            </a:r>
            <a:r>
              <a:rPr lang="en-US" sz="2400" dirty="0">
                <a:latin typeface="Times New Roman" panose="02020603050405020304" pitchFamily="18" charset="0"/>
                <a:cs typeface="Times New Roman" panose="02020603050405020304" pitchFamily="18" charset="0"/>
              </a:rPr>
              <a:t>– focuses on collective circumstances in particular industry and on the behaviors of companies in that particular industry. </a:t>
            </a:r>
          </a:p>
          <a:p>
            <a:pPr marL="285750" indent="-285750" algn="just">
              <a:spcBef>
                <a:spcPct val="0"/>
              </a:spcBef>
              <a:defRPr/>
            </a:pPr>
            <a:endParaRPr lang="en-US"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sz="2400" b="1" i="1" dirty="0">
                <a:latin typeface="Times New Roman" panose="02020603050405020304" pitchFamily="18" charset="0"/>
                <a:cs typeface="Times New Roman" panose="02020603050405020304" pitchFamily="18" charset="0"/>
              </a:rPr>
              <a:t>Company competitiveness </a:t>
            </a:r>
            <a:r>
              <a:rPr lang="en-US" sz="2400" dirty="0">
                <a:latin typeface="Times New Roman" panose="02020603050405020304" pitchFamily="18" charset="0"/>
                <a:cs typeface="Times New Roman" panose="02020603050405020304" pitchFamily="18" charset="0"/>
              </a:rPr>
              <a:t>– focuses on individual organizations and their strategies for operations, resource positions etc.</a:t>
            </a:r>
          </a:p>
          <a:p>
            <a:pPr marL="285750" indent="-285750" algn="just">
              <a:spcBef>
                <a:spcPct val="0"/>
              </a:spcBef>
              <a:defRPr/>
            </a:pPr>
            <a:endParaRPr lang="en-GB" altLang="cs-CZ"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1607938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4025461" cy="461665"/>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en-US" sz="2400" kern="0" dirty="0" smtClean="0">
                <a:solidFill>
                  <a:srgbClr val="307871"/>
                </a:solidFill>
                <a:latin typeface="Times New Roman"/>
                <a:ea typeface="+mj-ea"/>
                <a:cs typeface="+mj-cs"/>
              </a:rPr>
              <a:t>Internal Environmental Factors</a:t>
            </a:r>
            <a:endParaRPr kumimoji="0" lang="en-GB" sz="1800" b="0" i="0" u="none" strike="noStrike" kern="0" cap="none" spc="0" normalizeH="0" baseline="0" dirty="0">
              <a:ln>
                <a:noFill/>
              </a:ln>
              <a:solidFill>
                <a:sysClr val="windowText" lastClr="000000"/>
              </a:solidFill>
              <a:effectLst/>
              <a:uLnTx/>
              <a:uFillTx/>
            </a:endParaRPr>
          </a:p>
        </p:txBody>
      </p:sp>
      <p:sp>
        <p:nvSpPr>
          <p:cNvPr id="8" name="Zástupný symbol pro obsah 2"/>
          <p:cNvSpPr txBox="1">
            <a:spLocks/>
          </p:cNvSpPr>
          <p:nvPr/>
        </p:nvSpPr>
        <p:spPr>
          <a:xfrm>
            <a:off x="251519" y="957040"/>
            <a:ext cx="10028261" cy="43421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spcBef>
                <a:spcPct val="0"/>
              </a:spcBef>
              <a:buNone/>
              <a:defRPr/>
            </a:pPr>
            <a:r>
              <a:rPr lang="cs-CZ" sz="2400" b="1" dirty="0" err="1" smtClean="0">
                <a:latin typeface="Times New Roman" panose="02020603050405020304" pitchFamily="18" charset="0"/>
                <a:cs typeface="Times New Roman" panose="02020603050405020304" pitchFamily="18" charset="0"/>
              </a:rPr>
              <a:t>Competitiveness</a:t>
            </a:r>
            <a:r>
              <a:rPr lang="cs-CZ" sz="2400" b="1" dirty="0" smtClean="0">
                <a:latin typeface="Times New Roman" panose="02020603050405020304" pitchFamily="18" charset="0"/>
                <a:cs typeface="Times New Roman" panose="02020603050405020304" pitchFamily="18" charset="0"/>
              </a:rPr>
              <a:t>: </a:t>
            </a:r>
            <a:r>
              <a:rPr lang="cs-CZ" sz="2400" b="1" dirty="0" err="1" smtClean="0">
                <a:latin typeface="Times New Roman" panose="02020603050405020304" pitchFamily="18" charset="0"/>
                <a:cs typeface="Times New Roman" panose="02020603050405020304" pitchFamily="18" charset="0"/>
              </a:rPr>
              <a:t>Pillars</a:t>
            </a:r>
            <a:r>
              <a:rPr lang="cs-CZ" sz="2400" b="1" dirty="0" smtClean="0">
                <a:latin typeface="Times New Roman" panose="02020603050405020304" pitchFamily="18" charset="0"/>
                <a:cs typeface="Times New Roman" panose="02020603050405020304" pitchFamily="18" charset="0"/>
              </a:rPr>
              <a:t> </a:t>
            </a:r>
            <a:r>
              <a:rPr lang="cs-CZ" sz="2400" b="1" dirty="0" err="1" smtClean="0">
                <a:latin typeface="Times New Roman" panose="02020603050405020304" pitchFamily="18" charset="0"/>
                <a:cs typeface="Times New Roman" panose="02020603050405020304" pitchFamily="18" charset="0"/>
              </a:rPr>
              <a:t>of</a:t>
            </a:r>
            <a:r>
              <a:rPr lang="cs-CZ" sz="2400" b="1" dirty="0" smtClean="0">
                <a:latin typeface="Times New Roman" panose="02020603050405020304" pitchFamily="18" charset="0"/>
                <a:cs typeface="Times New Roman" panose="02020603050405020304" pitchFamily="18" charset="0"/>
              </a:rPr>
              <a:t> </a:t>
            </a:r>
            <a:r>
              <a:rPr lang="cs-CZ" sz="2400" b="1" dirty="0" err="1" smtClean="0">
                <a:latin typeface="Times New Roman" panose="02020603050405020304" pitchFamily="18" charset="0"/>
                <a:cs typeface="Times New Roman" panose="02020603050405020304" pitchFamily="18" charset="0"/>
              </a:rPr>
              <a:t>competitiveness</a:t>
            </a:r>
            <a:endParaRPr lang="cs-CZ" sz="2400" b="1" dirty="0" smtClean="0">
              <a:latin typeface="Times New Roman" panose="02020603050405020304" pitchFamily="18" charset="0"/>
              <a:cs typeface="Times New Roman" panose="02020603050405020304" pitchFamily="18" charset="0"/>
            </a:endParaRPr>
          </a:p>
          <a:p>
            <a:pPr marL="0" indent="0" algn="just">
              <a:spcBef>
                <a:spcPct val="0"/>
              </a:spcBef>
              <a:buNone/>
              <a:defRPr/>
            </a:pPr>
            <a:endParaRPr lang="cs-CZ" sz="2400" b="1" dirty="0" smtClean="0">
              <a:latin typeface="Times New Roman" panose="02020603050405020304" pitchFamily="18" charset="0"/>
              <a:cs typeface="Times New Roman" panose="02020603050405020304" pitchFamily="18" charset="0"/>
            </a:endParaRPr>
          </a:p>
          <a:p>
            <a:pPr marL="285750" indent="-285750" algn="just">
              <a:spcBef>
                <a:spcPct val="0"/>
              </a:spcBef>
              <a:defRPr/>
            </a:pPr>
            <a:r>
              <a:rPr lang="en-US" sz="2400" b="1" i="1" dirty="0">
                <a:latin typeface="Times New Roman" panose="02020603050405020304" pitchFamily="18" charset="0"/>
                <a:cs typeface="Times New Roman" panose="02020603050405020304" pitchFamily="18" charset="0"/>
              </a:rPr>
              <a:t>Assets</a:t>
            </a:r>
            <a:r>
              <a:rPr lang="en-US" sz="2400" dirty="0">
                <a:latin typeface="Times New Roman" panose="02020603050405020304" pitchFamily="18" charset="0"/>
                <a:cs typeface="Times New Roman" panose="02020603050405020304" pitchFamily="18" charset="0"/>
              </a:rPr>
              <a:t> – brand, reputation, culture, systems, human resources, technology, tangible resources.</a:t>
            </a:r>
          </a:p>
          <a:p>
            <a:pPr marL="285750" indent="-285750" algn="just">
              <a:spcBef>
                <a:spcPct val="0"/>
              </a:spcBef>
              <a:buNone/>
              <a:defRPr/>
            </a:pPr>
            <a:endParaRPr lang="en-US"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sz="2400" b="1" i="1" dirty="0">
                <a:latin typeface="Times New Roman" panose="02020603050405020304" pitchFamily="18" charset="0"/>
                <a:cs typeface="Times New Roman" panose="02020603050405020304" pitchFamily="18" charset="0"/>
              </a:rPr>
              <a:t>Processes</a:t>
            </a:r>
            <a:r>
              <a:rPr lang="en-US" sz="2400" dirty="0">
                <a:latin typeface="Times New Roman" panose="02020603050405020304" pitchFamily="18" charset="0"/>
                <a:cs typeface="Times New Roman" panose="02020603050405020304" pitchFamily="18" charset="0"/>
              </a:rPr>
              <a:t> – strategy, innovations, quality, flexibility, adaptability, persuasion power, IT applications, managing relationships, design and deploy talents, marketing, manufacturing.</a:t>
            </a:r>
          </a:p>
          <a:p>
            <a:pPr marL="285750" indent="-285750" algn="just">
              <a:spcBef>
                <a:spcPct val="0"/>
              </a:spcBef>
              <a:defRPr/>
            </a:pPr>
            <a:endParaRPr lang="en-US"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sz="2400" b="1" i="1" dirty="0">
                <a:latin typeface="Times New Roman" panose="02020603050405020304" pitchFamily="18" charset="0"/>
                <a:cs typeface="Times New Roman" panose="02020603050405020304" pitchFamily="18" charset="0"/>
              </a:rPr>
              <a:t>Performance</a:t>
            </a:r>
            <a:r>
              <a:rPr lang="en-US" sz="2400" dirty="0">
                <a:latin typeface="Times New Roman" panose="02020603050405020304" pitchFamily="18" charset="0"/>
                <a:cs typeface="Times New Roman" panose="02020603050405020304" pitchFamily="18" charset="0"/>
              </a:rPr>
              <a:t> – profitability, price, cost, variety, range, productivity, market share, customer satisfaction, value creation.</a:t>
            </a:r>
          </a:p>
          <a:p>
            <a:pPr marL="285750" indent="-285750" algn="just">
              <a:spcBef>
                <a:spcPct val="0"/>
              </a:spcBef>
              <a:defRPr/>
            </a:pPr>
            <a:endParaRPr lang="en-GB" altLang="cs-CZ"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654714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1704313" cy="461665"/>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cs-CZ" sz="2400" b="0" i="0" u="none" strike="noStrike" kern="0" cap="none" spc="0" normalizeH="0" baseline="0" dirty="0" err="1" smtClean="0">
                <a:ln>
                  <a:noFill/>
                </a:ln>
                <a:solidFill>
                  <a:srgbClr val="307871"/>
                </a:solidFill>
                <a:effectLst/>
                <a:uLnTx/>
                <a:uFillTx/>
                <a:latin typeface="Times New Roman"/>
                <a:ea typeface="+mj-ea"/>
                <a:cs typeface="+mj-cs"/>
              </a:rPr>
              <a:t>Introduction</a:t>
            </a:r>
            <a:endParaRPr kumimoji="0" lang="en-GB" sz="1800" b="0" i="0" u="none" strike="noStrike" kern="0" cap="none" spc="0" normalizeH="0" baseline="0" dirty="0">
              <a:ln>
                <a:noFill/>
              </a:ln>
              <a:solidFill>
                <a:sysClr val="windowText" lastClr="000000"/>
              </a:solidFill>
              <a:effectLst/>
              <a:uLnTx/>
              <a:uFillTx/>
            </a:endParaRPr>
          </a:p>
        </p:txBody>
      </p:sp>
      <p:sp>
        <p:nvSpPr>
          <p:cNvPr id="8" name="Zástupný symbol pro obsah 2"/>
          <p:cNvSpPr txBox="1">
            <a:spLocks/>
          </p:cNvSpPr>
          <p:nvPr/>
        </p:nvSpPr>
        <p:spPr>
          <a:xfrm>
            <a:off x="251520" y="1078225"/>
            <a:ext cx="10066762" cy="4553907"/>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Internal business environment refers to the environment within the organization. </a:t>
            </a:r>
          </a:p>
          <a:p>
            <a:pPr marL="285750" indent="-285750" algn="just">
              <a:spcBef>
                <a:spcPct val="0"/>
              </a:spcBef>
              <a:defRPr/>
            </a:pPr>
            <a:endParaRPr lang="en-US" altLang="cs-CZ"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Internal business environment  (internal environmental factors) is within the control of organization. The environment is related to the core competencies and competitive advantages of organization.</a:t>
            </a:r>
          </a:p>
          <a:p>
            <a:pPr marL="285750" indent="-285750" algn="just">
              <a:spcBef>
                <a:spcPct val="0"/>
              </a:spcBef>
              <a:buNone/>
              <a:defRPr/>
            </a:pPr>
            <a:endParaRPr lang="en-US" altLang="cs-CZ" sz="2400" dirty="0">
              <a:latin typeface="Times New Roman" panose="02020603050405020304" pitchFamily="18" charset="0"/>
              <a:cs typeface="Times New Roman" panose="02020603050405020304" pitchFamily="18" charset="0"/>
            </a:endParaRPr>
          </a:p>
          <a:p>
            <a:pPr marL="342900" indent="-342900" algn="just">
              <a:spcBef>
                <a:spcPct val="0"/>
              </a:spcBef>
              <a:defRPr/>
            </a:pPr>
            <a:r>
              <a:rPr lang="en-US" altLang="cs-CZ" sz="2400" dirty="0">
                <a:solidFill>
                  <a:prstClr val="black"/>
                </a:solidFill>
                <a:latin typeface="Times New Roman" panose="02020603050405020304" pitchFamily="18" charset="0"/>
                <a:cs typeface="Times New Roman" panose="02020603050405020304" pitchFamily="18" charset="0"/>
              </a:rPr>
              <a:t>The internal environment, associated with the employees of the organization, defines the relation between the organization as a social system and the organizational members with their individual attributes. The internal business environment is composed of strategic factors and organizational factors.</a:t>
            </a:r>
          </a:p>
          <a:p>
            <a:pPr marL="285750" indent="-285750" algn="just">
              <a:spcBef>
                <a:spcPct val="0"/>
              </a:spcBef>
              <a:defRPr/>
            </a:pPr>
            <a:endParaRPr lang="cs-CZ" sz="2400" dirty="0">
              <a:latin typeface="Times New Roman" panose="02020603050405020304" pitchFamily="18" charset="0"/>
              <a:cs typeface="Times New Roman" panose="02020603050405020304" pitchFamily="18" charset="0"/>
            </a:endParaRPr>
          </a:p>
          <a:p>
            <a:pPr marL="285750" indent="-285750" algn="just">
              <a:spcBef>
                <a:spcPct val="0"/>
              </a:spcBef>
              <a:defRPr/>
            </a:pPr>
            <a:endParaRPr lang="cs-CZ"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7948853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4025461" cy="461665"/>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en-US" sz="2400" kern="0" dirty="0" smtClean="0">
                <a:solidFill>
                  <a:srgbClr val="307871"/>
                </a:solidFill>
                <a:latin typeface="Times New Roman"/>
                <a:ea typeface="+mj-ea"/>
                <a:cs typeface="+mj-cs"/>
              </a:rPr>
              <a:t>Internal Environmental Factors</a:t>
            </a:r>
            <a:endParaRPr kumimoji="0" lang="en-GB" sz="1800" b="0" i="0" u="none" strike="noStrike" kern="0" cap="none" spc="0" normalizeH="0" baseline="0" dirty="0">
              <a:ln>
                <a:noFill/>
              </a:ln>
              <a:solidFill>
                <a:sysClr val="windowText" lastClr="000000"/>
              </a:solidFill>
              <a:effectLst/>
              <a:uLnTx/>
              <a:uFillTx/>
            </a:endParaRPr>
          </a:p>
        </p:txBody>
      </p:sp>
      <p:sp>
        <p:nvSpPr>
          <p:cNvPr id="8" name="Zástupný symbol pro obsah 2"/>
          <p:cNvSpPr txBox="1">
            <a:spLocks/>
          </p:cNvSpPr>
          <p:nvPr/>
        </p:nvSpPr>
        <p:spPr>
          <a:xfrm>
            <a:off x="251519" y="957040"/>
            <a:ext cx="10028261" cy="43421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spcBef>
                <a:spcPct val="0"/>
              </a:spcBef>
              <a:buNone/>
              <a:defRPr/>
            </a:pPr>
            <a:r>
              <a:rPr lang="cs-CZ" sz="2400" b="1" dirty="0" err="1" smtClean="0">
                <a:latin typeface="Times New Roman" panose="02020603050405020304" pitchFamily="18" charset="0"/>
                <a:cs typeface="Times New Roman" panose="02020603050405020304" pitchFamily="18" charset="0"/>
              </a:rPr>
              <a:t>Managerial</a:t>
            </a:r>
            <a:r>
              <a:rPr lang="cs-CZ" sz="2400" b="1" dirty="0" smtClean="0">
                <a:latin typeface="Times New Roman" panose="02020603050405020304" pitchFamily="18" charset="0"/>
                <a:cs typeface="Times New Roman" panose="02020603050405020304" pitchFamily="18" charset="0"/>
              </a:rPr>
              <a:t> team</a:t>
            </a:r>
          </a:p>
          <a:p>
            <a:pPr marL="285750" indent="-285750" algn="just">
              <a:spcBef>
                <a:spcPct val="0"/>
              </a:spcBef>
              <a:defRPr/>
            </a:pPr>
            <a:endParaRPr lang="cs-CZ" sz="2400" dirty="0" smtClean="0">
              <a:latin typeface="Times New Roman" panose="02020603050405020304" pitchFamily="18" charset="0"/>
              <a:cs typeface="Times New Roman" panose="02020603050405020304" pitchFamily="18" charset="0"/>
            </a:endParaRPr>
          </a:p>
          <a:p>
            <a:pPr marL="285750" indent="-285750" algn="just">
              <a:spcBef>
                <a:spcPct val="0"/>
              </a:spcBef>
              <a:defRPr/>
            </a:pPr>
            <a:r>
              <a:rPr lang="en-US" sz="2400" dirty="0" smtClean="0">
                <a:latin typeface="Times New Roman" panose="02020603050405020304" pitchFamily="18" charset="0"/>
                <a:cs typeface="Times New Roman" panose="02020603050405020304" pitchFamily="18" charset="0"/>
              </a:rPr>
              <a:t>Manage</a:t>
            </a:r>
            <a:r>
              <a:rPr lang="cs-CZ" sz="2400" dirty="0" err="1" smtClean="0">
                <a:latin typeface="Times New Roman" panose="02020603050405020304" pitchFamily="18" charset="0"/>
                <a:cs typeface="Times New Roman" panose="02020603050405020304" pitchFamily="18" charset="0"/>
              </a:rPr>
              <a:t>rial</a:t>
            </a:r>
            <a:r>
              <a:rPr lang="en-US" sz="2400" dirty="0" smtClean="0">
                <a:latin typeface="Times New Roman" panose="02020603050405020304" pitchFamily="18" charset="0"/>
                <a:cs typeface="Times New Roman" panose="02020603050405020304" pitchFamily="18" charset="0"/>
              </a:rPr>
              <a:t> </a:t>
            </a:r>
            <a:r>
              <a:rPr lang="en-US" sz="2400" dirty="0">
                <a:latin typeface="Times New Roman" panose="02020603050405020304" pitchFamily="18" charset="0"/>
                <a:cs typeface="Times New Roman" panose="02020603050405020304" pitchFamily="18" charset="0"/>
              </a:rPr>
              <a:t>team is generally a team of individuals at the highest level of organizational management who have the day-to-day responsibilities of managing a organization.</a:t>
            </a:r>
          </a:p>
          <a:p>
            <a:pPr marL="285750" indent="-285750" algn="just">
              <a:spcBef>
                <a:spcPct val="0"/>
              </a:spcBef>
              <a:defRPr/>
            </a:pPr>
            <a:endParaRPr lang="en-US"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sz="2400" dirty="0" smtClean="0">
                <a:latin typeface="Times New Roman" panose="02020603050405020304" pitchFamily="18" charset="0"/>
                <a:cs typeface="Times New Roman" panose="02020603050405020304" pitchFamily="18" charset="0"/>
              </a:rPr>
              <a:t>Manage</a:t>
            </a:r>
            <a:r>
              <a:rPr lang="cs-CZ" sz="2400" dirty="0" err="1" smtClean="0">
                <a:latin typeface="Times New Roman" panose="02020603050405020304" pitchFamily="18" charset="0"/>
                <a:cs typeface="Times New Roman" panose="02020603050405020304" pitchFamily="18" charset="0"/>
              </a:rPr>
              <a:t>rial</a:t>
            </a:r>
            <a:r>
              <a:rPr lang="en-US" sz="2400" dirty="0" smtClean="0">
                <a:latin typeface="Times New Roman" panose="02020603050405020304" pitchFamily="18" charset="0"/>
                <a:cs typeface="Times New Roman" panose="02020603050405020304" pitchFamily="18" charset="0"/>
              </a:rPr>
              <a:t> </a:t>
            </a:r>
            <a:r>
              <a:rPr lang="en-US" sz="2400" dirty="0">
                <a:latin typeface="Times New Roman" panose="02020603050405020304" pitchFamily="18" charset="0"/>
                <a:cs typeface="Times New Roman" panose="02020603050405020304" pitchFamily="18" charset="0"/>
              </a:rPr>
              <a:t>team is chosen and appointed by the board of directors. </a:t>
            </a:r>
          </a:p>
          <a:p>
            <a:pPr marL="285750" indent="-285750" algn="just">
              <a:spcBef>
                <a:spcPct val="0"/>
              </a:spcBef>
              <a:defRPr/>
            </a:pPr>
            <a:endParaRPr lang="en-US"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sz="2400" dirty="0">
                <a:latin typeface="Times New Roman" panose="02020603050405020304" pitchFamily="18" charset="0"/>
                <a:cs typeface="Times New Roman" panose="02020603050405020304" pitchFamily="18" charset="0"/>
              </a:rPr>
              <a:t>The </a:t>
            </a:r>
            <a:r>
              <a:rPr lang="en-US" sz="2400" dirty="0" smtClean="0">
                <a:latin typeface="Times New Roman" panose="02020603050405020304" pitchFamily="18" charset="0"/>
                <a:cs typeface="Times New Roman" panose="02020603050405020304" pitchFamily="18" charset="0"/>
              </a:rPr>
              <a:t>manage</a:t>
            </a:r>
            <a:r>
              <a:rPr lang="cs-CZ" sz="2400" dirty="0" err="1" smtClean="0">
                <a:latin typeface="Times New Roman" panose="02020603050405020304" pitchFamily="18" charset="0"/>
                <a:cs typeface="Times New Roman" panose="02020603050405020304" pitchFamily="18" charset="0"/>
              </a:rPr>
              <a:t>rial</a:t>
            </a:r>
            <a:r>
              <a:rPr lang="en-US" sz="2400" dirty="0" smtClean="0">
                <a:latin typeface="Times New Roman" panose="02020603050405020304" pitchFamily="18" charset="0"/>
                <a:cs typeface="Times New Roman" panose="02020603050405020304" pitchFamily="18" charset="0"/>
              </a:rPr>
              <a:t> </a:t>
            </a:r>
            <a:r>
              <a:rPr lang="en-US" sz="2400" dirty="0">
                <a:latin typeface="Times New Roman" panose="02020603050405020304" pitchFamily="18" charset="0"/>
                <a:cs typeface="Times New Roman" panose="02020603050405020304" pitchFamily="18" charset="0"/>
              </a:rPr>
              <a:t>team works in the business whilst the board works on the business.</a:t>
            </a:r>
          </a:p>
          <a:p>
            <a:pPr marL="285750" indent="-285750" algn="just">
              <a:spcBef>
                <a:spcPct val="0"/>
              </a:spcBef>
              <a:defRPr/>
            </a:pPr>
            <a:endParaRPr lang="en-GB" altLang="cs-CZ"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8650660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4025461" cy="461665"/>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en-US" sz="2400" kern="0" dirty="0" smtClean="0">
                <a:solidFill>
                  <a:srgbClr val="307871"/>
                </a:solidFill>
                <a:latin typeface="Times New Roman"/>
                <a:ea typeface="+mj-ea"/>
                <a:cs typeface="+mj-cs"/>
              </a:rPr>
              <a:t>Internal Environmental Factors</a:t>
            </a:r>
            <a:endParaRPr kumimoji="0" lang="en-GB" sz="1800" b="0" i="0" u="none" strike="noStrike" kern="0" cap="none" spc="0" normalizeH="0" baseline="0" dirty="0">
              <a:ln>
                <a:noFill/>
              </a:ln>
              <a:solidFill>
                <a:sysClr val="windowText" lastClr="000000"/>
              </a:solidFill>
              <a:effectLst/>
              <a:uLnTx/>
              <a:uFillTx/>
            </a:endParaRPr>
          </a:p>
        </p:txBody>
      </p:sp>
      <p:sp>
        <p:nvSpPr>
          <p:cNvPr id="8" name="Zástupný symbol pro obsah 2"/>
          <p:cNvSpPr txBox="1">
            <a:spLocks/>
          </p:cNvSpPr>
          <p:nvPr/>
        </p:nvSpPr>
        <p:spPr>
          <a:xfrm>
            <a:off x="251519" y="957040"/>
            <a:ext cx="10028261" cy="43421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spcBef>
                <a:spcPct val="0"/>
              </a:spcBef>
              <a:buNone/>
              <a:defRPr/>
            </a:pPr>
            <a:r>
              <a:rPr lang="cs-CZ" sz="2400" b="1" dirty="0" err="1" smtClean="0">
                <a:latin typeface="Times New Roman" panose="02020603050405020304" pitchFamily="18" charset="0"/>
                <a:cs typeface="Times New Roman" panose="02020603050405020304" pitchFamily="18" charset="0"/>
              </a:rPr>
              <a:t>Managerial</a:t>
            </a:r>
            <a:r>
              <a:rPr lang="cs-CZ" sz="2400" b="1" dirty="0" smtClean="0">
                <a:latin typeface="Times New Roman" panose="02020603050405020304" pitchFamily="18" charset="0"/>
                <a:cs typeface="Times New Roman" panose="02020603050405020304" pitchFamily="18" charset="0"/>
              </a:rPr>
              <a:t> team: </a:t>
            </a:r>
            <a:r>
              <a:rPr lang="cs-CZ" sz="2400" b="1" dirty="0" err="1" smtClean="0">
                <a:latin typeface="Times New Roman" panose="02020603050405020304" pitchFamily="18" charset="0"/>
                <a:cs typeface="Times New Roman" panose="02020603050405020304" pitchFamily="18" charset="0"/>
              </a:rPr>
              <a:t>Positions</a:t>
            </a:r>
            <a:r>
              <a:rPr lang="cs-CZ" sz="2400" b="1" dirty="0" smtClean="0">
                <a:latin typeface="Times New Roman" panose="02020603050405020304" pitchFamily="18" charset="0"/>
                <a:cs typeface="Times New Roman" panose="02020603050405020304" pitchFamily="18" charset="0"/>
              </a:rPr>
              <a:t> </a:t>
            </a:r>
            <a:r>
              <a:rPr lang="cs-CZ" sz="2400" b="1" dirty="0" err="1" smtClean="0">
                <a:latin typeface="Times New Roman" panose="02020603050405020304" pitchFamily="18" charset="0"/>
                <a:cs typeface="Times New Roman" panose="02020603050405020304" pitchFamily="18" charset="0"/>
              </a:rPr>
              <a:t>at</a:t>
            </a:r>
            <a:r>
              <a:rPr lang="cs-CZ" sz="2400" b="1" dirty="0" smtClean="0">
                <a:latin typeface="Times New Roman" panose="02020603050405020304" pitchFamily="18" charset="0"/>
                <a:cs typeface="Times New Roman" panose="02020603050405020304" pitchFamily="18" charset="0"/>
              </a:rPr>
              <a:t> </a:t>
            </a:r>
            <a:r>
              <a:rPr lang="cs-CZ" sz="2400" b="1" dirty="0" err="1" smtClean="0">
                <a:latin typeface="Times New Roman" panose="02020603050405020304" pitchFamily="18" charset="0"/>
                <a:cs typeface="Times New Roman" panose="02020603050405020304" pitchFamily="18" charset="0"/>
              </a:rPr>
              <a:t>the</a:t>
            </a:r>
            <a:r>
              <a:rPr lang="cs-CZ" sz="2400" b="1" dirty="0" smtClean="0">
                <a:latin typeface="Times New Roman" panose="02020603050405020304" pitchFamily="18" charset="0"/>
                <a:cs typeface="Times New Roman" panose="02020603050405020304" pitchFamily="18" charset="0"/>
              </a:rPr>
              <a:t> </a:t>
            </a:r>
            <a:r>
              <a:rPr lang="cs-CZ" sz="2400" b="1" dirty="0" err="1" smtClean="0">
                <a:latin typeface="Times New Roman" panose="02020603050405020304" pitchFamily="18" charset="0"/>
                <a:cs typeface="Times New Roman" panose="02020603050405020304" pitchFamily="18" charset="0"/>
              </a:rPr>
              <a:t>managerial</a:t>
            </a:r>
            <a:r>
              <a:rPr lang="cs-CZ" sz="2400" b="1" dirty="0" smtClean="0">
                <a:latin typeface="Times New Roman" panose="02020603050405020304" pitchFamily="18" charset="0"/>
                <a:cs typeface="Times New Roman" panose="02020603050405020304" pitchFamily="18" charset="0"/>
              </a:rPr>
              <a:t> team</a:t>
            </a:r>
          </a:p>
          <a:p>
            <a:pPr marL="285750" indent="-285750" algn="just">
              <a:spcBef>
                <a:spcPct val="0"/>
              </a:spcBef>
              <a:defRPr/>
            </a:pPr>
            <a:endParaRPr lang="cs-CZ" sz="2400" dirty="0" smtClean="0">
              <a:latin typeface="Times New Roman" panose="02020603050405020304" pitchFamily="18" charset="0"/>
              <a:cs typeface="Times New Roman" panose="02020603050405020304" pitchFamily="18" charset="0"/>
            </a:endParaRPr>
          </a:p>
          <a:p>
            <a:pPr marL="285750" indent="-285750" algn="just">
              <a:spcBef>
                <a:spcPct val="0"/>
              </a:spcBef>
              <a:defRPr/>
            </a:pPr>
            <a:r>
              <a:rPr lang="en-US" sz="2400" dirty="0">
                <a:latin typeface="Times New Roman" panose="02020603050405020304" pitchFamily="18" charset="0"/>
                <a:cs typeface="Times New Roman" panose="02020603050405020304" pitchFamily="18" charset="0"/>
              </a:rPr>
              <a:t>Chief Executive Officer CEO</a:t>
            </a:r>
          </a:p>
          <a:p>
            <a:pPr marL="285750" indent="-285750" algn="just">
              <a:spcBef>
                <a:spcPct val="0"/>
              </a:spcBef>
              <a:defRPr/>
            </a:pPr>
            <a:r>
              <a:rPr lang="en-US" sz="2400" dirty="0">
                <a:latin typeface="Times New Roman" panose="02020603050405020304" pitchFamily="18" charset="0"/>
                <a:cs typeface="Times New Roman" panose="02020603050405020304" pitchFamily="18" charset="0"/>
              </a:rPr>
              <a:t>Chief Financial Officer CFO</a:t>
            </a:r>
          </a:p>
          <a:p>
            <a:pPr marL="285750" indent="-285750" algn="just">
              <a:spcBef>
                <a:spcPct val="0"/>
              </a:spcBef>
              <a:defRPr/>
            </a:pPr>
            <a:r>
              <a:rPr lang="en-US" sz="2400" dirty="0">
                <a:latin typeface="Times New Roman" panose="02020603050405020304" pitchFamily="18" charset="0"/>
                <a:cs typeface="Times New Roman" panose="02020603050405020304" pitchFamily="18" charset="0"/>
              </a:rPr>
              <a:t>Chief Marketing Officer CMO</a:t>
            </a:r>
          </a:p>
          <a:p>
            <a:pPr marL="285750" indent="-285750" algn="just">
              <a:spcBef>
                <a:spcPct val="0"/>
              </a:spcBef>
              <a:defRPr/>
            </a:pPr>
            <a:r>
              <a:rPr lang="en-US" sz="2400" dirty="0">
                <a:latin typeface="Times New Roman" panose="02020603050405020304" pitchFamily="18" charset="0"/>
                <a:cs typeface="Times New Roman" panose="02020603050405020304" pitchFamily="18" charset="0"/>
              </a:rPr>
              <a:t>Chief Security Officer CSO</a:t>
            </a:r>
          </a:p>
          <a:p>
            <a:pPr marL="285750" indent="-285750" algn="just">
              <a:spcBef>
                <a:spcPct val="0"/>
              </a:spcBef>
              <a:defRPr/>
            </a:pPr>
            <a:r>
              <a:rPr lang="en-US" sz="2400" dirty="0">
                <a:latin typeface="Times New Roman" panose="02020603050405020304" pitchFamily="18" charset="0"/>
                <a:cs typeface="Times New Roman" panose="02020603050405020304" pitchFamily="18" charset="0"/>
              </a:rPr>
              <a:t>Chief Information Officer CIO</a:t>
            </a:r>
          </a:p>
          <a:p>
            <a:pPr marL="285750" indent="-285750" algn="just">
              <a:spcBef>
                <a:spcPct val="0"/>
              </a:spcBef>
              <a:defRPr/>
            </a:pPr>
            <a:r>
              <a:rPr lang="en-US" sz="2400" dirty="0">
                <a:latin typeface="Times New Roman" panose="02020603050405020304" pitchFamily="18" charset="0"/>
                <a:cs typeface="Times New Roman" panose="02020603050405020304" pitchFamily="18" charset="0"/>
              </a:rPr>
              <a:t>General Counsel</a:t>
            </a:r>
          </a:p>
          <a:p>
            <a:pPr marL="285750" indent="-285750" algn="just">
              <a:spcBef>
                <a:spcPct val="0"/>
              </a:spcBef>
              <a:defRPr/>
            </a:pPr>
            <a:r>
              <a:rPr lang="en-US" sz="2400" dirty="0">
                <a:latin typeface="Times New Roman" panose="02020603050405020304" pitchFamily="18" charset="0"/>
                <a:cs typeface="Times New Roman" panose="02020603050405020304" pitchFamily="18" charset="0"/>
              </a:rPr>
              <a:t>Chief Operations Officer COO</a:t>
            </a:r>
          </a:p>
          <a:p>
            <a:pPr marL="285750" indent="-285750" algn="just">
              <a:spcBef>
                <a:spcPct val="0"/>
              </a:spcBef>
              <a:defRPr/>
            </a:pPr>
            <a:r>
              <a:rPr lang="en-US" sz="2400" dirty="0">
                <a:latin typeface="Times New Roman" panose="02020603050405020304" pitchFamily="18" charset="0"/>
                <a:cs typeface="Times New Roman" panose="02020603050405020304" pitchFamily="18" charset="0"/>
              </a:rPr>
              <a:t>Chief Procurement Officer CPO</a:t>
            </a:r>
          </a:p>
          <a:p>
            <a:pPr marL="285750" indent="-285750" algn="just">
              <a:spcBef>
                <a:spcPct val="0"/>
              </a:spcBef>
              <a:defRPr/>
            </a:pPr>
            <a:r>
              <a:rPr lang="en-US" sz="2400" dirty="0">
                <a:latin typeface="Times New Roman" panose="02020603050405020304" pitchFamily="18" charset="0"/>
                <a:cs typeface="Times New Roman" panose="02020603050405020304" pitchFamily="18" charset="0"/>
              </a:rPr>
              <a:t>Chief Revenue Officer CRO</a:t>
            </a:r>
          </a:p>
          <a:p>
            <a:pPr marL="285750" indent="-285750" algn="just">
              <a:spcBef>
                <a:spcPct val="0"/>
              </a:spcBef>
              <a:defRPr/>
            </a:pPr>
            <a:r>
              <a:rPr lang="en-US" sz="2400" dirty="0">
                <a:latin typeface="Times New Roman" panose="02020603050405020304" pitchFamily="18" charset="0"/>
                <a:cs typeface="Times New Roman" panose="02020603050405020304" pitchFamily="18" charset="0"/>
              </a:rPr>
              <a:t>Chief Technology Officer CTO</a:t>
            </a:r>
          </a:p>
          <a:p>
            <a:pPr marL="285750" indent="-285750" algn="just">
              <a:spcBef>
                <a:spcPct val="0"/>
              </a:spcBef>
              <a:defRPr/>
            </a:pPr>
            <a:r>
              <a:rPr lang="en-US" sz="2400" dirty="0">
                <a:latin typeface="Times New Roman" panose="02020603050405020304" pitchFamily="18" charset="0"/>
                <a:cs typeface="Times New Roman" panose="02020603050405020304" pitchFamily="18" charset="0"/>
              </a:rPr>
              <a:t>Chief Visionary Officer CVO</a:t>
            </a:r>
          </a:p>
          <a:p>
            <a:pPr marL="285750" indent="-285750" algn="just">
              <a:spcBef>
                <a:spcPct val="0"/>
              </a:spcBef>
              <a:defRPr/>
            </a:pPr>
            <a:r>
              <a:rPr lang="en-US" sz="2400" dirty="0">
                <a:latin typeface="Times New Roman" panose="02020603050405020304" pitchFamily="18" charset="0"/>
                <a:cs typeface="Times New Roman" panose="02020603050405020304" pitchFamily="18" charset="0"/>
              </a:rPr>
              <a:t>Chief Human Resources Officer CHRO</a:t>
            </a:r>
          </a:p>
          <a:p>
            <a:pPr marL="285750" indent="-285750" algn="just">
              <a:spcBef>
                <a:spcPct val="0"/>
              </a:spcBef>
              <a:defRPr/>
            </a:pPr>
            <a:r>
              <a:rPr lang="en-US" sz="2400" dirty="0">
                <a:latin typeface="Times New Roman" panose="02020603050405020304" pitchFamily="18" charset="0"/>
                <a:cs typeface="Times New Roman" panose="02020603050405020304" pitchFamily="18" charset="0"/>
              </a:rPr>
              <a:t>Chief Learning Officer CLO</a:t>
            </a:r>
          </a:p>
          <a:p>
            <a:pPr marL="285750" indent="-285750" algn="just">
              <a:spcBef>
                <a:spcPct val="0"/>
              </a:spcBef>
              <a:defRPr/>
            </a:pPr>
            <a:endParaRPr lang="en-GB" altLang="cs-CZ"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7028184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4025461" cy="461665"/>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en-US" sz="2400" kern="0" dirty="0" smtClean="0">
                <a:solidFill>
                  <a:srgbClr val="307871"/>
                </a:solidFill>
                <a:latin typeface="Times New Roman"/>
                <a:ea typeface="+mj-ea"/>
                <a:cs typeface="+mj-cs"/>
              </a:rPr>
              <a:t>Internal Environmental Factors</a:t>
            </a:r>
            <a:endParaRPr kumimoji="0" lang="en-GB" sz="1800" b="0" i="0" u="none" strike="noStrike" kern="0" cap="none" spc="0" normalizeH="0" baseline="0" dirty="0">
              <a:ln>
                <a:noFill/>
              </a:ln>
              <a:solidFill>
                <a:sysClr val="windowText" lastClr="000000"/>
              </a:solidFill>
              <a:effectLst/>
              <a:uLnTx/>
              <a:uFillTx/>
            </a:endParaRPr>
          </a:p>
        </p:txBody>
      </p:sp>
      <p:sp>
        <p:nvSpPr>
          <p:cNvPr id="8" name="Zástupný symbol pro obsah 2"/>
          <p:cNvSpPr txBox="1">
            <a:spLocks/>
          </p:cNvSpPr>
          <p:nvPr/>
        </p:nvSpPr>
        <p:spPr>
          <a:xfrm>
            <a:off x="251519" y="957040"/>
            <a:ext cx="10028261" cy="43421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spcBef>
                <a:spcPct val="0"/>
              </a:spcBef>
              <a:buNone/>
              <a:defRPr/>
            </a:pPr>
            <a:r>
              <a:rPr lang="cs-CZ" sz="2400" b="1" dirty="0" err="1" smtClean="0">
                <a:latin typeface="Times New Roman" panose="02020603050405020304" pitchFamily="18" charset="0"/>
                <a:cs typeface="Times New Roman" panose="02020603050405020304" pitchFamily="18" charset="0"/>
              </a:rPr>
              <a:t>Managerial</a:t>
            </a:r>
            <a:r>
              <a:rPr lang="cs-CZ" sz="2400" b="1" dirty="0" smtClean="0">
                <a:latin typeface="Times New Roman" panose="02020603050405020304" pitchFamily="18" charset="0"/>
                <a:cs typeface="Times New Roman" panose="02020603050405020304" pitchFamily="18" charset="0"/>
              </a:rPr>
              <a:t> team: Management </a:t>
            </a:r>
            <a:r>
              <a:rPr lang="cs-CZ" sz="2400" b="1" dirty="0" err="1" smtClean="0">
                <a:latin typeface="Times New Roman" panose="02020603050405020304" pitchFamily="18" charset="0"/>
                <a:cs typeface="Times New Roman" panose="02020603050405020304" pitchFamily="18" charset="0"/>
              </a:rPr>
              <a:t>competence</a:t>
            </a:r>
            <a:endParaRPr lang="cs-CZ" sz="2400" b="1" dirty="0" smtClean="0">
              <a:latin typeface="Times New Roman" panose="02020603050405020304" pitchFamily="18" charset="0"/>
              <a:cs typeface="Times New Roman" panose="02020603050405020304" pitchFamily="18" charset="0"/>
            </a:endParaRPr>
          </a:p>
          <a:p>
            <a:pPr marL="285750" indent="-285750" algn="just">
              <a:spcBef>
                <a:spcPct val="0"/>
              </a:spcBef>
              <a:defRPr/>
            </a:pPr>
            <a:endParaRPr lang="cs-CZ" sz="2400" dirty="0" smtClean="0">
              <a:latin typeface="Times New Roman" panose="02020603050405020304" pitchFamily="18" charset="0"/>
              <a:cs typeface="Times New Roman" panose="02020603050405020304" pitchFamily="18" charset="0"/>
            </a:endParaRPr>
          </a:p>
          <a:p>
            <a:pPr marL="285750" indent="-285750" algn="just">
              <a:spcBef>
                <a:spcPct val="0"/>
              </a:spcBef>
              <a:defRPr/>
            </a:pPr>
            <a:r>
              <a:rPr lang="en-US" sz="2400" dirty="0">
                <a:latin typeface="Times New Roman" panose="02020603050405020304" pitchFamily="18" charset="0"/>
                <a:cs typeface="Times New Roman" panose="02020603050405020304" pitchFamily="18" charset="0"/>
              </a:rPr>
              <a:t>Management competence is without doubt a key factor in developing strategies to further an organization´s mission, in achieving an organization´s objectives and in improving its performance.</a:t>
            </a:r>
          </a:p>
          <a:p>
            <a:pPr marL="285750" indent="-285750" algn="just">
              <a:spcBef>
                <a:spcPct val="0"/>
              </a:spcBef>
              <a:defRPr/>
            </a:pPr>
            <a:endParaRPr lang="en-US"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sz="2400" dirty="0">
                <a:latin typeface="Times New Roman" panose="02020603050405020304" pitchFamily="18" charset="0"/>
                <a:cs typeface="Times New Roman" panose="02020603050405020304" pitchFamily="18" charset="0"/>
              </a:rPr>
              <a:t>Business organization success is considered in terms of both financial and non-financial measures and is shown to depend upon the organization achieving certain critical success factors, which, in turn, depends upon the organization´s capacity to maintain and develop core competences. </a:t>
            </a:r>
          </a:p>
          <a:p>
            <a:pPr marL="285750" indent="-285750" algn="just">
              <a:spcBef>
                <a:spcPct val="0"/>
              </a:spcBef>
              <a:defRPr/>
            </a:pPr>
            <a:endParaRPr lang="en-US"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sz="2400" dirty="0">
                <a:latin typeface="Times New Roman" panose="02020603050405020304" pitchFamily="18" charset="0"/>
                <a:cs typeface="Times New Roman" panose="02020603050405020304" pitchFamily="18" charset="0"/>
              </a:rPr>
              <a:t>The effectiveness of teams depends upon both the competences and personalities of team members along with a wide range of organizational characteristics.</a:t>
            </a:r>
          </a:p>
          <a:p>
            <a:pPr marL="285750" indent="-285750" algn="just">
              <a:spcBef>
                <a:spcPct val="0"/>
              </a:spcBef>
              <a:defRPr/>
            </a:pPr>
            <a:endParaRPr lang="en-GB" altLang="cs-CZ"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1739343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4025461" cy="461665"/>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en-US" sz="2400" kern="0" dirty="0" smtClean="0">
                <a:solidFill>
                  <a:srgbClr val="307871"/>
                </a:solidFill>
                <a:latin typeface="Times New Roman"/>
                <a:ea typeface="+mj-ea"/>
                <a:cs typeface="+mj-cs"/>
              </a:rPr>
              <a:t>Internal Environmental Factors</a:t>
            </a:r>
            <a:endParaRPr kumimoji="0" lang="en-GB" sz="1800" b="0" i="0" u="none" strike="noStrike" kern="0" cap="none" spc="0" normalizeH="0" baseline="0" dirty="0">
              <a:ln>
                <a:noFill/>
              </a:ln>
              <a:solidFill>
                <a:sysClr val="windowText" lastClr="000000"/>
              </a:solidFill>
              <a:effectLst/>
              <a:uLnTx/>
              <a:uFillTx/>
            </a:endParaRPr>
          </a:p>
        </p:txBody>
      </p:sp>
      <p:sp>
        <p:nvSpPr>
          <p:cNvPr id="8" name="Zástupný symbol pro obsah 2"/>
          <p:cNvSpPr txBox="1">
            <a:spLocks/>
          </p:cNvSpPr>
          <p:nvPr/>
        </p:nvSpPr>
        <p:spPr>
          <a:xfrm>
            <a:off x="251519" y="957040"/>
            <a:ext cx="10028261" cy="43421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spcBef>
                <a:spcPct val="0"/>
              </a:spcBef>
              <a:buNone/>
              <a:defRPr/>
            </a:pPr>
            <a:r>
              <a:rPr lang="cs-CZ" sz="2400" b="1" dirty="0" err="1" smtClean="0">
                <a:latin typeface="Times New Roman" panose="02020603050405020304" pitchFamily="18" charset="0"/>
                <a:cs typeface="Times New Roman" panose="02020603050405020304" pitchFamily="18" charset="0"/>
              </a:rPr>
              <a:t>Organizational</a:t>
            </a:r>
            <a:r>
              <a:rPr lang="cs-CZ" sz="2400" b="1" dirty="0" smtClean="0">
                <a:latin typeface="Times New Roman" panose="02020603050405020304" pitchFamily="18" charset="0"/>
                <a:cs typeface="Times New Roman" panose="02020603050405020304" pitchFamily="18" charset="0"/>
              </a:rPr>
              <a:t> </a:t>
            </a:r>
            <a:r>
              <a:rPr lang="cs-CZ" sz="2400" b="1" dirty="0" err="1" smtClean="0">
                <a:latin typeface="Times New Roman" panose="02020603050405020304" pitchFamily="18" charset="0"/>
                <a:cs typeface="Times New Roman" panose="02020603050405020304" pitchFamily="18" charset="0"/>
              </a:rPr>
              <a:t>resources</a:t>
            </a:r>
            <a:endParaRPr lang="cs-CZ" sz="2400" b="1" dirty="0" smtClean="0">
              <a:latin typeface="Times New Roman" panose="02020603050405020304" pitchFamily="18" charset="0"/>
              <a:cs typeface="Times New Roman" panose="02020603050405020304" pitchFamily="18" charset="0"/>
            </a:endParaRPr>
          </a:p>
          <a:p>
            <a:pPr marL="285750" indent="-285750" algn="just">
              <a:spcBef>
                <a:spcPct val="0"/>
              </a:spcBef>
              <a:defRPr/>
            </a:pPr>
            <a:endParaRPr lang="cs-CZ" sz="2400" dirty="0" smtClean="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These are all the physical or human inputs used in the organization to create outputs in the organization of product or services through a transformation process.</a:t>
            </a:r>
          </a:p>
          <a:p>
            <a:pPr marL="285750" indent="-285750" algn="just">
              <a:spcBef>
                <a:spcPct val="0"/>
              </a:spcBef>
              <a:buNone/>
              <a:defRPr/>
            </a:pPr>
            <a:endParaRPr lang="en-US" altLang="cs-CZ" sz="2400" dirty="0">
              <a:latin typeface="Times New Roman" panose="02020603050405020304" pitchFamily="18" charset="0"/>
              <a:cs typeface="Times New Roman" panose="02020603050405020304" pitchFamily="18" charset="0"/>
            </a:endParaRPr>
          </a:p>
          <a:p>
            <a:pPr marL="342900" indent="-342900" algn="just">
              <a:spcBef>
                <a:spcPct val="0"/>
              </a:spcBef>
              <a:defRPr/>
            </a:pPr>
            <a:r>
              <a:rPr lang="en-US" altLang="cs-CZ" sz="2400" dirty="0">
                <a:solidFill>
                  <a:prstClr val="black"/>
                </a:solidFill>
                <a:latin typeface="Times New Roman" panose="02020603050405020304" pitchFamily="18" charset="0"/>
                <a:cs typeface="Times New Roman" panose="02020603050405020304" pitchFamily="18" charset="0"/>
              </a:rPr>
              <a:t>Organizational resources are all assets that are available to a business organization for use during the production process. </a:t>
            </a:r>
            <a:r>
              <a:rPr lang="en-US" altLang="cs-CZ" sz="2400" dirty="0">
                <a:latin typeface="Times New Roman" panose="02020603050405020304" pitchFamily="18" charset="0"/>
                <a:cs typeface="Times New Roman" panose="02020603050405020304" pitchFamily="18" charset="0"/>
              </a:rPr>
              <a:t>Organizational resources are combined, used and transformed into finished products during the production process </a:t>
            </a:r>
            <a:endParaRPr lang="en-US" altLang="cs-CZ" sz="2400" dirty="0">
              <a:solidFill>
                <a:prstClr val="black"/>
              </a:solidFill>
              <a:latin typeface="Times New Roman" panose="02020603050405020304" pitchFamily="18" charset="0"/>
              <a:cs typeface="Times New Roman" panose="02020603050405020304" pitchFamily="18" charset="0"/>
            </a:endParaRPr>
          </a:p>
          <a:p>
            <a:pPr marL="342900" indent="-342900" algn="just">
              <a:spcBef>
                <a:spcPct val="0"/>
              </a:spcBef>
              <a:defRPr/>
            </a:pPr>
            <a:endParaRPr lang="en-US" altLang="cs-CZ" sz="2400" dirty="0">
              <a:solidFill>
                <a:prstClr val="black"/>
              </a:solidFill>
              <a:latin typeface="Times New Roman" panose="02020603050405020304" pitchFamily="18" charset="0"/>
              <a:cs typeface="Times New Roman" panose="02020603050405020304" pitchFamily="18" charset="0"/>
            </a:endParaRPr>
          </a:p>
          <a:p>
            <a:pPr marL="342900" indent="-342900" algn="just">
              <a:spcBef>
                <a:spcPct val="0"/>
              </a:spcBef>
              <a:defRPr/>
            </a:pPr>
            <a:r>
              <a:rPr lang="en-US" altLang="cs-CZ" sz="2400" dirty="0">
                <a:solidFill>
                  <a:prstClr val="black"/>
                </a:solidFill>
                <a:latin typeface="Times New Roman" panose="02020603050405020304" pitchFamily="18" charset="0"/>
                <a:cs typeface="Times New Roman" panose="02020603050405020304" pitchFamily="18" charset="0"/>
              </a:rPr>
              <a:t>The cost and availability of these resources are important factors that determine the success of an organizations policy and strategy. Organizational behavior demonstrates as a result of influences and forces operating in the internal environment of determine the ability or constraints in the usage of resources.</a:t>
            </a:r>
          </a:p>
          <a:p>
            <a:pPr marL="285750" indent="-285750" algn="just">
              <a:spcBef>
                <a:spcPct val="0"/>
              </a:spcBef>
              <a:defRPr/>
            </a:pPr>
            <a:endParaRPr lang="en-GB" altLang="cs-CZ"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5092122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4025461" cy="461665"/>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en-US" sz="2400" kern="0" dirty="0" smtClean="0">
                <a:solidFill>
                  <a:srgbClr val="307871"/>
                </a:solidFill>
                <a:latin typeface="Times New Roman"/>
                <a:ea typeface="+mj-ea"/>
                <a:cs typeface="+mj-cs"/>
              </a:rPr>
              <a:t>Internal Environmental Factors</a:t>
            </a:r>
            <a:endParaRPr kumimoji="0" lang="en-GB" sz="1800" b="0" i="0" u="none" strike="noStrike" kern="0" cap="none" spc="0" normalizeH="0" baseline="0" dirty="0">
              <a:ln>
                <a:noFill/>
              </a:ln>
              <a:solidFill>
                <a:sysClr val="windowText" lastClr="000000"/>
              </a:solidFill>
              <a:effectLst/>
              <a:uLnTx/>
              <a:uFillTx/>
            </a:endParaRPr>
          </a:p>
        </p:txBody>
      </p:sp>
      <p:sp>
        <p:nvSpPr>
          <p:cNvPr id="8" name="Zástupný symbol pro obsah 2"/>
          <p:cNvSpPr txBox="1">
            <a:spLocks/>
          </p:cNvSpPr>
          <p:nvPr/>
        </p:nvSpPr>
        <p:spPr>
          <a:xfrm>
            <a:off x="251519" y="957040"/>
            <a:ext cx="10028261" cy="43421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spcBef>
                <a:spcPct val="0"/>
              </a:spcBef>
              <a:buNone/>
              <a:defRPr/>
            </a:pPr>
            <a:r>
              <a:rPr lang="cs-CZ" sz="2400" b="1" dirty="0" err="1" smtClean="0">
                <a:latin typeface="Times New Roman" panose="02020603050405020304" pitchFamily="18" charset="0"/>
                <a:cs typeface="Times New Roman" panose="02020603050405020304" pitchFamily="18" charset="0"/>
              </a:rPr>
              <a:t>Organizational</a:t>
            </a:r>
            <a:r>
              <a:rPr lang="cs-CZ" sz="2400" b="1" dirty="0" smtClean="0">
                <a:latin typeface="Times New Roman" panose="02020603050405020304" pitchFamily="18" charset="0"/>
                <a:cs typeface="Times New Roman" panose="02020603050405020304" pitchFamily="18" charset="0"/>
              </a:rPr>
              <a:t> </a:t>
            </a:r>
            <a:r>
              <a:rPr lang="cs-CZ" sz="2400" b="1" dirty="0" err="1" smtClean="0">
                <a:latin typeface="Times New Roman" panose="02020603050405020304" pitchFamily="18" charset="0"/>
                <a:cs typeface="Times New Roman" panose="02020603050405020304" pitchFamily="18" charset="0"/>
              </a:rPr>
              <a:t>resources</a:t>
            </a:r>
            <a:endParaRPr lang="cs-CZ" sz="2400" b="1" dirty="0" smtClean="0">
              <a:latin typeface="Times New Roman" panose="02020603050405020304" pitchFamily="18" charset="0"/>
              <a:cs typeface="Times New Roman" panose="02020603050405020304" pitchFamily="18" charset="0"/>
            </a:endParaRPr>
          </a:p>
          <a:p>
            <a:pPr marL="285750" indent="-285750" algn="just">
              <a:spcBef>
                <a:spcPct val="0"/>
              </a:spcBef>
              <a:defRPr/>
            </a:pPr>
            <a:endParaRPr lang="cs-CZ" sz="2400" dirty="0" smtClean="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These are all the physical or human inputs used in the organization to create outputs in the organization of product or services through a transformation process.</a:t>
            </a:r>
          </a:p>
          <a:p>
            <a:pPr marL="285750" indent="-285750" algn="just">
              <a:spcBef>
                <a:spcPct val="0"/>
              </a:spcBef>
              <a:buNone/>
              <a:defRPr/>
            </a:pPr>
            <a:endParaRPr lang="en-US" altLang="cs-CZ" sz="2400" dirty="0">
              <a:latin typeface="Times New Roman" panose="02020603050405020304" pitchFamily="18" charset="0"/>
              <a:cs typeface="Times New Roman" panose="02020603050405020304" pitchFamily="18" charset="0"/>
            </a:endParaRPr>
          </a:p>
          <a:p>
            <a:pPr marL="342900" indent="-342900" algn="just">
              <a:spcBef>
                <a:spcPct val="0"/>
              </a:spcBef>
              <a:defRPr/>
            </a:pPr>
            <a:r>
              <a:rPr lang="en-US" altLang="cs-CZ" sz="2400" dirty="0">
                <a:solidFill>
                  <a:prstClr val="black"/>
                </a:solidFill>
                <a:latin typeface="Times New Roman" panose="02020603050405020304" pitchFamily="18" charset="0"/>
                <a:cs typeface="Times New Roman" panose="02020603050405020304" pitchFamily="18" charset="0"/>
              </a:rPr>
              <a:t>Organizational resources are all assets that are available to a business organization for use during the production process. </a:t>
            </a:r>
            <a:r>
              <a:rPr lang="en-US" altLang="cs-CZ" sz="2400" dirty="0">
                <a:latin typeface="Times New Roman" panose="02020603050405020304" pitchFamily="18" charset="0"/>
                <a:cs typeface="Times New Roman" panose="02020603050405020304" pitchFamily="18" charset="0"/>
              </a:rPr>
              <a:t>Organizational resources are combined, used and transformed into finished products during the production process </a:t>
            </a:r>
            <a:endParaRPr lang="en-US" altLang="cs-CZ" sz="2400" dirty="0">
              <a:solidFill>
                <a:prstClr val="black"/>
              </a:solidFill>
              <a:latin typeface="Times New Roman" panose="02020603050405020304" pitchFamily="18" charset="0"/>
              <a:cs typeface="Times New Roman" panose="02020603050405020304" pitchFamily="18" charset="0"/>
            </a:endParaRPr>
          </a:p>
          <a:p>
            <a:pPr marL="342900" indent="-342900" algn="just">
              <a:spcBef>
                <a:spcPct val="0"/>
              </a:spcBef>
              <a:defRPr/>
            </a:pPr>
            <a:endParaRPr lang="en-US" altLang="cs-CZ" sz="2400" dirty="0">
              <a:solidFill>
                <a:prstClr val="black"/>
              </a:solidFill>
              <a:latin typeface="Times New Roman" panose="02020603050405020304" pitchFamily="18" charset="0"/>
              <a:cs typeface="Times New Roman" panose="02020603050405020304" pitchFamily="18" charset="0"/>
            </a:endParaRPr>
          </a:p>
          <a:p>
            <a:pPr marL="342900" indent="-342900" algn="just">
              <a:spcBef>
                <a:spcPct val="0"/>
              </a:spcBef>
              <a:defRPr/>
            </a:pPr>
            <a:r>
              <a:rPr lang="en-US" altLang="cs-CZ" sz="2400" dirty="0">
                <a:solidFill>
                  <a:prstClr val="black"/>
                </a:solidFill>
                <a:latin typeface="Times New Roman" panose="02020603050405020304" pitchFamily="18" charset="0"/>
                <a:cs typeface="Times New Roman" panose="02020603050405020304" pitchFamily="18" charset="0"/>
              </a:rPr>
              <a:t>The cost and availability of these resources are important factors that determine the success of an organizations policy and strategy. Organizational behavior demonstrates as a result of influences and forces operating in the internal environment of determine the ability or constraints in the usage of resources.</a:t>
            </a:r>
          </a:p>
          <a:p>
            <a:pPr marL="285750" indent="-285750" algn="just">
              <a:spcBef>
                <a:spcPct val="0"/>
              </a:spcBef>
              <a:defRPr/>
            </a:pPr>
            <a:endParaRPr lang="en-GB" altLang="cs-CZ"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9075251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4025461" cy="461665"/>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en-US" sz="2400" kern="0" dirty="0" smtClean="0">
                <a:solidFill>
                  <a:srgbClr val="307871"/>
                </a:solidFill>
                <a:latin typeface="Times New Roman"/>
                <a:ea typeface="+mj-ea"/>
                <a:cs typeface="+mj-cs"/>
              </a:rPr>
              <a:t>Internal Environmental Factors</a:t>
            </a:r>
            <a:endParaRPr kumimoji="0" lang="en-GB" sz="1800" b="0" i="0" u="none" strike="noStrike" kern="0" cap="none" spc="0" normalizeH="0" baseline="0" dirty="0">
              <a:ln>
                <a:noFill/>
              </a:ln>
              <a:solidFill>
                <a:sysClr val="windowText" lastClr="000000"/>
              </a:solidFill>
              <a:effectLst/>
              <a:uLnTx/>
              <a:uFillTx/>
            </a:endParaRPr>
          </a:p>
        </p:txBody>
      </p:sp>
      <p:sp>
        <p:nvSpPr>
          <p:cNvPr id="8" name="Zástupný symbol pro obsah 2"/>
          <p:cNvSpPr txBox="1">
            <a:spLocks/>
          </p:cNvSpPr>
          <p:nvPr/>
        </p:nvSpPr>
        <p:spPr>
          <a:xfrm>
            <a:off x="251519" y="957040"/>
            <a:ext cx="10028261" cy="43421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spcBef>
                <a:spcPct val="0"/>
              </a:spcBef>
              <a:buNone/>
              <a:defRPr/>
            </a:pPr>
            <a:r>
              <a:rPr lang="cs-CZ" sz="2400" b="1" dirty="0" err="1" smtClean="0">
                <a:latin typeface="Times New Roman" panose="02020603050405020304" pitchFamily="18" charset="0"/>
                <a:cs typeface="Times New Roman" panose="02020603050405020304" pitchFamily="18" charset="0"/>
              </a:rPr>
              <a:t>Organizational</a:t>
            </a:r>
            <a:r>
              <a:rPr lang="cs-CZ" sz="2400" b="1" dirty="0" smtClean="0">
                <a:latin typeface="Times New Roman" panose="02020603050405020304" pitchFamily="18" charset="0"/>
                <a:cs typeface="Times New Roman" panose="02020603050405020304" pitchFamily="18" charset="0"/>
              </a:rPr>
              <a:t> </a:t>
            </a:r>
            <a:r>
              <a:rPr lang="cs-CZ" sz="2400" b="1" dirty="0" err="1" smtClean="0">
                <a:latin typeface="Times New Roman" panose="02020603050405020304" pitchFamily="18" charset="0"/>
                <a:cs typeface="Times New Roman" panose="02020603050405020304" pitchFamily="18" charset="0"/>
              </a:rPr>
              <a:t>culture</a:t>
            </a:r>
            <a:endParaRPr lang="cs-CZ" sz="2400" b="1" dirty="0" smtClean="0">
              <a:latin typeface="Times New Roman" panose="02020603050405020304" pitchFamily="18" charset="0"/>
              <a:cs typeface="Times New Roman" panose="02020603050405020304" pitchFamily="18" charset="0"/>
            </a:endParaRPr>
          </a:p>
          <a:p>
            <a:pPr marL="285750" indent="-285750" algn="just">
              <a:spcBef>
                <a:spcPct val="0"/>
              </a:spcBef>
              <a:defRPr/>
            </a:pPr>
            <a:endParaRPr lang="cs-CZ" sz="2400" dirty="0" smtClean="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Organizational culture defines employee behavior in the internal environment and shows how well the organization will adapt to the external environment.</a:t>
            </a:r>
          </a:p>
          <a:p>
            <a:pPr marL="285750" indent="-285750" algn="just">
              <a:spcBef>
                <a:spcPct val="0"/>
              </a:spcBef>
              <a:buNone/>
              <a:defRPr/>
            </a:pPr>
            <a:endParaRPr lang="en-US" altLang="cs-CZ" sz="2400" dirty="0">
              <a:latin typeface="Times New Roman" panose="02020603050405020304" pitchFamily="18" charset="0"/>
              <a:cs typeface="Times New Roman" panose="02020603050405020304" pitchFamily="18" charset="0"/>
            </a:endParaRPr>
          </a:p>
          <a:p>
            <a:pPr marL="342900" indent="-342900" algn="just">
              <a:spcBef>
                <a:spcPct val="0"/>
              </a:spcBef>
              <a:defRPr/>
            </a:pPr>
            <a:r>
              <a:rPr lang="en-US" altLang="cs-CZ" sz="2400" dirty="0">
                <a:solidFill>
                  <a:prstClr val="black"/>
                </a:solidFill>
                <a:latin typeface="Times New Roman" panose="02020603050405020304" pitchFamily="18" charset="0"/>
                <a:cs typeface="Times New Roman" panose="02020603050405020304" pitchFamily="18" charset="0"/>
              </a:rPr>
              <a:t>Organizational culture can be defined as the set of key values, beliefs, understanding and norms shared by members of an organization.</a:t>
            </a:r>
          </a:p>
          <a:p>
            <a:pPr marL="342900" indent="-342900" algn="just">
              <a:spcBef>
                <a:spcPct val="0"/>
              </a:spcBef>
              <a:defRPr/>
            </a:pPr>
            <a:endParaRPr lang="en-US" altLang="cs-CZ" sz="2400" dirty="0">
              <a:solidFill>
                <a:prstClr val="black"/>
              </a:solidFill>
              <a:latin typeface="Times New Roman" panose="02020603050405020304" pitchFamily="18" charset="0"/>
              <a:cs typeface="Times New Roman" panose="02020603050405020304" pitchFamily="18" charset="0"/>
            </a:endParaRPr>
          </a:p>
          <a:p>
            <a:pPr marL="342900" indent="-342900" algn="just">
              <a:spcBef>
                <a:spcPct val="0"/>
              </a:spcBef>
              <a:defRPr/>
            </a:pPr>
            <a:r>
              <a:rPr lang="en-US" altLang="cs-CZ" sz="2400" dirty="0">
                <a:solidFill>
                  <a:prstClr val="black"/>
                </a:solidFill>
                <a:latin typeface="Times New Roman" panose="02020603050405020304" pitchFamily="18" charset="0"/>
                <a:cs typeface="Times New Roman" panose="02020603050405020304" pitchFamily="18" charset="0"/>
              </a:rPr>
              <a:t>The concept of organizational culture helps managers understand hidden and complex aspects of organizational life.</a:t>
            </a:r>
          </a:p>
          <a:p>
            <a:pPr marL="342900" indent="-342900" algn="just">
              <a:spcBef>
                <a:spcPct val="0"/>
              </a:spcBef>
              <a:defRPr/>
            </a:pPr>
            <a:endParaRPr lang="en-US" altLang="cs-CZ" sz="2400" dirty="0">
              <a:solidFill>
                <a:prstClr val="black"/>
              </a:solidFill>
              <a:latin typeface="Times New Roman" panose="02020603050405020304" pitchFamily="18" charset="0"/>
              <a:cs typeface="Times New Roman" panose="02020603050405020304" pitchFamily="18" charset="0"/>
            </a:endParaRPr>
          </a:p>
          <a:p>
            <a:pPr marL="342900" indent="-342900" algn="just">
              <a:spcBef>
                <a:spcPct val="0"/>
              </a:spcBef>
              <a:defRPr/>
            </a:pPr>
            <a:r>
              <a:rPr lang="en-US" altLang="cs-CZ" sz="2400" dirty="0">
                <a:solidFill>
                  <a:prstClr val="black"/>
                </a:solidFill>
                <a:latin typeface="Times New Roman" panose="02020603050405020304" pitchFamily="18" charset="0"/>
                <a:cs typeface="Times New Roman" panose="02020603050405020304" pitchFamily="18" charset="0"/>
              </a:rPr>
              <a:t>Organizational culture is a pattern of shared values and assumptions about how things are done within the organization. This pattern is learned by members as they cope with external and internal problems and is taught to new members as a suitable way to perceive, think and feel.</a:t>
            </a:r>
          </a:p>
          <a:p>
            <a:pPr marL="285750" indent="-285750" algn="just">
              <a:spcBef>
                <a:spcPct val="0"/>
              </a:spcBef>
              <a:defRPr/>
            </a:pPr>
            <a:endParaRPr lang="en-GB" altLang="cs-CZ"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5548681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4025461" cy="461665"/>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en-US" sz="2400" kern="0" dirty="0" smtClean="0">
                <a:solidFill>
                  <a:srgbClr val="307871"/>
                </a:solidFill>
                <a:latin typeface="Times New Roman"/>
                <a:ea typeface="+mj-ea"/>
                <a:cs typeface="+mj-cs"/>
              </a:rPr>
              <a:t>Internal Environmental Factors</a:t>
            </a:r>
            <a:endParaRPr kumimoji="0" lang="en-GB" sz="1800" b="0" i="0" u="none" strike="noStrike" kern="0" cap="none" spc="0" normalizeH="0" baseline="0" dirty="0">
              <a:ln>
                <a:noFill/>
              </a:ln>
              <a:solidFill>
                <a:sysClr val="windowText" lastClr="000000"/>
              </a:solidFill>
              <a:effectLst/>
              <a:uLnTx/>
              <a:uFillTx/>
            </a:endParaRPr>
          </a:p>
        </p:txBody>
      </p:sp>
      <p:sp>
        <p:nvSpPr>
          <p:cNvPr id="8" name="Zástupný symbol pro obsah 2"/>
          <p:cNvSpPr txBox="1">
            <a:spLocks/>
          </p:cNvSpPr>
          <p:nvPr/>
        </p:nvSpPr>
        <p:spPr>
          <a:xfrm>
            <a:off x="251519" y="957040"/>
            <a:ext cx="10028261" cy="43421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spcBef>
                <a:spcPct val="0"/>
              </a:spcBef>
              <a:buNone/>
              <a:defRPr/>
            </a:pPr>
            <a:r>
              <a:rPr lang="cs-CZ" sz="2400" b="1" dirty="0" err="1" smtClean="0">
                <a:latin typeface="Times New Roman" panose="02020603050405020304" pitchFamily="18" charset="0"/>
                <a:cs typeface="Times New Roman" panose="02020603050405020304" pitchFamily="18" charset="0"/>
              </a:rPr>
              <a:t>Organizational</a:t>
            </a:r>
            <a:r>
              <a:rPr lang="cs-CZ" sz="2400" b="1" dirty="0" smtClean="0">
                <a:latin typeface="Times New Roman" panose="02020603050405020304" pitchFamily="18" charset="0"/>
                <a:cs typeface="Times New Roman" panose="02020603050405020304" pitchFamily="18" charset="0"/>
              </a:rPr>
              <a:t> </a:t>
            </a:r>
            <a:r>
              <a:rPr lang="cs-CZ" sz="2400" b="1" dirty="0" err="1" smtClean="0">
                <a:latin typeface="Times New Roman" panose="02020603050405020304" pitchFamily="18" charset="0"/>
                <a:cs typeface="Times New Roman" panose="02020603050405020304" pitchFamily="18" charset="0"/>
              </a:rPr>
              <a:t>culture</a:t>
            </a:r>
            <a:r>
              <a:rPr lang="cs-CZ" sz="2400" b="1" dirty="0" smtClean="0">
                <a:latin typeface="Times New Roman" panose="02020603050405020304" pitchFamily="18" charset="0"/>
                <a:cs typeface="Times New Roman" panose="02020603050405020304" pitchFamily="18" charset="0"/>
              </a:rPr>
              <a:t>: </a:t>
            </a:r>
            <a:r>
              <a:rPr lang="cs-CZ" sz="2400" b="1" dirty="0" err="1" smtClean="0">
                <a:latin typeface="Times New Roman" panose="02020603050405020304" pitchFamily="18" charset="0"/>
                <a:cs typeface="Times New Roman" panose="02020603050405020304" pitchFamily="18" charset="0"/>
              </a:rPr>
              <a:t>Elements</a:t>
            </a:r>
            <a:r>
              <a:rPr lang="cs-CZ" sz="2400" b="1" dirty="0" smtClean="0">
                <a:latin typeface="Times New Roman" panose="02020603050405020304" pitchFamily="18" charset="0"/>
                <a:cs typeface="Times New Roman" panose="02020603050405020304" pitchFamily="18" charset="0"/>
              </a:rPr>
              <a:t>, </a:t>
            </a:r>
            <a:r>
              <a:rPr lang="cs-CZ" sz="2400" b="1" dirty="0" err="1" smtClean="0">
                <a:latin typeface="Times New Roman" panose="02020603050405020304" pitchFamily="18" charset="0"/>
                <a:cs typeface="Times New Roman" panose="02020603050405020304" pitchFamily="18" charset="0"/>
              </a:rPr>
              <a:t>levels</a:t>
            </a:r>
            <a:r>
              <a:rPr lang="cs-CZ" sz="2400" b="1" dirty="0" smtClean="0">
                <a:latin typeface="Times New Roman" panose="02020603050405020304" pitchFamily="18" charset="0"/>
                <a:cs typeface="Times New Roman" panose="02020603050405020304" pitchFamily="18" charset="0"/>
              </a:rPr>
              <a:t> and </a:t>
            </a:r>
            <a:r>
              <a:rPr lang="cs-CZ" sz="2400" b="1" dirty="0" err="1" smtClean="0">
                <a:latin typeface="Times New Roman" panose="02020603050405020304" pitchFamily="18" charset="0"/>
                <a:cs typeface="Times New Roman" panose="02020603050405020304" pitchFamily="18" charset="0"/>
              </a:rPr>
              <a:t>dimension</a:t>
            </a:r>
            <a:r>
              <a:rPr lang="cs-CZ" sz="2400" b="1" dirty="0" smtClean="0">
                <a:latin typeface="Times New Roman" panose="02020603050405020304" pitchFamily="18" charset="0"/>
                <a:cs typeface="Times New Roman" panose="02020603050405020304" pitchFamily="18" charset="0"/>
              </a:rPr>
              <a:t> </a:t>
            </a:r>
            <a:r>
              <a:rPr lang="cs-CZ" sz="2400" b="1" dirty="0" err="1" smtClean="0">
                <a:latin typeface="Times New Roman" panose="02020603050405020304" pitchFamily="18" charset="0"/>
                <a:cs typeface="Times New Roman" panose="02020603050405020304" pitchFamily="18" charset="0"/>
              </a:rPr>
              <a:t>of</a:t>
            </a:r>
            <a:r>
              <a:rPr lang="cs-CZ" sz="2400" b="1" dirty="0" smtClean="0">
                <a:latin typeface="Times New Roman" panose="02020603050405020304" pitchFamily="18" charset="0"/>
                <a:cs typeface="Times New Roman" panose="02020603050405020304" pitchFamily="18" charset="0"/>
              </a:rPr>
              <a:t> </a:t>
            </a:r>
            <a:r>
              <a:rPr lang="cs-CZ" sz="2400" b="1" dirty="0" err="1" smtClean="0">
                <a:latin typeface="Times New Roman" panose="02020603050405020304" pitchFamily="18" charset="0"/>
                <a:cs typeface="Times New Roman" panose="02020603050405020304" pitchFamily="18" charset="0"/>
              </a:rPr>
              <a:t>organizational</a:t>
            </a:r>
            <a:r>
              <a:rPr lang="cs-CZ" sz="2400" b="1" dirty="0" smtClean="0">
                <a:latin typeface="Times New Roman" panose="02020603050405020304" pitchFamily="18" charset="0"/>
                <a:cs typeface="Times New Roman" panose="02020603050405020304" pitchFamily="18" charset="0"/>
              </a:rPr>
              <a:t> </a:t>
            </a:r>
            <a:r>
              <a:rPr lang="cs-CZ" sz="2400" b="1" dirty="0" err="1" smtClean="0">
                <a:latin typeface="Times New Roman" panose="02020603050405020304" pitchFamily="18" charset="0"/>
                <a:cs typeface="Times New Roman" panose="02020603050405020304" pitchFamily="18" charset="0"/>
              </a:rPr>
              <a:t>culure</a:t>
            </a:r>
            <a:endParaRPr lang="cs-CZ" sz="2400" b="1" dirty="0" smtClean="0">
              <a:latin typeface="Times New Roman" panose="02020603050405020304" pitchFamily="18" charset="0"/>
              <a:cs typeface="Times New Roman" panose="02020603050405020304" pitchFamily="18" charset="0"/>
            </a:endParaRPr>
          </a:p>
          <a:p>
            <a:pPr marL="285750" indent="-285750" algn="just">
              <a:spcBef>
                <a:spcPct val="0"/>
              </a:spcBef>
              <a:defRPr/>
            </a:pPr>
            <a:endParaRPr lang="cs-CZ" sz="2400" dirty="0" smtClean="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400" b="1" i="1" dirty="0">
                <a:latin typeface="Times New Roman" panose="02020603050405020304" pitchFamily="18" charset="0"/>
                <a:cs typeface="Times New Roman" panose="02020603050405020304" pitchFamily="18" charset="0"/>
              </a:rPr>
              <a:t>Organizational culture includes these elements:</a:t>
            </a:r>
          </a:p>
          <a:p>
            <a:pPr marL="1028700" lvl="1" algn="just">
              <a:spcBef>
                <a:spcPct val="0"/>
              </a:spcBef>
              <a:defRPr/>
            </a:pPr>
            <a:r>
              <a:rPr lang="en-US" altLang="cs-CZ" i="1" dirty="0">
                <a:latin typeface="Times New Roman" panose="02020603050405020304" pitchFamily="18" charset="0"/>
                <a:cs typeface="Times New Roman" panose="02020603050405020304" pitchFamily="18" charset="0"/>
              </a:rPr>
              <a:t>Habits</a:t>
            </a:r>
            <a:r>
              <a:rPr lang="cs-CZ" altLang="cs-CZ" i="1" dirty="0">
                <a:latin typeface="Times New Roman" panose="02020603050405020304" pitchFamily="18" charset="0"/>
                <a:cs typeface="Times New Roman" panose="02020603050405020304" pitchFamily="18" charset="0"/>
              </a:rPr>
              <a:t>;</a:t>
            </a:r>
            <a:endParaRPr lang="en-US" altLang="cs-CZ" i="1" dirty="0">
              <a:latin typeface="Times New Roman" panose="02020603050405020304" pitchFamily="18" charset="0"/>
              <a:cs typeface="Times New Roman" panose="02020603050405020304" pitchFamily="18" charset="0"/>
            </a:endParaRPr>
          </a:p>
          <a:p>
            <a:pPr marL="1028700" lvl="1" algn="just">
              <a:spcBef>
                <a:spcPct val="0"/>
              </a:spcBef>
              <a:defRPr/>
            </a:pPr>
            <a:r>
              <a:rPr lang="en-US" altLang="cs-CZ" dirty="0">
                <a:latin typeface="Times New Roman" panose="02020603050405020304" pitchFamily="18" charset="0"/>
                <a:cs typeface="Times New Roman" panose="02020603050405020304" pitchFamily="18" charset="0"/>
              </a:rPr>
              <a:t>Attitudes</a:t>
            </a:r>
            <a:r>
              <a:rPr lang="cs-CZ" altLang="cs-CZ" dirty="0">
                <a:latin typeface="Times New Roman" panose="02020603050405020304" pitchFamily="18" charset="0"/>
                <a:cs typeface="Times New Roman" panose="02020603050405020304" pitchFamily="18" charset="0"/>
              </a:rPr>
              <a:t>;</a:t>
            </a:r>
            <a:endParaRPr lang="en-US" altLang="cs-CZ" dirty="0">
              <a:latin typeface="Times New Roman" panose="02020603050405020304" pitchFamily="18" charset="0"/>
              <a:cs typeface="Times New Roman" panose="02020603050405020304" pitchFamily="18" charset="0"/>
            </a:endParaRPr>
          </a:p>
          <a:p>
            <a:pPr marL="1028700" lvl="1" algn="just">
              <a:spcBef>
                <a:spcPct val="0"/>
              </a:spcBef>
              <a:defRPr/>
            </a:pPr>
            <a:r>
              <a:rPr lang="en-US" altLang="cs-CZ" dirty="0">
                <a:latin typeface="Times New Roman" panose="02020603050405020304" pitchFamily="18" charset="0"/>
                <a:cs typeface="Times New Roman" panose="02020603050405020304" pitchFamily="18" charset="0"/>
              </a:rPr>
              <a:t>Deep-seated values of the business organization</a:t>
            </a:r>
            <a:r>
              <a:rPr lang="cs-CZ" altLang="cs-CZ" dirty="0">
                <a:latin typeface="Times New Roman" panose="02020603050405020304" pitchFamily="18" charset="0"/>
                <a:cs typeface="Times New Roman" panose="02020603050405020304" pitchFamily="18" charset="0"/>
              </a:rPr>
              <a:t>.</a:t>
            </a:r>
            <a:endParaRPr lang="en-US" altLang="cs-CZ" dirty="0">
              <a:latin typeface="Times New Roman" panose="02020603050405020304" pitchFamily="18" charset="0"/>
              <a:cs typeface="Times New Roman" panose="02020603050405020304" pitchFamily="18" charset="0"/>
            </a:endParaRPr>
          </a:p>
          <a:p>
            <a:pPr marL="285750" indent="-285750" algn="just">
              <a:spcBef>
                <a:spcPct val="0"/>
              </a:spcBef>
              <a:defRPr/>
            </a:pPr>
            <a:endParaRPr lang="en-US" altLang="cs-CZ"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400" b="1" i="1" dirty="0">
                <a:latin typeface="Times New Roman" panose="02020603050405020304" pitchFamily="18" charset="0"/>
                <a:cs typeface="Times New Roman" panose="02020603050405020304" pitchFamily="18" charset="0"/>
              </a:rPr>
              <a:t>Levels of organizational culture are:</a:t>
            </a:r>
          </a:p>
          <a:p>
            <a:pPr marL="1028700" lvl="1" algn="just">
              <a:spcBef>
                <a:spcPct val="0"/>
              </a:spcBef>
              <a:defRPr/>
            </a:pPr>
            <a:r>
              <a:rPr lang="en-US" altLang="cs-CZ" dirty="0">
                <a:latin typeface="Times New Roman" panose="02020603050405020304" pitchFamily="18" charset="0"/>
                <a:cs typeface="Times New Roman" panose="02020603050405020304" pitchFamily="18" charset="0"/>
              </a:rPr>
              <a:t>Artifacts</a:t>
            </a:r>
            <a:r>
              <a:rPr lang="cs-CZ" altLang="cs-CZ" dirty="0">
                <a:latin typeface="Times New Roman" panose="02020603050405020304" pitchFamily="18" charset="0"/>
                <a:cs typeface="Times New Roman" panose="02020603050405020304" pitchFamily="18" charset="0"/>
              </a:rPr>
              <a:t>;</a:t>
            </a:r>
            <a:endParaRPr lang="en-US" altLang="cs-CZ" dirty="0">
              <a:latin typeface="Times New Roman" panose="02020603050405020304" pitchFamily="18" charset="0"/>
              <a:cs typeface="Times New Roman" panose="02020603050405020304" pitchFamily="18" charset="0"/>
            </a:endParaRPr>
          </a:p>
          <a:p>
            <a:pPr marL="1028700" lvl="1" algn="just">
              <a:spcBef>
                <a:spcPct val="0"/>
              </a:spcBef>
              <a:defRPr/>
            </a:pPr>
            <a:r>
              <a:rPr lang="en-US" altLang="cs-CZ" dirty="0">
                <a:latin typeface="Times New Roman" panose="02020603050405020304" pitchFamily="18" charset="0"/>
                <a:cs typeface="Times New Roman" panose="02020603050405020304" pitchFamily="18" charset="0"/>
              </a:rPr>
              <a:t>Espoused values</a:t>
            </a:r>
            <a:r>
              <a:rPr lang="cs-CZ" altLang="cs-CZ" dirty="0">
                <a:latin typeface="Times New Roman" panose="02020603050405020304" pitchFamily="18" charset="0"/>
                <a:cs typeface="Times New Roman" panose="02020603050405020304" pitchFamily="18" charset="0"/>
              </a:rPr>
              <a:t>;</a:t>
            </a:r>
            <a:endParaRPr lang="en-US" altLang="cs-CZ" dirty="0">
              <a:latin typeface="Times New Roman" panose="02020603050405020304" pitchFamily="18" charset="0"/>
              <a:cs typeface="Times New Roman" panose="02020603050405020304" pitchFamily="18" charset="0"/>
            </a:endParaRPr>
          </a:p>
          <a:p>
            <a:pPr marL="1028700" lvl="1" algn="just">
              <a:spcBef>
                <a:spcPct val="0"/>
              </a:spcBef>
              <a:defRPr/>
            </a:pPr>
            <a:r>
              <a:rPr lang="en-US" altLang="cs-CZ" dirty="0">
                <a:latin typeface="Times New Roman" panose="02020603050405020304" pitchFamily="18" charset="0"/>
                <a:cs typeface="Times New Roman" panose="02020603050405020304" pitchFamily="18" charset="0"/>
              </a:rPr>
              <a:t>Basic underlying assumptions</a:t>
            </a:r>
            <a:r>
              <a:rPr lang="cs-CZ" altLang="cs-CZ" dirty="0">
                <a:latin typeface="Times New Roman" panose="02020603050405020304" pitchFamily="18" charset="0"/>
                <a:cs typeface="Times New Roman" panose="02020603050405020304" pitchFamily="18" charset="0"/>
              </a:rPr>
              <a:t>.</a:t>
            </a:r>
            <a:endParaRPr lang="en-US" altLang="cs-CZ" dirty="0">
              <a:latin typeface="Times New Roman" panose="02020603050405020304" pitchFamily="18" charset="0"/>
              <a:cs typeface="Times New Roman" panose="02020603050405020304" pitchFamily="18" charset="0"/>
            </a:endParaRPr>
          </a:p>
          <a:p>
            <a:pPr marL="1028700" lvl="1" algn="just">
              <a:spcBef>
                <a:spcPct val="0"/>
              </a:spcBef>
              <a:buNone/>
              <a:defRPr/>
            </a:pPr>
            <a:endParaRPr lang="en-US" altLang="cs-CZ"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400" b="1" i="1" dirty="0">
                <a:latin typeface="Times New Roman" panose="02020603050405020304" pitchFamily="18" charset="0"/>
                <a:cs typeface="Times New Roman" panose="02020603050405020304" pitchFamily="18" charset="0"/>
              </a:rPr>
              <a:t>Two dimensions of organizational culture:</a:t>
            </a:r>
          </a:p>
          <a:p>
            <a:pPr marL="1028700" lvl="1" algn="just">
              <a:spcBef>
                <a:spcPct val="0"/>
              </a:spcBef>
              <a:defRPr/>
            </a:pPr>
            <a:r>
              <a:rPr lang="en-US" altLang="cs-CZ" dirty="0">
                <a:latin typeface="Times New Roman" panose="02020603050405020304" pitchFamily="18" charset="0"/>
                <a:cs typeface="Times New Roman" panose="02020603050405020304" pitchFamily="18" charset="0"/>
              </a:rPr>
              <a:t>Climate-morale</a:t>
            </a:r>
            <a:r>
              <a:rPr lang="cs-CZ" altLang="cs-CZ" dirty="0">
                <a:latin typeface="Times New Roman" panose="02020603050405020304" pitchFamily="18" charset="0"/>
                <a:cs typeface="Times New Roman" panose="02020603050405020304" pitchFamily="18" charset="0"/>
              </a:rPr>
              <a:t>;</a:t>
            </a:r>
            <a:endParaRPr lang="en-US" altLang="cs-CZ" dirty="0">
              <a:latin typeface="Times New Roman" panose="02020603050405020304" pitchFamily="18" charset="0"/>
              <a:cs typeface="Times New Roman" panose="02020603050405020304" pitchFamily="18" charset="0"/>
            </a:endParaRPr>
          </a:p>
          <a:p>
            <a:pPr marL="1028700" lvl="1" algn="just">
              <a:spcBef>
                <a:spcPct val="0"/>
              </a:spcBef>
              <a:defRPr/>
            </a:pPr>
            <a:r>
              <a:rPr lang="en-US" altLang="cs-CZ" dirty="0">
                <a:latin typeface="Times New Roman" panose="02020603050405020304" pitchFamily="18" charset="0"/>
                <a:cs typeface="Times New Roman" panose="02020603050405020304" pitchFamily="18" charset="0"/>
              </a:rPr>
              <a:t>Involvement</a:t>
            </a:r>
            <a:r>
              <a:rPr lang="cs-CZ" altLang="cs-CZ" dirty="0">
                <a:latin typeface="Times New Roman" panose="02020603050405020304" pitchFamily="18" charset="0"/>
                <a:cs typeface="Times New Roman" panose="02020603050405020304" pitchFamily="18" charset="0"/>
              </a:rPr>
              <a:t>.</a:t>
            </a:r>
            <a:endParaRPr lang="en-US" altLang="cs-CZ" dirty="0">
              <a:latin typeface="Times New Roman" panose="02020603050405020304" pitchFamily="18" charset="0"/>
              <a:cs typeface="Times New Roman" panose="02020603050405020304" pitchFamily="18" charset="0"/>
            </a:endParaRPr>
          </a:p>
          <a:p>
            <a:pPr marL="285750" indent="-285750" algn="just">
              <a:spcBef>
                <a:spcPct val="0"/>
              </a:spcBef>
              <a:defRPr/>
            </a:pPr>
            <a:endParaRPr lang="en-GB" altLang="cs-CZ"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8677254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4025461" cy="461665"/>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en-US" sz="2400" kern="0" dirty="0" smtClean="0">
                <a:solidFill>
                  <a:srgbClr val="307871"/>
                </a:solidFill>
                <a:latin typeface="Times New Roman"/>
                <a:ea typeface="+mj-ea"/>
                <a:cs typeface="+mj-cs"/>
              </a:rPr>
              <a:t>Internal Environmental Factors</a:t>
            </a:r>
            <a:endParaRPr kumimoji="0" lang="en-GB" sz="1800" b="0" i="0" u="none" strike="noStrike" kern="0" cap="none" spc="0" normalizeH="0" baseline="0" dirty="0">
              <a:ln>
                <a:noFill/>
              </a:ln>
              <a:solidFill>
                <a:sysClr val="windowText" lastClr="000000"/>
              </a:solidFill>
              <a:effectLst/>
              <a:uLnTx/>
              <a:uFillTx/>
            </a:endParaRPr>
          </a:p>
        </p:txBody>
      </p:sp>
      <p:sp>
        <p:nvSpPr>
          <p:cNvPr id="8" name="Zástupný symbol pro obsah 2"/>
          <p:cNvSpPr txBox="1">
            <a:spLocks/>
          </p:cNvSpPr>
          <p:nvPr/>
        </p:nvSpPr>
        <p:spPr>
          <a:xfrm>
            <a:off x="251519" y="957040"/>
            <a:ext cx="10028261" cy="43421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spcBef>
                <a:spcPct val="0"/>
              </a:spcBef>
              <a:buNone/>
              <a:defRPr/>
            </a:pPr>
            <a:r>
              <a:rPr lang="cs-CZ" sz="2400" b="1" dirty="0" err="1" smtClean="0">
                <a:latin typeface="Times New Roman" panose="02020603050405020304" pitchFamily="18" charset="0"/>
                <a:cs typeface="Times New Roman" panose="02020603050405020304" pitchFamily="18" charset="0"/>
              </a:rPr>
              <a:t>Organizational</a:t>
            </a:r>
            <a:r>
              <a:rPr lang="cs-CZ" sz="2400" b="1" dirty="0" smtClean="0">
                <a:latin typeface="Times New Roman" panose="02020603050405020304" pitchFamily="18" charset="0"/>
                <a:cs typeface="Times New Roman" panose="02020603050405020304" pitchFamily="18" charset="0"/>
              </a:rPr>
              <a:t> </a:t>
            </a:r>
            <a:r>
              <a:rPr lang="cs-CZ" sz="2400" b="1" dirty="0" err="1" smtClean="0">
                <a:latin typeface="Times New Roman" panose="02020603050405020304" pitchFamily="18" charset="0"/>
                <a:cs typeface="Times New Roman" panose="02020603050405020304" pitchFamily="18" charset="0"/>
              </a:rPr>
              <a:t>culture</a:t>
            </a:r>
            <a:r>
              <a:rPr lang="cs-CZ" sz="2400" b="1" dirty="0" smtClean="0">
                <a:latin typeface="Times New Roman" panose="02020603050405020304" pitchFamily="18" charset="0"/>
                <a:cs typeface="Times New Roman" panose="02020603050405020304" pitchFamily="18" charset="0"/>
              </a:rPr>
              <a:t>: Major </a:t>
            </a:r>
            <a:r>
              <a:rPr lang="cs-CZ" sz="2400" b="1" dirty="0" err="1" smtClean="0">
                <a:latin typeface="Times New Roman" panose="02020603050405020304" pitchFamily="18" charset="0"/>
                <a:cs typeface="Times New Roman" panose="02020603050405020304" pitchFamily="18" charset="0"/>
              </a:rPr>
              <a:t>resources</a:t>
            </a:r>
            <a:r>
              <a:rPr lang="cs-CZ" sz="2400" b="1" dirty="0" smtClean="0">
                <a:latin typeface="Times New Roman" panose="02020603050405020304" pitchFamily="18" charset="0"/>
                <a:cs typeface="Times New Roman" panose="02020603050405020304" pitchFamily="18" charset="0"/>
              </a:rPr>
              <a:t> </a:t>
            </a:r>
            <a:r>
              <a:rPr lang="cs-CZ" sz="2400" b="1" dirty="0" err="1" smtClean="0">
                <a:latin typeface="Times New Roman" panose="02020603050405020304" pitchFamily="18" charset="0"/>
                <a:cs typeface="Times New Roman" panose="02020603050405020304" pitchFamily="18" charset="0"/>
              </a:rPr>
              <a:t>of</a:t>
            </a:r>
            <a:r>
              <a:rPr lang="cs-CZ" sz="2400" b="1" dirty="0" smtClean="0">
                <a:latin typeface="Times New Roman" panose="02020603050405020304" pitchFamily="18" charset="0"/>
                <a:cs typeface="Times New Roman" panose="02020603050405020304" pitchFamily="18" charset="0"/>
              </a:rPr>
              <a:t> </a:t>
            </a:r>
            <a:r>
              <a:rPr lang="cs-CZ" sz="2400" b="1" dirty="0" err="1" smtClean="0">
                <a:latin typeface="Times New Roman" panose="02020603050405020304" pitchFamily="18" charset="0"/>
                <a:cs typeface="Times New Roman" panose="02020603050405020304" pitchFamily="18" charset="0"/>
              </a:rPr>
              <a:t>organizational</a:t>
            </a:r>
            <a:r>
              <a:rPr lang="cs-CZ" sz="2400" b="1" dirty="0" smtClean="0">
                <a:latin typeface="Times New Roman" panose="02020603050405020304" pitchFamily="18" charset="0"/>
                <a:cs typeface="Times New Roman" panose="02020603050405020304" pitchFamily="18" charset="0"/>
              </a:rPr>
              <a:t> </a:t>
            </a:r>
            <a:r>
              <a:rPr lang="cs-CZ" sz="2400" b="1" dirty="0" err="1" smtClean="0">
                <a:latin typeface="Times New Roman" panose="02020603050405020304" pitchFamily="18" charset="0"/>
                <a:cs typeface="Times New Roman" panose="02020603050405020304" pitchFamily="18" charset="0"/>
              </a:rPr>
              <a:t>culure</a:t>
            </a:r>
            <a:endParaRPr lang="cs-CZ" sz="2400" b="1" dirty="0" smtClean="0">
              <a:latin typeface="Times New Roman" panose="02020603050405020304" pitchFamily="18" charset="0"/>
              <a:cs typeface="Times New Roman" panose="02020603050405020304" pitchFamily="18" charset="0"/>
            </a:endParaRPr>
          </a:p>
          <a:p>
            <a:pPr marL="285750" indent="-285750" algn="just">
              <a:spcBef>
                <a:spcPct val="0"/>
              </a:spcBef>
              <a:defRPr/>
            </a:pPr>
            <a:endParaRPr lang="cs-CZ" sz="2400" dirty="0" smtClean="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Beliefs, values and assumptions of the founders of organizations.</a:t>
            </a:r>
          </a:p>
          <a:p>
            <a:pPr marL="285750" indent="-285750" algn="just">
              <a:spcBef>
                <a:spcPct val="0"/>
              </a:spcBef>
              <a:defRPr/>
            </a:pPr>
            <a:endParaRPr lang="en-US" altLang="cs-CZ"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Learning experiences of group members as organizations change.</a:t>
            </a:r>
          </a:p>
          <a:p>
            <a:pPr marL="285750" indent="-285750" algn="just">
              <a:spcBef>
                <a:spcPct val="0"/>
              </a:spcBef>
              <a:defRPr/>
            </a:pPr>
            <a:endParaRPr lang="en-US" altLang="cs-CZ"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New beliefs, values and assumptions introduced into the organization by new members or leaders</a:t>
            </a:r>
            <a:r>
              <a:rPr lang="cs-CZ" altLang="cs-CZ" sz="2400" dirty="0">
                <a:latin typeface="Times New Roman" panose="02020603050405020304" pitchFamily="18" charset="0"/>
                <a:cs typeface="Times New Roman" panose="02020603050405020304" pitchFamily="18" charset="0"/>
              </a:rPr>
              <a:t>.</a:t>
            </a:r>
            <a:endParaRPr lang="en-US" altLang="cs-CZ" sz="2400" dirty="0">
              <a:latin typeface="Times New Roman" panose="02020603050405020304" pitchFamily="18" charset="0"/>
              <a:cs typeface="Times New Roman" panose="02020603050405020304" pitchFamily="18" charset="0"/>
            </a:endParaRPr>
          </a:p>
          <a:p>
            <a:pPr marL="285750" indent="-285750" algn="just">
              <a:spcBef>
                <a:spcPct val="0"/>
              </a:spcBef>
              <a:defRPr/>
            </a:pPr>
            <a:endParaRPr lang="en-GB" altLang="cs-CZ"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052117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3514104" cy="461665"/>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en-US" sz="2400" kern="0" dirty="0" smtClean="0">
                <a:solidFill>
                  <a:srgbClr val="307871"/>
                </a:solidFill>
                <a:latin typeface="Times New Roman"/>
                <a:ea typeface="+mj-ea"/>
                <a:cs typeface="+mj-cs"/>
              </a:rPr>
              <a:t>Resources and Capabilities</a:t>
            </a:r>
            <a:endParaRPr kumimoji="0" lang="en-GB" sz="1800" b="0" i="0" u="none" strike="noStrike" kern="0" cap="none" spc="0" normalizeH="0" baseline="0" dirty="0">
              <a:ln>
                <a:noFill/>
              </a:ln>
              <a:solidFill>
                <a:sysClr val="windowText" lastClr="000000"/>
              </a:solidFill>
              <a:effectLst/>
              <a:uLnTx/>
              <a:uFillTx/>
            </a:endParaRPr>
          </a:p>
        </p:txBody>
      </p:sp>
      <p:sp>
        <p:nvSpPr>
          <p:cNvPr id="8" name="Zástupný symbol pro obsah 2"/>
          <p:cNvSpPr txBox="1">
            <a:spLocks/>
          </p:cNvSpPr>
          <p:nvPr/>
        </p:nvSpPr>
        <p:spPr>
          <a:xfrm>
            <a:off x="251519" y="957040"/>
            <a:ext cx="10028261" cy="43421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Resources are an organization’s assets and are thus the basic building blocks of the organization.</a:t>
            </a:r>
            <a:r>
              <a:rPr lang="cs-CZ" altLang="cs-CZ" sz="2400" dirty="0">
                <a:latin typeface="Times New Roman" panose="02020603050405020304" pitchFamily="18" charset="0"/>
                <a:cs typeface="Times New Roman" panose="02020603050405020304" pitchFamily="18" charset="0"/>
              </a:rPr>
              <a:t> </a:t>
            </a:r>
          </a:p>
          <a:p>
            <a:pPr marL="285750" indent="-285750" algn="just">
              <a:spcBef>
                <a:spcPct val="0"/>
              </a:spcBef>
              <a:defRPr/>
            </a:pPr>
            <a:endParaRPr lang="cs-CZ" altLang="cs-CZ"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They include </a:t>
            </a:r>
            <a:r>
              <a:rPr lang="en-US" altLang="cs-CZ" sz="2400" b="1" dirty="0">
                <a:latin typeface="Times New Roman" panose="02020603050405020304" pitchFamily="18" charset="0"/>
                <a:cs typeface="Times New Roman" panose="02020603050405020304" pitchFamily="18" charset="0"/>
              </a:rPr>
              <a:t>tangible assets</a:t>
            </a:r>
            <a:r>
              <a:rPr lang="en-US" altLang="cs-CZ" sz="2400" dirty="0">
                <a:latin typeface="Times New Roman" panose="02020603050405020304" pitchFamily="18" charset="0"/>
                <a:cs typeface="Times New Roman" panose="02020603050405020304" pitchFamily="18" charset="0"/>
              </a:rPr>
              <a:t>, such as its </a:t>
            </a:r>
            <a:r>
              <a:rPr lang="en-US" altLang="cs-CZ" sz="2400" i="1" dirty="0">
                <a:latin typeface="Times New Roman" panose="02020603050405020304" pitchFamily="18" charset="0"/>
                <a:cs typeface="Times New Roman" panose="02020603050405020304" pitchFamily="18" charset="0"/>
              </a:rPr>
              <a:t>plant, equipment, finances, and location, human</a:t>
            </a:r>
            <a:r>
              <a:rPr lang="cs-CZ" altLang="cs-CZ" sz="2400" i="1" dirty="0">
                <a:latin typeface="Times New Roman" panose="02020603050405020304" pitchFamily="18" charset="0"/>
                <a:cs typeface="Times New Roman" panose="02020603050405020304" pitchFamily="18" charset="0"/>
              </a:rPr>
              <a:t> </a:t>
            </a:r>
            <a:r>
              <a:rPr lang="en-US" altLang="cs-CZ" sz="2400" i="1" dirty="0">
                <a:latin typeface="Times New Roman" panose="02020603050405020304" pitchFamily="18" charset="0"/>
                <a:cs typeface="Times New Roman" panose="02020603050405020304" pitchFamily="18" charset="0"/>
              </a:rPr>
              <a:t>assets, in terms of the number of employees, their skills, and motivation</a:t>
            </a:r>
            <a:r>
              <a:rPr lang="en-US" altLang="cs-CZ" sz="2400" dirty="0">
                <a:latin typeface="Times New Roman" panose="02020603050405020304" pitchFamily="18" charset="0"/>
                <a:cs typeface="Times New Roman" panose="02020603050405020304" pitchFamily="18" charset="0"/>
              </a:rPr>
              <a:t>, and </a:t>
            </a:r>
            <a:r>
              <a:rPr lang="en-US" altLang="cs-CZ" sz="2400" b="1" dirty="0">
                <a:latin typeface="Times New Roman" panose="02020603050405020304" pitchFamily="18" charset="0"/>
                <a:cs typeface="Times New Roman" panose="02020603050405020304" pitchFamily="18" charset="0"/>
              </a:rPr>
              <a:t>intangible assets</a:t>
            </a:r>
            <a:r>
              <a:rPr lang="en-US" altLang="cs-CZ" sz="2400" dirty="0">
                <a:latin typeface="Times New Roman" panose="02020603050405020304" pitchFamily="18" charset="0"/>
                <a:cs typeface="Times New Roman" panose="02020603050405020304" pitchFamily="18" charset="0"/>
              </a:rPr>
              <a:t>,</a:t>
            </a:r>
            <a:r>
              <a:rPr lang="cs-CZ" altLang="cs-CZ" sz="2400" dirty="0">
                <a:latin typeface="Times New Roman" panose="02020603050405020304" pitchFamily="18" charset="0"/>
                <a:cs typeface="Times New Roman" panose="02020603050405020304" pitchFamily="18" charset="0"/>
              </a:rPr>
              <a:t> </a:t>
            </a:r>
            <a:r>
              <a:rPr lang="en-US" altLang="cs-CZ" sz="2400" dirty="0">
                <a:latin typeface="Times New Roman" panose="02020603050405020304" pitchFamily="18" charset="0"/>
                <a:cs typeface="Times New Roman" panose="02020603050405020304" pitchFamily="18" charset="0"/>
              </a:rPr>
              <a:t>such as its </a:t>
            </a:r>
            <a:r>
              <a:rPr lang="en-US" altLang="cs-CZ" sz="2400" i="1" dirty="0">
                <a:latin typeface="Times New Roman" panose="02020603050405020304" pitchFamily="18" charset="0"/>
                <a:cs typeface="Times New Roman" panose="02020603050405020304" pitchFamily="18" charset="0"/>
              </a:rPr>
              <a:t>technology (patents and copyrights), culture, and reputation</a:t>
            </a:r>
            <a:r>
              <a:rPr lang="en-US" altLang="cs-CZ" sz="2400" dirty="0">
                <a:latin typeface="Times New Roman" panose="02020603050405020304" pitchFamily="18" charset="0"/>
                <a:cs typeface="Times New Roman" panose="02020603050405020304" pitchFamily="18" charset="0"/>
              </a:rPr>
              <a:t>.</a:t>
            </a:r>
            <a:endParaRPr lang="cs-CZ" altLang="cs-CZ" sz="2400" dirty="0">
              <a:latin typeface="Times New Roman" panose="02020603050405020304" pitchFamily="18" charset="0"/>
              <a:cs typeface="Times New Roman" panose="02020603050405020304" pitchFamily="18" charset="0"/>
            </a:endParaRPr>
          </a:p>
          <a:p>
            <a:pPr marL="285750" indent="-285750" algn="just">
              <a:spcBef>
                <a:spcPct val="0"/>
              </a:spcBef>
              <a:defRPr/>
            </a:pPr>
            <a:endParaRPr lang="cs-CZ" altLang="cs-CZ"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400" b="1" dirty="0">
                <a:latin typeface="Times New Roman" panose="02020603050405020304" pitchFamily="18" charset="0"/>
                <a:cs typeface="Times New Roman" panose="02020603050405020304" pitchFamily="18" charset="0"/>
              </a:rPr>
              <a:t>Capabilities</a:t>
            </a:r>
            <a:r>
              <a:rPr lang="en-US" altLang="cs-CZ" sz="2400" dirty="0">
                <a:latin typeface="Times New Roman" panose="02020603050405020304" pitchFamily="18" charset="0"/>
                <a:cs typeface="Times New Roman" panose="02020603050405020304" pitchFamily="18" charset="0"/>
              </a:rPr>
              <a:t> refer to</a:t>
            </a:r>
            <a:r>
              <a:rPr lang="cs-CZ" altLang="cs-CZ" sz="2400" dirty="0">
                <a:latin typeface="Times New Roman" panose="02020603050405020304" pitchFamily="18" charset="0"/>
                <a:cs typeface="Times New Roman" panose="02020603050405020304" pitchFamily="18" charset="0"/>
              </a:rPr>
              <a:t> </a:t>
            </a:r>
            <a:r>
              <a:rPr lang="en-US" altLang="cs-CZ" sz="2400" dirty="0">
                <a:latin typeface="Times New Roman" panose="02020603050405020304" pitchFamily="18" charset="0"/>
                <a:cs typeface="Times New Roman" panose="02020603050405020304" pitchFamily="18" charset="0"/>
              </a:rPr>
              <a:t>a corporation’s ability to exploit its resources. </a:t>
            </a:r>
            <a:endParaRPr lang="cs-CZ" altLang="cs-CZ" sz="2400" dirty="0">
              <a:latin typeface="Times New Roman" panose="02020603050405020304" pitchFamily="18" charset="0"/>
              <a:cs typeface="Times New Roman" panose="02020603050405020304" pitchFamily="18" charset="0"/>
            </a:endParaRPr>
          </a:p>
          <a:p>
            <a:pPr marL="285750" indent="-285750" algn="just">
              <a:spcBef>
                <a:spcPct val="0"/>
              </a:spcBef>
              <a:defRPr/>
            </a:pPr>
            <a:endParaRPr lang="cs-CZ" altLang="cs-CZ" sz="2400" dirty="0">
              <a:latin typeface="Times New Roman" panose="02020603050405020304" pitchFamily="18" charset="0"/>
              <a:cs typeface="Times New Roman" panose="02020603050405020304" pitchFamily="18" charset="0"/>
            </a:endParaRPr>
          </a:p>
          <a:p>
            <a:pPr marL="269875" lvl="1" indent="-269875" algn="just">
              <a:spcBef>
                <a:spcPct val="0"/>
              </a:spcBef>
              <a:defRPr/>
            </a:pPr>
            <a:r>
              <a:rPr lang="en-US" altLang="cs-CZ" dirty="0">
                <a:latin typeface="Times New Roman" panose="02020603050405020304" pitchFamily="18" charset="0"/>
                <a:cs typeface="Times New Roman" panose="02020603050405020304" pitchFamily="18" charset="0"/>
              </a:rPr>
              <a:t>A capability is functionally based and is resident in a</a:t>
            </a:r>
            <a:r>
              <a:rPr lang="cs-CZ" altLang="cs-CZ" dirty="0">
                <a:latin typeface="Times New Roman" panose="02020603050405020304" pitchFamily="18" charset="0"/>
                <a:cs typeface="Times New Roman" panose="02020603050405020304" pitchFamily="18" charset="0"/>
              </a:rPr>
              <a:t> </a:t>
            </a:r>
            <a:r>
              <a:rPr lang="en-US" altLang="cs-CZ" dirty="0">
                <a:latin typeface="Times New Roman" panose="02020603050405020304" pitchFamily="18" charset="0"/>
                <a:cs typeface="Times New Roman" panose="02020603050405020304" pitchFamily="18" charset="0"/>
              </a:rPr>
              <a:t>particular function. Thus, there are marketing capabilities, manufacturing capabilities, and human</a:t>
            </a:r>
            <a:r>
              <a:rPr lang="cs-CZ" altLang="cs-CZ" dirty="0">
                <a:latin typeface="Times New Roman" panose="02020603050405020304" pitchFamily="18" charset="0"/>
                <a:cs typeface="Times New Roman" panose="02020603050405020304" pitchFamily="18" charset="0"/>
              </a:rPr>
              <a:t> </a:t>
            </a:r>
            <a:r>
              <a:rPr lang="en-US" altLang="cs-CZ" dirty="0">
                <a:latin typeface="Times New Roman" panose="02020603050405020304" pitchFamily="18" charset="0"/>
                <a:cs typeface="Times New Roman" panose="02020603050405020304" pitchFamily="18" charset="0"/>
              </a:rPr>
              <a:t>resource management capabilities. When these capabilities are constantly being changed</a:t>
            </a:r>
            <a:r>
              <a:rPr lang="cs-CZ" altLang="cs-CZ" dirty="0">
                <a:latin typeface="Times New Roman" panose="02020603050405020304" pitchFamily="18" charset="0"/>
                <a:cs typeface="Times New Roman" panose="02020603050405020304" pitchFamily="18" charset="0"/>
              </a:rPr>
              <a:t> </a:t>
            </a:r>
            <a:r>
              <a:rPr lang="en-US" altLang="cs-CZ" dirty="0">
                <a:latin typeface="Times New Roman" panose="02020603050405020304" pitchFamily="18" charset="0"/>
                <a:cs typeface="Times New Roman" panose="02020603050405020304" pitchFamily="18" charset="0"/>
              </a:rPr>
              <a:t>and reconfigured to make them more adaptive to an uncertain environment, they are called</a:t>
            </a:r>
            <a:r>
              <a:rPr lang="cs-CZ" altLang="cs-CZ" dirty="0">
                <a:latin typeface="Times New Roman" panose="02020603050405020304" pitchFamily="18" charset="0"/>
                <a:cs typeface="Times New Roman" panose="02020603050405020304" pitchFamily="18" charset="0"/>
              </a:rPr>
              <a:t> </a:t>
            </a:r>
            <a:r>
              <a:rPr lang="en-US" altLang="cs-CZ" b="1" dirty="0">
                <a:latin typeface="Times New Roman" panose="02020603050405020304" pitchFamily="18" charset="0"/>
                <a:cs typeface="Times New Roman" panose="02020603050405020304" pitchFamily="18" charset="0"/>
              </a:rPr>
              <a:t>dynamic capabilities.</a:t>
            </a:r>
            <a:endParaRPr lang="cs-CZ" altLang="cs-CZ" b="1" dirty="0">
              <a:latin typeface="Times New Roman" panose="02020603050405020304" pitchFamily="18" charset="0"/>
              <a:cs typeface="Times New Roman" panose="02020603050405020304" pitchFamily="18" charset="0"/>
            </a:endParaRPr>
          </a:p>
          <a:p>
            <a:pPr marL="285750" indent="-285750" algn="just">
              <a:spcBef>
                <a:spcPct val="0"/>
              </a:spcBef>
              <a:defRPr/>
            </a:pPr>
            <a:endParaRPr lang="en-GB" altLang="cs-CZ" sz="23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881097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3514104" cy="461665"/>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en-US" sz="2400" kern="0" dirty="0" smtClean="0">
                <a:solidFill>
                  <a:srgbClr val="307871"/>
                </a:solidFill>
                <a:latin typeface="Times New Roman"/>
                <a:ea typeface="+mj-ea"/>
                <a:cs typeface="+mj-cs"/>
              </a:rPr>
              <a:t>Resources and Capabilities</a:t>
            </a:r>
            <a:endParaRPr kumimoji="0" lang="en-GB" sz="1800" b="0" i="0" u="none" strike="noStrike" kern="0" cap="none" spc="0" normalizeH="0" baseline="0" dirty="0">
              <a:ln>
                <a:noFill/>
              </a:ln>
              <a:solidFill>
                <a:sysClr val="windowText" lastClr="000000"/>
              </a:solidFill>
              <a:effectLst/>
              <a:uLnTx/>
              <a:uFillTx/>
            </a:endParaRPr>
          </a:p>
        </p:txBody>
      </p:sp>
      <p:sp>
        <p:nvSpPr>
          <p:cNvPr id="8" name="Zástupný symbol pro obsah 2"/>
          <p:cNvSpPr txBox="1">
            <a:spLocks/>
          </p:cNvSpPr>
          <p:nvPr/>
        </p:nvSpPr>
        <p:spPr>
          <a:xfrm>
            <a:off x="251519" y="957040"/>
            <a:ext cx="10028261" cy="43421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42900" indent="-342900" algn="just">
              <a:spcBef>
                <a:spcPct val="0"/>
              </a:spcBef>
              <a:defRPr/>
            </a:pPr>
            <a:r>
              <a:rPr lang="en-US" altLang="cs-CZ" sz="2400" dirty="0">
                <a:latin typeface="Times New Roman" panose="02020603050405020304" pitchFamily="18" charset="0"/>
                <a:cs typeface="Times New Roman" panose="02020603050405020304" pitchFamily="18" charset="0"/>
              </a:rPr>
              <a:t>Four factors help a company to build and sustain c</a:t>
            </a:r>
            <a:r>
              <a:rPr lang="en-US" altLang="cs-CZ" sz="2400" b="1" dirty="0">
                <a:latin typeface="Times New Roman" panose="02020603050405020304" pitchFamily="18" charset="0"/>
                <a:cs typeface="Times New Roman" panose="02020603050405020304" pitchFamily="18" charset="0"/>
              </a:rPr>
              <a:t>ompetitive advantage</a:t>
            </a:r>
            <a:r>
              <a:rPr lang="cs-CZ" altLang="cs-CZ" sz="2400" dirty="0">
                <a:latin typeface="Times New Roman" panose="02020603050405020304" pitchFamily="18" charset="0"/>
                <a:cs typeface="Times New Roman" panose="02020603050405020304" pitchFamily="18" charset="0"/>
              </a:rPr>
              <a:t> - </a:t>
            </a:r>
            <a:r>
              <a:rPr lang="en-US" altLang="cs-CZ" sz="2400" b="1" i="1" dirty="0">
                <a:latin typeface="Times New Roman" panose="02020603050405020304" pitchFamily="18" charset="0"/>
                <a:cs typeface="Times New Roman" panose="02020603050405020304" pitchFamily="18" charset="0"/>
              </a:rPr>
              <a:t>superior efficiency,</a:t>
            </a:r>
            <a:r>
              <a:rPr lang="cs-CZ" altLang="cs-CZ" sz="2400" b="1" i="1" dirty="0">
                <a:latin typeface="Times New Roman" panose="02020603050405020304" pitchFamily="18" charset="0"/>
                <a:cs typeface="Times New Roman" panose="02020603050405020304" pitchFamily="18" charset="0"/>
              </a:rPr>
              <a:t> </a:t>
            </a:r>
            <a:r>
              <a:rPr lang="en-US" altLang="cs-CZ" sz="2400" b="1" i="1" dirty="0">
                <a:latin typeface="Times New Roman" panose="02020603050405020304" pitchFamily="18" charset="0"/>
                <a:cs typeface="Times New Roman" panose="02020603050405020304" pitchFamily="18" charset="0"/>
              </a:rPr>
              <a:t>quality, innovation, and customer responsiveness</a:t>
            </a:r>
            <a:r>
              <a:rPr lang="en-US" altLang="cs-CZ" sz="2400" dirty="0">
                <a:latin typeface="Times New Roman" panose="02020603050405020304" pitchFamily="18" charset="0"/>
                <a:cs typeface="Times New Roman" panose="02020603050405020304" pitchFamily="18" charset="0"/>
              </a:rPr>
              <a:t>.</a:t>
            </a:r>
            <a:endParaRPr lang="cs-CZ" altLang="cs-CZ" sz="2400" dirty="0">
              <a:latin typeface="Times New Roman" panose="02020603050405020304" pitchFamily="18" charset="0"/>
              <a:cs typeface="Times New Roman" panose="02020603050405020304" pitchFamily="18" charset="0"/>
            </a:endParaRPr>
          </a:p>
          <a:p>
            <a:pPr marL="342900" indent="-342900" algn="just">
              <a:spcBef>
                <a:spcPct val="0"/>
              </a:spcBef>
              <a:defRPr/>
            </a:pPr>
            <a:r>
              <a:rPr lang="en-US" altLang="cs-CZ" sz="2400" dirty="0">
                <a:latin typeface="Times New Roman" panose="02020603050405020304" pitchFamily="18" charset="0"/>
                <a:cs typeface="Times New Roman" panose="02020603050405020304" pitchFamily="18" charset="0"/>
              </a:rPr>
              <a:t>The durability of a company’s competitive advantage depends upon the </a:t>
            </a:r>
            <a:r>
              <a:rPr lang="en-US" altLang="cs-CZ" sz="2400" b="1" dirty="0">
                <a:latin typeface="Times New Roman" panose="02020603050405020304" pitchFamily="18" charset="0"/>
                <a:cs typeface="Times New Roman" panose="02020603050405020304" pitchFamily="18" charset="0"/>
              </a:rPr>
              <a:t>height of</a:t>
            </a:r>
            <a:r>
              <a:rPr lang="cs-CZ" altLang="cs-CZ" sz="2400" b="1" dirty="0">
                <a:latin typeface="Times New Roman" panose="02020603050405020304" pitchFamily="18" charset="0"/>
                <a:cs typeface="Times New Roman" panose="02020603050405020304" pitchFamily="18" charset="0"/>
              </a:rPr>
              <a:t> </a:t>
            </a:r>
            <a:r>
              <a:rPr lang="en-US" altLang="cs-CZ" sz="2400" b="1" dirty="0">
                <a:latin typeface="Times New Roman" panose="02020603050405020304" pitchFamily="18" charset="0"/>
                <a:cs typeface="Times New Roman" panose="02020603050405020304" pitchFamily="18" charset="0"/>
              </a:rPr>
              <a:t>barriers to imitation</a:t>
            </a:r>
            <a:r>
              <a:rPr lang="en-US" altLang="cs-CZ" sz="2400" dirty="0">
                <a:latin typeface="Times New Roman" panose="02020603050405020304" pitchFamily="18" charset="0"/>
                <a:cs typeface="Times New Roman" panose="02020603050405020304" pitchFamily="18" charset="0"/>
              </a:rPr>
              <a:t>, </a:t>
            </a:r>
            <a:r>
              <a:rPr lang="en-US" altLang="cs-CZ" sz="2400" b="1" dirty="0">
                <a:latin typeface="Times New Roman" panose="02020603050405020304" pitchFamily="18" charset="0"/>
                <a:cs typeface="Times New Roman" panose="02020603050405020304" pitchFamily="18" charset="0"/>
              </a:rPr>
              <a:t>the capability of competitors to imitate its innovation</a:t>
            </a:r>
            <a:r>
              <a:rPr lang="en-US" altLang="cs-CZ" sz="2400" dirty="0">
                <a:latin typeface="Times New Roman" panose="02020603050405020304" pitchFamily="18" charset="0"/>
                <a:cs typeface="Times New Roman" panose="02020603050405020304" pitchFamily="18" charset="0"/>
              </a:rPr>
              <a:t>, and the</a:t>
            </a:r>
            <a:r>
              <a:rPr lang="cs-CZ" altLang="cs-CZ" sz="2400" dirty="0">
                <a:latin typeface="Times New Roman" panose="02020603050405020304" pitchFamily="18" charset="0"/>
                <a:cs typeface="Times New Roman" panose="02020603050405020304" pitchFamily="18" charset="0"/>
              </a:rPr>
              <a:t> </a:t>
            </a:r>
            <a:r>
              <a:rPr lang="en-US" altLang="cs-CZ" sz="2400" b="1" dirty="0">
                <a:latin typeface="Times New Roman" panose="02020603050405020304" pitchFamily="18" charset="0"/>
                <a:cs typeface="Times New Roman" panose="02020603050405020304" pitchFamily="18" charset="0"/>
              </a:rPr>
              <a:t>general level of dynamism in the industry environment</a:t>
            </a:r>
            <a:r>
              <a:rPr lang="en-US" altLang="cs-CZ" sz="2400" dirty="0">
                <a:latin typeface="Times New Roman" panose="02020603050405020304" pitchFamily="18" charset="0"/>
                <a:cs typeface="Times New Roman" panose="02020603050405020304" pitchFamily="18" charset="0"/>
              </a:rPr>
              <a:t>.</a:t>
            </a:r>
            <a:endParaRPr lang="cs-CZ" altLang="cs-CZ" sz="2400" dirty="0">
              <a:latin typeface="Times New Roman" panose="02020603050405020304" pitchFamily="18" charset="0"/>
              <a:cs typeface="Times New Roman" panose="02020603050405020304" pitchFamily="18" charset="0"/>
            </a:endParaRPr>
          </a:p>
          <a:p>
            <a:pPr marL="342900" indent="-342900" algn="just">
              <a:spcBef>
                <a:spcPct val="0"/>
              </a:spcBef>
              <a:defRPr/>
            </a:pPr>
            <a:r>
              <a:rPr lang="en-US" altLang="cs-CZ" sz="2400" dirty="0">
                <a:latin typeface="Times New Roman" panose="02020603050405020304" pitchFamily="18" charset="0"/>
                <a:cs typeface="Times New Roman" panose="02020603050405020304" pitchFamily="18" charset="0"/>
              </a:rPr>
              <a:t>The </a:t>
            </a:r>
            <a:r>
              <a:rPr lang="en-US" altLang="cs-CZ" sz="2400" b="1" dirty="0">
                <a:latin typeface="Times New Roman" panose="02020603050405020304" pitchFamily="18" charset="0"/>
                <a:cs typeface="Times New Roman" panose="02020603050405020304" pitchFamily="18" charset="0"/>
              </a:rPr>
              <a:t>distinctive competencies </a:t>
            </a:r>
            <a:r>
              <a:rPr lang="en-US" altLang="cs-CZ" sz="2400" dirty="0">
                <a:latin typeface="Times New Roman" panose="02020603050405020304" pitchFamily="18" charset="0"/>
                <a:cs typeface="Times New Roman" panose="02020603050405020304" pitchFamily="18" charset="0"/>
              </a:rPr>
              <a:t>of an organization</a:t>
            </a:r>
            <a:r>
              <a:rPr lang="cs-CZ" altLang="cs-CZ" sz="2400" dirty="0">
                <a:latin typeface="Times New Roman" panose="02020603050405020304" pitchFamily="18" charset="0"/>
                <a:cs typeface="Times New Roman" panose="02020603050405020304" pitchFamily="18" charset="0"/>
              </a:rPr>
              <a:t> </a:t>
            </a:r>
            <a:r>
              <a:rPr lang="en-US" altLang="cs-CZ" sz="2400" dirty="0">
                <a:latin typeface="Times New Roman" panose="02020603050405020304" pitchFamily="18" charset="0"/>
                <a:cs typeface="Times New Roman" panose="02020603050405020304" pitchFamily="18" charset="0"/>
              </a:rPr>
              <a:t>arise from its </a:t>
            </a:r>
            <a:r>
              <a:rPr lang="en-US" altLang="cs-CZ" sz="2400" i="1" dirty="0">
                <a:latin typeface="Times New Roman" panose="02020603050405020304" pitchFamily="18" charset="0"/>
                <a:cs typeface="Times New Roman" panose="02020603050405020304" pitchFamily="18" charset="0"/>
              </a:rPr>
              <a:t>resources</a:t>
            </a:r>
            <a:r>
              <a:rPr lang="en-US" altLang="cs-CZ" sz="2400" dirty="0">
                <a:latin typeface="Times New Roman" panose="02020603050405020304" pitchFamily="18" charset="0"/>
                <a:cs typeface="Times New Roman" panose="02020603050405020304" pitchFamily="18" charset="0"/>
              </a:rPr>
              <a:t> (its financial, physical, human,</a:t>
            </a:r>
            <a:r>
              <a:rPr lang="cs-CZ" altLang="cs-CZ" sz="2400" dirty="0">
                <a:latin typeface="Times New Roman" panose="02020603050405020304" pitchFamily="18" charset="0"/>
                <a:cs typeface="Times New Roman" panose="02020603050405020304" pitchFamily="18" charset="0"/>
              </a:rPr>
              <a:t> </a:t>
            </a:r>
            <a:r>
              <a:rPr lang="en-US" altLang="cs-CZ" sz="2400" dirty="0">
                <a:latin typeface="Times New Roman" panose="02020603050405020304" pitchFamily="18" charset="0"/>
                <a:cs typeface="Times New Roman" panose="02020603050405020304" pitchFamily="18" charset="0"/>
              </a:rPr>
              <a:t>technological, and organizational assets)</a:t>
            </a:r>
            <a:r>
              <a:rPr lang="cs-CZ" altLang="cs-CZ" sz="2400" dirty="0">
                <a:latin typeface="Times New Roman" panose="02020603050405020304" pitchFamily="18" charset="0"/>
                <a:cs typeface="Times New Roman" panose="02020603050405020304" pitchFamily="18" charset="0"/>
              </a:rPr>
              <a:t> </a:t>
            </a:r>
            <a:r>
              <a:rPr lang="en-US" altLang="cs-CZ" sz="2400" dirty="0">
                <a:latin typeface="Times New Roman" panose="02020603050405020304" pitchFamily="18" charset="0"/>
                <a:cs typeface="Times New Roman" panose="02020603050405020304" pitchFamily="18" charset="0"/>
              </a:rPr>
              <a:t>and </a:t>
            </a:r>
            <a:r>
              <a:rPr lang="en-US" altLang="cs-CZ" sz="2400" i="1" dirty="0">
                <a:latin typeface="Times New Roman" panose="02020603050405020304" pitchFamily="18" charset="0"/>
                <a:cs typeface="Times New Roman" panose="02020603050405020304" pitchFamily="18" charset="0"/>
              </a:rPr>
              <a:t>capabilities</a:t>
            </a:r>
            <a:r>
              <a:rPr lang="en-US" altLang="cs-CZ" sz="2400" dirty="0">
                <a:latin typeface="Times New Roman" panose="02020603050405020304" pitchFamily="18" charset="0"/>
                <a:cs typeface="Times New Roman" panose="02020603050405020304" pitchFamily="18" charset="0"/>
              </a:rPr>
              <a:t> (its skills at coordinating resources</a:t>
            </a:r>
            <a:r>
              <a:rPr lang="cs-CZ" altLang="cs-CZ" sz="2400" dirty="0">
                <a:latin typeface="Times New Roman" panose="02020603050405020304" pitchFamily="18" charset="0"/>
                <a:cs typeface="Times New Roman" panose="02020603050405020304" pitchFamily="18" charset="0"/>
              </a:rPr>
              <a:t> </a:t>
            </a:r>
            <a:r>
              <a:rPr lang="en-US" altLang="cs-CZ" sz="2400" dirty="0">
                <a:latin typeface="Times New Roman" panose="02020603050405020304" pitchFamily="18" charset="0"/>
                <a:cs typeface="Times New Roman" panose="02020603050405020304" pitchFamily="18" charset="0"/>
              </a:rPr>
              <a:t>and putting them to productive use).</a:t>
            </a:r>
            <a:endParaRPr lang="cs-CZ" altLang="cs-CZ" sz="2400" dirty="0">
              <a:latin typeface="Times New Roman" panose="02020603050405020304" pitchFamily="18" charset="0"/>
              <a:cs typeface="Times New Roman" panose="02020603050405020304" pitchFamily="18" charset="0"/>
            </a:endParaRPr>
          </a:p>
          <a:p>
            <a:pPr marL="355600" lvl="1" indent="-355600" algn="just">
              <a:spcBef>
                <a:spcPct val="0"/>
              </a:spcBef>
              <a:defRPr/>
            </a:pPr>
            <a:r>
              <a:rPr lang="en-US" altLang="cs-CZ" dirty="0">
                <a:latin typeface="Times New Roman" panose="02020603050405020304" pitchFamily="18" charset="0"/>
                <a:cs typeface="Times New Roman" panose="02020603050405020304" pitchFamily="18" charset="0"/>
              </a:rPr>
              <a:t>If a company’s managers are to perform a good</a:t>
            </a:r>
            <a:r>
              <a:rPr lang="cs-CZ" altLang="cs-CZ" dirty="0">
                <a:latin typeface="Times New Roman" panose="02020603050405020304" pitchFamily="18" charset="0"/>
                <a:cs typeface="Times New Roman" panose="02020603050405020304" pitchFamily="18" charset="0"/>
              </a:rPr>
              <a:t> </a:t>
            </a:r>
            <a:r>
              <a:rPr lang="en-US" altLang="cs-CZ" dirty="0">
                <a:latin typeface="Times New Roman" panose="02020603050405020304" pitchFamily="18" charset="0"/>
                <a:cs typeface="Times New Roman" panose="02020603050405020304" pitchFamily="18" charset="0"/>
              </a:rPr>
              <a:t>internal analysis, they need to be able to analyze</a:t>
            </a:r>
            <a:r>
              <a:rPr lang="cs-CZ" altLang="cs-CZ" dirty="0">
                <a:latin typeface="Times New Roman" panose="02020603050405020304" pitchFamily="18" charset="0"/>
                <a:cs typeface="Times New Roman" panose="02020603050405020304" pitchFamily="18" charset="0"/>
              </a:rPr>
              <a:t> </a:t>
            </a:r>
            <a:r>
              <a:rPr lang="en-US" altLang="cs-CZ" dirty="0">
                <a:latin typeface="Times New Roman" panose="02020603050405020304" pitchFamily="18" charset="0"/>
                <a:cs typeface="Times New Roman" panose="02020603050405020304" pitchFamily="18" charset="0"/>
              </a:rPr>
              <a:t>the financial performance of their company, identifying</a:t>
            </a:r>
            <a:r>
              <a:rPr lang="cs-CZ" altLang="cs-CZ" dirty="0">
                <a:latin typeface="Times New Roman" panose="02020603050405020304" pitchFamily="18" charset="0"/>
                <a:cs typeface="Times New Roman" panose="02020603050405020304" pitchFamily="18" charset="0"/>
              </a:rPr>
              <a:t> </a:t>
            </a:r>
            <a:r>
              <a:rPr lang="en-US" altLang="cs-CZ" dirty="0">
                <a:latin typeface="Times New Roman" panose="02020603050405020304" pitchFamily="18" charset="0"/>
                <a:cs typeface="Times New Roman" panose="02020603050405020304" pitchFamily="18" charset="0"/>
              </a:rPr>
              <a:t>how the strategies of the company relate</a:t>
            </a:r>
            <a:r>
              <a:rPr lang="cs-CZ" altLang="cs-CZ" dirty="0">
                <a:latin typeface="Times New Roman" panose="02020603050405020304" pitchFamily="18" charset="0"/>
                <a:cs typeface="Times New Roman" panose="02020603050405020304" pitchFamily="18" charset="0"/>
              </a:rPr>
              <a:t> </a:t>
            </a:r>
            <a:r>
              <a:rPr lang="en-US" altLang="cs-CZ" dirty="0">
                <a:latin typeface="Times New Roman" panose="02020603050405020304" pitchFamily="18" charset="0"/>
                <a:cs typeface="Times New Roman" panose="02020603050405020304" pitchFamily="18" charset="0"/>
              </a:rPr>
              <a:t>to its profitability, as measured by the return on</a:t>
            </a:r>
            <a:r>
              <a:rPr lang="cs-CZ" altLang="cs-CZ" dirty="0">
                <a:latin typeface="Times New Roman" panose="02020603050405020304" pitchFamily="18" charset="0"/>
                <a:cs typeface="Times New Roman" panose="02020603050405020304" pitchFamily="18" charset="0"/>
              </a:rPr>
              <a:t> </a:t>
            </a:r>
            <a:r>
              <a:rPr lang="en-US" altLang="cs-CZ" dirty="0">
                <a:latin typeface="Times New Roman" panose="02020603050405020304" pitchFamily="18" charset="0"/>
                <a:cs typeface="Times New Roman" panose="02020603050405020304" pitchFamily="18" charset="0"/>
              </a:rPr>
              <a:t>invested capital.</a:t>
            </a:r>
            <a:endParaRPr lang="cs-CZ" altLang="cs-CZ" dirty="0">
              <a:latin typeface="Times New Roman" panose="02020603050405020304" pitchFamily="18" charset="0"/>
              <a:cs typeface="Times New Roman" panose="02020603050405020304" pitchFamily="18" charset="0"/>
            </a:endParaRPr>
          </a:p>
          <a:p>
            <a:pPr marL="285750" indent="-285750" algn="just">
              <a:spcBef>
                <a:spcPct val="0"/>
              </a:spcBef>
              <a:defRPr/>
            </a:pPr>
            <a:endParaRPr lang="en-GB" altLang="cs-CZ" sz="23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263580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1449436" cy="461665"/>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en-US" sz="2400" kern="0" dirty="0" smtClean="0">
                <a:solidFill>
                  <a:srgbClr val="307871"/>
                </a:solidFill>
                <a:latin typeface="Times New Roman"/>
                <a:ea typeface="+mj-ea"/>
                <a:cs typeface="+mj-cs"/>
              </a:rPr>
              <a:t>Resources</a:t>
            </a:r>
            <a:endParaRPr kumimoji="0" lang="en-GB" sz="1800" b="0" i="0" u="none" strike="noStrike" kern="0" cap="none" spc="0" normalizeH="0" baseline="0" dirty="0">
              <a:ln>
                <a:noFill/>
              </a:ln>
              <a:solidFill>
                <a:sysClr val="windowText" lastClr="000000"/>
              </a:solidFill>
              <a:effectLst/>
              <a:uLnTx/>
              <a:uFillTx/>
            </a:endParaRPr>
          </a:p>
        </p:txBody>
      </p:sp>
      <p:pic>
        <p:nvPicPr>
          <p:cNvPr id="6" name="Zástupný symbol pro obsah 3" descr="resource-based-view-model.png"/>
          <p:cNvPicPr>
            <a:picLocks noChangeAspect="1"/>
          </p:cNvPicPr>
          <p:nvPr/>
        </p:nvPicPr>
        <p:blipFill>
          <a:blip r:embed="rId3" cstate="print"/>
          <a:stretch>
            <a:fillRect/>
          </a:stretch>
        </p:blipFill>
        <p:spPr>
          <a:xfrm>
            <a:off x="2196068" y="1232034"/>
            <a:ext cx="6924269" cy="4697128"/>
          </a:xfrm>
          <a:prstGeom prst="rect">
            <a:avLst/>
          </a:prstGeom>
        </p:spPr>
      </p:pic>
    </p:spTree>
    <p:extLst>
      <p:ext uri="{BB962C8B-B14F-4D97-AF65-F5344CB8AC3E}">
        <p14:creationId xmlns:p14="http://schemas.microsoft.com/office/powerpoint/2010/main" val="16213735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6125395" cy="461665"/>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en-US" sz="2400" kern="0" dirty="0" smtClean="0">
                <a:solidFill>
                  <a:srgbClr val="307871"/>
                </a:solidFill>
                <a:latin typeface="Times New Roman"/>
                <a:ea typeface="+mj-ea"/>
                <a:cs typeface="+mj-cs"/>
              </a:rPr>
              <a:t>Core Competencies and Competitive Advantage</a:t>
            </a:r>
            <a:endParaRPr kumimoji="0" lang="en-GB" sz="1800" b="0" i="0" u="none" strike="noStrike" kern="0" cap="none" spc="0" normalizeH="0" baseline="0" dirty="0">
              <a:ln>
                <a:noFill/>
              </a:ln>
              <a:solidFill>
                <a:sysClr val="windowText" lastClr="000000"/>
              </a:solidFill>
              <a:effectLst/>
              <a:uLnTx/>
              <a:uFillTx/>
            </a:endParaRPr>
          </a:p>
        </p:txBody>
      </p:sp>
      <p:sp>
        <p:nvSpPr>
          <p:cNvPr id="8" name="Zástupný symbol pro obsah 2"/>
          <p:cNvSpPr txBox="1">
            <a:spLocks/>
          </p:cNvSpPr>
          <p:nvPr/>
        </p:nvSpPr>
        <p:spPr>
          <a:xfrm>
            <a:off x="251519" y="957040"/>
            <a:ext cx="10028261" cy="43421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85750" indent="-285750" algn="just">
              <a:spcBef>
                <a:spcPct val="0"/>
              </a:spcBef>
              <a:defRPr/>
            </a:pPr>
            <a:r>
              <a:rPr lang="en-US" altLang="cs-CZ" sz="2400" b="1" dirty="0">
                <a:latin typeface="Times New Roman" panose="02020603050405020304" pitchFamily="18" charset="0"/>
                <a:cs typeface="Times New Roman" panose="02020603050405020304" pitchFamily="18" charset="0"/>
              </a:rPr>
              <a:t>Core competencies </a:t>
            </a:r>
            <a:r>
              <a:rPr lang="en-US" altLang="cs-CZ" sz="2400" dirty="0">
                <a:latin typeface="Times New Roman" panose="02020603050405020304" pitchFamily="18" charset="0"/>
                <a:cs typeface="Times New Roman" panose="02020603050405020304" pitchFamily="18" charset="0"/>
              </a:rPr>
              <a:t>are those assets that are valuable for improving business, are difficult for competitors to imitate and can be extended as a value-creating capability for use in other product or geographic markets. </a:t>
            </a:r>
          </a:p>
          <a:p>
            <a:pPr marL="285750" indent="-285750" algn="just">
              <a:spcBef>
                <a:spcPct val="0"/>
              </a:spcBef>
              <a:defRPr/>
            </a:pPr>
            <a:endParaRPr lang="en-US" altLang="cs-CZ"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Core competencies are usually classified into one of three basic groups:</a:t>
            </a:r>
          </a:p>
          <a:p>
            <a:pPr marL="1028700" lvl="1" algn="just">
              <a:spcBef>
                <a:spcPct val="0"/>
              </a:spcBef>
              <a:defRPr/>
            </a:pPr>
            <a:r>
              <a:rPr lang="en-US" altLang="cs-CZ" dirty="0">
                <a:latin typeface="Times New Roman" panose="02020603050405020304" pitchFamily="18" charset="0"/>
                <a:cs typeface="Times New Roman" panose="02020603050405020304" pitchFamily="18" charset="0"/>
              </a:rPr>
              <a:t>Superior technological know-how</a:t>
            </a:r>
            <a:r>
              <a:rPr lang="cs-CZ" altLang="cs-CZ" dirty="0">
                <a:latin typeface="Times New Roman" panose="02020603050405020304" pitchFamily="18" charset="0"/>
                <a:cs typeface="Times New Roman" panose="02020603050405020304" pitchFamily="18" charset="0"/>
              </a:rPr>
              <a:t>;</a:t>
            </a:r>
            <a:endParaRPr lang="en-US" altLang="cs-CZ" dirty="0">
              <a:latin typeface="Times New Roman" panose="02020603050405020304" pitchFamily="18" charset="0"/>
              <a:cs typeface="Times New Roman" panose="02020603050405020304" pitchFamily="18" charset="0"/>
            </a:endParaRPr>
          </a:p>
          <a:p>
            <a:pPr marL="1028700" lvl="1" algn="just">
              <a:spcBef>
                <a:spcPct val="0"/>
              </a:spcBef>
              <a:defRPr/>
            </a:pPr>
            <a:r>
              <a:rPr lang="en-US" altLang="cs-CZ" dirty="0">
                <a:latin typeface="Times New Roman" panose="02020603050405020304" pitchFamily="18" charset="0"/>
                <a:cs typeface="Times New Roman" panose="02020603050405020304" pitchFamily="18" charset="0"/>
              </a:rPr>
              <a:t>Reliable innovative processes</a:t>
            </a:r>
            <a:r>
              <a:rPr lang="cs-CZ" altLang="cs-CZ" dirty="0">
                <a:latin typeface="Times New Roman" panose="02020603050405020304" pitchFamily="18" charset="0"/>
                <a:cs typeface="Times New Roman" panose="02020603050405020304" pitchFamily="18" charset="0"/>
              </a:rPr>
              <a:t>;</a:t>
            </a:r>
            <a:endParaRPr lang="en-US" altLang="cs-CZ" dirty="0">
              <a:latin typeface="Times New Roman" panose="02020603050405020304" pitchFamily="18" charset="0"/>
              <a:cs typeface="Times New Roman" panose="02020603050405020304" pitchFamily="18" charset="0"/>
            </a:endParaRPr>
          </a:p>
          <a:p>
            <a:pPr marL="1028700" lvl="1" algn="just">
              <a:spcBef>
                <a:spcPct val="0"/>
              </a:spcBef>
              <a:defRPr/>
            </a:pPr>
            <a:r>
              <a:rPr lang="en-US" altLang="cs-CZ" dirty="0">
                <a:latin typeface="Times New Roman" panose="02020603050405020304" pitchFamily="18" charset="0"/>
                <a:cs typeface="Times New Roman" panose="02020603050405020304" pitchFamily="18" charset="0"/>
              </a:rPr>
              <a:t>Close relationships with external parties.</a:t>
            </a:r>
          </a:p>
          <a:p>
            <a:pPr marL="800100" lvl="1" indent="0" algn="just">
              <a:spcBef>
                <a:spcPct val="0"/>
              </a:spcBef>
              <a:buNone/>
              <a:defRPr/>
            </a:pPr>
            <a:endParaRPr lang="en-US" altLang="cs-CZ"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sz="2400" b="1" dirty="0">
                <a:latin typeface="Times New Roman" panose="02020603050405020304" pitchFamily="18" charset="0"/>
                <a:cs typeface="Times New Roman" panose="02020603050405020304" pitchFamily="18" charset="0"/>
              </a:rPr>
              <a:t>Competitive advantage </a:t>
            </a:r>
            <a:r>
              <a:rPr lang="en-US" sz="2400" dirty="0">
                <a:latin typeface="Times New Roman" panose="02020603050405020304" pitchFamily="18" charset="0"/>
                <a:cs typeface="Times New Roman" panose="02020603050405020304" pitchFamily="18" charset="0"/>
              </a:rPr>
              <a:t>is an advantage that a organization has over its competitors, allowing it to generate greater sales or margins and/or retain more customers than its competition.</a:t>
            </a:r>
          </a:p>
          <a:p>
            <a:pPr marL="285750" indent="-285750" algn="just">
              <a:spcBef>
                <a:spcPct val="0"/>
              </a:spcBef>
              <a:defRPr/>
            </a:pPr>
            <a:endParaRPr lang="en-US"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sz="2400" dirty="0">
                <a:latin typeface="Times New Roman" panose="02020603050405020304" pitchFamily="18" charset="0"/>
                <a:cs typeface="Times New Roman" panose="02020603050405020304" pitchFamily="18" charset="0"/>
              </a:rPr>
              <a:t>Competitive advantage is a sustainable advantage. The advantage is sustainable for long term.</a:t>
            </a:r>
          </a:p>
          <a:p>
            <a:pPr marL="285750" indent="-285750" algn="just">
              <a:spcBef>
                <a:spcPct val="0"/>
              </a:spcBef>
              <a:defRPr/>
            </a:pPr>
            <a:endParaRPr lang="en-GB" altLang="cs-CZ" sz="23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544446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6125395" cy="461665"/>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en-US" sz="2400" kern="0" dirty="0" smtClean="0">
                <a:solidFill>
                  <a:srgbClr val="307871"/>
                </a:solidFill>
                <a:latin typeface="Times New Roman"/>
                <a:ea typeface="+mj-ea"/>
                <a:cs typeface="+mj-cs"/>
              </a:rPr>
              <a:t>Core Competencies and Competitive Advantage</a:t>
            </a:r>
            <a:endParaRPr kumimoji="0" lang="en-GB" sz="1800" b="0" i="0" u="none" strike="noStrike" kern="0" cap="none" spc="0" normalizeH="0" baseline="0" dirty="0">
              <a:ln>
                <a:noFill/>
              </a:ln>
              <a:solidFill>
                <a:sysClr val="windowText" lastClr="000000"/>
              </a:solidFill>
              <a:effectLst/>
              <a:uLnTx/>
              <a:uFillTx/>
            </a:endParaRPr>
          </a:p>
        </p:txBody>
      </p:sp>
      <p:graphicFrame>
        <p:nvGraphicFramePr>
          <p:cNvPr id="6" name="Tabulka 5"/>
          <p:cNvGraphicFramePr>
            <a:graphicFrameLocks noGrp="1"/>
          </p:cNvGraphicFramePr>
          <p:nvPr>
            <p:extLst>
              <p:ext uri="{D42A27DB-BD31-4B8C-83A1-F6EECF244321}">
                <p14:modId xmlns:p14="http://schemas.microsoft.com/office/powerpoint/2010/main" val="59286774"/>
              </p:ext>
            </p:extLst>
          </p:nvPr>
        </p:nvGraphicFramePr>
        <p:xfrm>
          <a:off x="251520" y="1588169"/>
          <a:ext cx="10106525" cy="4114800"/>
        </p:xfrm>
        <a:graphic>
          <a:graphicData uri="http://schemas.openxmlformats.org/drawingml/2006/table">
            <a:tbl>
              <a:tblPr firstRow="1" bandRow="1">
                <a:tableStyleId>{5C22544A-7EE6-4342-B048-85BDC9FD1C3A}</a:tableStyleId>
              </a:tblPr>
              <a:tblGrid>
                <a:gridCol w="1823539">
                  <a:extLst>
                    <a:ext uri="{9D8B030D-6E8A-4147-A177-3AD203B41FA5}">
                      <a16:colId xmlns:a16="http://schemas.microsoft.com/office/drawing/2014/main" val="2404547861"/>
                    </a:ext>
                  </a:extLst>
                </a:gridCol>
                <a:gridCol w="4914144">
                  <a:extLst>
                    <a:ext uri="{9D8B030D-6E8A-4147-A177-3AD203B41FA5}">
                      <a16:colId xmlns:a16="http://schemas.microsoft.com/office/drawing/2014/main" val="3810881565"/>
                    </a:ext>
                  </a:extLst>
                </a:gridCol>
                <a:gridCol w="3368842">
                  <a:extLst>
                    <a:ext uri="{9D8B030D-6E8A-4147-A177-3AD203B41FA5}">
                      <a16:colId xmlns:a16="http://schemas.microsoft.com/office/drawing/2014/main" val="1366273372"/>
                    </a:ext>
                  </a:extLst>
                </a:gridCol>
              </a:tblGrid>
              <a:tr h="370840">
                <a:tc>
                  <a:txBody>
                    <a:bodyPr/>
                    <a:lstStyle/>
                    <a:p>
                      <a:pPr algn="just"/>
                      <a:r>
                        <a:rPr lang="cs-CZ" sz="2000" dirty="0" err="1">
                          <a:latin typeface="Times New Roman" panose="02020603050405020304" pitchFamily="18" charset="0"/>
                          <a:cs typeface="Times New Roman" panose="02020603050405020304" pitchFamily="18" charset="0"/>
                        </a:rPr>
                        <a:t>Company</a:t>
                      </a:r>
                      <a:endParaRPr lang="cs-CZ" sz="2000" dirty="0">
                        <a:latin typeface="Times New Roman" panose="02020603050405020304" pitchFamily="18" charset="0"/>
                        <a:cs typeface="Times New Roman" panose="02020603050405020304" pitchFamily="18" charset="0"/>
                      </a:endParaRPr>
                    </a:p>
                  </a:txBody>
                  <a:tcPr/>
                </a:tc>
                <a:tc>
                  <a:txBody>
                    <a:bodyPr/>
                    <a:lstStyle/>
                    <a:p>
                      <a:pPr algn="just"/>
                      <a:r>
                        <a:rPr lang="cs-CZ" sz="2000" dirty="0" err="1">
                          <a:latin typeface="Times New Roman" panose="02020603050405020304" pitchFamily="18" charset="0"/>
                          <a:cs typeface="Times New Roman" panose="02020603050405020304" pitchFamily="18" charset="0"/>
                        </a:rPr>
                        <a:t>Core</a:t>
                      </a:r>
                      <a:r>
                        <a:rPr lang="cs-CZ" sz="2000" dirty="0">
                          <a:latin typeface="Times New Roman" panose="02020603050405020304" pitchFamily="18" charset="0"/>
                          <a:cs typeface="Times New Roman" panose="02020603050405020304" pitchFamily="18" charset="0"/>
                        </a:rPr>
                        <a:t> </a:t>
                      </a:r>
                      <a:r>
                        <a:rPr lang="cs-CZ" sz="2000" dirty="0" err="1">
                          <a:latin typeface="Times New Roman" panose="02020603050405020304" pitchFamily="18" charset="0"/>
                          <a:cs typeface="Times New Roman" panose="02020603050405020304" pitchFamily="18" charset="0"/>
                        </a:rPr>
                        <a:t>competencies</a:t>
                      </a:r>
                      <a:endParaRPr lang="cs-CZ" sz="2000" dirty="0">
                        <a:latin typeface="Times New Roman" panose="02020603050405020304" pitchFamily="18" charset="0"/>
                        <a:cs typeface="Times New Roman" panose="02020603050405020304" pitchFamily="18" charset="0"/>
                      </a:endParaRPr>
                    </a:p>
                  </a:txBody>
                  <a:tcPr/>
                </a:tc>
                <a:tc>
                  <a:txBody>
                    <a:bodyPr/>
                    <a:lstStyle/>
                    <a:p>
                      <a:pPr algn="just"/>
                      <a:r>
                        <a:rPr lang="cs-CZ" sz="2000" dirty="0" err="1">
                          <a:latin typeface="Times New Roman" panose="02020603050405020304" pitchFamily="18" charset="0"/>
                          <a:cs typeface="Times New Roman" panose="02020603050405020304" pitchFamily="18" charset="0"/>
                        </a:rPr>
                        <a:t>Application</a:t>
                      </a:r>
                      <a:r>
                        <a:rPr lang="cs-CZ" sz="2000" dirty="0">
                          <a:latin typeface="Times New Roman" panose="02020603050405020304" pitchFamily="18" charset="0"/>
                          <a:cs typeface="Times New Roman" panose="02020603050405020304" pitchFamily="18" charset="0"/>
                        </a:rPr>
                        <a:t> </a:t>
                      </a:r>
                      <a:r>
                        <a:rPr lang="cs-CZ" sz="2000" dirty="0" err="1">
                          <a:latin typeface="Times New Roman" panose="02020603050405020304" pitchFamily="18" charset="0"/>
                          <a:cs typeface="Times New Roman" panose="02020603050405020304" pitchFamily="18" charset="0"/>
                        </a:rPr>
                        <a:t>examples</a:t>
                      </a:r>
                      <a:endParaRPr lang="cs-CZ" sz="20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434436873"/>
                  </a:ext>
                </a:extLst>
              </a:tr>
              <a:tr h="370840">
                <a:tc>
                  <a:txBody>
                    <a:bodyPr/>
                    <a:lstStyle/>
                    <a:p>
                      <a:pPr algn="just"/>
                      <a:r>
                        <a:rPr lang="cs-CZ" sz="2000" dirty="0">
                          <a:latin typeface="Times New Roman" panose="02020603050405020304" pitchFamily="18" charset="0"/>
                          <a:cs typeface="Times New Roman" panose="02020603050405020304" pitchFamily="18" charset="0"/>
                        </a:rPr>
                        <a:t>Amazon.com</a:t>
                      </a:r>
                    </a:p>
                  </a:txBody>
                  <a:tcPr/>
                </a:tc>
                <a:tc>
                  <a:txBody>
                    <a:bodyPr/>
                    <a:lstStyle/>
                    <a:p>
                      <a:pPr algn="just"/>
                      <a:r>
                        <a:rPr lang="cs-CZ" sz="2000" dirty="0">
                          <a:latin typeface="Times New Roman" panose="02020603050405020304" pitchFamily="18" charset="0"/>
                          <a:cs typeface="Times New Roman" panose="02020603050405020304" pitchFamily="18" charset="0"/>
                        </a:rPr>
                        <a:t>Superior IT </a:t>
                      </a:r>
                      <a:r>
                        <a:rPr lang="cs-CZ" sz="2000" dirty="0" err="1">
                          <a:latin typeface="Times New Roman" panose="02020603050405020304" pitchFamily="18" charset="0"/>
                          <a:cs typeface="Times New Roman" panose="02020603050405020304" pitchFamily="18" charset="0"/>
                        </a:rPr>
                        <a:t>capabilities</a:t>
                      </a:r>
                      <a:endParaRPr lang="cs-CZ" sz="2000" dirty="0">
                        <a:latin typeface="Times New Roman" panose="02020603050405020304" pitchFamily="18" charset="0"/>
                        <a:cs typeface="Times New Roman" panose="02020603050405020304" pitchFamily="18" charset="0"/>
                      </a:endParaRPr>
                    </a:p>
                  </a:txBody>
                  <a:tcPr/>
                </a:tc>
                <a:tc>
                  <a:txBody>
                    <a:bodyPr/>
                    <a:lstStyle/>
                    <a:p>
                      <a:pPr algn="just"/>
                      <a:r>
                        <a:rPr lang="cs-CZ" sz="2000" dirty="0">
                          <a:latin typeface="Times New Roman" panose="02020603050405020304" pitchFamily="18" charset="0"/>
                          <a:cs typeface="Times New Roman" panose="02020603050405020304" pitchFamily="18" charset="0"/>
                        </a:rPr>
                        <a:t>Online </a:t>
                      </a:r>
                      <a:r>
                        <a:rPr lang="cs-CZ" sz="2000" dirty="0" err="1">
                          <a:latin typeface="Times New Roman" panose="02020603050405020304" pitchFamily="18" charset="0"/>
                          <a:cs typeface="Times New Roman" panose="02020603050405020304" pitchFamily="18" charset="0"/>
                        </a:rPr>
                        <a:t>retailing</a:t>
                      </a:r>
                      <a:r>
                        <a:rPr lang="cs-CZ" sz="2000" dirty="0">
                          <a:latin typeface="Times New Roman" panose="02020603050405020304" pitchFamily="18" charset="0"/>
                          <a:cs typeface="Times New Roman" panose="02020603050405020304" pitchFamily="18" charset="0"/>
                        </a:rPr>
                        <a:t>: </a:t>
                      </a:r>
                      <a:r>
                        <a:rPr lang="cs-CZ" sz="2000" dirty="0" err="1">
                          <a:latin typeface="Times New Roman" panose="02020603050405020304" pitchFamily="18" charset="0"/>
                          <a:cs typeface="Times New Roman" panose="02020603050405020304" pitchFamily="18" charset="0"/>
                        </a:rPr>
                        <a:t>largest</a:t>
                      </a:r>
                      <a:r>
                        <a:rPr lang="cs-CZ" sz="2000" dirty="0">
                          <a:latin typeface="Times New Roman" panose="02020603050405020304" pitchFamily="18" charset="0"/>
                          <a:cs typeface="Times New Roman" panose="02020603050405020304" pitchFamily="18" charset="0"/>
                        </a:rPr>
                        <a:t> </a:t>
                      </a:r>
                      <a:r>
                        <a:rPr lang="cs-CZ" sz="2000" dirty="0" err="1">
                          <a:latin typeface="Times New Roman" panose="02020603050405020304" pitchFamily="18" charset="0"/>
                          <a:cs typeface="Times New Roman" panose="02020603050405020304" pitchFamily="18" charset="0"/>
                        </a:rPr>
                        <a:t>selection</a:t>
                      </a:r>
                      <a:r>
                        <a:rPr lang="cs-CZ" sz="2000" dirty="0">
                          <a:latin typeface="Times New Roman" panose="02020603050405020304" pitchFamily="18" charset="0"/>
                          <a:cs typeface="Times New Roman" panose="02020603050405020304" pitchFamily="18" charset="0"/>
                        </a:rPr>
                        <a:t> </a:t>
                      </a:r>
                      <a:r>
                        <a:rPr lang="cs-CZ" sz="2000" dirty="0" err="1">
                          <a:latin typeface="Times New Roman" panose="02020603050405020304" pitchFamily="18" charset="0"/>
                          <a:cs typeface="Times New Roman" panose="02020603050405020304" pitchFamily="18" charset="0"/>
                        </a:rPr>
                        <a:t>of</a:t>
                      </a:r>
                      <a:r>
                        <a:rPr lang="cs-CZ" sz="2000" dirty="0">
                          <a:latin typeface="Times New Roman" panose="02020603050405020304" pitchFamily="18" charset="0"/>
                          <a:cs typeface="Times New Roman" panose="02020603050405020304" pitchFamily="18" charset="0"/>
                        </a:rPr>
                        <a:t> </a:t>
                      </a:r>
                      <a:r>
                        <a:rPr lang="cs-CZ" sz="2000" dirty="0" err="1">
                          <a:latin typeface="Times New Roman" panose="02020603050405020304" pitchFamily="18" charset="0"/>
                          <a:cs typeface="Times New Roman" panose="02020603050405020304" pitchFamily="18" charset="0"/>
                        </a:rPr>
                        <a:t>items</a:t>
                      </a:r>
                      <a:r>
                        <a:rPr lang="cs-CZ" sz="2000" dirty="0">
                          <a:latin typeface="Times New Roman" panose="02020603050405020304" pitchFamily="18" charset="0"/>
                          <a:cs typeface="Times New Roman" panose="02020603050405020304" pitchFamily="18" charset="0"/>
                        </a:rPr>
                        <a:t> online</a:t>
                      </a:r>
                    </a:p>
                  </a:txBody>
                  <a:tcPr/>
                </a:tc>
                <a:extLst>
                  <a:ext uri="{0D108BD9-81ED-4DB2-BD59-A6C34878D82A}">
                    <a16:rowId xmlns:a16="http://schemas.microsoft.com/office/drawing/2014/main" val="377046012"/>
                  </a:ext>
                </a:extLst>
              </a:tr>
              <a:tr h="370840">
                <a:tc>
                  <a:txBody>
                    <a:bodyPr/>
                    <a:lstStyle/>
                    <a:p>
                      <a:pPr algn="just"/>
                      <a:r>
                        <a:rPr lang="cs-CZ" sz="2000" dirty="0">
                          <a:latin typeface="Times New Roman" panose="02020603050405020304" pitchFamily="18" charset="0"/>
                          <a:cs typeface="Times New Roman" panose="02020603050405020304" pitchFamily="18" charset="0"/>
                        </a:rPr>
                        <a:t>Apple</a:t>
                      </a:r>
                    </a:p>
                  </a:txBody>
                  <a:tcPr/>
                </a:tc>
                <a:tc>
                  <a:txBody>
                    <a:bodyPr/>
                    <a:lstStyle/>
                    <a:p>
                      <a:pPr algn="just"/>
                      <a:r>
                        <a:rPr lang="cs-CZ" sz="2000" dirty="0">
                          <a:latin typeface="Times New Roman" panose="02020603050405020304" pitchFamily="18" charset="0"/>
                          <a:cs typeface="Times New Roman" panose="02020603050405020304" pitchFamily="18" charset="0"/>
                        </a:rPr>
                        <a:t>Superior marketing and </a:t>
                      </a:r>
                      <a:r>
                        <a:rPr lang="cs-CZ" sz="2000" dirty="0" err="1">
                          <a:latin typeface="Times New Roman" panose="02020603050405020304" pitchFamily="18" charset="0"/>
                          <a:cs typeface="Times New Roman" panose="02020603050405020304" pitchFamily="18" charset="0"/>
                        </a:rPr>
                        <a:t>retailing</a:t>
                      </a:r>
                      <a:r>
                        <a:rPr lang="cs-CZ" sz="2000" dirty="0">
                          <a:latin typeface="Times New Roman" panose="02020603050405020304" pitchFamily="18" charset="0"/>
                          <a:cs typeface="Times New Roman" panose="02020603050405020304" pitchFamily="18" charset="0"/>
                        </a:rPr>
                        <a:t> </a:t>
                      </a:r>
                      <a:r>
                        <a:rPr lang="cs-CZ" sz="2000" dirty="0" err="1">
                          <a:latin typeface="Times New Roman" panose="02020603050405020304" pitchFamily="18" charset="0"/>
                          <a:cs typeface="Times New Roman" panose="02020603050405020304" pitchFamily="18" charset="0"/>
                        </a:rPr>
                        <a:t>experience</a:t>
                      </a:r>
                      <a:endParaRPr lang="cs-CZ" sz="2000" dirty="0">
                        <a:latin typeface="Times New Roman" panose="02020603050405020304" pitchFamily="18" charset="0"/>
                        <a:cs typeface="Times New Roman" panose="02020603050405020304" pitchFamily="18" charset="0"/>
                      </a:endParaRPr>
                    </a:p>
                    <a:p>
                      <a:pPr algn="just"/>
                      <a:r>
                        <a:rPr lang="cs-CZ" sz="2000" dirty="0">
                          <a:latin typeface="Times New Roman" panose="02020603050405020304" pitchFamily="18" charset="0"/>
                          <a:cs typeface="Times New Roman" panose="02020603050405020304" pitchFamily="18" charset="0"/>
                        </a:rPr>
                        <a:t>Superior </a:t>
                      </a:r>
                      <a:r>
                        <a:rPr lang="cs-CZ" sz="2000" dirty="0" err="1">
                          <a:latin typeface="Times New Roman" panose="02020603050405020304" pitchFamily="18" charset="0"/>
                          <a:cs typeface="Times New Roman" panose="02020603050405020304" pitchFamily="18" charset="0"/>
                        </a:rPr>
                        <a:t>industrial</a:t>
                      </a:r>
                      <a:r>
                        <a:rPr lang="cs-CZ" sz="2000" dirty="0">
                          <a:latin typeface="Times New Roman" panose="02020603050405020304" pitchFamily="18" charset="0"/>
                          <a:cs typeface="Times New Roman" panose="02020603050405020304" pitchFamily="18" charset="0"/>
                        </a:rPr>
                        <a:t> design</a:t>
                      </a:r>
                      <a:r>
                        <a:rPr lang="cs-CZ" sz="2000" baseline="0" dirty="0">
                          <a:latin typeface="Times New Roman" panose="02020603050405020304" pitchFamily="18" charset="0"/>
                          <a:cs typeface="Times New Roman" panose="02020603050405020304" pitchFamily="18" charset="0"/>
                        </a:rPr>
                        <a:t> in </a:t>
                      </a:r>
                      <a:r>
                        <a:rPr lang="cs-CZ" sz="2000" baseline="0" dirty="0" err="1">
                          <a:latin typeface="Times New Roman" panose="02020603050405020304" pitchFamily="18" charset="0"/>
                          <a:cs typeface="Times New Roman" panose="02020603050405020304" pitchFamily="18" charset="0"/>
                        </a:rPr>
                        <a:t>integration</a:t>
                      </a:r>
                      <a:r>
                        <a:rPr lang="cs-CZ" sz="2000" baseline="0" dirty="0">
                          <a:latin typeface="Times New Roman" panose="02020603050405020304" pitchFamily="18" charset="0"/>
                          <a:cs typeface="Times New Roman" panose="02020603050405020304" pitchFamily="18" charset="0"/>
                        </a:rPr>
                        <a:t> </a:t>
                      </a:r>
                      <a:r>
                        <a:rPr lang="cs-CZ" sz="2000" baseline="0" dirty="0" err="1">
                          <a:latin typeface="Times New Roman" panose="02020603050405020304" pitchFamily="18" charset="0"/>
                          <a:cs typeface="Times New Roman" panose="02020603050405020304" pitchFamily="18" charset="0"/>
                        </a:rPr>
                        <a:t>of</a:t>
                      </a:r>
                      <a:r>
                        <a:rPr lang="cs-CZ" sz="2000" baseline="0" dirty="0">
                          <a:latin typeface="Times New Roman" panose="02020603050405020304" pitchFamily="18" charset="0"/>
                          <a:cs typeface="Times New Roman" panose="02020603050405020304" pitchFamily="18" charset="0"/>
                        </a:rPr>
                        <a:t> hardware and software</a:t>
                      </a:r>
                      <a:endParaRPr lang="cs-CZ" sz="2000" dirty="0">
                        <a:latin typeface="Times New Roman" panose="02020603050405020304" pitchFamily="18" charset="0"/>
                        <a:cs typeface="Times New Roman" panose="02020603050405020304" pitchFamily="18" charset="0"/>
                      </a:endParaRPr>
                    </a:p>
                  </a:txBody>
                  <a:tcPr/>
                </a:tc>
                <a:tc>
                  <a:txBody>
                    <a:bodyPr/>
                    <a:lstStyle/>
                    <a:p>
                      <a:pPr algn="just"/>
                      <a:r>
                        <a:rPr lang="cs-CZ" sz="2000" dirty="0" err="1">
                          <a:latin typeface="Times New Roman" panose="02020603050405020304" pitchFamily="18" charset="0"/>
                          <a:cs typeface="Times New Roman" panose="02020603050405020304" pitchFamily="18" charset="0"/>
                        </a:rPr>
                        <a:t>Creation</a:t>
                      </a:r>
                      <a:r>
                        <a:rPr lang="cs-CZ" sz="2000" dirty="0">
                          <a:latin typeface="Times New Roman" panose="02020603050405020304" pitchFamily="18" charset="0"/>
                          <a:cs typeface="Times New Roman" panose="02020603050405020304" pitchFamily="18" charset="0"/>
                        </a:rPr>
                        <a:t> </a:t>
                      </a:r>
                      <a:r>
                        <a:rPr lang="cs-CZ" sz="2000" dirty="0" err="1">
                          <a:latin typeface="Times New Roman" panose="02020603050405020304" pitchFamily="18" charset="0"/>
                          <a:cs typeface="Times New Roman" panose="02020603050405020304" pitchFamily="18" charset="0"/>
                        </a:rPr>
                        <a:t>of</a:t>
                      </a:r>
                      <a:r>
                        <a:rPr lang="cs-CZ" sz="2000" dirty="0">
                          <a:latin typeface="Times New Roman" panose="02020603050405020304" pitchFamily="18" charset="0"/>
                          <a:cs typeface="Times New Roman" panose="02020603050405020304" pitchFamily="18" charset="0"/>
                        </a:rPr>
                        <a:t> </a:t>
                      </a:r>
                      <a:r>
                        <a:rPr lang="cs-CZ" sz="2000" dirty="0" err="1">
                          <a:latin typeface="Times New Roman" panose="02020603050405020304" pitchFamily="18" charset="0"/>
                          <a:cs typeface="Times New Roman" panose="02020603050405020304" pitchFamily="18" charset="0"/>
                        </a:rPr>
                        <a:t>innovative</a:t>
                      </a:r>
                      <a:r>
                        <a:rPr lang="cs-CZ" sz="2000" baseline="0" dirty="0">
                          <a:latin typeface="Times New Roman" panose="02020603050405020304" pitchFamily="18" charset="0"/>
                          <a:cs typeface="Times New Roman" panose="02020603050405020304" pitchFamily="18" charset="0"/>
                        </a:rPr>
                        <a:t> and </a:t>
                      </a:r>
                      <a:r>
                        <a:rPr lang="cs-CZ" sz="2000" baseline="0" dirty="0" err="1">
                          <a:latin typeface="Times New Roman" panose="02020603050405020304" pitchFamily="18" charset="0"/>
                          <a:cs typeface="Times New Roman" panose="02020603050405020304" pitchFamily="18" charset="0"/>
                        </a:rPr>
                        <a:t>category-defining</a:t>
                      </a:r>
                      <a:r>
                        <a:rPr lang="cs-CZ" sz="2000" baseline="0" dirty="0">
                          <a:latin typeface="Times New Roman" panose="02020603050405020304" pitchFamily="18" charset="0"/>
                          <a:cs typeface="Times New Roman" panose="02020603050405020304" pitchFamily="18" charset="0"/>
                        </a:rPr>
                        <a:t> mobile </a:t>
                      </a:r>
                      <a:r>
                        <a:rPr lang="cs-CZ" sz="2000" baseline="0" dirty="0" err="1">
                          <a:latin typeface="Times New Roman" panose="02020603050405020304" pitchFamily="18" charset="0"/>
                          <a:cs typeface="Times New Roman" panose="02020603050405020304" pitchFamily="18" charset="0"/>
                        </a:rPr>
                        <a:t>devices</a:t>
                      </a:r>
                      <a:r>
                        <a:rPr lang="cs-CZ" sz="2000" baseline="0" dirty="0">
                          <a:latin typeface="Times New Roman" panose="02020603050405020304" pitchFamily="18" charset="0"/>
                          <a:cs typeface="Times New Roman" panose="02020603050405020304" pitchFamily="18" charset="0"/>
                        </a:rPr>
                        <a:t> and software </a:t>
                      </a:r>
                      <a:r>
                        <a:rPr lang="cs-CZ" sz="2000" baseline="0" dirty="0" err="1">
                          <a:latin typeface="Times New Roman" panose="02020603050405020304" pitchFamily="18" charset="0"/>
                          <a:cs typeface="Times New Roman" panose="02020603050405020304" pitchFamily="18" charset="0"/>
                        </a:rPr>
                        <a:t>services</a:t>
                      </a:r>
                      <a:endParaRPr lang="cs-CZ" sz="20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3545628729"/>
                  </a:ext>
                </a:extLst>
              </a:tr>
              <a:tr h="370840">
                <a:tc>
                  <a:txBody>
                    <a:bodyPr/>
                    <a:lstStyle/>
                    <a:p>
                      <a:pPr algn="just"/>
                      <a:r>
                        <a:rPr lang="cs-CZ" sz="2000" dirty="0">
                          <a:latin typeface="Times New Roman" panose="02020603050405020304" pitchFamily="18" charset="0"/>
                          <a:cs typeface="Times New Roman" panose="02020603050405020304" pitchFamily="18" charset="0"/>
                        </a:rPr>
                        <a:t>Coca-Cola</a:t>
                      </a:r>
                    </a:p>
                  </a:txBody>
                  <a:tcPr/>
                </a:tc>
                <a:tc>
                  <a:txBody>
                    <a:bodyPr/>
                    <a:lstStyle/>
                    <a:p>
                      <a:pPr algn="just"/>
                      <a:r>
                        <a:rPr lang="cs-CZ" sz="2000" dirty="0">
                          <a:latin typeface="Times New Roman" panose="02020603050405020304" pitchFamily="18" charset="0"/>
                          <a:cs typeface="Times New Roman" panose="02020603050405020304" pitchFamily="18" charset="0"/>
                        </a:rPr>
                        <a:t>Superior marketing and </a:t>
                      </a:r>
                      <a:r>
                        <a:rPr lang="cs-CZ" sz="2000" dirty="0" err="1">
                          <a:latin typeface="Times New Roman" panose="02020603050405020304" pitchFamily="18" charset="0"/>
                          <a:cs typeface="Times New Roman" panose="02020603050405020304" pitchFamily="18" charset="0"/>
                        </a:rPr>
                        <a:t>distribution</a:t>
                      </a:r>
                      <a:endParaRPr lang="cs-CZ" sz="2000" dirty="0">
                        <a:latin typeface="Times New Roman" panose="02020603050405020304" pitchFamily="18" charset="0"/>
                        <a:cs typeface="Times New Roman" panose="02020603050405020304" pitchFamily="18" charset="0"/>
                      </a:endParaRPr>
                    </a:p>
                  </a:txBody>
                  <a:tcPr/>
                </a:tc>
                <a:tc>
                  <a:txBody>
                    <a:bodyPr/>
                    <a:lstStyle/>
                    <a:p>
                      <a:pPr algn="just"/>
                      <a:r>
                        <a:rPr lang="cs-CZ" sz="2000" dirty="0" err="1">
                          <a:latin typeface="Times New Roman" panose="02020603050405020304" pitchFamily="18" charset="0"/>
                          <a:cs typeface="Times New Roman" panose="02020603050405020304" pitchFamily="18" charset="0"/>
                        </a:rPr>
                        <a:t>Leveraging</a:t>
                      </a:r>
                      <a:r>
                        <a:rPr lang="cs-CZ" sz="2000" dirty="0">
                          <a:latin typeface="Times New Roman" panose="02020603050405020304" pitchFamily="18" charset="0"/>
                          <a:cs typeface="Times New Roman" panose="02020603050405020304" pitchFamily="18" charset="0"/>
                        </a:rPr>
                        <a:t> </a:t>
                      </a:r>
                      <a:r>
                        <a:rPr lang="cs-CZ" sz="2000" dirty="0" err="1">
                          <a:latin typeface="Times New Roman" panose="02020603050405020304" pitchFamily="18" charset="0"/>
                          <a:cs typeface="Times New Roman" panose="02020603050405020304" pitchFamily="18" charset="0"/>
                        </a:rPr>
                        <a:t>one</a:t>
                      </a:r>
                      <a:r>
                        <a:rPr lang="cs-CZ" sz="2000" dirty="0">
                          <a:latin typeface="Times New Roman" panose="02020603050405020304" pitchFamily="18" charset="0"/>
                          <a:cs typeface="Times New Roman" panose="02020603050405020304" pitchFamily="18" charset="0"/>
                        </a:rPr>
                        <a:t> </a:t>
                      </a:r>
                      <a:r>
                        <a:rPr lang="cs-CZ" sz="2000" dirty="0" err="1">
                          <a:latin typeface="Times New Roman" panose="02020603050405020304" pitchFamily="18" charset="0"/>
                          <a:cs typeface="Times New Roman" panose="02020603050405020304" pitchFamily="18" charset="0"/>
                        </a:rPr>
                        <a:t>of</a:t>
                      </a:r>
                      <a:r>
                        <a:rPr lang="cs-CZ" sz="2000" dirty="0">
                          <a:latin typeface="Times New Roman" panose="02020603050405020304" pitchFamily="18" charset="0"/>
                          <a:cs typeface="Times New Roman" panose="02020603050405020304" pitchFamily="18" charset="0"/>
                        </a:rPr>
                        <a:t> </a:t>
                      </a:r>
                      <a:r>
                        <a:rPr lang="cs-CZ" sz="2000" dirty="0" err="1">
                          <a:latin typeface="Times New Roman" panose="02020603050405020304" pitchFamily="18" charset="0"/>
                          <a:cs typeface="Times New Roman" panose="02020603050405020304" pitchFamily="18" charset="0"/>
                        </a:rPr>
                        <a:t>the</a:t>
                      </a:r>
                      <a:r>
                        <a:rPr lang="cs-CZ" sz="2000" dirty="0">
                          <a:latin typeface="Times New Roman" panose="02020603050405020304" pitchFamily="18" charset="0"/>
                          <a:cs typeface="Times New Roman" panose="02020603050405020304" pitchFamily="18" charset="0"/>
                        </a:rPr>
                        <a:t> </a:t>
                      </a:r>
                      <a:r>
                        <a:rPr lang="cs-CZ" sz="2000" dirty="0" err="1">
                          <a:latin typeface="Times New Roman" panose="02020603050405020304" pitchFamily="18" charset="0"/>
                          <a:cs typeface="Times New Roman" panose="02020603050405020304" pitchFamily="18" charset="0"/>
                        </a:rPr>
                        <a:t>world´s</a:t>
                      </a:r>
                      <a:r>
                        <a:rPr lang="cs-CZ" sz="2000" dirty="0">
                          <a:latin typeface="Times New Roman" panose="02020603050405020304" pitchFamily="18" charset="0"/>
                          <a:cs typeface="Times New Roman" panose="02020603050405020304" pitchFamily="18" charset="0"/>
                        </a:rPr>
                        <a:t> most </a:t>
                      </a:r>
                      <a:r>
                        <a:rPr lang="cs-CZ" sz="2000" dirty="0" err="1">
                          <a:latin typeface="Times New Roman" panose="02020603050405020304" pitchFamily="18" charset="0"/>
                          <a:cs typeface="Times New Roman" panose="02020603050405020304" pitchFamily="18" charset="0"/>
                        </a:rPr>
                        <a:t>recognized</a:t>
                      </a:r>
                      <a:r>
                        <a:rPr lang="cs-CZ" sz="2000" dirty="0">
                          <a:latin typeface="Times New Roman" panose="02020603050405020304" pitchFamily="18" charset="0"/>
                          <a:cs typeface="Times New Roman" panose="02020603050405020304" pitchFamily="18" charset="0"/>
                        </a:rPr>
                        <a:t> </a:t>
                      </a:r>
                      <a:r>
                        <a:rPr lang="cs-CZ" sz="2000" dirty="0" err="1">
                          <a:latin typeface="Times New Roman" panose="02020603050405020304" pitchFamily="18" charset="0"/>
                          <a:cs typeface="Times New Roman" panose="02020603050405020304" pitchFamily="18" charset="0"/>
                        </a:rPr>
                        <a:t>brands</a:t>
                      </a:r>
                      <a:endParaRPr lang="cs-CZ" sz="2000" dirty="0">
                        <a:latin typeface="Times New Roman" panose="02020603050405020304" pitchFamily="18" charset="0"/>
                        <a:cs typeface="Times New Roman" panose="02020603050405020304" pitchFamily="18" charset="0"/>
                      </a:endParaRPr>
                    </a:p>
                    <a:p>
                      <a:pPr algn="just"/>
                      <a:r>
                        <a:rPr lang="cs-CZ" sz="2000" dirty="0" err="1">
                          <a:latin typeface="Times New Roman" panose="02020603050405020304" pitchFamily="18" charset="0"/>
                          <a:cs typeface="Times New Roman" panose="02020603050405020304" pitchFamily="18" charset="0"/>
                        </a:rPr>
                        <a:t>Gloal</a:t>
                      </a:r>
                      <a:r>
                        <a:rPr lang="cs-CZ" sz="2000" baseline="0" dirty="0">
                          <a:latin typeface="Times New Roman" panose="02020603050405020304" pitchFamily="18" charset="0"/>
                          <a:cs typeface="Times New Roman" panose="02020603050405020304" pitchFamily="18" charset="0"/>
                        </a:rPr>
                        <a:t> </a:t>
                      </a:r>
                      <a:r>
                        <a:rPr lang="cs-CZ" sz="2000" baseline="0" dirty="0" err="1">
                          <a:latin typeface="Times New Roman" panose="02020603050405020304" pitchFamily="18" charset="0"/>
                          <a:cs typeface="Times New Roman" panose="02020603050405020304" pitchFamily="18" charset="0"/>
                        </a:rPr>
                        <a:t>availability</a:t>
                      </a:r>
                      <a:r>
                        <a:rPr lang="cs-CZ" sz="2000" baseline="0" dirty="0">
                          <a:latin typeface="Times New Roman" panose="02020603050405020304" pitchFamily="18" charset="0"/>
                          <a:cs typeface="Times New Roman" panose="02020603050405020304" pitchFamily="18" charset="0"/>
                        </a:rPr>
                        <a:t> </a:t>
                      </a:r>
                      <a:r>
                        <a:rPr lang="cs-CZ" sz="2000" baseline="0" dirty="0" err="1">
                          <a:latin typeface="Times New Roman" panose="02020603050405020304" pitchFamily="18" charset="0"/>
                          <a:cs typeface="Times New Roman" panose="02020603050405020304" pitchFamily="18" charset="0"/>
                        </a:rPr>
                        <a:t>of</a:t>
                      </a:r>
                      <a:r>
                        <a:rPr lang="cs-CZ" sz="2000" baseline="0" dirty="0">
                          <a:latin typeface="Times New Roman" panose="02020603050405020304" pitchFamily="18" charset="0"/>
                          <a:cs typeface="Times New Roman" panose="02020603050405020304" pitchFamily="18" charset="0"/>
                        </a:rPr>
                        <a:t> </a:t>
                      </a:r>
                      <a:r>
                        <a:rPr lang="cs-CZ" sz="2000" baseline="0" dirty="0" err="1">
                          <a:latin typeface="Times New Roman" panose="02020603050405020304" pitchFamily="18" charset="0"/>
                          <a:cs typeface="Times New Roman" panose="02020603050405020304" pitchFamily="18" charset="0"/>
                        </a:rPr>
                        <a:t>products</a:t>
                      </a:r>
                      <a:endParaRPr lang="cs-CZ" sz="20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246340392"/>
                  </a:ext>
                </a:extLst>
              </a:tr>
              <a:tr h="370840">
                <a:tc>
                  <a:txBody>
                    <a:bodyPr/>
                    <a:lstStyle/>
                    <a:p>
                      <a:pPr algn="just"/>
                      <a:r>
                        <a:rPr lang="cs-CZ" sz="2000" dirty="0">
                          <a:latin typeface="Times New Roman" panose="02020603050405020304" pitchFamily="18" charset="0"/>
                          <a:cs typeface="Times New Roman" panose="02020603050405020304" pitchFamily="18" charset="0"/>
                        </a:rPr>
                        <a:t>Honda</a:t>
                      </a:r>
                    </a:p>
                  </a:txBody>
                  <a:tcPr/>
                </a:tc>
                <a:tc>
                  <a:txBody>
                    <a:bodyPr/>
                    <a:lstStyle/>
                    <a:p>
                      <a:pPr algn="just"/>
                      <a:r>
                        <a:rPr lang="cs-CZ" sz="2000" dirty="0">
                          <a:latin typeface="Times New Roman" panose="02020603050405020304" pitchFamily="18" charset="0"/>
                          <a:cs typeface="Times New Roman" panose="02020603050405020304" pitchFamily="18" charset="0"/>
                        </a:rPr>
                        <a:t>Superior</a:t>
                      </a:r>
                      <a:r>
                        <a:rPr lang="cs-CZ" sz="2000" baseline="0" dirty="0">
                          <a:latin typeface="Times New Roman" panose="02020603050405020304" pitchFamily="18" charset="0"/>
                          <a:cs typeface="Times New Roman" panose="02020603050405020304" pitchFamily="18" charset="0"/>
                        </a:rPr>
                        <a:t> </a:t>
                      </a:r>
                      <a:r>
                        <a:rPr lang="cs-CZ" sz="2000" baseline="0" dirty="0" err="1">
                          <a:latin typeface="Times New Roman" panose="02020603050405020304" pitchFamily="18" charset="0"/>
                          <a:cs typeface="Times New Roman" panose="02020603050405020304" pitchFamily="18" charset="0"/>
                        </a:rPr>
                        <a:t>engineering</a:t>
                      </a:r>
                      <a:r>
                        <a:rPr lang="cs-CZ" sz="2000" baseline="0" dirty="0">
                          <a:latin typeface="Times New Roman" panose="02020603050405020304" pitchFamily="18" charset="0"/>
                          <a:cs typeface="Times New Roman" panose="02020603050405020304" pitchFamily="18" charset="0"/>
                        </a:rPr>
                        <a:t> </a:t>
                      </a:r>
                      <a:r>
                        <a:rPr lang="cs-CZ" sz="2000" baseline="0" dirty="0" err="1">
                          <a:latin typeface="Times New Roman" panose="02020603050405020304" pitchFamily="18" charset="0"/>
                          <a:cs typeface="Times New Roman" panose="02020603050405020304" pitchFamily="18" charset="0"/>
                        </a:rPr>
                        <a:t>of</a:t>
                      </a:r>
                      <a:r>
                        <a:rPr lang="cs-CZ" sz="2000" baseline="0" dirty="0">
                          <a:latin typeface="Times New Roman" panose="02020603050405020304" pitchFamily="18" charset="0"/>
                          <a:cs typeface="Times New Roman" panose="02020603050405020304" pitchFamily="18" charset="0"/>
                        </a:rPr>
                        <a:t> </a:t>
                      </a:r>
                      <a:r>
                        <a:rPr lang="cs-CZ" sz="2000" baseline="0" dirty="0" err="1">
                          <a:latin typeface="Times New Roman" panose="02020603050405020304" pitchFamily="18" charset="0"/>
                          <a:cs typeface="Times New Roman" panose="02020603050405020304" pitchFamily="18" charset="0"/>
                        </a:rPr>
                        <a:t>small</a:t>
                      </a:r>
                      <a:r>
                        <a:rPr lang="cs-CZ" sz="2000" baseline="0" dirty="0">
                          <a:latin typeface="Times New Roman" panose="02020603050405020304" pitchFamily="18" charset="0"/>
                          <a:cs typeface="Times New Roman" panose="02020603050405020304" pitchFamily="18" charset="0"/>
                        </a:rPr>
                        <a:t> but </a:t>
                      </a:r>
                      <a:r>
                        <a:rPr lang="cs-CZ" sz="2000" baseline="0" dirty="0" err="1">
                          <a:latin typeface="Times New Roman" panose="02020603050405020304" pitchFamily="18" charset="0"/>
                          <a:cs typeface="Times New Roman" panose="02020603050405020304" pitchFamily="18" charset="0"/>
                        </a:rPr>
                        <a:t>powerful</a:t>
                      </a:r>
                      <a:r>
                        <a:rPr lang="cs-CZ" sz="2000" baseline="0" dirty="0">
                          <a:latin typeface="Times New Roman" panose="02020603050405020304" pitchFamily="18" charset="0"/>
                          <a:cs typeface="Times New Roman" panose="02020603050405020304" pitchFamily="18" charset="0"/>
                        </a:rPr>
                        <a:t> and </a:t>
                      </a:r>
                      <a:r>
                        <a:rPr lang="cs-CZ" sz="2000" baseline="0" dirty="0" err="1">
                          <a:latin typeface="Times New Roman" panose="02020603050405020304" pitchFamily="18" charset="0"/>
                          <a:cs typeface="Times New Roman" panose="02020603050405020304" pitchFamily="18" charset="0"/>
                        </a:rPr>
                        <a:t>highly</a:t>
                      </a:r>
                      <a:r>
                        <a:rPr lang="cs-CZ" sz="2000" baseline="0" dirty="0">
                          <a:latin typeface="Times New Roman" panose="02020603050405020304" pitchFamily="18" charset="0"/>
                          <a:cs typeface="Times New Roman" panose="02020603050405020304" pitchFamily="18" charset="0"/>
                        </a:rPr>
                        <a:t> </a:t>
                      </a:r>
                      <a:r>
                        <a:rPr lang="cs-CZ" sz="2000" baseline="0" dirty="0" err="1">
                          <a:latin typeface="Times New Roman" panose="02020603050405020304" pitchFamily="18" charset="0"/>
                          <a:cs typeface="Times New Roman" panose="02020603050405020304" pitchFamily="18" charset="0"/>
                        </a:rPr>
                        <a:t>reliable</a:t>
                      </a:r>
                      <a:r>
                        <a:rPr lang="cs-CZ" sz="2000" baseline="0" dirty="0">
                          <a:latin typeface="Times New Roman" panose="02020603050405020304" pitchFamily="18" charset="0"/>
                          <a:cs typeface="Times New Roman" panose="02020603050405020304" pitchFamily="18" charset="0"/>
                        </a:rPr>
                        <a:t> </a:t>
                      </a:r>
                      <a:r>
                        <a:rPr lang="cs-CZ" sz="2000" baseline="0" dirty="0" err="1">
                          <a:latin typeface="Times New Roman" panose="02020603050405020304" pitchFamily="18" charset="0"/>
                          <a:cs typeface="Times New Roman" panose="02020603050405020304" pitchFamily="18" charset="0"/>
                        </a:rPr>
                        <a:t>internal</a:t>
                      </a:r>
                      <a:r>
                        <a:rPr lang="cs-CZ" sz="2000" baseline="0" dirty="0">
                          <a:latin typeface="Times New Roman" panose="02020603050405020304" pitchFamily="18" charset="0"/>
                          <a:cs typeface="Times New Roman" panose="02020603050405020304" pitchFamily="18" charset="0"/>
                        </a:rPr>
                        <a:t> </a:t>
                      </a:r>
                      <a:r>
                        <a:rPr lang="cs-CZ" sz="2000" baseline="0" dirty="0" err="1">
                          <a:latin typeface="Times New Roman" panose="02020603050405020304" pitchFamily="18" charset="0"/>
                          <a:cs typeface="Times New Roman" panose="02020603050405020304" pitchFamily="18" charset="0"/>
                        </a:rPr>
                        <a:t>combustion</a:t>
                      </a:r>
                      <a:r>
                        <a:rPr lang="cs-CZ" sz="2000" baseline="0" dirty="0">
                          <a:latin typeface="Times New Roman" panose="02020603050405020304" pitchFamily="18" charset="0"/>
                          <a:cs typeface="Times New Roman" panose="02020603050405020304" pitchFamily="18" charset="0"/>
                        </a:rPr>
                        <a:t> </a:t>
                      </a:r>
                      <a:r>
                        <a:rPr lang="cs-CZ" sz="2000" baseline="0" dirty="0" err="1">
                          <a:latin typeface="Times New Roman" panose="02020603050405020304" pitchFamily="18" charset="0"/>
                          <a:cs typeface="Times New Roman" panose="02020603050405020304" pitchFamily="18" charset="0"/>
                        </a:rPr>
                        <a:t>enegines</a:t>
                      </a:r>
                      <a:endParaRPr lang="cs-CZ" sz="2000" dirty="0">
                        <a:latin typeface="Times New Roman" panose="02020603050405020304" pitchFamily="18" charset="0"/>
                        <a:cs typeface="Times New Roman" panose="02020603050405020304" pitchFamily="18" charset="0"/>
                      </a:endParaRPr>
                    </a:p>
                  </a:txBody>
                  <a:tcPr/>
                </a:tc>
                <a:tc>
                  <a:txBody>
                    <a:bodyPr/>
                    <a:lstStyle/>
                    <a:p>
                      <a:pPr algn="just"/>
                      <a:r>
                        <a:rPr lang="cs-CZ" sz="2000" dirty="0" err="1">
                          <a:latin typeface="Times New Roman" panose="02020603050405020304" pitchFamily="18" charset="0"/>
                          <a:cs typeface="Times New Roman" panose="02020603050405020304" pitchFamily="18" charset="0"/>
                        </a:rPr>
                        <a:t>Motorcycles</a:t>
                      </a:r>
                      <a:r>
                        <a:rPr lang="cs-CZ" sz="2000" dirty="0">
                          <a:latin typeface="Times New Roman" panose="02020603050405020304" pitchFamily="18" charset="0"/>
                          <a:cs typeface="Times New Roman" panose="02020603050405020304" pitchFamily="18" charset="0"/>
                        </a:rPr>
                        <a:t>, </a:t>
                      </a:r>
                      <a:r>
                        <a:rPr lang="cs-CZ" sz="2000" dirty="0" err="1">
                          <a:latin typeface="Times New Roman" panose="02020603050405020304" pitchFamily="18" charset="0"/>
                          <a:cs typeface="Times New Roman" panose="02020603050405020304" pitchFamily="18" charset="0"/>
                        </a:rPr>
                        <a:t>cars</a:t>
                      </a:r>
                      <a:r>
                        <a:rPr lang="cs-CZ" sz="2000" dirty="0">
                          <a:latin typeface="Times New Roman" panose="02020603050405020304" pitchFamily="18" charset="0"/>
                          <a:cs typeface="Times New Roman" panose="02020603050405020304" pitchFamily="18" charset="0"/>
                        </a:rPr>
                        <a:t>, </a:t>
                      </a:r>
                      <a:r>
                        <a:rPr lang="cs-CZ" sz="2000" dirty="0" err="1">
                          <a:latin typeface="Times New Roman" panose="02020603050405020304" pitchFamily="18" charset="0"/>
                          <a:cs typeface="Times New Roman" panose="02020603050405020304" pitchFamily="18" charset="0"/>
                        </a:rPr>
                        <a:t>sporting</a:t>
                      </a:r>
                      <a:r>
                        <a:rPr lang="cs-CZ" sz="2000" dirty="0">
                          <a:latin typeface="Times New Roman" panose="02020603050405020304" pitchFamily="18" charset="0"/>
                          <a:cs typeface="Times New Roman" panose="02020603050405020304" pitchFamily="18" charset="0"/>
                        </a:rPr>
                        <a:t> </a:t>
                      </a:r>
                      <a:r>
                        <a:rPr lang="cs-CZ" sz="2000" dirty="0" err="1">
                          <a:latin typeface="Times New Roman" panose="02020603050405020304" pitchFamily="18" charset="0"/>
                          <a:cs typeface="Times New Roman" panose="02020603050405020304" pitchFamily="18" charset="0"/>
                        </a:rPr>
                        <a:t>boats</a:t>
                      </a:r>
                      <a:r>
                        <a:rPr lang="cs-CZ" sz="2000" dirty="0">
                          <a:latin typeface="Times New Roman" panose="02020603050405020304" pitchFamily="18" charset="0"/>
                          <a:cs typeface="Times New Roman" panose="02020603050405020304" pitchFamily="18" charset="0"/>
                        </a:rPr>
                        <a:t>, </a:t>
                      </a:r>
                      <a:r>
                        <a:rPr lang="cs-CZ" sz="2000" dirty="0" err="1">
                          <a:latin typeface="Times New Roman" panose="02020603050405020304" pitchFamily="18" charset="0"/>
                          <a:cs typeface="Times New Roman" panose="02020603050405020304" pitchFamily="18" charset="0"/>
                        </a:rPr>
                        <a:t>snowmobiles</a:t>
                      </a:r>
                      <a:r>
                        <a:rPr lang="cs-CZ" sz="2000" dirty="0">
                          <a:latin typeface="Times New Roman" panose="02020603050405020304" pitchFamily="18" charset="0"/>
                          <a:cs typeface="Times New Roman" panose="02020603050405020304" pitchFamily="18" charset="0"/>
                        </a:rPr>
                        <a:t>, </a:t>
                      </a:r>
                      <a:r>
                        <a:rPr lang="cs-CZ" sz="2000" dirty="0" err="1">
                          <a:latin typeface="Times New Roman" panose="02020603050405020304" pitchFamily="18" charset="0"/>
                          <a:cs typeface="Times New Roman" panose="02020603050405020304" pitchFamily="18" charset="0"/>
                        </a:rPr>
                        <a:t>small</a:t>
                      </a:r>
                      <a:r>
                        <a:rPr lang="cs-CZ" sz="2000" baseline="0" dirty="0">
                          <a:latin typeface="Times New Roman" panose="02020603050405020304" pitchFamily="18" charset="0"/>
                          <a:cs typeface="Times New Roman" panose="02020603050405020304" pitchFamily="18" charset="0"/>
                        </a:rPr>
                        <a:t> </a:t>
                      </a:r>
                      <a:r>
                        <a:rPr lang="cs-CZ" sz="2000" baseline="0" dirty="0" err="1">
                          <a:latin typeface="Times New Roman" panose="02020603050405020304" pitchFamily="18" charset="0"/>
                          <a:cs typeface="Times New Roman" panose="02020603050405020304" pitchFamily="18" charset="0"/>
                        </a:rPr>
                        <a:t>aircraft</a:t>
                      </a:r>
                      <a:endParaRPr lang="cs-CZ" sz="20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3281544547"/>
                  </a:ext>
                </a:extLst>
              </a:tr>
            </a:tbl>
          </a:graphicData>
        </a:graphic>
      </p:graphicFrame>
      <p:sp>
        <p:nvSpPr>
          <p:cNvPr id="2" name="Obdélník 1"/>
          <p:cNvSpPr/>
          <p:nvPr/>
        </p:nvSpPr>
        <p:spPr>
          <a:xfrm>
            <a:off x="251520" y="978727"/>
            <a:ext cx="4253921" cy="461665"/>
          </a:xfrm>
          <a:prstGeom prst="rect">
            <a:avLst/>
          </a:prstGeom>
        </p:spPr>
        <p:txBody>
          <a:bodyPr wrap="none">
            <a:spAutoFit/>
          </a:bodyPr>
          <a:lstStyle/>
          <a:p>
            <a:pPr algn="just">
              <a:spcBef>
                <a:spcPct val="0"/>
              </a:spcBef>
              <a:defRPr/>
            </a:pPr>
            <a:r>
              <a:rPr lang="en-US" altLang="cs-CZ" sz="2400" b="1" dirty="0">
                <a:latin typeface="Times New Roman" panose="02020603050405020304" pitchFamily="18" charset="0"/>
                <a:cs typeface="Times New Roman" panose="02020603050405020304" pitchFamily="18" charset="0"/>
              </a:rPr>
              <a:t>Examples of core competencies</a:t>
            </a:r>
          </a:p>
        </p:txBody>
      </p:sp>
    </p:spTree>
    <p:extLst>
      <p:ext uri="{BB962C8B-B14F-4D97-AF65-F5344CB8AC3E}">
        <p14:creationId xmlns:p14="http://schemas.microsoft.com/office/powerpoint/2010/main" val="10705821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3111749" cy="461665"/>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en-US" sz="2400" kern="0" dirty="0" smtClean="0">
                <a:solidFill>
                  <a:srgbClr val="307871"/>
                </a:solidFill>
                <a:latin typeface="Times New Roman"/>
                <a:ea typeface="+mj-ea"/>
                <a:cs typeface="+mj-cs"/>
              </a:rPr>
              <a:t>Competitive Advantage</a:t>
            </a:r>
            <a:endParaRPr kumimoji="0" lang="en-GB" sz="1800" b="0" i="0" u="none" strike="noStrike" kern="0" cap="none" spc="0" normalizeH="0" baseline="0" dirty="0">
              <a:ln>
                <a:noFill/>
              </a:ln>
              <a:solidFill>
                <a:sysClr val="windowText" lastClr="000000"/>
              </a:solidFill>
              <a:effectLst/>
              <a:uLnTx/>
              <a:uFillTx/>
            </a:endParaRPr>
          </a:p>
        </p:txBody>
      </p:sp>
      <p:sp>
        <p:nvSpPr>
          <p:cNvPr id="8" name="Zástupný symbol pro obsah 2"/>
          <p:cNvSpPr txBox="1">
            <a:spLocks/>
          </p:cNvSpPr>
          <p:nvPr/>
        </p:nvSpPr>
        <p:spPr>
          <a:xfrm>
            <a:off x="251519" y="957040"/>
            <a:ext cx="10028261" cy="43421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85750" indent="-285750" algn="just">
              <a:spcBef>
                <a:spcPct val="0"/>
              </a:spcBef>
              <a:defRPr/>
            </a:pPr>
            <a:r>
              <a:rPr lang="en-US" sz="2050" dirty="0">
                <a:latin typeface="Times New Roman" panose="02020603050405020304" pitchFamily="18" charset="0"/>
                <a:cs typeface="Times New Roman" panose="02020603050405020304" pitchFamily="18" charset="0"/>
              </a:rPr>
              <a:t>When a organization has permanent competitive advantage, its resources and capabilities are durable, hard to identify and hard to copy</a:t>
            </a:r>
            <a:r>
              <a:rPr lang="en-US" altLang="cs-CZ" sz="2050" dirty="0">
                <a:latin typeface="Times New Roman" panose="02020603050405020304" pitchFamily="18" charset="0"/>
                <a:cs typeface="Times New Roman" panose="02020603050405020304" pitchFamily="18" charset="0"/>
              </a:rPr>
              <a:t>. </a:t>
            </a:r>
          </a:p>
          <a:p>
            <a:pPr marL="285750" indent="-285750" algn="just">
              <a:spcBef>
                <a:spcPct val="0"/>
              </a:spcBef>
              <a:defRPr/>
            </a:pPr>
            <a:endParaRPr lang="en-US" altLang="cs-CZ" sz="205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sz="2050" dirty="0">
                <a:latin typeface="Times New Roman" panose="02020603050405020304" pitchFamily="18" charset="0"/>
                <a:cs typeface="Times New Roman" panose="02020603050405020304" pitchFamily="18" charset="0"/>
              </a:rPr>
              <a:t>A organization chooses to pursue one of two types of competitive advantage, either via lower costs than its competition or by differentiating itself along dimensions valued by customers to command a higher price</a:t>
            </a:r>
            <a:r>
              <a:rPr lang="en-US" sz="2050" dirty="0" smtClean="0">
                <a:latin typeface="Times New Roman" panose="02020603050405020304" pitchFamily="18" charset="0"/>
                <a:cs typeface="Times New Roman" panose="02020603050405020304" pitchFamily="18" charset="0"/>
              </a:rPr>
              <a:t>.</a:t>
            </a:r>
          </a:p>
          <a:p>
            <a:pPr marL="285750" indent="-285750" algn="just">
              <a:spcBef>
                <a:spcPct val="0"/>
              </a:spcBef>
              <a:defRPr/>
            </a:pPr>
            <a:r>
              <a:rPr lang="en-US" sz="2050" dirty="0">
                <a:latin typeface="Times New Roman" panose="02020603050405020304" pitchFamily="18" charset="0"/>
                <a:cs typeface="Times New Roman" panose="02020603050405020304" pitchFamily="18" charset="0"/>
              </a:rPr>
              <a:t>The sources of competitive advantage differ widely among industries and even within industry segments.</a:t>
            </a:r>
          </a:p>
          <a:p>
            <a:pPr marL="285750" indent="-285750" algn="just">
              <a:spcBef>
                <a:spcPct val="0"/>
              </a:spcBef>
              <a:defRPr/>
            </a:pPr>
            <a:endParaRPr lang="en-US" sz="205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sz="2050" dirty="0">
                <a:latin typeface="Times New Roman" panose="02020603050405020304" pitchFamily="18" charset="0"/>
                <a:cs typeface="Times New Roman" panose="02020603050405020304" pitchFamily="18" charset="0"/>
              </a:rPr>
              <a:t>Globalization competitors do not negate the role of the home nation in a competitive advantage but do change its character.</a:t>
            </a:r>
          </a:p>
          <a:p>
            <a:pPr marL="285750" indent="-285750" algn="just">
              <a:spcBef>
                <a:spcPct val="0"/>
              </a:spcBef>
              <a:defRPr/>
            </a:pPr>
            <a:endParaRPr lang="en-US" sz="205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sz="2050" dirty="0">
                <a:latin typeface="Times New Roman" panose="02020603050405020304" pitchFamily="18" charset="0"/>
                <a:cs typeface="Times New Roman" panose="02020603050405020304" pitchFamily="18" charset="0"/>
              </a:rPr>
              <a:t>The innovations that lead to the competitive advantage involve an accumulation of small steps and protective efforts as much as dramatic breakthroughs</a:t>
            </a:r>
            <a:r>
              <a:rPr lang="en-US" altLang="cs-CZ" sz="2050" dirty="0">
                <a:latin typeface="Times New Roman" panose="02020603050405020304" pitchFamily="18" charset="0"/>
                <a:cs typeface="Times New Roman" panose="02020603050405020304" pitchFamily="18" charset="0"/>
              </a:rPr>
              <a:t>. </a:t>
            </a:r>
          </a:p>
          <a:p>
            <a:pPr marL="285750" indent="-285750" algn="just">
              <a:spcBef>
                <a:spcPct val="0"/>
              </a:spcBef>
              <a:defRPr/>
            </a:pPr>
            <a:endParaRPr lang="en-US" altLang="cs-CZ" sz="205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sz="2050" dirty="0">
                <a:latin typeface="Times New Roman" panose="02020603050405020304" pitchFamily="18" charset="0"/>
                <a:cs typeface="Times New Roman" panose="02020603050405020304" pitchFamily="18" charset="0"/>
              </a:rPr>
              <a:t>Organization gains advantage initially through altering the basis of competition.</a:t>
            </a:r>
          </a:p>
          <a:p>
            <a:pPr marL="285750" indent="-285750" algn="just">
              <a:spcBef>
                <a:spcPct val="0"/>
              </a:spcBef>
              <a:defRPr/>
            </a:pPr>
            <a:endParaRPr lang="en-US" sz="205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sz="2050" dirty="0">
                <a:latin typeface="Times New Roman" panose="02020603050405020304" pitchFamily="18" charset="0"/>
                <a:cs typeface="Times New Roman" panose="02020603050405020304" pitchFamily="18" charset="0"/>
              </a:rPr>
              <a:t>Organizations sustain competitive advantage through improving fast enough to stay ahead.</a:t>
            </a:r>
            <a:endParaRPr lang="en-US" altLang="cs-CZ" sz="2050" dirty="0">
              <a:latin typeface="Times New Roman" panose="02020603050405020304" pitchFamily="18" charset="0"/>
              <a:cs typeface="Times New Roman" panose="02020603050405020304" pitchFamily="18" charset="0"/>
            </a:endParaRPr>
          </a:p>
          <a:p>
            <a:pPr marL="285750" indent="-285750" algn="just">
              <a:spcBef>
                <a:spcPct val="0"/>
              </a:spcBef>
              <a:defRPr/>
            </a:pPr>
            <a:endParaRPr lang="en-US" altLang="cs-CZ" sz="2050" dirty="0">
              <a:latin typeface="Times New Roman" panose="02020603050405020304" pitchFamily="18" charset="0"/>
              <a:cs typeface="Times New Roman" panose="02020603050405020304" pitchFamily="18" charset="0"/>
            </a:endParaRPr>
          </a:p>
          <a:p>
            <a:pPr marL="285750" indent="-285750" algn="just">
              <a:spcBef>
                <a:spcPct val="0"/>
              </a:spcBef>
              <a:defRPr/>
            </a:pPr>
            <a:endParaRPr lang="en-GB" altLang="cs-CZ" sz="205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962459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3111749" cy="461665"/>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en-US" sz="2400" kern="0" dirty="0" smtClean="0">
                <a:solidFill>
                  <a:srgbClr val="307871"/>
                </a:solidFill>
                <a:latin typeface="Times New Roman"/>
                <a:ea typeface="+mj-ea"/>
                <a:cs typeface="+mj-cs"/>
              </a:rPr>
              <a:t>Competitive Advantage</a:t>
            </a:r>
            <a:endParaRPr kumimoji="0" lang="en-GB" sz="1800" b="0" i="0" u="none" strike="noStrike" kern="0" cap="none" spc="0" normalizeH="0" baseline="0" dirty="0">
              <a:ln>
                <a:noFill/>
              </a:ln>
              <a:solidFill>
                <a:sysClr val="windowText" lastClr="000000"/>
              </a:solidFill>
              <a:effectLst/>
              <a:uLnTx/>
              <a:uFillTx/>
            </a:endParaRPr>
          </a:p>
        </p:txBody>
      </p:sp>
      <p:sp>
        <p:nvSpPr>
          <p:cNvPr id="8" name="Zástupný symbol pro obsah 2"/>
          <p:cNvSpPr txBox="1">
            <a:spLocks/>
          </p:cNvSpPr>
          <p:nvPr/>
        </p:nvSpPr>
        <p:spPr>
          <a:xfrm>
            <a:off x="251519" y="957040"/>
            <a:ext cx="10028261" cy="43421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spcBef>
                <a:spcPct val="0"/>
              </a:spcBef>
              <a:buNone/>
              <a:defRPr/>
            </a:pPr>
            <a:r>
              <a:rPr lang="cs-CZ" sz="2400" b="1" dirty="0" err="1" smtClean="0">
                <a:latin typeface="Times New Roman" panose="02020603050405020304" pitchFamily="18" charset="0"/>
                <a:cs typeface="Times New Roman" panose="02020603050405020304" pitchFamily="18" charset="0"/>
              </a:rPr>
              <a:t>Types</a:t>
            </a:r>
            <a:r>
              <a:rPr lang="cs-CZ" sz="2400" b="1" dirty="0" smtClean="0">
                <a:latin typeface="Times New Roman" panose="02020603050405020304" pitchFamily="18" charset="0"/>
                <a:cs typeface="Times New Roman" panose="02020603050405020304" pitchFamily="18" charset="0"/>
              </a:rPr>
              <a:t> </a:t>
            </a:r>
            <a:r>
              <a:rPr lang="cs-CZ" sz="2400" b="1" dirty="0" err="1" smtClean="0">
                <a:latin typeface="Times New Roman" panose="02020603050405020304" pitchFamily="18" charset="0"/>
                <a:cs typeface="Times New Roman" panose="02020603050405020304" pitchFamily="18" charset="0"/>
              </a:rPr>
              <a:t>of</a:t>
            </a:r>
            <a:r>
              <a:rPr lang="cs-CZ" sz="2400" b="1" dirty="0" smtClean="0">
                <a:latin typeface="Times New Roman" panose="02020603050405020304" pitchFamily="18" charset="0"/>
                <a:cs typeface="Times New Roman" panose="02020603050405020304" pitchFamily="18" charset="0"/>
              </a:rPr>
              <a:t> </a:t>
            </a:r>
            <a:r>
              <a:rPr lang="cs-CZ" sz="2400" b="1" dirty="0" err="1" smtClean="0">
                <a:latin typeface="Times New Roman" panose="02020603050405020304" pitchFamily="18" charset="0"/>
                <a:cs typeface="Times New Roman" panose="02020603050405020304" pitchFamily="18" charset="0"/>
              </a:rPr>
              <a:t>competitive</a:t>
            </a:r>
            <a:r>
              <a:rPr lang="cs-CZ" sz="2400" b="1" dirty="0" smtClean="0">
                <a:latin typeface="Times New Roman" panose="02020603050405020304" pitchFamily="18" charset="0"/>
                <a:cs typeface="Times New Roman" panose="02020603050405020304" pitchFamily="18" charset="0"/>
              </a:rPr>
              <a:t> </a:t>
            </a:r>
            <a:r>
              <a:rPr lang="cs-CZ" sz="2400" b="1" dirty="0" err="1" smtClean="0">
                <a:latin typeface="Times New Roman" panose="02020603050405020304" pitchFamily="18" charset="0"/>
                <a:cs typeface="Times New Roman" panose="02020603050405020304" pitchFamily="18" charset="0"/>
              </a:rPr>
              <a:t>advantages</a:t>
            </a:r>
            <a:endParaRPr lang="cs-CZ" sz="2400" b="1" dirty="0" smtClean="0">
              <a:latin typeface="Times New Roman" panose="02020603050405020304" pitchFamily="18" charset="0"/>
              <a:cs typeface="Times New Roman" panose="02020603050405020304" pitchFamily="18" charset="0"/>
            </a:endParaRPr>
          </a:p>
          <a:p>
            <a:pPr marL="285750" indent="-285750" algn="just">
              <a:spcBef>
                <a:spcPct val="0"/>
              </a:spcBef>
              <a:defRPr/>
            </a:pPr>
            <a:endParaRPr lang="cs-CZ" sz="2400" b="1" i="1" dirty="0" smtClean="0">
              <a:latin typeface="Times New Roman" panose="02020603050405020304" pitchFamily="18" charset="0"/>
              <a:cs typeface="Times New Roman" panose="02020603050405020304" pitchFamily="18" charset="0"/>
            </a:endParaRPr>
          </a:p>
          <a:p>
            <a:pPr marL="285750" indent="-285750" algn="just">
              <a:spcBef>
                <a:spcPct val="0"/>
              </a:spcBef>
              <a:defRPr/>
            </a:pPr>
            <a:r>
              <a:rPr lang="en-US" sz="2400" b="1" i="1" dirty="0" smtClean="0">
                <a:latin typeface="Times New Roman" panose="02020603050405020304" pitchFamily="18" charset="0"/>
                <a:cs typeface="Times New Roman" panose="02020603050405020304" pitchFamily="18" charset="0"/>
              </a:rPr>
              <a:t>Comparative </a:t>
            </a:r>
            <a:r>
              <a:rPr lang="en-US" sz="2400" b="1" i="1" dirty="0">
                <a:latin typeface="Times New Roman" panose="02020603050405020304" pitchFamily="18" charset="0"/>
                <a:cs typeface="Times New Roman" panose="02020603050405020304" pitchFamily="18" charset="0"/>
              </a:rPr>
              <a:t>advantage </a:t>
            </a:r>
            <a:r>
              <a:rPr lang="en-US" sz="2400" dirty="0">
                <a:latin typeface="Times New Roman" panose="02020603050405020304" pitchFamily="18" charset="0"/>
                <a:cs typeface="Times New Roman" panose="02020603050405020304" pitchFamily="18" charset="0"/>
              </a:rPr>
              <a:t>is a organization´ s ability to produce goods or services at a lower cost than its competitors, which gives the firm the ability to sell its goods or services at a lower price than its competition or to generate a larger margin on sales. Organization uses its resources to specialize in the production of those products that are most productive and profitable.</a:t>
            </a:r>
            <a:br>
              <a:rPr lang="en-US" sz="2400" dirty="0">
                <a:latin typeface="Times New Roman" panose="02020603050405020304" pitchFamily="18" charset="0"/>
                <a:cs typeface="Times New Roman" panose="02020603050405020304" pitchFamily="18" charset="0"/>
              </a:rPr>
            </a:br>
            <a:endParaRPr lang="en-US"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sz="2400" b="1" i="1" dirty="0">
                <a:latin typeface="Times New Roman" panose="02020603050405020304" pitchFamily="18" charset="0"/>
                <a:cs typeface="Times New Roman" panose="02020603050405020304" pitchFamily="18" charset="0"/>
              </a:rPr>
              <a:t>Differential advantage </a:t>
            </a:r>
            <a:r>
              <a:rPr lang="en-US" sz="2400" dirty="0">
                <a:latin typeface="Times New Roman" panose="02020603050405020304" pitchFamily="18" charset="0"/>
                <a:cs typeface="Times New Roman" panose="02020603050405020304" pitchFamily="18" charset="0"/>
              </a:rPr>
              <a:t>is created when a organization´s products or services differ from its competitors and are seen as better than a competitor's products </a:t>
            </a:r>
            <a:r>
              <a:rPr lang="en-US" sz="2400" dirty="0" smtClean="0">
                <a:latin typeface="Times New Roman" panose="02020603050405020304" pitchFamily="18" charset="0"/>
                <a:cs typeface="Times New Roman" panose="02020603050405020304" pitchFamily="18" charset="0"/>
              </a:rPr>
              <a:t>by</a:t>
            </a:r>
            <a:r>
              <a:rPr lang="cs-CZ" sz="2400" dirty="0" smtClean="0">
                <a:latin typeface="Times New Roman" panose="02020603050405020304" pitchFamily="18" charset="0"/>
                <a:cs typeface="Times New Roman" panose="02020603050405020304" pitchFamily="18" charset="0"/>
              </a:rPr>
              <a:t> </a:t>
            </a:r>
            <a:r>
              <a:rPr lang="en-US" sz="2400" dirty="0" smtClean="0">
                <a:latin typeface="Times New Roman" panose="02020603050405020304" pitchFamily="18" charset="0"/>
                <a:cs typeface="Times New Roman" panose="02020603050405020304" pitchFamily="18" charset="0"/>
              </a:rPr>
              <a:t>customers.</a:t>
            </a:r>
            <a:endParaRPr lang="cs-CZ" sz="2400" dirty="0" smtClean="0">
              <a:latin typeface="Times New Roman" panose="02020603050405020304" pitchFamily="18" charset="0"/>
              <a:cs typeface="Times New Roman" panose="02020603050405020304" pitchFamily="18" charset="0"/>
            </a:endParaRPr>
          </a:p>
          <a:p>
            <a:pPr marL="0" indent="0" algn="just">
              <a:spcBef>
                <a:spcPct val="0"/>
              </a:spcBef>
              <a:buNone/>
              <a:defRPr/>
            </a:pPr>
            <a:r>
              <a:rPr lang="en-US" sz="2400" dirty="0" smtClean="0">
                <a:latin typeface="Times New Roman" panose="02020603050405020304" pitchFamily="18" charset="0"/>
                <a:cs typeface="Times New Roman" panose="02020603050405020304" pitchFamily="18" charset="0"/>
              </a:rPr>
              <a:t> </a:t>
            </a:r>
            <a:r>
              <a:rPr lang="en-US" sz="2400" dirty="0">
                <a:latin typeface="Times New Roman" panose="02020603050405020304" pitchFamily="18" charset="0"/>
                <a:cs typeface="Times New Roman" panose="02020603050405020304" pitchFamily="18" charset="0"/>
              </a:rPr>
              <a:t/>
            </a:r>
            <a:br>
              <a:rPr lang="en-US" sz="2400" dirty="0">
                <a:latin typeface="Times New Roman" panose="02020603050405020304" pitchFamily="18" charset="0"/>
                <a:cs typeface="Times New Roman" panose="02020603050405020304" pitchFamily="18" charset="0"/>
              </a:rPr>
            </a:br>
            <a:endParaRPr lang="en-US" sz="2400" dirty="0">
              <a:latin typeface="Times New Roman" panose="02020603050405020304" pitchFamily="18" charset="0"/>
              <a:cs typeface="Times New Roman" panose="02020603050405020304" pitchFamily="18" charset="0"/>
            </a:endParaRPr>
          </a:p>
          <a:p>
            <a:pPr marL="285750" indent="-285750" algn="just">
              <a:spcBef>
                <a:spcPct val="0"/>
              </a:spcBef>
              <a:defRPr/>
            </a:pPr>
            <a:endParaRPr lang="en-US" altLang="cs-CZ" sz="2400" dirty="0">
              <a:latin typeface="Times New Roman" panose="02020603050405020304" pitchFamily="18" charset="0"/>
              <a:cs typeface="Times New Roman" panose="02020603050405020304" pitchFamily="18" charset="0"/>
            </a:endParaRPr>
          </a:p>
          <a:p>
            <a:pPr marL="285750" indent="-285750" algn="just">
              <a:spcBef>
                <a:spcPct val="0"/>
              </a:spcBef>
              <a:defRPr/>
            </a:pPr>
            <a:endParaRPr lang="en-GB" altLang="cs-CZ"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60560833"/>
      </p:ext>
    </p:extLst>
  </p:cSld>
  <p:clrMapOvr>
    <a:masterClrMapping/>
  </p:clrMapOvr>
</p:sld>
</file>

<file path=ppt/theme/theme1.xml><?xml version="1.0" encoding="utf-8"?>
<a:theme xmlns:a="http://schemas.openxmlformats.org/drawingml/2006/main" name="Motiv Office">
  <a:themeElements>
    <a:clrScheme name="Kancelář">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celář">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739</TotalTime>
  <Words>2448</Words>
  <Application>Microsoft Office PowerPoint</Application>
  <PresentationFormat>Širokoúhlá obrazovka</PresentationFormat>
  <Paragraphs>259</Paragraphs>
  <Slides>27</Slides>
  <Notes>0</Notes>
  <HiddenSlides>0</HiddenSlides>
  <MMClips>0</MMClips>
  <ScaleCrop>false</ScaleCrop>
  <HeadingPairs>
    <vt:vector size="6" baseType="variant">
      <vt:variant>
        <vt:lpstr>Použitá písma</vt:lpstr>
      </vt:variant>
      <vt:variant>
        <vt:i4>4</vt:i4>
      </vt:variant>
      <vt:variant>
        <vt:lpstr>Motiv</vt:lpstr>
      </vt:variant>
      <vt:variant>
        <vt:i4>1</vt:i4>
      </vt:variant>
      <vt:variant>
        <vt:lpstr>Nadpisy snímků</vt:lpstr>
      </vt:variant>
      <vt:variant>
        <vt:i4>27</vt:i4>
      </vt:variant>
    </vt:vector>
  </HeadingPairs>
  <TitlesOfParts>
    <vt:vector size="32" baseType="lpstr">
      <vt:lpstr>Arial</vt:lpstr>
      <vt:lpstr>Calibri</vt:lpstr>
      <vt:lpstr>Calibri Light</vt:lpstr>
      <vt:lpstr>Times New Roman</vt:lpstr>
      <vt:lpstr>Motiv Office</vt:lpstr>
      <vt:lpstr>Internal Business Environment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title</dc:title>
  <dc:creator>Roman Šperka</dc:creator>
  <cp:lastModifiedBy>zap0046</cp:lastModifiedBy>
  <cp:revision>218</cp:revision>
  <dcterms:created xsi:type="dcterms:W3CDTF">2016-11-25T20:36:16Z</dcterms:created>
  <dcterms:modified xsi:type="dcterms:W3CDTF">2021-03-15T17:49:15Z</dcterms:modified>
</cp:coreProperties>
</file>