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3" r:id="rId4"/>
    <p:sldId id="292" r:id="rId5"/>
    <p:sldId id="315" r:id="rId6"/>
    <p:sldId id="294" r:id="rId7"/>
    <p:sldId id="293" r:id="rId8"/>
    <p:sldId id="314" r:id="rId9"/>
    <p:sldId id="295" r:id="rId10"/>
    <p:sldId id="297" r:id="rId11"/>
    <p:sldId id="296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995" y="302586"/>
            <a:ext cx="127472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335360" y="260650"/>
            <a:ext cx="6048672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335360" y="932723"/>
            <a:ext cx="9889099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335360" y="6309320"/>
            <a:ext cx="11547355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14987" y="6309321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10416480" y="6309321"/>
            <a:ext cx="144016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473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11.04.2021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5333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Analytical</a:t>
            </a:r>
            <a:r>
              <a:rPr lang="cs-CZ" sz="5333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cs-CZ" sz="5333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5333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 </a:t>
            </a:r>
            <a:r>
              <a:rPr lang="cs-CZ" sz="5333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67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Analytical</a:t>
            </a:r>
            <a:r>
              <a:rPr lang="cs-CZ" sz="1867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67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cs-CZ" sz="1867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67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1867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67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cs-CZ" sz="1867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67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endParaRPr lang="cs-CZ" sz="1867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cs-CZ" sz="1867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cs-CZ" sz="1867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</a:t>
            </a: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296977" y="4965171"/>
            <a:ext cx="3666051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  <a:endParaRPr lang="en-GB" altLang="cs-CZ" sz="12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2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</a:t>
            </a:r>
            <a:r>
              <a:rPr lang="cs-CZ" altLang="cs-CZ" sz="12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2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 </a:t>
            </a:r>
            <a:r>
              <a:rPr lang="cs-CZ" altLang="cs-CZ" sz="12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r>
              <a:rPr lang="cs-CZ" altLang="cs-CZ" sz="12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Management</a:t>
            </a:r>
          </a:p>
          <a:p>
            <a:pPr algn="r"/>
            <a:r>
              <a:rPr lang="cs-CZ" altLang="cs-CZ" sz="12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ENVIRONMENT</a:t>
            </a: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75520" y="184482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223792" y="558924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71364" y="403667"/>
            <a:ext cx="5040560" cy="50770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cs-CZ" kern="0" dirty="0" err="1">
                <a:solidFill>
                  <a:srgbClr val="307871"/>
                </a:solidFill>
                <a:latin typeface="Times New Roman"/>
              </a:rPr>
              <a:t>Applying</a:t>
            </a:r>
            <a:r>
              <a:rPr lang="cs-CZ" kern="0" dirty="0">
                <a:solidFill>
                  <a:srgbClr val="307871"/>
                </a:solidFill>
                <a:latin typeface="Times New Roman"/>
              </a:rPr>
              <a:t> </a:t>
            </a:r>
            <a:r>
              <a:rPr lang="cs-CZ" kern="0" dirty="0" err="1">
                <a:solidFill>
                  <a:srgbClr val="307871"/>
                </a:solidFill>
                <a:latin typeface="Times New Roman"/>
              </a:rPr>
              <a:t>the</a:t>
            </a:r>
            <a:r>
              <a:rPr lang="cs-CZ" kern="0" dirty="0">
                <a:solidFill>
                  <a:srgbClr val="307871"/>
                </a:solidFill>
                <a:latin typeface="Times New Roman"/>
              </a:rPr>
              <a:t> VRIO</a:t>
            </a:r>
          </a:p>
        </p:txBody>
      </p:sp>
      <p:sp>
        <p:nvSpPr>
          <p:cNvPr id="5" name="Kosočtverec 4"/>
          <p:cNvSpPr/>
          <p:nvPr/>
        </p:nvSpPr>
        <p:spPr>
          <a:xfrm>
            <a:off x="2745147" y="2408574"/>
            <a:ext cx="864096" cy="864096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6" name="Kosočtverec 5"/>
          <p:cNvSpPr/>
          <p:nvPr/>
        </p:nvSpPr>
        <p:spPr>
          <a:xfrm>
            <a:off x="4297488" y="2411067"/>
            <a:ext cx="864096" cy="864096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7" name="Kosočtverec 6"/>
          <p:cNvSpPr/>
          <p:nvPr/>
        </p:nvSpPr>
        <p:spPr>
          <a:xfrm>
            <a:off x="5663952" y="2347602"/>
            <a:ext cx="972108" cy="950034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8" name="Kosočtverec 7"/>
          <p:cNvSpPr/>
          <p:nvPr/>
        </p:nvSpPr>
        <p:spPr>
          <a:xfrm>
            <a:off x="7054688" y="2313978"/>
            <a:ext cx="864096" cy="97210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9" name="Obdélník 8"/>
          <p:cNvSpPr/>
          <p:nvPr/>
        </p:nvSpPr>
        <p:spPr>
          <a:xfrm>
            <a:off x="8467310" y="2470024"/>
            <a:ext cx="1593854" cy="7845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Competitive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</a:t>
            </a:r>
            <a:endParaRPr lang="cs-CZ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2483318" y="3711731"/>
            <a:ext cx="1423261" cy="7928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Competitive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</a:t>
            </a:r>
            <a:endParaRPr lang="cs-CZ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4086370" y="3737701"/>
            <a:ext cx="1368015" cy="7669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Competitive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Parity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5551983" y="3737701"/>
            <a:ext cx="1383123" cy="9272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Temporary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Competitive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</a:t>
            </a:r>
            <a:endParaRPr lang="cs-CZ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7032702" y="3724046"/>
            <a:ext cx="1351254" cy="9409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Temporary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Competitive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</a:t>
            </a:r>
            <a:endParaRPr lang="cs-CZ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Šipka dolů 14"/>
          <p:cNvSpPr/>
          <p:nvPr/>
        </p:nvSpPr>
        <p:spPr>
          <a:xfrm>
            <a:off x="3011596" y="3370640"/>
            <a:ext cx="223539" cy="278738"/>
          </a:xfrm>
          <a:prstGeom prst="down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7" name="Šipka dolů 16"/>
          <p:cNvSpPr/>
          <p:nvPr/>
        </p:nvSpPr>
        <p:spPr>
          <a:xfrm>
            <a:off x="4671807" y="3355131"/>
            <a:ext cx="245064" cy="278738"/>
          </a:xfrm>
          <a:prstGeom prst="down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8" name="Šipka dolů 17"/>
          <p:cNvSpPr/>
          <p:nvPr/>
        </p:nvSpPr>
        <p:spPr>
          <a:xfrm>
            <a:off x="6088720" y="3370640"/>
            <a:ext cx="223305" cy="278738"/>
          </a:xfrm>
          <a:prstGeom prst="down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9" name="Šipka dolů 18"/>
          <p:cNvSpPr/>
          <p:nvPr/>
        </p:nvSpPr>
        <p:spPr>
          <a:xfrm>
            <a:off x="7396405" y="3370640"/>
            <a:ext cx="199681" cy="278738"/>
          </a:xfrm>
          <a:prstGeom prst="down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20" name="Šipka doprava 19"/>
          <p:cNvSpPr/>
          <p:nvPr/>
        </p:nvSpPr>
        <p:spPr>
          <a:xfrm>
            <a:off x="3711130" y="2780929"/>
            <a:ext cx="479610" cy="134156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21" name="Šipka doprava 20"/>
          <p:cNvSpPr/>
          <p:nvPr/>
        </p:nvSpPr>
        <p:spPr>
          <a:xfrm>
            <a:off x="5268333" y="2754784"/>
            <a:ext cx="311880" cy="160303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22" name="Šipka doprava 21"/>
          <p:cNvSpPr/>
          <p:nvPr/>
        </p:nvSpPr>
        <p:spPr>
          <a:xfrm>
            <a:off x="6690066" y="2780929"/>
            <a:ext cx="295992" cy="134156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23" name="Šipka doprava 22"/>
          <p:cNvSpPr/>
          <p:nvPr/>
        </p:nvSpPr>
        <p:spPr>
          <a:xfrm flipV="1">
            <a:off x="7987414" y="2754781"/>
            <a:ext cx="396542" cy="160304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1221810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7494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McKinsey</a:t>
            </a: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7S Model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McKinsey 7S framework was first published by Waterman and others in 1980. The McKinsey consultants argue that in looking at an organization as a whole, seven variables are important, but the essential thing about them is that they are inter-linked.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model can be used in a wide variety of situations where an alignment perspective is useful to help organizations: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the performance of a organization;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Examine the likely effects of future changes within a organization;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Align departments and processes during a merger or acquisition;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how best to implement a proposed strategy.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359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7494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McKinsey</a:t>
            </a: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7S Model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Zástupný symbol pro obsah 10" descr="mckinsey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00991" y="1062776"/>
            <a:ext cx="4968934" cy="5078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071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7494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McKinsey</a:t>
            </a: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7S Model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McKinsey 7S model involves seven interdependent factors which are categorized as either hard or soft elements.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 elements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easier to define or identify and management can directly influence them. These are: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Systems. </a:t>
            </a:r>
          </a:p>
          <a:p>
            <a:pPr marL="1028700" lvl="1" algn="just">
              <a:spcBef>
                <a:spcPct val="0"/>
              </a:spcBef>
              <a:buNone/>
              <a:defRPr/>
            </a:pP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 elements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can be more difficult to describe and are less tangible and more influenced by culture. These are: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Shared values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Staff.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983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9274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Stakeholders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 is any individual or group that is affected by business decision. Stakeholders have the capacity to affect business performance through their decisions and behavior. 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stakeholders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all internal members of a organization: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Employees;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Shareholders.</a:t>
            </a:r>
          </a:p>
          <a:p>
            <a:pPr marL="1028700" lvl="1" algn="just">
              <a:spcBef>
                <a:spcPct val="0"/>
              </a:spcBef>
              <a:buNone/>
              <a:defRPr/>
            </a:pPr>
            <a:endParaRPr lang="en-US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stakeholders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Suppliers;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Competitors;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Politicians;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Policy-makers;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public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220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9274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Stakeholders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82168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terms of environmental analysis, organizations need to have an understanding of steps in analysis: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are stakeholders of the organization;</a:t>
            </a:r>
          </a:p>
          <a:p>
            <a:pPr marL="1028700" lvl="1" algn="just">
              <a:spcBef>
                <a:spcPct val="0"/>
              </a:spcBef>
              <a:defRPr/>
            </a:pP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 nature of interests of stakeholders;</a:t>
            </a:r>
          </a:p>
          <a:p>
            <a:pPr marL="1028700" lvl="1" algn="just">
              <a:spcBef>
                <a:spcPct val="0"/>
              </a:spcBef>
              <a:defRPr/>
            </a:pP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 and level of their interest in the organization;</a:t>
            </a:r>
          </a:p>
          <a:p>
            <a:pPr marL="1028700" lvl="1" algn="just">
              <a:spcBef>
                <a:spcPct val="0"/>
              </a:spcBef>
              <a:defRPr/>
            </a:pP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whether there are any conflicts between the interests of different stakeholders;</a:t>
            </a:r>
          </a:p>
          <a:p>
            <a:pPr marL="1028700" lvl="1" algn="just">
              <a:spcBef>
                <a:spcPct val="0"/>
              </a:spcBef>
              <a:defRPr/>
            </a:pP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of stakeholders to exert influence – consider in what way and to what extent, each stakeholder exercises power of influence. 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399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32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Portfolio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82168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Portfolio analysis could be defined as a set of techniques that help strategists in taking strategic decisions with regard to individual products or business in a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´s portfolio. 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objective of the analysis is to determine how to allocate resources to each of the product or business in the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´s portfolio. 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primarily used for competitive analysis and corporate strategic planning in multiproduct and multi-business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analysis of products or business can be performed by using these methods: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Boston Consulting Group Matrix BCG matrix;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Electric Matrix GE matrix.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757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32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Portfolio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  <a:defRPr/>
            </a:pP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BCG matrix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Boston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Consulting Group matrix BCG matrix provides a graphic representation for a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examine the different businesses in a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´s portfolio on the basis of their relative market shares and industry growth rates.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Vertical axis denotes the rate of growth in sales, in percentage, for a particular industry.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Horizontal axis represents the relative market share, which is the ratio of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´s sales to the sales of the industry´s largest competitor or market leader.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 of combining the industry growth rate and the relative market share in a four-cell matrix.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233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32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Portfolio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  <a:defRPr/>
            </a:pP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BCG matrix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Zástupný symbol pro obsah 6" descr="BC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29648" y="1246656"/>
            <a:ext cx="6072004" cy="4422624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911192" y="5829785"/>
            <a:ext cx="70296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growth is expressed in percentage terms.</a:t>
            </a:r>
          </a:p>
          <a:p>
            <a:pPr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51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32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Portfolio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  <a:defRPr/>
            </a:pP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BCG matrix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marks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(problem children) – businesses with high industry growth but low market share for a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They are usually new products which have a good commercial potential.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are businesses with high industry growth and high market share for a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generally pursues an expansion strategy to establish a strong competitive position with regard to a star business.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 cows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are businesses which generate high market share but their rate of market growth is slow as cash cow businesses lose their attractiveness and tend towards a decline.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Dogs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are businesses with related slow industry growth and have a low relative market share. They neither generate nor require large amount of cash.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829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8889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Outline of the lecture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394506"/>
            <a:ext cx="828092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400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chain</a:t>
            </a:r>
            <a:r>
              <a:rPr lang="cs-CZ" altLang="cs-CZ" sz="2400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endParaRPr lang="cs-CZ" altLang="cs-CZ" sz="2400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VRIO </a:t>
            </a:r>
            <a:r>
              <a:rPr lang="cs-CZ" altLang="cs-CZ" sz="2400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endParaRPr lang="cs-CZ" altLang="cs-CZ" sz="2400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McKinsey</a:t>
            </a:r>
            <a:r>
              <a:rPr lang="cs-CZ" altLang="cs-CZ" sz="2400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7S model</a:t>
            </a: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Stakeholders</a:t>
            </a:r>
            <a:r>
              <a:rPr lang="cs-CZ" altLang="cs-CZ" sz="2400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endParaRPr lang="cs-CZ" altLang="cs-CZ" sz="2400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Portfolio </a:t>
            </a:r>
            <a:r>
              <a:rPr lang="cs-CZ" altLang="cs-CZ" sz="2400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endParaRPr lang="cs-CZ" altLang="cs-CZ" sz="2400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r>
              <a:rPr lang="cs-CZ" altLang="cs-CZ" sz="2400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cs-CZ" altLang="cs-CZ" sz="2400" dirty="0" err="1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endParaRPr lang="cs-CZ" altLang="cs-CZ" sz="2400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+mj-lt"/>
              <a:buAutoNum type="arabicPeriod"/>
              <a:defRPr/>
            </a:pPr>
            <a:endParaRPr lang="en-US" altLang="cs-CZ" sz="2400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027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32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Portfolio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  <a:defRPr/>
            </a:pPr>
            <a:r>
              <a:rPr lang="cs-CZ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 </a:t>
            </a:r>
            <a:r>
              <a:rPr lang="cs-CZ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McKinsey</a:t>
            </a:r>
            <a:r>
              <a:rPr lang="cs-CZ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matrix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cs-CZ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Electric McKinsey matrix is very similar to BCG matrix. GE matrix is used to analyze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´s product or business unit portfolio and facilitate the investment decisions.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 matrix is a nine cell matrix. It is a more sophisticated business portfolio framework than the BCG matrix – the matrix has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multicriterial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character.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´s products or business units are evaluated on two axes: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Industry attractiveness;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Competitive strength.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three groups of boxes (three fields) in GE matrix: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Investment/growth;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Selectivity/earnings;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Harvest/divest boxes.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0929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32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Portfolio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  <a:defRPr/>
            </a:pPr>
            <a:r>
              <a:rPr lang="cs-CZ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 </a:t>
            </a:r>
            <a:r>
              <a:rPr lang="cs-CZ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McKinsey</a:t>
            </a:r>
            <a:r>
              <a:rPr lang="cs-CZ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matrix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cs-CZ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Zástupný symbol pro obsah 6" descr="G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09261" y="1386038"/>
            <a:ext cx="7923301" cy="4785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6208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32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Portfolio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  <a:defRPr/>
            </a:pPr>
            <a:r>
              <a:rPr lang="cs-CZ" sz="21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 </a:t>
            </a:r>
            <a:r>
              <a:rPr lang="cs-CZ" sz="215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McKinsey</a:t>
            </a:r>
            <a:r>
              <a:rPr lang="cs-CZ" sz="21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matrix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cs-CZ" sz="21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1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Industry attractiveness </a:t>
            </a: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indicates how hard or easy it will be for a </a:t>
            </a:r>
            <a:r>
              <a:rPr lang="en-US" altLang="cs-CZ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compete in the market and earn profit.</a:t>
            </a: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Industry attractiveness consists of many factors that collectively determine the competition level in it. There´s no definite list of which factors should be included to determine industry attractiveness, but the following are the most common: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run growth rate;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Industry size;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Industry profitability (entry barriers, exit barriers etc.);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Industry structure;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 life cycle changes;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Changes in demand;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 of prices;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Macro environment factors;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Seasonality;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Availability of labor;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segmentation.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2308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32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Portfolio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  <a:defRPr/>
            </a:pPr>
            <a:r>
              <a:rPr lang="cs-CZ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 </a:t>
            </a:r>
            <a:r>
              <a:rPr lang="cs-CZ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McKinsey</a:t>
            </a:r>
            <a:r>
              <a:rPr lang="cs-CZ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matrix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cs-CZ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Competitive strength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measures how strong, in terms of competition, a particular business unit (or product) is against its rivals. Managers try to determine whether a business unit has a sustainable competitive advantage.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factors determine the competitive strength of a business unit: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market share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share growth compared to rivals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strength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Profitability of the </a:t>
            </a:r>
            <a:r>
              <a:rPr lang="cs-CZ" altLang="cs-CZ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loyalty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 or capabilities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unit strength in meeting industry´s critical success factors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Strength of a value chain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Level of product differentiation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flexibility.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157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32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Portfolio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  <a:defRPr/>
            </a:pPr>
            <a:r>
              <a:rPr lang="cs-CZ" sz="21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 </a:t>
            </a:r>
            <a:r>
              <a:rPr lang="cs-CZ" sz="215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McKinsey</a:t>
            </a:r>
            <a:r>
              <a:rPr lang="cs-CZ" sz="21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matrix: </a:t>
            </a:r>
            <a:r>
              <a:rPr lang="cs-CZ" sz="215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Steps</a:t>
            </a:r>
            <a:r>
              <a:rPr lang="cs-CZ" sz="21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15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1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15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performing</a:t>
            </a:r>
            <a:r>
              <a:rPr lang="cs-CZ" sz="21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15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1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 matrix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cs-CZ" sz="21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industry attractiveness of each business unit 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a list of factors, assign weights, rate the factors, calculate the total scores.</a:t>
            </a: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competitive strength of each business unit 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a list of factors, assign weights, rate the factors, calculate the total scores.</a:t>
            </a: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Plot the business units on a matrix</a:t>
            </a: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Analyze the information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Invest/grow box – </a:t>
            </a:r>
            <a:r>
              <a:rPr lang="cs-CZ" altLang="cs-CZ" sz="21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should invest into the business units that fall into these boxes.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Selectivity/earning box – manager should invest into these business units only if manager has the money left over the investments in invest/grow business units group.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Harvest/divest box – business unit that are operating in unattractive industries.</a:t>
            </a: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future direction of each business unit</a:t>
            </a: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Prioritize investments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2448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432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Portfolio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  <a:defRPr/>
            </a:pPr>
            <a:r>
              <a:rPr lang="cs-CZ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 </a:t>
            </a:r>
            <a:r>
              <a:rPr lang="cs-CZ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McKinsey</a:t>
            </a:r>
            <a:r>
              <a:rPr lang="cs-CZ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matrix: </a:t>
            </a:r>
            <a:r>
              <a:rPr lang="cs-CZ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r>
              <a:rPr lang="cs-CZ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diasadvantages</a:t>
            </a:r>
            <a:r>
              <a:rPr lang="cs-CZ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 matrix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cs-CZ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 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to prioritize the limited resources in order to achieve the best returns.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Managers become more aware of how their products or business units perform.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Identifies the strategic steps the </a:t>
            </a:r>
            <a:r>
              <a:rPr lang="en-US" altLang="cs-C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needs to make to improve the performance of its business portfolio.</a:t>
            </a:r>
          </a:p>
          <a:p>
            <a:pPr marL="1028700" lvl="1" algn="just">
              <a:spcBef>
                <a:spcPct val="0"/>
              </a:spcBef>
              <a:defRPr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a consultant or a highly experienced person to determine industry´s attractiveness and business unit strength as accurately as possible.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costly to conduct.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doesn´t take into account the synergies that could exist between two or more business units.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497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SWOT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ct val="0"/>
              </a:spcBef>
              <a:defRPr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combines internal and external analyses – the Strengths and Weaknesses of the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coupled with the Opportunities and Threats in the external business environment.</a:t>
            </a:r>
          </a:p>
          <a:p>
            <a:pPr marL="285750" indent="-285750">
              <a:spcBef>
                <a:spcPct val="0"/>
              </a:spcBef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ct val="0"/>
              </a:spcBef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of SWOT analysis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Simplicity;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Lower costs;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Flexibility;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and synthesis;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Collaboration.</a:t>
            </a:r>
          </a:p>
          <a:p>
            <a:pPr marL="1028700" lvl="1">
              <a:spcBef>
                <a:spcPct val="0"/>
              </a:spcBef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ct val="0"/>
              </a:spcBef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Criticisms against SWOT analysis: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allows companies to create lists without serious consideration of the issues;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often becomes a sterile academic exercise of classifying data and information.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103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SWOT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957040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Zástupný symbol pro obsah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6864166"/>
              </p:ext>
            </p:extLst>
          </p:nvPr>
        </p:nvGraphicFramePr>
        <p:xfrm>
          <a:off x="977900" y="1588169"/>
          <a:ext cx="8916870" cy="3761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6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2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5518">
                <a:tc>
                  <a:txBody>
                    <a:bodyPr/>
                    <a:lstStyle/>
                    <a:p>
                      <a:endParaRPr lang="en-US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noProof="0" smtClean="0"/>
                        <a:t>Strengths</a:t>
                      </a:r>
                      <a:endParaRPr lang="en-US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noProof="0" smtClean="0"/>
                        <a:t>Weaknesses</a:t>
                      </a:r>
                      <a:endParaRPr lang="en-US" sz="2200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2880">
                <a:tc>
                  <a:txBody>
                    <a:bodyPr/>
                    <a:lstStyle/>
                    <a:p>
                      <a:r>
                        <a:rPr lang="en-US" sz="2200" noProof="0" smtClean="0"/>
                        <a:t>Opportunities</a:t>
                      </a:r>
                      <a:endParaRPr lang="en-US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noProof="0" dirty="0" smtClean="0"/>
                        <a:t>S-O strategy</a:t>
                      </a:r>
                    </a:p>
                    <a:p>
                      <a:r>
                        <a:rPr lang="en-US" sz="2200" noProof="0" dirty="0" smtClean="0"/>
                        <a:t>maxi</a:t>
                      </a:r>
                      <a:r>
                        <a:rPr lang="en-US" sz="2200" baseline="0" noProof="0" dirty="0" smtClean="0"/>
                        <a:t> – maxi </a:t>
                      </a:r>
                    </a:p>
                    <a:p>
                      <a:r>
                        <a:rPr lang="en-US" sz="2200" baseline="0" noProof="0" dirty="0" smtClean="0"/>
                        <a:t>Aggressive strategy</a:t>
                      </a:r>
                      <a:endParaRPr lang="en-US" sz="2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noProof="0" smtClean="0"/>
                        <a:t>W-O strategy</a:t>
                      </a:r>
                    </a:p>
                    <a:p>
                      <a:r>
                        <a:rPr lang="en-US" sz="2200" noProof="0" smtClean="0"/>
                        <a:t>mini</a:t>
                      </a:r>
                      <a:r>
                        <a:rPr lang="en-US" sz="2200" baseline="0" noProof="0" smtClean="0"/>
                        <a:t> – maxi</a:t>
                      </a:r>
                    </a:p>
                    <a:p>
                      <a:r>
                        <a:rPr lang="en-US" sz="2200" baseline="0" noProof="0" smtClean="0"/>
                        <a:t>Turnaround strategy </a:t>
                      </a:r>
                      <a:endParaRPr lang="en-US" sz="2200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2880">
                <a:tc>
                  <a:txBody>
                    <a:bodyPr/>
                    <a:lstStyle/>
                    <a:p>
                      <a:r>
                        <a:rPr lang="en-US" sz="2200" noProof="0" smtClean="0"/>
                        <a:t>Threates</a:t>
                      </a:r>
                      <a:endParaRPr lang="en-US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noProof="0" smtClean="0"/>
                        <a:t>S-T</a:t>
                      </a:r>
                      <a:r>
                        <a:rPr lang="en-US" sz="2200" baseline="0" noProof="0" smtClean="0"/>
                        <a:t> strategy</a:t>
                      </a:r>
                    </a:p>
                    <a:p>
                      <a:r>
                        <a:rPr lang="en-US" sz="2200" baseline="0" noProof="0" smtClean="0"/>
                        <a:t>maxi – mini </a:t>
                      </a:r>
                    </a:p>
                    <a:p>
                      <a:r>
                        <a:rPr lang="en-US" sz="2200" baseline="0" noProof="0" smtClean="0"/>
                        <a:t>Diversification strategy</a:t>
                      </a:r>
                      <a:endParaRPr lang="en-US" sz="22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noProof="0" dirty="0" smtClean="0"/>
                        <a:t>W-T strategy</a:t>
                      </a:r>
                    </a:p>
                    <a:p>
                      <a:r>
                        <a:rPr lang="en-US" sz="2200" noProof="0" dirty="0" smtClean="0"/>
                        <a:t>mini</a:t>
                      </a:r>
                      <a:r>
                        <a:rPr lang="en-US" sz="2200" baseline="0" noProof="0" dirty="0" smtClean="0"/>
                        <a:t> – mini </a:t>
                      </a:r>
                    </a:p>
                    <a:p>
                      <a:r>
                        <a:rPr lang="en-US" sz="2200" baseline="0" noProof="0" dirty="0" smtClean="0"/>
                        <a:t>Defensive strategy</a:t>
                      </a:r>
                      <a:endParaRPr lang="en-US" sz="22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285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7043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 err="1" smtClean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Introduction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78225"/>
            <a:ext cx="10066762" cy="4553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business environment is constituted by the organization itself.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analysis of internal business environment refers to the analysis of the business internal environment to assist business strategy and performance, the internal strengths and weaknesses of the organization.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Among the analyses of internal business environment the following methods can be ranked: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Porter Model of Value Chain Analysis;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McKinsey 7S;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VRIO method;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Stakeholders analysis;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Portfolio analyses – ABC method, BCG matrix, GE matrix.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488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8841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Value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Chain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chain is a linked set of value-creating activities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begin with basic raw materials coming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suppliers, moving on to a series of value-added activities involved in producing and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a product or service, and ending with distributors getting the final goods into the hands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ultimate consumer.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focus of value-chain analysis is to examine the corporation in the context of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overall chain of value-creating activities, of which the firm may be only a small part.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None/>
              <a:defRPr/>
            </a:pPr>
            <a:endParaRPr lang="cs-CZ" altLang="cs-CZ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  <a:defRPr/>
            </a:pPr>
            <a:r>
              <a:rPr lang="cs-CZ" altLang="cs-CZ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Typical</a:t>
            </a:r>
            <a:r>
              <a:rPr lang="cs-CZ" alt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Chain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Manufactured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endParaRPr lang="cs-CZ" alt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3"/>
          <a:srcRect l="31143" t="54953" r="6821" b="30381"/>
          <a:stretch/>
        </p:blipFill>
        <p:spPr>
          <a:xfrm>
            <a:off x="1555998" y="5042632"/>
            <a:ext cx="7445829" cy="990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09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149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Porter´s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Model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of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Value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Chain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chain analysis proposes a system view of the </a:t>
            </a:r>
            <a:r>
              <a:rPr lang="cs-CZ" alt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composed of stages in a transformation process with inputs and outputs to each of the distinct stages.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Value, according to Michael Porter, is the price that a costumer is prepared to pay for an offering. Profit is the difference between this value and total costs to the enterprise of providing that offering.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chain analysis divides an enterprise into a chain of activities and each element in the value chain delivers a part of the total value to the customer and contributes part of the total profit.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value chain analysis is to measure the value delivered and the profit contributed by each link of the chain.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297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149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Porter´s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Model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of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Value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Chain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2447" y="1164853"/>
            <a:ext cx="9295224" cy="4933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55587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149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Porter´s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Model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of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Value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Chain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Porter´s value chain model describes five values that are generating primary activities and support activities.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activities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Inbound logistics;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Operations;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Outbound logistics;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and sales;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Service.</a:t>
            </a:r>
          </a:p>
          <a:p>
            <a:pPr marL="1028700" lvl="1" algn="just">
              <a:spcBef>
                <a:spcPct val="0"/>
              </a:spcBef>
              <a:defRPr/>
            </a:pPr>
            <a:endParaRPr lang="en-US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activities: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Procurement;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development;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 resource management;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 infrastructure.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15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149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Porter´s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Model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of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Value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Chain</a:t>
            </a: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ct val="0"/>
              </a:spcBef>
              <a:defRPr/>
            </a:pPr>
            <a:r>
              <a:rPr lang="cs-CZ" alt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cs-CZ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alue</a:t>
            </a:r>
            <a:r>
              <a:rPr lang="en-US" alt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chain</a:t>
            </a: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</a:t>
            </a: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involves the following three steps: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1" indent="-4572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Examine each product line’s value chain in terms of the various activities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involved in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producing that product or service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00150" lvl="1" indent="-4572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Examine the “linkages” within each product line’s value chain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Linkages are the connections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the way one value activity (for example, marketing) is performed and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cost of performance of another activity (for example, quality control).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1" indent="-45720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Examine the potential synergies among the value chains of different product lines or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units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Each value element, such as advertising or manufacturing, has an inherent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economy of scale in which activities are conducted at their lowest possible cost per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of output. If a particular product is not being produced at a high enough level to reach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economies of scale in distribution, another product could be used to share the same distribution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channel.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04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0922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VRIO </a:t>
            </a:r>
            <a:r>
              <a:rPr lang="cs-CZ" sz="2400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Analysis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164853"/>
            <a:ext cx="10028261" cy="43421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VRIO analysis was developed by Barney (1995) to identify strategically valuable resources. The analysis builds on the basic ideas of the resource-based view RBV.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 that are subjects of VRIO analysis are: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Tangible (physical) and intangible;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Human;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Financial.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US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ct val="0"/>
              </a:spcBef>
              <a:defRPr/>
            </a:pPr>
            <a:r>
              <a:rPr lang="en-US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term VRIO stands for the initials of four questions that can be asked whether the resource is: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Valuable?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Rare?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Imitable?</a:t>
            </a:r>
          </a:p>
          <a:p>
            <a:pPr marL="1028700" lvl="1" algn="just">
              <a:spcBef>
                <a:spcPct val="0"/>
              </a:spcBef>
              <a:defRPr/>
            </a:pPr>
            <a:r>
              <a:rPr lang="en-US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Organised</a:t>
            </a:r>
            <a:r>
              <a:rPr lang="en-US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usage?</a:t>
            </a:r>
          </a:p>
          <a:p>
            <a:pPr marL="285750" indent="-285750" algn="just">
              <a:spcBef>
                <a:spcPct val="0"/>
              </a:spcBef>
              <a:defRPr/>
            </a:pPr>
            <a:endParaRPr lang="en-GB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8942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2028</Words>
  <Application>Microsoft Office PowerPoint</Application>
  <PresentationFormat>Širokoúhlá obrazovka</PresentationFormat>
  <Paragraphs>276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Enriqueta</vt:lpstr>
      <vt:lpstr>Times New Roman</vt:lpstr>
      <vt:lpstr>Motiv Office</vt:lpstr>
      <vt:lpstr>Analytical Methods of Business Environment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Applying the VRIO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zap0046</cp:lastModifiedBy>
  <cp:revision>340</cp:revision>
  <dcterms:created xsi:type="dcterms:W3CDTF">2016-11-25T20:36:16Z</dcterms:created>
  <dcterms:modified xsi:type="dcterms:W3CDTF">2021-04-11T18:28:18Z</dcterms:modified>
</cp:coreProperties>
</file>