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0"/>
  </p:notesMasterIdLst>
  <p:sldIdLst>
    <p:sldId id="256" r:id="rId2"/>
    <p:sldId id="348" r:id="rId3"/>
    <p:sldId id="322" r:id="rId4"/>
    <p:sldId id="323" r:id="rId5"/>
    <p:sldId id="324" r:id="rId6"/>
    <p:sldId id="325" r:id="rId7"/>
    <p:sldId id="326" r:id="rId8"/>
    <p:sldId id="327" r:id="rId9"/>
    <p:sldId id="334" r:id="rId10"/>
    <p:sldId id="335" r:id="rId11"/>
    <p:sldId id="336" r:id="rId12"/>
    <p:sldId id="337" r:id="rId13"/>
    <p:sldId id="338" r:id="rId14"/>
    <p:sldId id="328" r:id="rId15"/>
    <p:sldId id="329" r:id="rId16"/>
    <p:sldId id="333" r:id="rId17"/>
    <p:sldId id="342" r:id="rId18"/>
    <p:sldId id="343" r:id="rId19"/>
    <p:sldId id="344" r:id="rId20"/>
    <p:sldId id="345" r:id="rId21"/>
    <p:sldId id="346" r:id="rId22"/>
    <p:sldId id="347" r:id="rId23"/>
    <p:sldId id="340" r:id="rId24"/>
    <p:sldId id="341" r:id="rId25"/>
    <p:sldId id="330" r:id="rId26"/>
    <p:sldId id="331" r:id="rId27"/>
    <p:sldId id="332" r:id="rId28"/>
    <p:sldId id="349" r:id="rId29"/>
    <p:sldId id="351" r:id="rId30"/>
    <p:sldId id="352" r:id="rId31"/>
    <p:sldId id="353" r:id="rId32"/>
    <p:sldId id="354" r:id="rId33"/>
    <p:sldId id="355" r:id="rId34"/>
    <p:sldId id="356" r:id="rId35"/>
    <p:sldId id="357" r:id="rId36"/>
    <p:sldId id="358" r:id="rId37"/>
    <p:sldId id="359" r:id="rId38"/>
    <p:sldId id="360" r:id="rId39"/>
    <p:sldId id="361" r:id="rId40"/>
    <p:sldId id="362" r:id="rId41"/>
    <p:sldId id="363" r:id="rId42"/>
    <p:sldId id="364" r:id="rId43"/>
    <p:sldId id="365" r:id="rId44"/>
    <p:sldId id="366" r:id="rId45"/>
    <p:sldId id="367" r:id="rId46"/>
    <p:sldId id="368" r:id="rId47"/>
    <p:sldId id="369" r:id="rId48"/>
    <p:sldId id="370" r:id="rId49"/>
    <p:sldId id="371" r:id="rId50"/>
    <p:sldId id="372" r:id="rId51"/>
    <p:sldId id="373" r:id="rId52"/>
    <p:sldId id="374" r:id="rId53"/>
    <p:sldId id="375" r:id="rId54"/>
    <p:sldId id="376" r:id="rId55"/>
    <p:sldId id="378" r:id="rId56"/>
    <p:sldId id="379" r:id="rId57"/>
    <p:sldId id="380" r:id="rId58"/>
    <p:sldId id="381" r:id="rId59"/>
    <p:sldId id="382" r:id="rId60"/>
    <p:sldId id="383" r:id="rId61"/>
    <p:sldId id="384" r:id="rId62"/>
    <p:sldId id="385" r:id="rId63"/>
    <p:sldId id="386" r:id="rId64"/>
    <p:sldId id="387" r:id="rId65"/>
    <p:sldId id="388" r:id="rId66"/>
    <p:sldId id="389" r:id="rId67"/>
    <p:sldId id="390" r:id="rId68"/>
    <p:sldId id="391" r:id="rId69"/>
    <p:sldId id="392" r:id="rId70"/>
    <p:sldId id="393" r:id="rId71"/>
    <p:sldId id="394" r:id="rId72"/>
    <p:sldId id="395" r:id="rId73"/>
    <p:sldId id="396" r:id="rId74"/>
    <p:sldId id="397" r:id="rId75"/>
    <p:sldId id="398" r:id="rId76"/>
    <p:sldId id="399" r:id="rId77"/>
    <p:sldId id="400" r:id="rId78"/>
    <p:sldId id="401" r:id="rId79"/>
    <p:sldId id="402" r:id="rId80"/>
    <p:sldId id="403" r:id="rId81"/>
    <p:sldId id="405" r:id="rId82"/>
    <p:sldId id="406" r:id="rId83"/>
    <p:sldId id="407" r:id="rId84"/>
    <p:sldId id="408" r:id="rId85"/>
    <p:sldId id="409" r:id="rId86"/>
    <p:sldId id="410" r:id="rId87"/>
    <p:sldId id="411" r:id="rId88"/>
    <p:sldId id="412" r:id="rId89"/>
    <p:sldId id="413" r:id="rId90"/>
    <p:sldId id="414" r:id="rId91"/>
    <p:sldId id="415" r:id="rId92"/>
    <p:sldId id="416" r:id="rId93"/>
    <p:sldId id="417" r:id="rId94"/>
    <p:sldId id="418" r:id="rId95"/>
    <p:sldId id="419" r:id="rId96"/>
    <p:sldId id="420" r:id="rId97"/>
    <p:sldId id="421" r:id="rId98"/>
    <p:sldId id="422" r:id="rId99"/>
    <p:sldId id="423" r:id="rId100"/>
    <p:sldId id="424" r:id="rId101"/>
    <p:sldId id="425" r:id="rId102"/>
    <p:sldId id="426" r:id="rId103"/>
    <p:sldId id="427" r:id="rId104"/>
    <p:sldId id="428" r:id="rId105"/>
    <p:sldId id="429" r:id="rId106"/>
    <p:sldId id="430" r:id="rId107"/>
    <p:sldId id="431" r:id="rId108"/>
    <p:sldId id="432" r:id="rId109"/>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17.02.2022</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31</a:t>
            </a:fld>
            <a:endParaRPr lang="cs-CZ"/>
          </a:p>
        </p:txBody>
      </p:sp>
    </p:spTree>
    <p:extLst>
      <p:ext uri="{BB962C8B-B14F-4D97-AF65-F5344CB8AC3E}">
        <p14:creationId xmlns:p14="http://schemas.microsoft.com/office/powerpoint/2010/main" val="39676313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zapletalova@opf.slu.cz"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Podnikatelské prostředí</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1. tutoriál</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PODNIKATELSKÉ PROSTŘEDÍ</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Externí podnikatelské prostředí je vnějším prostředím podniku, které na podnik působí a ovlivňuje jej. </a:t>
            </a:r>
            <a:endParaRPr lang="cs-CZ" sz="2000" dirty="0" smtClean="0"/>
          </a:p>
          <a:p>
            <a:pPr algn="just"/>
            <a:r>
              <a:rPr lang="cs-CZ" sz="2000" dirty="0" smtClean="0"/>
              <a:t>Externí </a:t>
            </a:r>
            <a:r>
              <a:rPr lang="cs-CZ" sz="2000" dirty="0"/>
              <a:t>podnikatelské prostředí můžeme rozčlenit do dvou úrovní, a to na vzdálenější a bližší prostředí (okolí). </a:t>
            </a:r>
            <a:endParaRPr lang="cs-CZ" sz="2000" dirty="0" smtClean="0"/>
          </a:p>
          <a:p>
            <a:pPr algn="just"/>
            <a:r>
              <a:rPr lang="cs-CZ" sz="2000" dirty="0" smtClean="0"/>
              <a:t>Vzdálenější </a:t>
            </a:r>
            <a:r>
              <a:rPr lang="cs-CZ" sz="2000" dirty="0"/>
              <a:t>prostředí se obvykle nazývá makroprostředí a bližší prostředí jako tržní prostředí. </a:t>
            </a:r>
            <a:endParaRPr lang="cs-CZ" sz="2000" dirty="0" smtClean="0"/>
          </a:p>
          <a:p>
            <a:pPr algn="just"/>
            <a:r>
              <a:rPr lang="cs-CZ" sz="2000" dirty="0" smtClean="0"/>
              <a:t>Pojmenování </a:t>
            </a:r>
            <a:r>
              <a:rPr lang="cs-CZ" sz="2000" dirty="0"/>
              <a:t>těchto úrovní není v odborné literatuře vždy jednotné. Například trh </a:t>
            </a:r>
            <a:r>
              <a:rPr lang="cs-CZ" sz="2000" dirty="0" smtClean="0"/>
              <a:t>nazývají </a:t>
            </a:r>
            <a:r>
              <a:rPr lang="cs-CZ" sz="2000" dirty="0" err="1"/>
              <a:t>Kotler</a:t>
            </a:r>
            <a:r>
              <a:rPr lang="cs-CZ" sz="2000" dirty="0"/>
              <a:t> </a:t>
            </a:r>
            <a:r>
              <a:rPr lang="cs-CZ" sz="2000" dirty="0" smtClean="0"/>
              <a:t>a Keller ve </a:t>
            </a:r>
            <a:r>
              <a:rPr lang="cs-CZ" sz="2000" dirty="0"/>
              <a:t>své publikaci činným prostředím. Dvořáček a </a:t>
            </a:r>
            <a:r>
              <a:rPr lang="cs-CZ" sz="2000" dirty="0" err="1"/>
              <a:t>Slunčík</a:t>
            </a:r>
            <a:r>
              <a:rPr lang="cs-CZ" sz="2000" dirty="0"/>
              <a:t> (</a:t>
            </a:r>
            <a:r>
              <a:rPr lang="cs-CZ" sz="2000" dirty="0" smtClean="0"/>
              <a:t>2012) </a:t>
            </a:r>
            <a:r>
              <a:rPr lang="cs-CZ" sz="2000" dirty="0"/>
              <a:t>označuje makroprostředí jako prostředí všeobecné a trh jako prostředí specifické.</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Externí podnikatelské prostředí</a:t>
            </a:r>
            <a:endParaRPr lang="cs-CZ" dirty="0"/>
          </a:p>
        </p:txBody>
      </p:sp>
    </p:spTree>
    <p:extLst>
      <p:ext uri="{BB962C8B-B14F-4D97-AF65-F5344CB8AC3E}">
        <p14:creationId xmlns:p14="http://schemas.microsoft.com/office/powerpoint/2010/main" val="4180357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odvětví</a:t>
            </a:r>
          </a:p>
          <a:p>
            <a:pPr lvl="0" algn="just"/>
            <a:r>
              <a:rPr lang="cs-CZ" sz="1800" b="1" i="1" dirty="0"/>
              <a:t>Související a podpůrná odvětví (příbuzné a podpůrné odvětví)</a:t>
            </a:r>
            <a:r>
              <a:rPr lang="cs-CZ" sz="1800" dirty="0"/>
              <a:t> – v jejich vzájemné interakci působí pozitivně na vývoj inovací. Pokud jeden z článků výrobního řetězce je vysoce konkurenceschopný a úspěšný ve vývoji inovací, tak tlačí na ostatní články řetězce ke zvýšení efektivnosti a tím pádem na snížení nákladů. Tyto další články jsou úspěšnějšími motivovány k vývoji inovací, protože společně tak dosáhnou větší konkurenční výhody</a:t>
            </a:r>
            <a:r>
              <a:rPr lang="cs-CZ" sz="1800" dirty="0" smtClean="0"/>
              <a:t>.</a:t>
            </a:r>
          </a:p>
          <a:p>
            <a:pPr algn="just"/>
            <a:r>
              <a:rPr lang="cs-CZ" sz="1800" b="1" i="1" dirty="0"/>
              <a:t>Podniková strategie, struktura a rivalita v odvětví</a:t>
            </a:r>
            <a:r>
              <a:rPr lang="cs-CZ" sz="1800" dirty="0"/>
              <a:t> souvisí s konkrétním odvětvím a jedná se o jeden z nejdůležitějších faktorů, který stimuluje aktivitu podniků. Vzájemná rivalita mezi jednotlivými podniky ve stejném odvětví motivuje každou k tomu být lepší, tedy vyvíjet inovace. Tedy můžeme říci, že čím je větší a koncentrovanější vzájemná rivalita, tím je pozitivnější vliv na konkurenceschopnost daného odvětví.</a:t>
            </a:r>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tržního prostředí</a:t>
            </a:r>
            <a:endParaRPr lang="cs-CZ" dirty="0"/>
          </a:p>
        </p:txBody>
      </p:sp>
    </p:spTree>
    <p:extLst>
      <p:ext uri="{BB962C8B-B14F-4D97-AF65-F5344CB8AC3E}">
        <p14:creationId xmlns:p14="http://schemas.microsoft.com/office/powerpoint/2010/main" val="4123978959"/>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a:t>
            </a:r>
            <a:r>
              <a:rPr lang="cs-CZ" sz="1800" b="1" cap="small" dirty="0" smtClean="0"/>
              <a:t>odvětví – </a:t>
            </a:r>
            <a:r>
              <a:rPr lang="cs-CZ" sz="1800" b="1" cap="small" dirty="0" err="1" smtClean="0"/>
              <a:t>Porterův</a:t>
            </a:r>
            <a:r>
              <a:rPr lang="cs-CZ" sz="1800" b="1" cap="small" dirty="0" smtClean="0"/>
              <a:t> diamant</a:t>
            </a:r>
            <a:endParaRPr lang="cs-CZ" sz="1800" b="1" cap="small" dirty="0"/>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tržního prostředí</a:t>
            </a:r>
            <a:endParaRPr lang="cs-CZ" dirty="0"/>
          </a:p>
        </p:txBody>
      </p:sp>
      <p:pic>
        <p:nvPicPr>
          <p:cNvPr id="5" name="Obrázek 4" descr="VYSOKÁ ŠKOLA EKONOMIE A MANAGEMENTU DIPLOMOVÁ PRÁCE - PDF Free Download"/>
          <p:cNvPicPr/>
          <p:nvPr/>
        </p:nvPicPr>
        <p:blipFill>
          <a:blip r:embed="rId2">
            <a:extLst>
              <a:ext uri="{28A0092B-C50C-407E-A947-70E740481C1C}">
                <a14:useLocalDpi xmlns:a14="http://schemas.microsoft.com/office/drawing/2010/main" val="0"/>
              </a:ext>
            </a:extLst>
          </a:blip>
          <a:srcRect/>
          <a:stretch>
            <a:fillRect/>
          </a:stretch>
        </p:blipFill>
        <p:spPr bwMode="auto">
          <a:xfrm>
            <a:off x="1043608" y="1333500"/>
            <a:ext cx="6150942" cy="3254474"/>
          </a:xfrm>
          <a:prstGeom prst="rect">
            <a:avLst/>
          </a:prstGeom>
          <a:noFill/>
          <a:ln>
            <a:noFill/>
          </a:ln>
        </p:spPr>
      </p:pic>
    </p:spTree>
    <p:extLst>
      <p:ext uri="{BB962C8B-B14F-4D97-AF65-F5344CB8AC3E}">
        <p14:creationId xmlns:p14="http://schemas.microsoft.com/office/powerpoint/2010/main" val="876497424"/>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cap="small" dirty="0"/>
              <a:t>Analýza odvětví</a:t>
            </a:r>
          </a:p>
          <a:p>
            <a:pPr marL="0" indent="0" algn="just">
              <a:buNone/>
            </a:pPr>
            <a:r>
              <a:rPr lang="cs-CZ" sz="1600" b="1" dirty="0" err="1"/>
              <a:t>Porterova</a:t>
            </a:r>
            <a:r>
              <a:rPr lang="cs-CZ" sz="1600" b="1" dirty="0"/>
              <a:t> analýza konkurence</a:t>
            </a:r>
            <a:r>
              <a:rPr lang="cs-CZ" sz="1600" dirty="0"/>
              <a:t> (Analýza 5F – </a:t>
            </a:r>
            <a:r>
              <a:rPr lang="cs-CZ" sz="1600" dirty="0" err="1"/>
              <a:t>Five</a:t>
            </a:r>
            <a:r>
              <a:rPr lang="cs-CZ" sz="1600" dirty="0"/>
              <a:t> </a:t>
            </a:r>
            <a:r>
              <a:rPr lang="cs-CZ" sz="1600" dirty="0" err="1"/>
              <a:t>Forces</a:t>
            </a:r>
            <a:r>
              <a:rPr lang="cs-CZ" sz="1600" dirty="0"/>
              <a:t>) je dílem Michaela E. </a:t>
            </a:r>
            <a:r>
              <a:rPr lang="cs-CZ" sz="1600" dirty="0" err="1"/>
              <a:t>Portera</a:t>
            </a:r>
            <a:r>
              <a:rPr lang="cs-CZ" sz="1600" dirty="0"/>
              <a:t>. Jde o způsob analýzy odvětví a jeho rizik. Použitý model pracuje s pěti prvky (</a:t>
            </a:r>
            <a:r>
              <a:rPr lang="cs-CZ" sz="1600" dirty="0" err="1"/>
              <a:t>Five</a:t>
            </a:r>
            <a:r>
              <a:rPr lang="cs-CZ" sz="1600" dirty="0"/>
              <a:t> </a:t>
            </a:r>
            <a:r>
              <a:rPr lang="cs-CZ" sz="1600" dirty="0" err="1"/>
              <a:t>Forces</a:t>
            </a:r>
            <a:r>
              <a:rPr lang="cs-CZ" sz="1600" dirty="0"/>
              <a:t> – odtud název 5F). Podstatou metody je prognózování vývoje konkurenční situace ve zkoumaném odvětví na základě odhadu možného chování následujících subjektů a objektů působících na daném trhu a rizika hrozícího podniku z jejich strany </a:t>
            </a:r>
            <a:r>
              <a:rPr lang="cs-CZ" sz="1600" dirty="0" smtClean="0"/>
              <a:t>: </a:t>
            </a:r>
            <a:endParaRPr lang="cs-CZ" sz="1600" dirty="0"/>
          </a:p>
          <a:p>
            <a:pPr lvl="0" algn="just"/>
            <a:r>
              <a:rPr lang="cs-CZ" sz="1600" dirty="0"/>
              <a:t>Stávající konkurenti – jejich schopnost ovlivnit cenu a nabízené množství daného výrobku/služby. </a:t>
            </a:r>
          </a:p>
          <a:p>
            <a:pPr lvl="0" algn="just"/>
            <a:r>
              <a:rPr lang="cs-CZ" sz="1600" dirty="0"/>
              <a:t>Potenciální konkurenti – možnost, že vstoupí na trh a ovlivní cenu a nabízené množství daného výrobku/služby. </a:t>
            </a:r>
          </a:p>
          <a:p>
            <a:pPr lvl="0" algn="just"/>
            <a:r>
              <a:rPr lang="cs-CZ" sz="1600" dirty="0"/>
              <a:t>Dodavatelé – jejich schopnost ovlivnit cenu a nabízené množství potřebných vstupů. </a:t>
            </a:r>
          </a:p>
          <a:p>
            <a:pPr lvl="0" algn="just"/>
            <a:r>
              <a:rPr lang="cs-CZ" sz="1600" dirty="0"/>
              <a:t>Kupující – jejich schopnost ovlivnit cenu a poptávané množství daného </a:t>
            </a:r>
            <a:r>
              <a:rPr lang="cs-CZ" sz="1600" dirty="0" err="1"/>
              <a:t>vý-robku</a:t>
            </a:r>
            <a:r>
              <a:rPr lang="cs-CZ" sz="1600" dirty="0"/>
              <a:t>/služby. </a:t>
            </a:r>
          </a:p>
          <a:p>
            <a:pPr algn="just"/>
            <a:r>
              <a:rPr lang="cs-CZ" sz="1600" dirty="0"/>
              <a:t>Substituty – cena a nabízené množství výrobků/služeb aspoň částečně schopných nahradit daný výrobek/službu.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tržního prostředí</a:t>
            </a:r>
            <a:endParaRPr lang="cs-CZ" dirty="0"/>
          </a:p>
        </p:txBody>
      </p:sp>
    </p:spTree>
    <p:extLst>
      <p:ext uri="{BB962C8B-B14F-4D97-AF65-F5344CB8AC3E}">
        <p14:creationId xmlns:p14="http://schemas.microsoft.com/office/powerpoint/2010/main" val="292079202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cap="small" dirty="0"/>
              <a:t>Analýza </a:t>
            </a:r>
            <a:r>
              <a:rPr lang="cs-CZ" sz="1600" b="1" cap="small" dirty="0" smtClean="0"/>
              <a:t>odvětví – </a:t>
            </a:r>
            <a:r>
              <a:rPr lang="cs-CZ" sz="1600" b="1" cap="small" dirty="0" err="1" smtClean="0"/>
              <a:t>Porterova</a:t>
            </a:r>
            <a:r>
              <a:rPr lang="cs-CZ" sz="1600" b="1" cap="small" dirty="0" smtClean="0"/>
              <a:t> analýza konkurence</a:t>
            </a:r>
            <a:endParaRPr lang="cs-CZ" sz="1600" b="1" cap="small"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tržního prostředí</a:t>
            </a:r>
            <a:endParaRPr lang="cs-CZ" dirty="0"/>
          </a:p>
        </p:txBody>
      </p:sp>
      <p:pic>
        <p:nvPicPr>
          <p:cNvPr id="5" name="Obrázek 4"/>
          <p:cNvPicPr/>
          <p:nvPr/>
        </p:nvPicPr>
        <p:blipFill>
          <a:blip r:embed="rId2">
            <a:extLst>
              <a:ext uri="{28A0092B-C50C-407E-A947-70E740481C1C}">
                <a14:useLocalDpi xmlns:a14="http://schemas.microsoft.com/office/drawing/2010/main" val="0"/>
              </a:ext>
            </a:extLst>
          </a:blip>
          <a:srcRect/>
          <a:stretch>
            <a:fillRect/>
          </a:stretch>
        </p:blipFill>
        <p:spPr bwMode="auto">
          <a:xfrm>
            <a:off x="1331640" y="1210892"/>
            <a:ext cx="6048672" cy="3305073"/>
          </a:xfrm>
          <a:prstGeom prst="rect">
            <a:avLst/>
          </a:prstGeom>
          <a:noFill/>
          <a:ln>
            <a:noFill/>
          </a:ln>
        </p:spPr>
      </p:pic>
    </p:spTree>
    <p:extLst>
      <p:ext uri="{BB962C8B-B14F-4D97-AF65-F5344CB8AC3E}">
        <p14:creationId xmlns:p14="http://schemas.microsoft.com/office/powerpoint/2010/main" val="3672522982"/>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algn="just"/>
            <a:r>
              <a:rPr lang="cs-CZ" sz="2000" b="1" dirty="0"/>
              <a:t>Strategické mapy</a:t>
            </a:r>
            <a:r>
              <a:rPr lang="cs-CZ" sz="2000" dirty="0"/>
              <a:t> jsou významným, užitečným a jednoduchým nástrojem analýzy odvětví. Umožňují lépe poznat charakter odvětvové konkurence a provést změnu odvětví nebo strategické skupiny zákazníků. Strategické mapy jsou vytvářeny na základě zkoumání odlišností podniků v daném odvětví. Mají smysl zejména v těch odvětvích, ve kterých existuje více skupin konkurentů lišících se různými charakteristikami a mající významné postavení na trhu. Tyto skupiny podniků jsou poté podle vybraných charakteristik znázorněny na mapě o dvou proměnných. Tím se vytvoří na celkovém trhu jakési strategické oblasti, prostory, strategické skupiny konkurentů. Přičemž velikost jednotlivých kružnic označuje podíl strategické skupiny na celkovém trhu.  </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tržního prostředí</a:t>
            </a:r>
            <a:endParaRPr lang="cs-CZ" dirty="0"/>
          </a:p>
        </p:txBody>
      </p:sp>
    </p:spTree>
    <p:extLst>
      <p:ext uri="{BB962C8B-B14F-4D97-AF65-F5344CB8AC3E}">
        <p14:creationId xmlns:p14="http://schemas.microsoft.com/office/powerpoint/2010/main" val="927441959"/>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a:t>
            </a:r>
            <a:r>
              <a:rPr lang="cs-CZ" sz="2000" b="1" cap="small" dirty="0" smtClean="0"/>
              <a:t>odvětví – strategické mapy</a:t>
            </a:r>
            <a:endParaRPr lang="cs-CZ" sz="2000" b="1" cap="small" dirty="0"/>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tržního prostředí</a:t>
            </a:r>
            <a:endParaRPr lang="cs-CZ" dirty="0"/>
          </a:p>
        </p:txBody>
      </p:sp>
      <p:pic>
        <p:nvPicPr>
          <p:cNvPr id="5" name="Obrázek 4" descr="Seminární projekt z předmětu STRATEGICKÝ MARKETING. Vodafone Czech Republic  a.s. / Vodafone - PDF Stažení zdarma"/>
          <p:cNvPicPr/>
          <p:nvPr/>
        </p:nvPicPr>
        <p:blipFill rotWithShape="1">
          <a:blip r:embed="rId2">
            <a:extLst>
              <a:ext uri="{28A0092B-C50C-407E-A947-70E740481C1C}">
                <a14:useLocalDpi xmlns:a14="http://schemas.microsoft.com/office/drawing/2010/main" val="0"/>
              </a:ext>
            </a:extLst>
          </a:blip>
          <a:srcRect t="51088" b="9872"/>
          <a:stretch/>
        </p:blipFill>
        <p:spPr bwMode="auto">
          <a:xfrm>
            <a:off x="1547664" y="1210892"/>
            <a:ext cx="5465911" cy="3426624"/>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553498824"/>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cap="small" dirty="0"/>
              <a:t>Analýza </a:t>
            </a:r>
            <a:r>
              <a:rPr lang="cs-CZ" sz="1700" b="1" cap="small" dirty="0" smtClean="0"/>
              <a:t>trhu</a:t>
            </a:r>
            <a:endParaRPr lang="cs-CZ" sz="1700" b="1" cap="small" dirty="0"/>
          </a:p>
          <a:p>
            <a:pPr marL="0" indent="0" algn="just">
              <a:buNone/>
            </a:pPr>
            <a:r>
              <a:rPr lang="cs-CZ" sz="1700" dirty="0"/>
              <a:t>Pokud chápeme trh jako určitou skupinu zákazníků, pak </a:t>
            </a:r>
            <a:r>
              <a:rPr lang="cs-CZ" sz="1700" b="1" dirty="0"/>
              <a:t>analýza zákazníků</a:t>
            </a:r>
            <a:r>
              <a:rPr lang="cs-CZ" sz="1700" dirty="0"/>
              <a:t> slouží k identifikaci zákazníků, kteří přicházejí v úvahu v souvislosti s konkrétní tržní nabídkou. Podle </a:t>
            </a:r>
            <a:r>
              <a:rPr lang="cs-CZ" sz="1700" dirty="0" err="1"/>
              <a:t>Kotlera</a:t>
            </a:r>
            <a:r>
              <a:rPr lang="cs-CZ" sz="1700" dirty="0"/>
              <a:t> (2001) můžeme trh rozdělit na tyto skupiny zákazníků:</a:t>
            </a:r>
          </a:p>
          <a:p>
            <a:pPr lvl="0" algn="just"/>
            <a:r>
              <a:rPr lang="cs-CZ" sz="1700" i="1" dirty="0"/>
              <a:t>Tržní potenciál</a:t>
            </a:r>
            <a:r>
              <a:rPr lang="cs-CZ" sz="1700" dirty="0"/>
              <a:t>, který je tvořen souborem potenciálních zákazníků projevující zájem o konkrétní tržní nabídku</a:t>
            </a:r>
          </a:p>
          <a:p>
            <a:pPr lvl="0" algn="just"/>
            <a:r>
              <a:rPr lang="cs-CZ" sz="1700" i="1" dirty="0"/>
              <a:t>Disponibilní trh</a:t>
            </a:r>
            <a:r>
              <a:rPr lang="cs-CZ" sz="1700" dirty="0"/>
              <a:t>, který je tvořen potenciálními zákazníky, kteří mají dostatek peněžních prostředků a nabízený produkt je pro ně dostupný.</a:t>
            </a:r>
          </a:p>
          <a:p>
            <a:pPr lvl="0" algn="just"/>
            <a:r>
              <a:rPr lang="cs-CZ" sz="1700" i="1" dirty="0"/>
              <a:t>Kompetenční disponibilní trh</a:t>
            </a:r>
            <a:r>
              <a:rPr lang="cs-CZ" sz="1700" dirty="0"/>
              <a:t>, který je tvořen potenciálními zákazníky s dostatkem peněžních prostředků, kteří jsou kompetentní výrobek používat. </a:t>
            </a:r>
          </a:p>
          <a:p>
            <a:pPr lvl="0" algn="just"/>
            <a:r>
              <a:rPr lang="cs-CZ" sz="1700" i="1" dirty="0"/>
              <a:t>Obsluhovaný (cílový) trh</a:t>
            </a:r>
            <a:r>
              <a:rPr lang="cs-CZ" sz="1700" dirty="0"/>
              <a:t> je tou částí kompetenčního trhu, o kterou se rozhodl podnik usilovat.</a:t>
            </a:r>
          </a:p>
          <a:p>
            <a:pPr lvl="0" algn="just"/>
            <a:r>
              <a:rPr lang="cs-CZ" sz="1700" i="1" dirty="0"/>
              <a:t>Proniknutý trh</a:t>
            </a:r>
            <a:r>
              <a:rPr lang="cs-CZ" sz="1700" dirty="0"/>
              <a:t> tvoří zákazníci, kteří si již zakoupili produkt konkrétního podniku.</a:t>
            </a:r>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tržního prostředí</a:t>
            </a:r>
            <a:endParaRPr lang="cs-CZ" dirty="0"/>
          </a:p>
        </p:txBody>
      </p:sp>
    </p:spTree>
    <p:extLst>
      <p:ext uri="{BB962C8B-B14F-4D97-AF65-F5344CB8AC3E}">
        <p14:creationId xmlns:p14="http://schemas.microsoft.com/office/powerpoint/2010/main" val="2939863555"/>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cap="small" dirty="0"/>
              <a:t>Analýza </a:t>
            </a:r>
            <a:r>
              <a:rPr lang="cs-CZ" sz="1700" b="1" cap="small" dirty="0" smtClean="0"/>
              <a:t>trhu</a:t>
            </a:r>
            <a:endParaRPr lang="cs-CZ" sz="1700" b="1" cap="small" dirty="0"/>
          </a:p>
          <a:p>
            <a:pPr marL="0" indent="0" algn="just">
              <a:buNone/>
            </a:pPr>
            <a:r>
              <a:rPr lang="cs-CZ" sz="1700" dirty="0"/>
              <a:t>Pro analýzu trhu je potřeba si vymezit základní pojmy související s měřením trhu:</a:t>
            </a:r>
          </a:p>
          <a:p>
            <a:pPr lvl="0" algn="just"/>
            <a:r>
              <a:rPr lang="cs-CZ" sz="1700" b="1" i="1" dirty="0"/>
              <a:t>Potenciál trhu</a:t>
            </a:r>
            <a:r>
              <a:rPr lang="cs-CZ" sz="1700" dirty="0"/>
              <a:t> je horní limit poptávky uspokojitelné všemi dodavateli na určitém trhu. Tržní potenciál představuje maximum možných nákupů produktů, skupin produktů nebo služeb jako celek během určitého období, zpravidla kalendářního roku.</a:t>
            </a:r>
          </a:p>
          <a:p>
            <a:pPr lvl="0" algn="just"/>
            <a:r>
              <a:rPr lang="cs-CZ" sz="1700" b="1" i="1" dirty="0"/>
              <a:t>Velikost trhu</a:t>
            </a:r>
            <a:r>
              <a:rPr lang="cs-CZ" sz="1700" dirty="0"/>
              <a:t> představuje úroveň poptávaného množství uspokojeného všemi dodavateli na určitém trhu během určitého období. Velikost trhu také nazývaná tržní kapacita a je to celková hodnota všech skutečně realizovaných nákupů zákazníky za určité časové období.</a:t>
            </a:r>
          </a:p>
          <a:p>
            <a:pPr algn="just"/>
            <a:r>
              <a:rPr lang="cs-CZ" sz="1700" b="1" i="1" dirty="0"/>
              <a:t>Tržní podíl</a:t>
            </a:r>
            <a:r>
              <a:rPr lang="cs-CZ" sz="1700" dirty="0"/>
              <a:t> je úroveň poptávky uspokojené jedním dodavatelem v určitém časovém období. Tržní podíl představuje celkovou hodnotu všech skutečně realizovaných nákupů produktů od jedné společnosti za určité časové období. Tržní podíl se uvádí absolutně nebo relativně vzhledem ke konkurenci.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tržního prostředí</a:t>
            </a:r>
            <a:endParaRPr lang="cs-CZ" dirty="0"/>
          </a:p>
        </p:txBody>
      </p:sp>
    </p:spTree>
    <p:extLst>
      <p:ext uri="{BB962C8B-B14F-4D97-AF65-F5344CB8AC3E}">
        <p14:creationId xmlns:p14="http://schemas.microsoft.com/office/powerpoint/2010/main" val="2903956222"/>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cap="small" dirty="0"/>
              <a:t>Analýza </a:t>
            </a:r>
            <a:r>
              <a:rPr lang="cs-CZ" sz="1700" b="1" cap="small" dirty="0" smtClean="0"/>
              <a:t>trhu</a:t>
            </a:r>
            <a:endParaRPr lang="cs-CZ" sz="1700" b="1" cap="small" dirty="0"/>
          </a:p>
          <a:p>
            <a:pPr marL="0" indent="0" algn="just">
              <a:buNone/>
            </a:pPr>
            <a:r>
              <a:rPr lang="cs-CZ" sz="1700" b="1" dirty="0"/>
              <a:t>Výzkum trhu</a:t>
            </a:r>
            <a:r>
              <a:rPr lang="cs-CZ" sz="1700" dirty="0"/>
              <a:t> patří mezi nejvýznamnější metody analýzy trhu. Výzkum trhu představuje specifikaci, shromažďování, analýzu a interpretaci informací sloužící jako podklad pro rozhodování manažera. Výzkum trhu je částí podnikového informačního systému, který je tvořen: interním informačním systémem, externím zpravodajským systémem, výzkumným systémem, systém na podporu rozhodování. Proces výzkumu trhu</a:t>
            </a:r>
            <a:r>
              <a:rPr lang="cs-CZ" sz="1700" b="1" dirty="0"/>
              <a:t> </a:t>
            </a:r>
            <a:r>
              <a:rPr lang="cs-CZ" sz="1700" dirty="0"/>
              <a:t>představuje postupné kroky vedoucí od přípravy výzkumu směřující ke skutečné realizaci výzkumu. Přestože se každý výzkum a jeho průběh vyznačuje zvláštnostmi a odlišnostmi, můžeme jej rozdělit do třech základních fází:</a:t>
            </a:r>
          </a:p>
          <a:p>
            <a:pPr lvl="0" algn="just"/>
            <a:r>
              <a:rPr lang="cs-CZ" sz="1700" dirty="0"/>
              <a:t>fáze přípravná – stanovení cíle výzkumu, specifikace výzkumného problému, navržení plánu výzkumu;</a:t>
            </a:r>
          </a:p>
          <a:p>
            <a:pPr lvl="0" algn="just"/>
            <a:r>
              <a:rPr lang="cs-CZ" sz="1700" dirty="0"/>
              <a:t>fáze realizační – sběr informací, analýza dat, přeměna datové struktury do informace;</a:t>
            </a:r>
          </a:p>
          <a:p>
            <a:pPr lvl="0" algn="just"/>
            <a:r>
              <a:rPr lang="cs-CZ" sz="1700" dirty="0"/>
              <a:t>fáze prezentační – písemná a ústní prezentace výsledků výzkumu.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tržního prostředí</a:t>
            </a:r>
            <a:endParaRPr lang="cs-CZ" dirty="0"/>
          </a:p>
        </p:txBody>
      </p:sp>
    </p:spTree>
    <p:extLst>
      <p:ext uri="{BB962C8B-B14F-4D97-AF65-F5344CB8AC3E}">
        <p14:creationId xmlns:p14="http://schemas.microsoft.com/office/powerpoint/2010/main" val="24288280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Vzdálenější podnikatelské prostředí je nejširším prostředím, které působí na podnikatelský subjekt. </a:t>
            </a:r>
            <a:endParaRPr lang="cs-CZ" sz="2000" dirty="0" smtClean="0"/>
          </a:p>
          <a:p>
            <a:pPr algn="just"/>
            <a:r>
              <a:rPr lang="cs-CZ" sz="2000" dirty="0" smtClean="0"/>
              <a:t>Toto </a:t>
            </a:r>
            <a:r>
              <a:rPr lang="cs-CZ" sz="2000" dirty="0"/>
              <a:t>prostředí se nejčastěji označuje jako tzv. makroprostředí</a:t>
            </a:r>
            <a:r>
              <a:rPr lang="cs-CZ" sz="2000" dirty="0" smtClean="0"/>
              <a:t>.</a:t>
            </a:r>
            <a:endParaRPr lang="cs-CZ" sz="2000" dirty="0"/>
          </a:p>
          <a:p>
            <a:pPr algn="just"/>
            <a:r>
              <a:rPr lang="cs-CZ" sz="2000" dirty="0" smtClean="0"/>
              <a:t>Makroprostředí </a:t>
            </a:r>
            <a:r>
              <a:rPr lang="cs-CZ" sz="2000" dirty="0"/>
              <a:t>je vytvořeno společenským a historickým vývojem konkrétní společnosti v konkrétní lokalitě, proto se také označuje jako „kontextuální úroveň“. Což znamená, že podnik funguje a existuje v určitém širším kontextu, širších souvislostech</a:t>
            </a:r>
            <a:r>
              <a:rPr lang="cs-CZ" sz="2000" dirty="0" smtClean="0"/>
              <a:t>.</a:t>
            </a:r>
          </a:p>
          <a:p>
            <a:pPr algn="just"/>
            <a:r>
              <a:rPr lang="cs-CZ" sz="2000" dirty="0"/>
              <a:t>Samotný podnikatelský subjekt nemůže ovlivnit makroprostředí a jeho části. Podnik faktory z makroprostředí pouze reflektuje, může je využívat a negativním faktorům se případně </a:t>
            </a:r>
            <a:r>
              <a:rPr lang="cs-CZ" sz="2000" dirty="0" smtClean="0"/>
              <a:t>bránit.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Makroprostředí</a:t>
            </a:r>
            <a:endParaRPr lang="cs-CZ" dirty="0"/>
          </a:p>
        </p:txBody>
      </p:sp>
    </p:spTree>
    <p:extLst>
      <p:ext uri="{BB962C8B-B14F-4D97-AF65-F5344CB8AC3E}">
        <p14:creationId xmlns:p14="http://schemas.microsoft.com/office/powerpoint/2010/main" val="79136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Spíše než pojem bližší podnikatelské prostředí se používá pojem trh nebo odvětví, nebo také </a:t>
            </a:r>
            <a:r>
              <a:rPr lang="cs-CZ" sz="2000" dirty="0" err="1"/>
              <a:t>mezoprostředí</a:t>
            </a:r>
            <a:r>
              <a:rPr lang="cs-CZ" sz="2000" dirty="0"/>
              <a:t>. </a:t>
            </a:r>
            <a:r>
              <a:rPr lang="cs-CZ" sz="2000" dirty="0" smtClean="0"/>
              <a:t>Někteří </a:t>
            </a:r>
            <a:r>
              <a:rPr lang="cs-CZ" sz="2000" dirty="0"/>
              <a:t>autoři začleňují toto prostředí do mikroprostředí, tj. do prostředí podniku. </a:t>
            </a:r>
            <a:endParaRPr lang="cs-CZ" sz="2000" dirty="0" smtClean="0"/>
          </a:p>
          <a:p>
            <a:pPr algn="just"/>
            <a:r>
              <a:rPr lang="cs-CZ" sz="2000" dirty="0" smtClean="0"/>
              <a:t>Základní </a:t>
            </a:r>
            <a:r>
              <a:rPr lang="cs-CZ" sz="2000" dirty="0"/>
              <a:t>charakteristikou </a:t>
            </a:r>
            <a:r>
              <a:rPr lang="cs-CZ" sz="2000" dirty="0" smtClean="0"/>
              <a:t>tržního </a:t>
            </a:r>
            <a:r>
              <a:rPr lang="cs-CZ" sz="2000" dirty="0"/>
              <a:t>prostředí je to, že podniky mohou ovlivňovat subjekty a síly tohoto podnikatelského prostředí. Toto ovlivňování je cílené a záměrné. </a:t>
            </a:r>
            <a:endParaRPr lang="cs-CZ" sz="2000" dirty="0" smtClean="0"/>
          </a:p>
          <a:p>
            <a:pPr algn="just"/>
            <a:r>
              <a:rPr lang="cs-CZ" sz="2000" dirty="0"/>
              <a:t>Tržní prostředí můžeme označit jako úroveň transakční, protože právě v tomto prostředí dochází k transakcím spojených s realizací podnikatelských aktivit.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Tržní prostředí</a:t>
            </a:r>
            <a:endParaRPr lang="cs-CZ" dirty="0"/>
          </a:p>
        </p:txBody>
      </p:sp>
    </p:spTree>
    <p:extLst>
      <p:ext uri="{BB962C8B-B14F-4D97-AF65-F5344CB8AC3E}">
        <p14:creationId xmlns:p14="http://schemas.microsoft.com/office/powerpoint/2010/main" val="1806879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Interní prostředí podniku, nazývané často jako mikroprostředí, z pohledu podnikatelského prostředí představují </a:t>
            </a:r>
            <a:r>
              <a:rPr lang="cs-CZ" sz="1800" dirty="0" smtClean="0"/>
              <a:t>schopnosti </a:t>
            </a:r>
            <a:r>
              <a:rPr lang="cs-CZ" sz="1800" dirty="0"/>
              <a:t>podniku, které by měla být zdůrazněny, vyzdviženy</a:t>
            </a:r>
            <a:r>
              <a:rPr lang="cs-CZ" sz="1800" dirty="0" smtClean="0"/>
              <a:t>.</a:t>
            </a:r>
          </a:p>
          <a:p>
            <a:pPr algn="just"/>
            <a:r>
              <a:rPr lang="cs-CZ" sz="1800" dirty="0"/>
              <a:t>Interní prostředí podniku můžeme označit jako organizační úroveň podnikatelského prostředí, jelikož se týká čistě podniku jako </a:t>
            </a:r>
            <a:r>
              <a:rPr lang="cs-CZ" sz="1800" dirty="0" smtClean="0"/>
              <a:t>organizace.</a:t>
            </a:r>
          </a:p>
          <a:p>
            <a:pPr algn="just"/>
            <a:r>
              <a:rPr lang="cs-CZ" sz="1800" dirty="0"/>
              <a:t>Faktory nebo také síly, které ovlivňují realizaci podnikatelských aktivit a směřují do prostředí podniku, můžeme rozdělit do dvou skupin, a to na faktory strategické a faktory organizační. Všechny tyto faktory jsou plně pod kontrolou podniku a zájmových skupin. </a:t>
            </a:r>
          </a:p>
          <a:p>
            <a:pPr algn="just"/>
            <a:r>
              <a:rPr lang="cs-CZ" sz="1800" dirty="0"/>
              <a:t>Samozřejmě, že významným a nepomíjitelný faktorem tohoto prostředí je finanční hospodaření podniku a celková ekonomika podniku. Ale vzhledem k tomu, že těmto stránkám podniku jsou věnovány jiné studijní materiály, které studují tuto problematiku do hloubky, tak se jim v tento studijní text věnuje pouze okrajově.</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Interní podnikatelské prostředí</a:t>
            </a:r>
            <a:endParaRPr lang="cs-CZ" dirty="0"/>
          </a:p>
        </p:txBody>
      </p:sp>
    </p:spTree>
    <p:extLst>
      <p:ext uri="{BB962C8B-B14F-4D97-AF65-F5344CB8AC3E}">
        <p14:creationId xmlns:p14="http://schemas.microsoft.com/office/powerpoint/2010/main" val="3913333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Další pohled na strukturu podnikatelského prostředí můžeme odvozovat </a:t>
            </a:r>
            <a:r>
              <a:rPr lang="cs-CZ" sz="1800" b="1" dirty="0"/>
              <a:t>z prostorového (geografického) pohledu působení daného podniku</a:t>
            </a:r>
            <a:r>
              <a:rPr lang="cs-CZ" sz="1800" dirty="0"/>
              <a:t>. Dvořáček a </a:t>
            </a:r>
            <a:r>
              <a:rPr lang="cs-CZ" sz="1800" dirty="0" err="1"/>
              <a:t>Slunčík</a:t>
            </a:r>
            <a:r>
              <a:rPr lang="cs-CZ" sz="1800" dirty="0"/>
              <a:t> (</a:t>
            </a:r>
            <a:r>
              <a:rPr lang="cs-CZ" sz="1800" dirty="0" smtClean="0"/>
              <a:t>2012) </a:t>
            </a:r>
            <a:r>
              <a:rPr lang="cs-CZ" sz="1800" dirty="0"/>
              <a:t>ve své publikaci uvádějí tzv. komplexní pohled na podnikatelské prostředí, který člení podnikatelské prostředí na globální, národní, lokální, odvětví a podnik. Vzhledem k prostorovému uspořádání podnikatelského prostředí, pak tedy rozlišujeme:</a:t>
            </a:r>
          </a:p>
          <a:p>
            <a:pPr lvl="0" algn="just"/>
            <a:r>
              <a:rPr lang="cs-CZ" sz="1800" b="1" dirty="0"/>
              <a:t>Globální podnikatelské prostředí</a:t>
            </a:r>
            <a:r>
              <a:rPr lang="cs-CZ" sz="1800" dirty="0"/>
              <a:t> představuje nejširší podnikatelské prostředí. Toto prostředí v sobě zahrnuje mezinárodní aspekt, jelikož je tvořeno prostředím světové ekonomiky a faktory mezinárodního ekonomického řádu. Globální podnikatelské prostředí působí tzv. </a:t>
            </a:r>
            <a:r>
              <a:rPr lang="cs-CZ" sz="1800" dirty="0" err="1"/>
              <a:t>supranárodním</a:t>
            </a:r>
            <a:r>
              <a:rPr lang="cs-CZ" sz="1800" dirty="0"/>
              <a:t> vlivem na podniky. </a:t>
            </a:r>
            <a:r>
              <a:rPr lang="cs-CZ" sz="1800" dirty="0" err="1"/>
              <a:t>Supranárodní</a:t>
            </a:r>
            <a:r>
              <a:rPr lang="cs-CZ" sz="1800" dirty="0"/>
              <a:t> vliv ovlivňuje všechny podnikatelské subjekty na celém světě a vychází z působení subjektů světové ekonomiky.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Struktura podnikatelského prostředí</a:t>
            </a:r>
            <a:endParaRPr lang="cs-CZ" dirty="0"/>
          </a:p>
        </p:txBody>
      </p:sp>
    </p:spTree>
    <p:extLst>
      <p:ext uri="{BB962C8B-B14F-4D97-AF65-F5344CB8AC3E}">
        <p14:creationId xmlns:p14="http://schemas.microsoft.com/office/powerpoint/2010/main" val="2992506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Národní podnikatelské prostředí</a:t>
            </a:r>
            <a:r>
              <a:rPr lang="cs-CZ" sz="1800" dirty="0"/>
              <a:t> je představováno konkrétními faktory (politické, legislativní, ekologické, demografické, technologické a další) konkrétní země, se kterou se konkrétní podnikatelský subjekt identifikuje. Národní podnikatelské prostředí působí tzv. národním vlivem na podniky, který vychází a je dán politikou a rozhodnutími vlády příslušné země. </a:t>
            </a:r>
            <a:endParaRPr lang="cs-CZ" sz="1800" dirty="0" smtClean="0"/>
          </a:p>
          <a:p>
            <a:pPr lvl="0" algn="just"/>
            <a:endParaRPr lang="cs-CZ" sz="1800" dirty="0"/>
          </a:p>
          <a:p>
            <a:pPr lvl="0" algn="just"/>
            <a:r>
              <a:rPr lang="cs-CZ" sz="1800" b="1" dirty="0"/>
              <a:t>Lokální podnikatelské prostředí</a:t>
            </a:r>
            <a:r>
              <a:rPr lang="cs-CZ" sz="1800" dirty="0"/>
              <a:t> je chápáno jako konkrétní prostředí (lokalita, město, oblast), ve kterém je podnik umístěn a realizuje své podnikatelské aktivity. Lokální podnikatelské prostředí působí tzv. sub-národním vlivem na podniky, který je dán působením lokálních autorit v příslušné oblasti.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Struktura podnikatelského prostředí</a:t>
            </a:r>
            <a:endParaRPr lang="cs-CZ" dirty="0"/>
          </a:p>
        </p:txBody>
      </p:sp>
    </p:spTree>
    <p:extLst>
      <p:ext uri="{BB962C8B-B14F-4D97-AF65-F5344CB8AC3E}">
        <p14:creationId xmlns:p14="http://schemas.microsoft.com/office/powerpoint/2010/main" val="230202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Struktura podnikatelského prostředí</a:t>
            </a:r>
            <a:endParaRPr lang="cs-CZ" dirty="0"/>
          </a:p>
        </p:txBody>
      </p:sp>
      <p:pic>
        <p:nvPicPr>
          <p:cNvPr id="2" name="Obrázek 1"/>
          <p:cNvPicPr>
            <a:picLocks noChangeAspect="1"/>
          </p:cNvPicPr>
          <p:nvPr/>
        </p:nvPicPr>
        <p:blipFill rotWithShape="1">
          <a:blip r:embed="rId2">
            <a:extLst>
              <a:ext uri="{28A0092B-C50C-407E-A947-70E740481C1C}">
                <a14:useLocalDpi xmlns:a14="http://schemas.microsoft.com/office/drawing/2010/main" val="0"/>
              </a:ext>
            </a:extLst>
          </a:blip>
          <a:srcRect t="18000"/>
          <a:stretch/>
        </p:blipFill>
        <p:spPr>
          <a:xfrm>
            <a:off x="755576" y="987574"/>
            <a:ext cx="6624736" cy="3600400"/>
          </a:xfrm>
          <a:prstGeom prst="rect">
            <a:avLst/>
          </a:prstGeom>
        </p:spPr>
      </p:pic>
    </p:spTree>
    <p:extLst>
      <p:ext uri="{BB962C8B-B14F-4D97-AF65-F5344CB8AC3E}">
        <p14:creationId xmlns:p14="http://schemas.microsoft.com/office/powerpoint/2010/main" val="1151750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Podnikatelské subjekty dnes nemohou vnímat svět „podnikání“ jenom v kontextu národního státu, kde působí, ale v kontextu celosvětovém. A týká se to i podniků, které působí pouze na tuzemských trzích. </a:t>
            </a:r>
            <a:endParaRPr lang="cs-CZ" sz="2000" dirty="0" smtClean="0"/>
          </a:p>
          <a:p>
            <a:pPr algn="just"/>
            <a:r>
              <a:rPr lang="cs-CZ" sz="2000" dirty="0"/>
              <a:t>¨</a:t>
            </a:r>
            <a:r>
              <a:rPr lang="cs-CZ" sz="2000" dirty="0" smtClean="0"/>
              <a:t>Proto </a:t>
            </a:r>
            <a:r>
              <a:rPr lang="cs-CZ" sz="2000" dirty="0"/>
              <a:t>v této souvislosti hovoříme o globálním podnikatelském prostředí. </a:t>
            </a:r>
            <a:r>
              <a:rPr lang="cs-CZ" sz="2000" dirty="0" smtClean="0"/>
              <a:t>P</a:t>
            </a:r>
          </a:p>
          <a:p>
            <a:pPr algn="just"/>
            <a:r>
              <a:rPr lang="cs-CZ" sz="2000" dirty="0" smtClean="0"/>
              <a:t>Pochopení </a:t>
            </a:r>
            <a:r>
              <a:rPr lang="cs-CZ" sz="2000" dirty="0"/>
              <a:t>vztahů a interakcí mezi podnikem a globálním podnikatelským prostředím je významným faktorem pro úspěch podniku a jeho konkurenceschopnost. </a:t>
            </a:r>
            <a:endParaRPr lang="cs-CZ" sz="2000" dirty="0" smtClean="0"/>
          </a:p>
          <a:p>
            <a:pPr algn="just"/>
            <a:r>
              <a:rPr lang="cs-CZ" sz="2000" dirty="0"/>
              <a:t>Globální podnikatelské prostředí lze vymezit jako prostředí různých suverénních států, které působí na podnikatelský subjekt, ovlivňuje jeho aktivity a rozhodování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Globální podnikatelské prostředí</a:t>
            </a:r>
            <a:endParaRPr lang="cs-CZ" dirty="0"/>
          </a:p>
        </p:txBody>
      </p:sp>
    </p:spTree>
    <p:extLst>
      <p:ext uri="{BB962C8B-B14F-4D97-AF65-F5344CB8AC3E}">
        <p14:creationId xmlns:p14="http://schemas.microsoft.com/office/powerpoint/2010/main" val="3348923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19057"/>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Teritoriem realizace mezinárodních podnikatelských aktivit je světové hospodářské prostředí (světová ekonomika), které je tvořeno faktory a silami významným způsobem ovlivňujícími činnost podnikatelských subjektů. </a:t>
            </a:r>
          </a:p>
          <a:p>
            <a:pPr algn="just"/>
            <a:r>
              <a:rPr lang="cs-CZ" sz="1800" dirty="0" smtClean="0"/>
              <a:t>Světová ekonomika, která je chápána jako </a:t>
            </a:r>
            <a:r>
              <a:rPr lang="cs-CZ" sz="1800" dirty="0" err="1" smtClean="0"/>
              <a:t>ekonomickopolitická</a:t>
            </a:r>
            <a:r>
              <a:rPr lang="cs-CZ" sz="1800" dirty="0" smtClean="0"/>
              <a:t> polycentrická soustava složená z různých relativně výrobně uzavřených a ekonomicky samostatných státních celků, se zformovala v poslední třetině 19. století jako světová kapitalistická (tržní) ekonomika založená na nerovných vztazích mezi vysoce rozvinutými centry a zaostávající koloniální periférií.</a:t>
            </a:r>
          </a:p>
          <a:p>
            <a:pPr algn="just"/>
            <a:r>
              <a:rPr lang="cs-CZ" sz="1800" dirty="0" smtClean="0"/>
              <a:t>Mezi nejvýznamnější externí faktory působící z úrovně světové ekonomiky a ovlivňující rozvoj mezinárodních podnikatelských aktivit můžeme zařadit proces liberalizace a globalizace světové ekonomiky.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Prostředí mezinárodního managementu</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smtClean="0"/>
              <a:t>Prostředí světové ekonomiky</a:t>
            </a:r>
            <a:endParaRPr lang="cs-CZ" dirty="0"/>
          </a:p>
        </p:txBody>
      </p:sp>
    </p:spTree>
    <p:extLst>
      <p:ext uri="{BB962C8B-B14F-4D97-AF65-F5344CB8AC3E}">
        <p14:creationId xmlns:p14="http://schemas.microsoft.com/office/powerpoint/2010/main" val="721625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19057"/>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900" b="1" dirty="0"/>
              <a:t>Subjekty světové ekonomiky </a:t>
            </a:r>
            <a:r>
              <a:rPr lang="cs-CZ" sz="1900" dirty="0"/>
              <a:t>jsou obecně nazývány jako ekonomické celky. </a:t>
            </a:r>
            <a:r>
              <a:rPr lang="cs-CZ" sz="1900" dirty="0" smtClean="0"/>
              <a:t>Základním </a:t>
            </a:r>
            <a:r>
              <a:rPr lang="cs-CZ" sz="1900" dirty="0"/>
              <a:t>subsystémem světové ekonomiky je státní ekonomický celek (</a:t>
            </a:r>
            <a:r>
              <a:rPr lang="cs-CZ" sz="1900" i="1" dirty="0"/>
              <a:t>národní ekonomika</a:t>
            </a:r>
            <a:r>
              <a:rPr lang="cs-CZ" sz="1900" dirty="0"/>
              <a:t>). </a:t>
            </a:r>
            <a:r>
              <a:rPr lang="cs-CZ" sz="1900" dirty="0" smtClean="0"/>
              <a:t>K</a:t>
            </a:r>
            <a:r>
              <a:rPr lang="cs-CZ" sz="1900" dirty="0"/>
              <a:t> dalším subjektům světové ekonomiky patří </a:t>
            </a:r>
            <a:r>
              <a:rPr lang="cs-CZ" sz="1900" i="1" dirty="0"/>
              <a:t>mezinárodní integrační seskupení </a:t>
            </a:r>
            <a:r>
              <a:rPr lang="cs-CZ" sz="1900" dirty="0"/>
              <a:t>(institucionalizované integrační celky), </a:t>
            </a:r>
            <a:r>
              <a:rPr lang="cs-CZ" sz="1900" i="1" dirty="0"/>
              <a:t>nadnárodní celky </a:t>
            </a:r>
            <a:r>
              <a:rPr lang="cs-CZ" sz="1900" dirty="0"/>
              <a:t>(neinstitucionalizované integrační celky) a </a:t>
            </a:r>
            <a:r>
              <a:rPr lang="cs-CZ" sz="1900" i="1" dirty="0"/>
              <a:t>podnikatelské subjekty </a:t>
            </a:r>
            <a:r>
              <a:rPr lang="cs-CZ" sz="1900" dirty="0"/>
              <a:t>působící uvnitř národní ekonomiky. </a:t>
            </a:r>
            <a:endParaRPr lang="cs-CZ" sz="1900" dirty="0" smtClean="0"/>
          </a:p>
          <a:p>
            <a:pPr algn="just"/>
            <a:r>
              <a:rPr lang="cs-CZ" sz="1900" dirty="0" smtClean="0"/>
              <a:t>Subjekty </a:t>
            </a:r>
            <a:r>
              <a:rPr lang="cs-CZ" sz="1900" dirty="0"/>
              <a:t>tak rozdělujeme na subjekty makroekonomického typu a mikroekonomického typu. K subjektům </a:t>
            </a:r>
            <a:r>
              <a:rPr lang="cs-CZ" sz="1900" b="1" i="1" dirty="0"/>
              <a:t>makroekonomického typu </a:t>
            </a:r>
            <a:r>
              <a:rPr lang="cs-CZ" sz="1900" dirty="0"/>
              <a:t>zařazujeme národní ekonomiky a mezinárodní integrační seskupení</a:t>
            </a:r>
            <a:r>
              <a:rPr lang="cs-CZ" sz="1900" dirty="0" smtClean="0"/>
              <a:t>.</a:t>
            </a:r>
          </a:p>
          <a:p>
            <a:pPr algn="just"/>
            <a:r>
              <a:rPr lang="cs-CZ" sz="1900" dirty="0"/>
              <a:t>Podnikatelské subjekty tuzemské (rezidenti) i zahraniční (nerezidenti), které realizují mezinárodní podnikatelské aktivity, patří k subjektům světové ekonomiky tzv. </a:t>
            </a:r>
            <a:r>
              <a:rPr lang="cs-CZ" sz="1900" b="1" i="1" dirty="0"/>
              <a:t>mikroekonomického typu</a:t>
            </a:r>
            <a:r>
              <a:rPr lang="cs-CZ" sz="1900" dirty="0"/>
              <a:t>.</a:t>
            </a:r>
          </a:p>
          <a:p>
            <a:pPr algn="just"/>
            <a:endParaRPr lang="cs-CZ" sz="19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Prostředí mezinárodního managementu</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smtClean="0"/>
              <a:t>Prostředí světové ekonomiky</a:t>
            </a:r>
            <a:endParaRPr lang="cs-CZ" dirty="0"/>
          </a:p>
        </p:txBody>
      </p:sp>
    </p:spTree>
    <p:extLst>
      <p:ext uri="{BB962C8B-B14F-4D97-AF65-F5344CB8AC3E}">
        <p14:creationId xmlns:p14="http://schemas.microsoft.com/office/powerpoint/2010/main" val="3780057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Přednášející: Ing. Šárka Zapletalová, Ph.D.</a:t>
            </a:r>
          </a:p>
          <a:p>
            <a:pPr lvl="1" algn="just"/>
            <a:r>
              <a:rPr lang="cs-CZ" sz="1400" dirty="0" smtClean="0"/>
              <a:t>Kancelář: B202</a:t>
            </a:r>
          </a:p>
          <a:p>
            <a:pPr lvl="1" algn="just"/>
            <a:r>
              <a:rPr lang="cs-CZ" sz="1400" dirty="0" smtClean="0"/>
              <a:t>Konzultační hodiny: </a:t>
            </a:r>
            <a:r>
              <a:rPr lang="cs-CZ" sz="1400" dirty="0" smtClean="0"/>
              <a:t>středa 11,00 – 13,00  nebo online </a:t>
            </a:r>
            <a:r>
              <a:rPr lang="cs-CZ" sz="1400" dirty="0" smtClean="0"/>
              <a:t>MS </a:t>
            </a:r>
            <a:r>
              <a:rPr lang="cs-CZ" sz="1400" dirty="0" err="1" smtClean="0"/>
              <a:t>Teams</a:t>
            </a:r>
            <a:endParaRPr lang="cs-CZ" sz="1400" dirty="0" smtClean="0"/>
          </a:p>
          <a:p>
            <a:pPr lvl="1" algn="just"/>
            <a:r>
              <a:rPr lang="cs-CZ" sz="1400" dirty="0" smtClean="0"/>
              <a:t>Email: </a:t>
            </a:r>
            <a:r>
              <a:rPr lang="cs-CZ" sz="1400" dirty="0" err="1" smtClean="0">
                <a:hlinkClick r:id="rId2"/>
              </a:rPr>
              <a:t>zapletalova</a:t>
            </a:r>
            <a:r>
              <a:rPr lang="en-US" sz="1400" dirty="0" smtClean="0">
                <a:hlinkClick r:id="rId2"/>
              </a:rPr>
              <a:t>@</a:t>
            </a:r>
            <a:r>
              <a:rPr lang="cs-CZ" sz="1400" dirty="0" smtClean="0">
                <a:hlinkClick r:id="rId2"/>
              </a:rPr>
              <a:t>opf.slu.cz</a:t>
            </a:r>
            <a:endParaRPr lang="cs-CZ" sz="1400" dirty="0"/>
          </a:p>
          <a:p>
            <a:pPr lvl="1" algn="just"/>
            <a:r>
              <a:rPr lang="cs-CZ" sz="1400" dirty="0" smtClean="0"/>
              <a:t>Telefon: 596 398 433</a:t>
            </a:r>
          </a:p>
          <a:p>
            <a:pPr algn="just"/>
            <a:r>
              <a:rPr lang="cs-CZ" sz="1800" dirty="0" smtClean="0"/>
              <a:t>Veškeré materiály, informace a podklady ke studiu: IS SU</a:t>
            </a:r>
          </a:p>
          <a:p>
            <a:pPr algn="just"/>
            <a:r>
              <a:rPr lang="cs-CZ" sz="1800" dirty="0" smtClean="0"/>
              <a:t>Požadavky na ukončení předmětu:</a:t>
            </a:r>
          </a:p>
          <a:p>
            <a:pPr lvl="1" algn="just"/>
            <a:r>
              <a:rPr lang="cs-CZ" sz="1400" dirty="0" smtClean="0"/>
              <a:t>Absolvování průběžného testu přes IS SU v týdnu 11. 4. – 15. 4. 2022 – 20% hodnocení</a:t>
            </a:r>
          </a:p>
          <a:p>
            <a:pPr lvl="1" algn="just"/>
            <a:r>
              <a:rPr lang="cs-CZ" sz="1400" dirty="0" smtClean="0"/>
              <a:t>Vypracování </a:t>
            </a:r>
            <a:r>
              <a:rPr lang="cs-CZ" sz="1400" dirty="0" smtClean="0"/>
              <a:t>a odevzdání seminární práce nejpozději do </a:t>
            </a:r>
            <a:r>
              <a:rPr lang="cs-CZ" sz="1400" dirty="0" smtClean="0"/>
              <a:t>10. 5. 2022 (do </a:t>
            </a:r>
            <a:r>
              <a:rPr lang="cs-CZ" sz="1400" dirty="0" smtClean="0"/>
              <a:t>23:00) přes </a:t>
            </a:r>
            <a:r>
              <a:rPr lang="cs-CZ" sz="1400" dirty="0" err="1" smtClean="0"/>
              <a:t>Odevzdávárnu</a:t>
            </a:r>
            <a:r>
              <a:rPr lang="cs-CZ" sz="1400" dirty="0" smtClean="0"/>
              <a:t> IS </a:t>
            </a:r>
            <a:r>
              <a:rPr lang="cs-CZ" sz="1400" dirty="0" smtClean="0"/>
              <a:t>SU – 20% hodnocení</a:t>
            </a:r>
            <a:endParaRPr lang="cs-CZ" sz="1400" dirty="0" smtClean="0"/>
          </a:p>
          <a:p>
            <a:pPr lvl="1" algn="just"/>
            <a:r>
              <a:rPr lang="cs-CZ" sz="1400" dirty="0" smtClean="0"/>
              <a:t>Absolvování </a:t>
            </a:r>
            <a:r>
              <a:rPr lang="cs-CZ" sz="1400" dirty="0" smtClean="0"/>
              <a:t>písemné zkoušky – 60% hodnocení</a:t>
            </a:r>
            <a:endParaRPr lang="cs-CZ" sz="1400" dirty="0" smtClean="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sz="2200" dirty="0" smtClean="0"/>
              <a:t>Základní informace k předmětu</a:t>
            </a:r>
            <a:endParaRPr lang="cs-CZ" sz="2200" dirty="0"/>
          </a:p>
        </p:txBody>
      </p:sp>
    </p:spTree>
    <p:extLst>
      <p:ext uri="{BB962C8B-B14F-4D97-AF65-F5344CB8AC3E}">
        <p14:creationId xmlns:p14="http://schemas.microsoft.com/office/powerpoint/2010/main" val="1824641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19057"/>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Mezi </a:t>
            </a:r>
            <a:r>
              <a:rPr lang="cs-CZ" sz="2000" dirty="0" smtClean="0"/>
              <a:t>subjekty mikroekonomického typu patří </a:t>
            </a:r>
            <a:r>
              <a:rPr lang="cs-CZ" sz="2000" dirty="0"/>
              <a:t>především nadnárodní podniky, ale můžeme zde zařadit i ostatní podnikatelské subjekty bez ohledu na jejich velikost. </a:t>
            </a:r>
            <a:endParaRPr lang="cs-CZ" sz="2000" dirty="0" smtClean="0"/>
          </a:p>
          <a:p>
            <a:pPr algn="just"/>
            <a:r>
              <a:rPr lang="cs-CZ" sz="2000" dirty="0" smtClean="0"/>
              <a:t>Subjekty </a:t>
            </a:r>
            <a:r>
              <a:rPr lang="cs-CZ" sz="2000" dirty="0"/>
              <a:t>světové ekonomiky jsou mezi sebou provázány vazbami, mezinárodními ekonomickými vztahy, které mají formu pohybu zboží a služeb, pohyb u kapitálu, pohybu vědecko-technických znalostí a pracovních </a:t>
            </a:r>
            <a:r>
              <a:rPr lang="cs-CZ" sz="2000" dirty="0" smtClean="0"/>
              <a:t>sil. </a:t>
            </a:r>
            <a:r>
              <a:rPr lang="cs-CZ" sz="2000" dirty="0"/>
              <a:t>Pomocí těchto vazeb dochází k vzájemným interakcím mezi jednotlivými subjekty i k interakcím každého prvku z nich se světovým hospodářstvím jako celkem</a:t>
            </a:r>
            <a:r>
              <a:rPr lang="cs-CZ" sz="2000" dirty="0" smtClean="0"/>
              <a:t>.</a:t>
            </a:r>
          </a:p>
          <a:p>
            <a:pPr algn="just"/>
            <a:r>
              <a:rPr lang="cs-CZ" sz="2000" dirty="0"/>
              <a:t>Subjekty světové ekonomiky jsou mezi sebou provázány vazbami, přičemž světová ekonomika vystupuje vůči těmto subjektům jako vnější prostředí </a:t>
            </a:r>
            <a:endParaRPr lang="cs-CZ" sz="20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Prostředí mezinárodního managementu</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smtClean="0"/>
              <a:t>Prostředí světové ekonomiky</a:t>
            </a:r>
            <a:endParaRPr lang="cs-CZ" dirty="0"/>
          </a:p>
        </p:txBody>
      </p:sp>
    </p:spTree>
    <p:extLst>
      <p:ext uri="{BB962C8B-B14F-4D97-AF65-F5344CB8AC3E}">
        <p14:creationId xmlns:p14="http://schemas.microsoft.com/office/powerpoint/2010/main" val="3251141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190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000" b="1" i="1" dirty="0" smtClean="0"/>
              <a:t>Vývoj světové ekonomiky:</a:t>
            </a:r>
            <a:endParaRPr lang="cs-CZ" sz="2000" dirty="0" smtClean="0"/>
          </a:p>
          <a:p>
            <a:pPr lvl="1"/>
            <a:r>
              <a:rPr lang="cs-CZ" sz="2000" dirty="0" smtClean="0"/>
              <a:t>1. etapa - vznik světové ekonomiky – konec 19. století</a:t>
            </a:r>
          </a:p>
          <a:p>
            <a:pPr lvl="1"/>
            <a:r>
              <a:rPr lang="cs-CZ" sz="2000" dirty="0" smtClean="0"/>
              <a:t>2. etapa – rozvoj světové ekonomiky – do začátku 1. světové války</a:t>
            </a:r>
          </a:p>
          <a:p>
            <a:pPr lvl="1"/>
            <a:r>
              <a:rPr lang="cs-CZ" sz="2000" dirty="0" smtClean="0"/>
              <a:t>3. etapa – období mezi dvěma světovými válkami</a:t>
            </a:r>
          </a:p>
          <a:p>
            <a:pPr lvl="1"/>
            <a:r>
              <a:rPr lang="cs-CZ" sz="2000" dirty="0" smtClean="0"/>
              <a:t>4. etapa – od konce 2. světové války do konce 90. let</a:t>
            </a:r>
          </a:p>
          <a:p>
            <a:pPr lvl="1"/>
            <a:r>
              <a:rPr lang="cs-CZ" sz="2000" dirty="0" smtClean="0"/>
              <a:t>5. etapa – od konce 90. let do dnešních dnů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Prostředí mezinárodního managementu</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smtClean="0"/>
              <a:t>Prostředí světové ekonomiky</a:t>
            </a:r>
            <a:endParaRPr lang="cs-CZ" dirty="0"/>
          </a:p>
        </p:txBody>
      </p:sp>
    </p:spTree>
    <p:extLst>
      <p:ext uri="{BB962C8B-B14F-4D97-AF65-F5344CB8AC3E}">
        <p14:creationId xmlns:p14="http://schemas.microsoft.com/office/powerpoint/2010/main" val="1075649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9" y="627534"/>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Mezi nejvýznamnější externí faktory působící z úrovně světové ekonomiky a ovlivňující rozvoj mezinárodních podnikatelských aktivit můžeme zařadit proces liberalizace a globalizace světové ekonomiky. </a:t>
            </a:r>
          </a:p>
          <a:p>
            <a:pPr algn="just"/>
            <a:r>
              <a:rPr lang="cs-CZ" sz="1600" dirty="0" smtClean="0"/>
              <a:t>Globalizace je nejčastěji vnímána jako soubor ekonomických procesů vyvolávající celou řadu společenských důsledků, a to nejvíce v oblasti kultury, ekonomiky a životního prostředí země. </a:t>
            </a:r>
          </a:p>
          <a:p>
            <a:pPr algn="just"/>
            <a:r>
              <a:rPr lang="cs-CZ" sz="1600" dirty="0" smtClean="0"/>
              <a:t>Mezinárodní měnový fond (IMF, 1997) globalizaci definuje jako rostoucí ekonomickou vzájemnou závislost zemí ve světovém měřítku v důsledku rostoucího objemu a druhu přeshraničních transakcí zboží a služeb a toku mezinárodního kapitálu, jakož i rychlejšího a rozsáhlejšího šíření technologií.</a:t>
            </a:r>
          </a:p>
          <a:p>
            <a:pPr algn="just"/>
            <a:r>
              <a:rPr lang="cs-CZ" sz="1600" dirty="0" smtClean="0"/>
              <a:t>Globalizace světové ekonomiky je pokračováním vývoje internacionalizace světového hospodářství. Globalizace je potom chápána jako pokročilejší a komplexnější forma internacionalizace, která zahrnuje i funkcionální integraci mezinárodně rozptýlených aktivit. V rámci globalizace vzniká nový ekonomický řád a nová dělba práce, nový politický řád s novou strukturou i režimem světového politického systému, kosmopolitní kultura. </a:t>
            </a:r>
          </a:p>
          <a:p>
            <a:pPr algn="just"/>
            <a:endParaRPr lang="cs-CZ" sz="1600" dirty="0" smtClean="0"/>
          </a:p>
          <a:p>
            <a:pPr algn="just"/>
            <a:endParaRPr lang="cs-CZ" sz="1600" dirty="0" smtClean="0"/>
          </a:p>
          <a:p>
            <a:pPr algn="just"/>
            <a:endParaRPr lang="cs-CZ" sz="16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Prostředí mezinárodního managementu</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smtClean="0"/>
              <a:t>Prostředí světové ekonomiky</a:t>
            </a:r>
            <a:endParaRPr lang="cs-CZ" dirty="0"/>
          </a:p>
        </p:txBody>
      </p:sp>
    </p:spTree>
    <p:extLst>
      <p:ext uri="{BB962C8B-B14F-4D97-AF65-F5344CB8AC3E}">
        <p14:creationId xmlns:p14="http://schemas.microsoft.com/office/powerpoint/2010/main" val="481149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Prostředí národního státu, z pohledu podnikatele, představuje viditelné a neviditelné instituce, které ovlivňují normativní a kognitivní dimenze podnikání. </a:t>
            </a:r>
            <a:endParaRPr lang="cs-CZ" sz="2000" dirty="0" smtClean="0"/>
          </a:p>
          <a:p>
            <a:pPr algn="just"/>
            <a:r>
              <a:rPr lang="cs-CZ" sz="2000" b="1" i="1" dirty="0" smtClean="0"/>
              <a:t>Viditelnými </a:t>
            </a:r>
            <a:r>
              <a:rPr lang="cs-CZ" sz="2000" b="1" i="1" dirty="0"/>
              <a:t>institucemi </a:t>
            </a:r>
            <a:r>
              <a:rPr lang="cs-CZ" sz="2000" dirty="0"/>
              <a:t>jsou formální instituce a organizace poskytující podporu a pomoc podnikatelským subjektům. </a:t>
            </a:r>
            <a:endParaRPr lang="cs-CZ" sz="2000" dirty="0" smtClean="0"/>
          </a:p>
          <a:p>
            <a:pPr algn="just"/>
            <a:r>
              <a:rPr lang="cs-CZ" sz="2000" dirty="0" smtClean="0"/>
              <a:t>K</a:t>
            </a:r>
            <a:r>
              <a:rPr lang="cs-CZ" sz="2000" dirty="0"/>
              <a:t> </a:t>
            </a:r>
            <a:r>
              <a:rPr lang="cs-CZ" sz="2000" b="1" i="1" dirty="0"/>
              <a:t>neviditelným institucím </a:t>
            </a:r>
            <a:r>
              <a:rPr lang="cs-CZ" sz="2000" dirty="0"/>
              <a:t>patří kulturní hodnoty, vzdělávací systémy, regulace a procedury, ekonomický systém a vládní politika. </a:t>
            </a:r>
            <a:endParaRPr lang="cs-CZ" sz="2000" dirty="0" smtClean="0"/>
          </a:p>
          <a:p>
            <a:pPr algn="just"/>
            <a:r>
              <a:rPr lang="cs-CZ" sz="2000" dirty="0" smtClean="0"/>
              <a:t>Nastavení </a:t>
            </a:r>
            <a:r>
              <a:rPr lang="cs-CZ" sz="2000" dirty="0"/>
              <a:t>podmínek národního státu vychází převážně z ekonomického, politického a legislativního prostředí daného státu.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Prostředí mezinárodního managementu</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688632" cy="507703"/>
          </a:xfrm>
        </p:spPr>
        <p:txBody>
          <a:bodyPr/>
          <a:lstStyle/>
          <a:p>
            <a:r>
              <a:rPr lang="cs-CZ" dirty="0" smtClean="0"/>
              <a:t>Prostředí národního státu</a:t>
            </a:r>
            <a:endParaRPr lang="cs-CZ" dirty="0"/>
          </a:p>
        </p:txBody>
      </p:sp>
    </p:spTree>
    <p:extLst>
      <p:ext uri="{BB962C8B-B14F-4D97-AF65-F5344CB8AC3E}">
        <p14:creationId xmlns:p14="http://schemas.microsoft.com/office/powerpoint/2010/main" val="2987805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Jednotlivé ekonomické celky jsou považovány za samostatné systémy a jako takové si samy stanovují podmínky pro působení tuzemských a zahraničních podnikatelských subjektů. Všechny státy mají snahu zasahovat do podnikatelských aktivit přesahujících hranice státu v různých stupních. </a:t>
            </a:r>
            <a:endParaRPr lang="cs-CZ" sz="1800" dirty="0" smtClean="0"/>
          </a:p>
          <a:p>
            <a:pPr algn="just"/>
            <a:r>
              <a:rPr lang="cs-CZ" sz="1800" dirty="0" smtClean="0"/>
              <a:t>Intervence </a:t>
            </a:r>
            <a:r>
              <a:rPr lang="cs-CZ" sz="1800" dirty="0"/>
              <a:t>mají většinou charakter politických rozhodnutí s cílem získání co nejlepších možností pro národ a jeho obyvatele. </a:t>
            </a:r>
            <a:endParaRPr lang="cs-CZ" sz="1800" dirty="0" smtClean="0"/>
          </a:p>
          <a:p>
            <a:pPr algn="just"/>
            <a:r>
              <a:rPr lang="cs-CZ" sz="1800" dirty="0" smtClean="0"/>
              <a:t>Důvody </a:t>
            </a:r>
            <a:r>
              <a:rPr lang="cs-CZ" sz="1800" dirty="0"/>
              <a:t>intervencí vlád můžeme rozdělit na důvody ekonomické a důvody neekonomické. Mezi </a:t>
            </a:r>
            <a:r>
              <a:rPr lang="cs-CZ" sz="1800" b="1" i="1" dirty="0"/>
              <a:t>ekonomické důvody </a:t>
            </a:r>
            <a:r>
              <a:rPr lang="cs-CZ" sz="1800" dirty="0"/>
              <a:t>patří například prevence nezaměstnanosti, ochrana vznikajících odvětví, podpora industrializace nebo zlepšování ekonomických vztahů s jinými zeměmi. Mezi nejčastější </a:t>
            </a:r>
            <a:r>
              <a:rPr lang="cs-CZ" sz="1800" b="1" i="1" dirty="0"/>
              <a:t>neekonomické důvody </a:t>
            </a:r>
            <a:r>
              <a:rPr lang="cs-CZ" sz="1800" dirty="0"/>
              <a:t>bývá zařazováno zachování nezbytného průmyslu (odvětví), zachování nebo rozšíření sfér vlivu nebo ochrana aktivit pomáhající zachovávat národní identitu.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Prostředí mezinárodního managementu</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Prostředí národního státu </a:t>
            </a:r>
          </a:p>
        </p:txBody>
      </p:sp>
    </p:spTree>
    <p:extLst>
      <p:ext uri="{BB962C8B-B14F-4D97-AF65-F5344CB8AC3E}">
        <p14:creationId xmlns:p14="http://schemas.microsoft.com/office/powerpoint/2010/main" val="3080824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smtClean="0"/>
              <a:t>Podnikání </a:t>
            </a:r>
            <a:r>
              <a:rPr lang="cs-CZ" sz="1800" dirty="0"/>
              <a:t>a podnik spolu velmi úzce souvisí, protože z ekonomického hlediska ke každému podnikání je zapotřebí určitých podnikatelských zdrojů, které jsou typickým způsobem uspořádány a institucionalizovány v celek, který se nazývá </a:t>
            </a:r>
            <a:r>
              <a:rPr lang="cs-CZ" sz="1800" dirty="0" smtClean="0"/>
              <a:t>podnik. </a:t>
            </a:r>
          </a:p>
          <a:p>
            <a:pPr lvl="0" algn="just"/>
            <a:r>
              <a:rPr lang="cs-CZ" sz="1800" dirty="0" smtClean="0"/>
              <a:t>Od </a:t>
            </a:r>
            <a:r>
              <a:rPr lang="cs-CZ" sz="1800" dirty="0"/>
              <a:t>konce minulého století je vnímán vliv podnikatelského prostředí na úspěch podnikání jako velmi významný, ne-li přímo určující. Můžeme objevit v </a:t>
            </a:r>
            <a:r>
              <a:rPr lang="cs-CZ" sz="1800" dirty="0" err="1"/>
              <a:t>Timmonsově</a:t>
            </a:r>
            <a:r>
              <a:rPr lang="cs-CZ" sz="1800" dirty="0"/>
              <a:t> modelu z roku 2001 podnikatelské prostředí jako jeden ze tří faktorů úspěchů podnikání. V tomto svém modelu jej </a:t>
            </a:r>
            <a:r>
              <a:rPr lang="cs-CZ" sz="1800" dirty="0" err="1"/>
              <a:t>Timmons</a:t>
            </a:r>
            <a:r>
              <a:rPr lang="cs-CZ" sz="1800" dirty="0"/>
              <a:t> označuje jako hnací síly. </a:t>
            </a:r>
            <a:endParaRPr lang="cs-CZ" sz="1800" dirty="0" smtClean="0"/>
          </a:p>
          <a:p>
            <a:pPr lvl="0" algn="just"/>
            <a:r>
              <a:rPr lang="cs-CZ" sz="1800" dirty="0" smtClean="0"/>
              <a:t>Také </a:t>
            </a:r>
            <a:r>
              <a:rPr lang="cs-CZ" sz="1800" dirty="0"/>
              <a:t>systémový model faktorů úspěchů v podnikání zařazuje podnikatelské prostředí mezi tzv. objektivní faktory úspěchů podnikání, spolu s faktorem </a:t>
            </a:r>
            <a:r>
              <a:rPr lang="cs-CZ" sz="1800" dirty="0" smtClean="0"/>
              <a:t>vlastnictví. </a:t>
            </a:r>
            <a:r>
              <a:rPr lang="cs-CZ" sz="1800" dirty="0"/>
              <a:t>Z tohoto pohledu je vidět, že význam podnikatelského prostředí pro úspěch podnikání je nezanedbatelným.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Význam podnikatelského prostředí</a:t>
            </a:r>
            <a:endParaRPr lang="cs-CZ" dirty="0"/>
          </a:p>
        </p:txBody>
      </p:sp>
    </p:spTree>
    <p:extLst>
      <p:ext uri="{BB962C8B-B14F-4D97-AF65-F5344CB8AC3E}">
        <p14:creationId xmlns:p14="http://schemas.microsoft.com/office/powerpoint/2010/main" val="2902143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694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Když bychom stručně měli shrnout význam podnikatelského prostředí pro podnikání, tak můžeme vyjít z tvrzení </a:t>
            </a:r>
            <a:r>
              <a:rPr lang="cs-CZ" sz="1800" dirty="0" err="1"/>
              <a:t>Jüngera</a:t>
            </a:r>
            <a:r>
              <a:rPr lang="cs-CZ" sz="1800" dirty="0"/>
              <a:t> a Fialová (</a:t>
            </a:r>
            <a:r>
              <a:rPr lang="cs-CZ" sz="1800" dirty="0" smtClean="0"/>
              <a:t>2004), </a:t>
            </a:r>
            <a:r>
              <a:rPr lang="cs-CZ" sz="1800" dirty="0"/>
              <a:t>že podnikatelské prostředí vytváří:</a:t>
            </a:r>
          </a:p>
          <a:p>
            <a:pPr lvl="0" algn="just"/>
            <a:r>
              <a:rPr lang="cs-CZ" sz="1800" dirty="0"/>
              <a:t>podmínky pro start podnikatelské činnosti;</a:t>
            </a:r>
          </a:p>
          <a:p>
            <a:pPr lvl="0" algn="just"/>
            <a:r>
              <a:rPr lang="cs-CZ" sz="1800" dirty="0"/>
              <a:t>podmínky pro rozvoj podnikatelské činnosti;</a:t>
            </a:r>
          </a:p>
          <a:p>
            <a:pPr lvl="0" algn="just"/>
            <a:r>
              <a:rPr lang="cs-CZ" sz="1800" dirty="0"/>
              <a:t>podmínky pro kvalitní podnikatelské aktivity.</a:t>
            </a:r>
          </a:p>
          <a:p>
            <a:pPr marL="0" indent="0" algn="just">
              <a:buNone/>
            </a:pPr>
            <a:r>
              <a:rPr lang="cs-CZ" sz="1800" dirty="0" smtClean="0"/>
              <a:t>Jak </a:t>
            </a:r>
            <a:r>
              <a:rPr lang="cs-CZ" sz="1800" dirty="0"/>
              <a:t>uvádí Dvořáček a </a:t>
            </a:r>
            <a:r>
              <a:rPr lang="cs-CZ" sz="1800" dirty="0" err="1"/>
              <a:t>Slunčík</a:t>
            </a:r>
            <a:r>
              <a:rPr lang="cs-CZ" sz="1800" dirty="0"/>
              <a:t> (</a:t>
            </a:r>
            <a:r>
              <a:rPr lang="cs-CZ" sz="1800" dirty="0" smtClean="0"/>
              <a:t>2012) </a:t>
            </a:r>
            <a:r>
              <a:rPr lang="cs-CZ" sz="1800" dirty="0"/>
              <a:t>znalost podnikatelské prostředí je důležitá, mimo jiné, z těchto důvodů:</a:t>
            </a:r>
          </a:p>
          <a:p>
            <a:pPr lvl="0" algn="just"/>
            <a:r>
              <a:rPr lang="cs-CZ" sz="1800" dirty="0"/>
              <a:t>umožňuje pochopit vztahů podnikatelského subjektu s okolím,</a:t>
            </a:r>
          </a:p>
          <a:p>
            <a:pPr lvl="0" algn="just"/>
            <a:r>
              <a:rPr lang="cs-CZ" sz="1800" dirty="0"/>
              <a:t>zvyšuje schopnost adaptace na konkrétní podnikatelské prostředí,</a:t>
            </a:r>
          </a:p>
          <a:p>
            <a:pPr lvl="0" algn="just"/>
            <a:r>
              <a:rPr lang="cs-CZ" sz="1800" dirty="0"/>
              <a:t>umožňuje využívat možnosti pro ovlivňování konkrétního podnikatelského prostředí.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Význam podnikatelského prostředí</a:t>
            </a:r>
            <a:endParaRPr lang="cs-CZ" dirty="0"/>
          </a:p>
        </p:txBody>
      </p:sp>
    </p:spTree>
    <p:extLst>
      <p:ext uri="{BB962C8B-B14F-4D97-AF65-F5344CB8AC3E}">
        <p14:creationId xmlns:p14="http://schemas.microsoft.com/office/powerpoint/2010/main" val="307866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694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Charakteristickou vlastností podnikatelského prostředí je neustálý proces událostí a změn, které mají různě dlouhé doby trvání a rozličnou míru vlivu na společnost. Z pohledu doby trvání a míry vlivu na společnost </a:t>
            </a:r>
            <a:r>
              <a:rPr lang="cs-CZ" sz="1800" dirty="0" smtClean="0"/>
              <a:t>rozlišujeme:</a:t>
            </a:r>
            <a:endParaRPr lang="cs-CZ" sz="1800" dirty="0"/>
          </a:p>
          <a:p>
            <a:pPr lvl="0" algn="just"/>
            <a:r>
              <a:rPr lang="cs-CZ" sz="1800" b="1" dirty="0"/>
              <a:t>Módní jevy (výkyvy)</a:t>
            </a:r>
            <a:r>
              <a:rPr lang="cs-CZ" sz="1800" dirty="0"/>
              <a:t> jsou nepředvídatelné, krátkodobé události bez významnějšího vlivu na dlouhodobou sociální, ekonomickou a politickou oblast.</a:t>
            </a:r>
          </a:p>
          <a:p>
            <a:pPr lvl="0" algn="just"/>
            <a:r>
              <a:rPr lang="cs-CZ" sz="1800" b="1" dirty="0"/>
              <a:t>Trend</a:t>
            </a:r>
            <a:r>
              <a:rPr lang="cs-CZ" sz="1800" dirty="0"/>
              <a:t> je charakteristický směr nebo posloupnost vývoje událostí, který se vyznačuje dlouhodobou tendencí. </a:t>
            </a:r>
          </a:p>
          <a:p>
            <a:pPr lvl="0" algn="just"/>
            <a:r>
              <a:rPr lang="cs-CZ" sz="1800" b="1" dirty="0" err="1"/>
              <a:t>Megatrendy</a:t>
            </a:r>
            <a:r>
              <a:rPr lang="cs-CZ" sz="1800" dirty="0"/>
              <a:t> jsou reprezentovány velkými sociálními, ekonomickými, politickými a technologickými změnami, které se vyvíjejí pozvolna a dlouhodobě a výrazným způsobem ovlivňují život jednotlivce i společnosti. Mezi nejčastěji uváděné </a:t>
            </a:r>
            <a:r>
              <a:rPr lang="cs-CZ" sz="1800" dirty="0" err="1"/>
              <a:t>megatrendy</a:t>
            </a:r>
            <a:r>
              <a:rPr lang="cs-CZ" sz="1800" dirty="0"/>
              <a:t> patří globalizace, liberalizace, regionalizace apod.</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Změny v podnikatelském prostředí</a:t>
            </a:r>
            <a:endParaRPr lang="cs-CZ" dirty="0"/>
          </a:p>
        </p:txBody>
      </p:sp>
    </p:spTree>
    <p:extLst>
      <p:ext uri="{BB962C8B-B14F-4D97-AF65-F5344CB8AC3E}">
        <p14:creationId xmlns:p14="http://schemas.microsoft.com/office/powerpoint/2010/main" val="110785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Globální podnikatelské prostředí</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2.  </a:t>
            </a:r>
            <a:r>
              <a:rPr lang="cs-CZ" sz="1400" smtClean="0">
                <a:solidFill>
                  <a:schemeClr val="bg1"/>
                </a:solidFill>
                <a:latin typeface="Times New Roman" panose="02020603050405020304" pitchFamily="18" charset="0"/>
                <a:cs typeface="Times New Roman" panose="02020603050405020304" pitchFamily="18" charset="0"/>
              </a:rPr>
              <a:t>přednáška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PODNIKATELSKÉ PROSTŘEDÍ</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715008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Podnikatelské subjekty dnes nemohou vnímat svět „podnikání“ jenom v kontextu národního státu, kde působí, ale v kontextu celosvětovém. A týká se to i podniků, které působí pouze na tuzemských trzích. </a:t>
            </a:r>
            <a:endParaRPr lang="cs-CZ" sz="2000" dirty="0" smtClean="0"/>
          </a:p>
          <a:p>
            <a:pPr algn="just"/>
            <a:r>
              <a:rPr lang="cs-CZ" sz="2000" dirty="0"/>
              <a:t>¨</a:t>
            </a:r>
            <a:r>
              <a:rPr lang="cs-CZ" sz="2000" dirty="0" smtClean="0"/>
              <a:t>Proto </a:t>
            </a:r>
            <a:r>
              <a:rPr lang="cs-CZ" sz="2000" dirty="0"/>
              <a:t>v této souvislosti hovoříme o globálním podnikatelském prostředí. </a:t>
            </a:r>
            <a:r>
              <a:rPr lang="cs-CZ" sz="2000" dirty="0" smtClean="0"/>
              <a:t>P</a:t>
            </a:r>
          </a:p>
          <a:p>
            <a:pPr algn="just"/>
            <a:r>
              <a:rPr lang="cs-CZ" sz="2000" dirty="0" smtClean="0"/>
              <a:t>Pochopení </a:t>
            </a:r>
            <a:r>
              <a:rPr lang="cs-CZ" sz="2000" dirty="0"/>
              <a:t>vztahů a interakcí mezi podnikem a globálním podnikatelským prostředím je významným faktorem pro úspěch podniku a jeho konkurenceschopnost. </a:t>
            </a:r>
            <a:endParaRPr lang="cs-CZ" sz="2000" dirty="0" smtClean="0"/>
          </a:p>
          <a:p>
            <a:pPr algn="just"/>
            <a:r>
              <a:rPr lang="cs-CZ" sz="2000" dirty="0"/>
              <a:t>Globální podnikatelské prostředí lze vymezit jako prostředí různých suverénních států, které působí na podnikatelský subjekt, ovlivňuje jeho aktivity a rozhodování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Globální podnikatelské prostředí</a:t>
            </a:r>
            <a:endParaRPr lang="cs-CZ" dirty="0"/>
          </a:p>
        </p:txBody>
      </p:sp>
    </p:spTree>
    <p:extLst>
      <p:ext uri="{BB962C8B-B14F-4D97-AF65-F5344CB8AC3E}">
        <p14:creationId xmlns:p14="http://schemas.microsoft.com/office/powerpoint/2010/main" val="35899626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K</a:t>
            </a:r>
            <a:r>
              <a:rPr lang="cs-CZ" sz="2000" dirty="0" smtClean="0"/>
              <a:t>aždý </a:t>
            </a:r>
            <a:r>
              <a:rPr lang="cs-CZ" sz="2000" dirty="0"/>
              <a:t>podnik je otevřený systém, který má vztahy k okolím, ve kterém a působí a výsledky podniku pak ve značné míře závisí na faktorech vnějšího a vnitřního prostředí. Tyto síly a faktory mohou působit buď přímo, nebo nepřímo na aktivity a výsledky aktivit podniku.</a:t>
            </a:r>
            <a:endParaRPr lang="cs-CZ" sz="2000" dirty="0" smtClean="0"/>
          </a:p>
          <a:p>
            <a:pPr algn="just"/>
            <a:r>
              <a:rPr lang="cs-CZ" sz="2000" dirty="0" smtClean="0"/>
              <a:t>Podnikatelské </a:t>
            </a:r>
            <a:r>
              <a:rPr lang="cs-CZ" sz="2000" dirty="0"/>
              <a:t>prostředí musíme chápat v celistvosti, jako určitý komplex faktorů, vztahů a vlivů působících na daný podnikatelský subjekt</a:t>
            </a:r>
            <a:r>
              <a:rPr lang="cs-CZ" sz="2000" dirty="0" smtClean="0"/>
              <a:t>.</a:t>
            </a:r>
          </a:p>
          <a:p>
            <a:pPr algn="just"/>
            <a:r>
              <a:rPr lang="cs-CZ" sz="2000" dirty="0"/>
              <a:t>Podnikatelské prostředí představuje veškeré síly a vlivy, které působí na konkrétní podnikatelský subjekt, ať už z vnějšího (externího) prostředí nebo z vnitřního (interního) prostředí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Podnikatelské prostředí</a:t>
            </a:r>
            <a:endParaRPr lang="cs-CZ" dirty="0"/>
          </a:p>
        </p:txBody>
      </p:sp>
    </p:spTree>
    <p:extLst>
      <p:ext uri="{BB962C8B-B14F-4D97-AF65-F5344CB8AC3E}">
        <p14:creationId xmlns:p14="http://schemas.microsoft.com/office/powerpoint/2010/main" val="3972040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V případě globálního podnikatelského prostředí můžeme hovořit o </a:t>
            </a:r>
            <a:r>
              <a:rPr lang="cs-CZ" sz="2000" dirty="0" err="1"/>
              <a:t>supranárodním</a:t>
            </a:r>
            <a:r>
              <a:rPr lang="cs-CZ" sz="2000" dirty="0"/>
              <a:t> vlivu na podnikatelské subjekty. </a:t>
            </a:r>
            <a:r>
              <a:rPr lang="cs-CZ" sz="2000" dirty="0" err="1"/>
              <a:t>Supranárodní</a:t>
            </a:r>
            <a:r>
              <a:rPr lang="cs-CZ" sz="2000" dirty="0"/>
              <a:t> vliv je vliv působící od makroekonomických subjektů světové ekonomiky, tj. národních států, mezinárodních integračních seskupení a mezinárodní organizace. </a:t>
            </a:r>
          </a:p>
          <a:p>
            <a:pPr algn="just"/>
            <a:r>
              <a:rPr lang="cs-CZ" sz="2000" b="1" dirty="0"/>
              <a:t>Národní ekonomiky (státy)</a:t>
            </a:r>
            <a:r>
              <a:rPr lang="cs-CZ" sz="2000" dirty="0"/>
              <a:t>, které jsou základním subsystémem světové ekonomiky, se kromě účasti na přímých vývozech a dovozech produktů také podílejí na ovlivňování mezinárodních ekonomických vztahů řadou regulativních opatření v rámci jejich ekonomik i prostřednictvím regulace zahraničního obchodu. Všechna tato opatření zvyšují či snižují propustnost ekonomických toků přes hranice dané země dovnitř i ven.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Globální podnikatelské prostředí</a:t>
            </a:r>
            <a:endParaRPr lang="cs-CZ" dirty="0"/>
          </a:p>
        </p:txBody>
      </p:sp>
    </p:spTree>
    <p:extLst>
      <p:ext uri="{BB962C8B-B14F-4D97-AF65-F5344CB8AC3E}">
        <p14:creationId xmlns:p14="http://schemas.microsoft.com/office/powerpoint/2010/main" val="94210505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Mezinárodní integrační seskupení </a:t>
            </a:r>
            <a:r>
              <a:rPr lang="cs-CZ" sz="2000" dirty="0"/>
              <a:t>výrazně začínají ovlivňovat globální ekonomiku od roku 1945. </a:t>
            </a:r>
            <a:endParaRPr lang="cs-CZ" sz="2000" dirty="0" smtClean="0"/>
          </a:p>
          <a:p>
            <a:pPr algn="just"/>
            <a:r>
              <a:rPr lang="cs-CZ" sz="2000" dirty="0" smtClean="0"/>
              <a:t>Pro </a:t>
            </a:r>
            <a:r>
              <a:rPr lang="cs-CZ" sz="2000" dirty="0"/>
              <a:t>ekonomické integrace hovoří jak ekonomické tak politické důvody. </a:t>
            </a:r>
            <a:endParaRPr lang="cs-CZ" sz="2000" dirty="0" smtClean="0"/>
          </a:p>
          <a:p>
            <a:pPr algn="just"/>
            <a:r>
              <a:rPr lang="cs-CZ" sz="2000" dirty="0" smtClean="0"/>
              <a:t>Jedním </a:t>
            </a:r>
            <a:r>
              <a:rPr lang="cs-CZ" sz="2000" dirty="0"/>
              <a:t>z hlavních ekonomických důvodů je efektivnější výroba produktů a zajištění ekonomického růstu země. </a:t>
            </a:r>
            <a:endParaRPr lang="cs-CZ" sz="2000" dirty="0" smtClean="0"/>
          </a:p>
          <a:p>
            <a:pPr algn="just"/>
            <a:r>
              <a:rPr lang="cs-CZ" sz="2000" dirty="0" smtClean="0"/>
              <a:t>Významným </a:t>
            </a:r>
            <a:r>
              <a:rPr lang="cs-CZ" sz="2000" dirty="0"/>
              <a:t>politickým důvodem je rozšíření vzájemné spolupráce zemí a redukce potenciálních násilných konfliktů.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Globální podnikatelské prostředí</a:t>
            </a:r>
            <a:endParaRPr lang="cs-CZ" dirty="0"/>
          </a:p>
        </p:txBody>
      </p:sp>
    </p:spTree>
    <p:extLst>
      <p:ext uri="{BB962C8B-B14F-4D97-AF65-F5344CB8AC3E}">
        <p14:creationId xmlns:p14="http://schemas.microsoft.com/office/powerpoint/2010/main" val="322333646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Mezi </a:t>
            </a:r>
            <a:r>
              <a:rPr lang="cs-CZ" sz="1800" dirty="0"/>
              <a:t>nejvlivnější mezinárodní integrační seskupení patří Evropská unie, Britské společenství národů (</a:t>
            </a:r>
            <a:r>
              <a:rPr lang="cs-CZ" sz="1800" dirty="0" err="1"/>
              <a:t>The</a:t>
            </a:r>
            <a:r>
              <a:rPr lang="cs-CZ" sz="1800" dirty="0"/>
              <a:t> </a:t>
            </a:r>
            <a:r>
              <a:rPr lang="cs-CZ" sz="1800" dirty="0" err="1"/>
              <a:t>British</a:t>
            </a:r>
            <a:r>
              <a:rPr lang="cs-CZ" sz="1800" dirty="0"/>
              <a:t> </a:t>
            </a:r>
            <a:r>
              <a:rPr lang="cs-CZ" sz="1800" dirty="0" err="1"/>
              <a:t>Commonwealth</a:t>
            </a:r>
            <a:r>
              <a:rPr lang="cs-CZ" sz="1800" dirty="0"/>
              <a:t> </a:t>
            </a:r>
            <a:r>
              <a:rPr lang="cs-CZ" sz="1800" dirty="0" err="1"/>
              <a:t>of</a:t>
            </a:r>
            <a:r>
              <a:rPr lang="cs-CZ" sz="1800" dirty="0"/>
              <a:t> </a:t>
            </a:r>
            <a:r>
              <a:rPr lang="cs-CZ" sz="1800" dirty="0" err="1"/>
              <a:t>Nations</a:t>
            </a:r>
            <a:r>
              <a:rPr lang="cs-CZ" sz="1800" dirty="0"/>
              <a:t>), Mezinárodní organizace francouzsky mluvících států (</a:t>
            </a:r>
            <a:r>
              <a:rPr lang="cs-CZ" sz="1800" dirty="0" err="1"/>
              <a:t>Organisation</a:t>
            </a:r>
            <a:r>
              <a:rPr lang="cs-CZ" sz="1800" dirty="0"/>
              <a:t> </a:t>
            </a:r>
            <a:r>
              <a:rPr lang="cs-CZ" sz="1800" dirty="0" err="1"/>
              <a:t>internationale</a:t>
            </a:r>
            <a:r>
              <a:rPr lang="cs-CZ" sz="1800" dirty="0"/>
              <a:t> de la </a:t>
            </a:r>
            <a:r>
              <a:rPr lang="cs-CZ" sz="1800" dirty="0" err="1"/>
              <a:t>Francophonie</a:t>
            </a:r>
            <a:r>
              <a:rPr lang="cs-CZ" sz="1800" dirty="0"/>
              <a:t> — OIF), Africká unie (</a:t>
            </a:r>
            <a:r>
              <a:rPr lang="cs-CZ" sz="1800" dirty="0" err="1"/>
              <a:t>African</a:t>
            </a:r>
            <a:r>
              <a:rPr lang="cs-CZ" sz="1800" dirty="0"/>
              <a:t> Union — AU), Nové partnerství pro africký rozvoj (New </a:t>
            </a:r>
            <a:r>
              <a:rPr lang="cs-CZ" sz="1800" dirty="0" err="1"/>
              <a:t>Partnership</a:t>
            </a:r>
            <a:r>
              <a:rPr lang="cs-CZ" sz="1800" dirty="0"/>
              <a:t> </a:t>
            </a:r>
            <a:r>
              <a:rPr lang="cs-CZ" sz="1800" dirty="0" err="1"/>
              <a:t>for</a:t>
            </a:r>
            <a:r>
              <a:rPr lang="cs-CZ" sz="1800" dirty="0"/>
              <a:t> </a:t>
            </a:r>
            <a:r>
              <a:rPr lang="cs-CZ" sz="1800" dirty="0" err="1"/>
              <a:t>African</a:t>
            </a:r>
            <a:r>
              <a:rPr lang="cs-CZ" sz="1800" dirty="0"/>
              <a:t> </a:t>
            </a:r>
            <a:r>
              <a:rPr lang="cs-CZ" sz="1800" dirty="0" err="1"/>
              <a:t>Development</a:t>
            </a:r>
            <a:r>
              <a:rPr lang="cs-CZ" sz="1800" dirty="0"/>
              <a:t> — NEPAD), Severoamerická dohoda o volném obchodu (</a:t>
            </a:r>
            <a:r>
              <a:rPr lang="cs-CZ" sz="1800" dirty="0" err="1"/>
              <a:t>North</a:t>
            </a:r>
            <a:r>
              <a:rPr lang="cs-CZ" sz="1800" dirty="0"/>
              <a:t> </a:t>
            </a:r>
            <a:r>
              <a:rPr lang="cs-CZ" sz="1800" dirty="0" err="1"/>
              <a:t>American</a:t>
            </a:r>
            <a:r>
              <a:rPr lang="cs-CZ" sz="1800" dirty="0"/>
              <a:t> Free </a:t>
            </a:r>
            <a:r>
              <a:rPr lang="cs-CZ" sz="1800" dirty="0" err="1"/>
              <a:t>Trade</a:t>
            </a:r>
            <a:r>
              <a:rPr lang="cs-CZ" sz="1800" dirty="0"/>
              <a:t> </a:t>
            </a:r>
            <a:r>
              <a:rPr lang="cs-CZ" sz="1800" dirty="0" err="1"/>
              <a:t>Agreement</a:t>
            </a:r>
            <a:r>
              <a:rPr lang="cs-CZ" sz="1800" dirty="0"/>
              <a:t> — NAFTA), Společný jihoamerický trh (</a:t>
            </a:r>
            <a:r>
              <a:rPr lang="cs-CZ" sz="1800" dirty="0" err="1"/>
              <a:t>Mercado</a:t>
            </a:r>
            <a:r>
              <a:rPr lang="cs-CZ" sz="1800" dirty="0"/>
              <a:t> </a:t>
            </a:r>
            <a:r>
              <a:rPr lang="cs-CZ" sz="1800" dirty="0" err="1"/>
              <a:t>Común</a:t>
            </a:r>
            <a:r>
              <a:rPr lang="cs-CZ" sz="1800" dirty="0"/>
              <a:t> </a:t>
            </a:r>
            <a:r>
              <a:rPr lang="cs-CZ" sz="1800" dirty="0" err="1"/>
              <a:t>del</a:t>
            </a:r>
            <a:r>
              <a:rPr lang="cs-CZ" sz="1800" dirty="0"/>
              <a:t> </a:t>
            </a:r>
            <a:r>
              <a:rPr lang="cs-CZ" sz="1800" dirty="0" err="1"/>
              <a:t>Sur</a:t>
            </a:r>
            <a:r>
              <a:rPr lang="cs-CZ" sz="1800" dirty="0"/>
              <a:t> — MERCOSUR), Jihoamerického společenství národů (CSN), Sdružení zemí Jihovýchodní Asie (</a:t>
            </a:r>
            <a:r>
              <a:rPr lang="cs-CZ" sz="1800" dirty="0" err="1"/>
              <a:t>Association</a:t>
            </a:r>
            <a:r>
              <a:rPr lang="cs-CZ" sz="1800" dirty="0"/>
              <a:t> </a:t>
            </a:r>
            <a:r>
              <a:rPr lang="cs-CZ" sz="1800" dirty="0" err="1"/>
              <a:t>of</a:t>
            </a:r>
            <a:r>
              <a:rPr lang="cs-CZ" sz="1800" dirty="0"/>
              <a:t> </a:t>
            </a:r>
            <a:r>
              <a:rPr lang="cs-CZ" sz="1800" dirty="0" err="1"/>
              <a:t>South</a:t>
            </a:r>
            <a:r>
              <a:rPr lang="cs-CZ" sz="1800" dirty="0"/>
              <a:t>-East </a:t>
            </a:r>
            <a:r>
              <a:rPr lang="cs-CZ" sz="1800" dirty="0" err="1"/>
              <a:t>Asian</a:t>
            </a:r>
            <a:r>
              <a:rPr lang="cs-CZ" sz="1800" dirty="0"/>
              <a:t> </a:t>
            </a:r>
            <a:r>
              <a:rPr lang="cs-CZ" sz="1800" dirty="0" err="1"/>
              <a:t>Nations</a:t>
            </a:r>
            <a:r>
              <a:rPr lang="cs-CZ" sz="1800" dirty="0"/>
              <a:t> — ASEAN) a Rada pro hospodářskou spolupráci Asie a Tichomoří (</a:t>
            </a:r>
            <a:r>
              <a:rPr lang="cs-CZ" sz="1800" dirty="0" err="1"/>
              <a:t>Asia-Pacific</a:t>
            </a:r>
            <a:r>
              <a:rPr lang="cs-CZ" sz="1800" dirty="0"/>
              <a:t> </a:t>
            </a:r>
            <a:r>
              <a:rPr lang="cs-CZ" sz="1800" dirty="0" err="1"/>
              <a:t>Economic</a:t>
            </a:r>
            <a:r>
              <a:rPr lang="cs-CZ" sz="1800" dirty="0"/>
              <a:t> Co-</a:t>
            </a:r>
            <a:r>
              <a:rPr lang="cs-CZ" sz="1800" dirty="0" err="1"/>
              <a:t>operation</a:t>
            </a:r>
            <a:r>
              <a:rPr lang="cs-CZ" sz="1800" dirty="0"/>
              <a:t> — APEC).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Globální podnikatelské prostředí</a:t>
            </a:r>
            <a:endParaRPr lang="cs-CZ" dirty="0"/>
          </a:p>
        </p:txBody>
      </p:sp>
    </p:spTree>
    <p:extLst>
      <p:ext uri="{BB962C8B-B14F-4D97-AF65-F5344CB8AC3E}">
        <p14:creationId xmlns:p14="http://schemas.microsoft.com/office/powerpoint/2010/main" val="239629905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a:t>Na globální úrovni jsou hlavními aktéry v oblasti mezinárodních ekonomických vztahů tyto </a:t>
            </a:r>
            <a:r>
              <a:rPr lang="cs-CZ" sz="1700" b="1" dirty="0"/>
              <a:t>mezinárodní organizace</a:t>
            </a:r>
            <a:r>
              <a:rPr lang="cs-CZ" sz="1700" dirty="0"/>
              <a:t>: Mezinárodní měnový fond, Skupina Světové banky a Světová obchodní organizace. Kořeny vzniku těchto institucí sahají až do třicátých let 20. století. Podle vzoru Světové banky, která má globální dosah a působnost, vzniklo od šedesátých let ve světě několik bank, které se orientují na rozvojovou problematiku. Tyto banky při tom mnohdy patří v regionálním měřítku ke klíčovým hráčům, a podílejí se na projektech, které jsou přínosné a pomáhají místnímu rozvoji. Mezi tyto významné organizace patří Evropská investiční banka (</a:t>
            </a:r>
            <a:r>
              <a:rPr lang="cs-CZ" sz="1700" dirty="0" err="1"/>
              <a:t>European</a:t>
            </a:r>
            <a:r>
              <a:rPr lang="cs-CZ" sz="1700" dirty="0"/>
              <a:t> </a:t>
            </a:r>
            <a:r>
              <a:rPr lang="cs-CZ" sz="1700" dirty="0" err="1"/>
              <a:t>Investment</a:t>
            </a:r>
            <a:r>
              <a:rPr lang="cs-CZ" sz="1700" dirty="0"/>
              <a:t> Bank — EIB), Evropská banka pro obnovu a rozvoj (</a:t>
            </a:r>
            <a:r>
              <a:rPr lang="cs-CZ" sz="1700" dirty="0" err="1"/>
              <a:t>European</a:t>
            </a:r>
            <a:r>
              <a:rPr lang="cs-CZ" sz="1700" dirty="0"/>
              <a:t> Bank </a:t>
            </a:r>
            <a:r>
              <a:rPr lang="cs-CZ" sz="1700" dirty="0" err="1"/>
              <a:t>for</a:t>
            </a:r>
            <a:r>
              <a:rPr lang="cs-CZ" sz="1700" dirty="0"/>
              <a:t> </a:t>
            </a:r>
            <a:r>
              <a:rPr lang="cs-CZ" sz="1700" dirty="0" err="1"/>
              <a:t>Reconstruction</a:t>
            </a:r>
            <a:r>
              <a:rPr lang="cs-CZ" sz="1700" dirty="0"/>
              <a:t> and </a:t>
            </a:r>
            <a:r>
              <a:rPr lang="cs-CZ" sz="1700" dirty="0" err="1"/>
              <a:t>Development</a:t>
            </a:r>
            <a:r>
              <a:rPr lang="cs-CZ" sz="1700" dirty="0"/>
              <a:t> — EBRD), Asijská rozvojová banka (</a:t>
            </a:r>
            <a:r>
              <a:rPr lang="cs-CZ" sz="1700" dirty="0" err="1"/>
              <a:t>Asian</a:t>
            </a:r>
            <a:r>
              <a:rPr lang="cs-CZ" sz="1700" dirty="0"/>
              <a:t> </a:t>
            </a:r>
            <a:r>
              <a:rPr lang="cs-CZ" sz="1700" dirty="0" err="1"/>
              <a:t>Development</a:t>
            </a:r>
            <a:r>
              <a:rPr lang="cs-CZ" sz="1700" dirty="0"/>
              <a:t> Bank — ADB), Islámská rozvojová banka (</a:t>
            </a:r>
            <a:r>
              <a:rPr lang="cs-CZ" sz="1700" dirty="0" err="1"/>
              <a:t>Islamic</a:t>
            </a:r>
            <a:r>
              <a:rPr lang="cs-CZ" sz="1700" dirty="0"/>
              <a:t> </a:t>
            </a:r>
            <a:r>
              <a:rPr lang="cs-CZ" sz="1700" dirty="0" err="1"/>
              <a:t>Development</a:t>
            </a:r>
            <a:r>
              <a:rPr lang="cs-CZ" sz="1700" dirty="0"/>
              <a:t> Bank — IDB), Africká rozvojová banka (</a:t>
            </a:r>
            <a:r>
              <a:rPr lang="cs-CZ" sz="1700" dirty="0" err="1"/>
              <a:t>African</a:t>
            </a:r>
            <a:r>
              <a:rPr lang="cs-CZ" sz="1700" dirty="0"/>
              <a:t> </a:t>
            </a:r>
            <a:r>
              <a:rPr lang="cs-CZ" sz="1700" dirty="0" err="1"/>
              <a:t>Development</a:t>
            </a:r>
            <a:r>
              <a:rPr lang="cs-CZ" sz="1700" dirty="0"/>
              <a:t> Bank — AFDB) a Meziamerická rozvojová banka (Inter-</a:t>
            </a:r>
            <a:r>
              <a:rPr lang="cs-CZ" sz="1700" dirty="0" err="1"/>
              <a:t>American</a:t>
            </a:r>
            <a:r>
              <a:rPr lang="cs-CZ" sz="1700" dirty="0"/>
              <a:t> </a:t>
            </a:r>
            <a:r>
              <a:rPr lang="cs-CZ" sz="1700" dirty="0" err="1"/>
              <a:t>Development</a:t>
            </a:r>
            <a:r>
              <a:rPr lang="cs-CZ" sz="1700" dirty="0"/>
              <a:t> Bank — IADB).</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Globální podnikatelské prostředí</a:t>
            </a:r>
            <a:endParaRPr lang="cs-CZ" dirty="0"/>
          </a:p>
        </p:txBody>
      </p:sp>
    </p:spTree>
    <p:extLst>
      <p:ext uri="{BB962C8B-B14F-4D97-AF65-F5344CB8AC3E}">
        <p14:creationId xmlns:p14="http://schemas.microsoft.com/office/powerpoint/2010/main" val="313864010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Globální podnikatelské prostředí, z pohledu tradičního členění podnikatelského prostředí, má charakter makroprostředí. Proto zde můžeme identifikovat typické prvky makroprostředí, jako je: politické, ekonomické, legislativní, technologické, sociální, kulturní, přírodní a demografické. </a:t>
            </a:r>
          </a:p>
          <a:p>
            <a:pPr algn="just"/>
            <a:r>
              <a:rPr lang="cs-CZ" sz="2000" b="1" dirty="0"/>
              <a:t>Globální politické prostředí</a:t>
            </a:r>
            <a:r>
              <a:rPr lang="cs-CZ" sz="2000" dirty="0"/>
              <a:t> je tvořeno, pokud to takto můžeme říci, institucemi, které provádějí a realizují zásadní politická rozhodnutí ovlivňující podnikatelské aktivity. </a:t>
            </a:r>
            <a:endParaRPr lang="cs-CZ" sz="2000" dirty="0" smtClean="0"/>
          </a:p>
          <a:p>
            <a:pPr algn="just"/>
            <a:r>
              <a:rPr lang="cs-CZ" sz="2000" dirty="0" smtClean="0"/>
              <a:t>Instituce</a:t>
            </a:r>
            <a:r>
              <a:rPr lang="cs-CZ" sz="2000" dirty="0"/>
              <a:t>, které formují svými aktivitami globální politické prostředí, působí jak na národní úrovni (v jednotlivých státech), tak na globální (</a:t>
            </a:r>
            <a:r>
              <a:rPr lang="cs-CZ" sz="2000" dirty="0" err="1"/>
              <a:t>supranárodní</a:t>
            </a:r>
            <a:r>
              <a:rPr lang="cs-CZ" sz="2000" dirty="0"/>
              <a:t>) úrovni.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Složky globálního podnikatelského prostředí</a:t>
            </a:r>
            <a:endParaRPr lang="cs-CZ" dirty="0"/>
          </a:p>
        </p:txBody>
      </p:sp>
    </p:spTree>
    <p:extLst>
      <p:ext uri="{BB962C8B-B14F-4D97-AF65-F5344CB8AC3E}">
        <p14:creationId xmlns:p14="http://schemas.microsoft.com/office/powerpoint/2010/main" val="131614490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Globální legislativní prostředí</a:t>
            </a:r>
            <a:r>
              <a:rPr lang="cs-CZ" sz="2000" dirty="0"/>
              <a:t> představuje pravidla a nařízení, která se vztahují k podnikatelským aktivitám podniků v tuzemských i hostitelských zemích. Nastavení těchto pravidel na globální úrovni přináší určité příležitosti pro podnikatelské subjekty, ale zároveň mohou být hrozbami a brzdou pro rozvoj podnikatelských aktivit. </a:t>
            </a:r>
            <a:endParaRPr lang="cs-CZ" sz="2000" dirty="0" smtClean="0"/>
          </a:p>
          <a:p>
            <a:pPr algn="just"/>
            <a:r>
              <a:rPr lang="cs-CZ" sz="2000" dirty="0" smtClean="0"/>
              <a:t>Jedná </a:t>
            </a:r>
            <a:r>
              <a:rPr lang="cs-CZ" sz="2000" dirty="0"/>
              <a:t>se především o pravidla v oblasti produkce a prodeje zboží a služeb, realizaci přímých zahraničních investic nebo ochranu jednotlivých zemí před vnější konkurencí. </a:t>
            </a:r>
            <a:endParaRPr lang="cs-CZ" sz="2000" dirty="0" smtClean="0"/>
          </a:p>
          <a:p>
            <a:pPr algn="just"/>
            <a:r>
              <a:rPr lang="cs-CZ" sz="2000" dirty="0" smtClean="0"/>
              <a:t>Globální </a:t>
            </a:r>
            <a:r>
              <a:rPr lang="cs-CZ" sz="2000" dirty="0"/>
              <a:t>legislativní prostředí, s ohledem na mezinárodní podnikatelské aktivity, se zaměřuje především na oblast smluvního práva, trestní právo a mezinárodní právo.</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Složky globálního podnikatelského prostředí</a:t>
            </a:r>
            <a:endParaRPr lang="cs-CZ" dirty="0"/>
          </a:p>
        </p:txBody>
      </p:sp>
    </p:spTree>
    <p:extLst>
      <p:ext uri="{BB962C8B-B14F-4D97-AF65-F5344CB8AC3E}">
        <p14:creationId xmlns:p14="http://schemas.microsoft.com/office/powerpoint/2010/main" val="143621020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Globální ekonomické prostředí</a:t>
            </a:r>
            <a:r>
              <a:rPr lang="cs-CZ" sz="2000" dirty="0"/>
              <a:t> a jeho fungování je ovlivněno efektivním fungováním finančních institucí, a to ať na úrovni národní nebo globální. Role těchto institucí spočívá ve finanční regulaci na tuzemské i mezinárodní úrovni. Charakteristika nejvýznamnějších mezinárodních finančních institucí je uvedena výše. </a:t>
            </a:r>
          </a:p>
          <a:p>
            <a:pPr algn="just"/>
            <a:r>
              <a:rPr lang="cs-CZ" sz="2000" b="1" dirty="0"/>
              <a:t>Globální technologické prostředí</a:t>
            </a:r>
            <a:r>
              <a:rPr lang="cs-CZ" sz="2000" dirty="0"/>
              <a:t> je spojeno s rozvojem a využíváním nových technologií a produktů pro vytváření nových podnikatelských příležitostí, a tím posilování pozice konkrétního podnikatelského subjektu na trhu. Právě difúze nových technologií a inovací do podnikání se stala hnacím motorem procesu globalizace světové ekonomiky.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Složky globálního podnikatelského prostředí</a:t>
            </a:r>
            <a:endParaRPr lang="cs-CZ" dirty="0"/>
          </a:p>
        </p:txBody>
      </p:sp>
    </p:spTree>
    <p:extLst>
      <p:ext uri="{BB962C8B-B14F-4D97-AF65-F5344CB8AC3E}">
        <p14:creationId xmlns:p14="http://schemas.microsoft.com/office/powerpoint/2010/main" val="367621326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Globální sociální prostředí</a:t>
            </a:r>
            <a:r>
              <a:rPr lang="cs-CZ" sz="1800" dirty="0"/>
              <a:t> je popsáno řadou sociálních charakteristik, který významným způsobem ovlivňují život v konkrétní zemi, ale i v globálním světovém prostředí. Mezi tyto charakteristiky patří například rozdělení příjmů mezi jednotlivými sociálními skupinami a třídami, životní a pracovní podmínky, systém vzdělávání, míra urbanizace, zdravotní péče a další. Význam těchto sociálních charakteristik spočívá v tom, že mají schopnost ovlivnit úroveň poptávky, kupní sílu obyvatelstva a do jisté míry nákupní chování lidí. </a:t>
            </a:r>
            <a:endParaRPr lang="cs-CZ" sz="1800" dirty="0" smtClean="0"/>
          </a:p>
          <a:p>
            <a:pPr algn="just"/>
            <a:r>
              <a:rPr lang="cs-CZ" sz="1800" b="1" dirty="0"/>
              <a:t>Globální demografické prostředí</a:t>
            </a:r>
            <a:r>
              <a:rPr lang="cs-CZ" sz="1800" dirty="0"/>
              <a:t> představuje celosvětovou populaci lidí. V rámci tohoto prostředí sledujeme velikost světové populace a její růst, složení světové populace z pohledu pohlaví, věku, etnických skupin a rozvrstvení světové populace v jednotlivých geografických regionech. Studium globálního demografického prostředí je významné pro plánování a strategii budoucích obchodních a podnikatelských aktivit podniků.</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Složky globálního podnikatelského prostředí</a:t>
            </a:r>
            <a:endParaRPr lang="cs-CZ" dirty="0"/>
          </a:p>
        </p:txBody>
      </p:sp>
    </p:spTree>
    <p:extLst>
      <p:ext uri="{BB962C8B-B14F-4D97-AF65-F5344CB8AC3E}">
        <p14:creationId xmlns:p14="http://schemas.microsoft.com/office/powerpoint/2010/main" val="293115083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b="1" dirty="0"/>
              <a:t>Globální kulturní prostředí</a:t>
            </a:r>
            <a:r>
              <a:rPr lang="cs-CZ" sz="1700" dirty="0"/>
              <a:t> zahrnuje širokou škálu aspektů spojených s kulturou jako je náboženství, jazyk, nonverbální komunikace, životní hodnoty, zvyky a další prvky, které jsou předávány z generace na generaci. I když to tak nevypadá, tak globální kulturní prostředí má velký vliv na působení podniků v globálním podnikatelském prostředí. Výrazné odlišnosti jednotlivých národních kultur, které jsou snadno a přehledně identifikovatelné se nazývají kulturní dimenze. </a:t>
            </a:r>
            <a:endParaRPr lang="cs-CZ" sz="1700" dirty="0" smtClean="0"/>
          </a:p>
          <a:p>
            <a:pPr algn="just"/>
            <a:r>
              <a:rPr lang="cs-CZ" sz="1700" dirty="0" smtClean="0"/>
              <a:t>Kulturní </a:t>
            </a:r>
            <a:r>
              <a:rPr lang="cs-CZ" sz="1700" dirty="0"/>
              <a:t>dimenze, které významně modifikují interpersonální percepci a ovlivňují oboustranné pochopení a porozumění mezi lidmi a spolupracovníky, mohou podstatně ovlivnit pozitivně nebo negativně úspěch podniku na mezinárodních trzích. Studiu kulturních dimenzí a jejich vlivu na podnikání mezinárodních podniků se zabývá celá řada odborníků. Mezi nejvýznamnější osobnosti v oblasti studia kulturních dimenzí můžeme zařadit </a:t>
            </a:r>
            <a:r>
              <a:rPr lang="cs-CZ" sz="1700" dirty="0" err="1"/>
              <a:t>holanďana</a:t>
            </a:r>
            <a:r>
              <a:rPr lang="cs-CZ" sz="1700" dirty="0"/>
              <a:t> </a:t>
            </a:r>
            <a:r>
              <a:rPr lang="cs-CZ" sz="1700" dirty="0" err="1"/>
              <a:t>Geerta</a:t>
            </a:r>
            <a:r>
              <a:rPr lang="cs-CZ" sz="1700" dirty="0"/>
              <a:t> </a:t>
            </a:r>
            <a:r>
              <a:rPr lang="cs-CZ" sz="1700" dirty="0" err="1"/>
              <a:t>Hofsteda</a:t>
            </a:r>
            <a:r>
              <a:rPr lang="cs-CZ" sz="1700" dirty="0"/>
              <a:t>, </a:t>
            </a:r>
            <a:r>
              <a:rPr lang="cs-CZ" sz="1700" dirty="0" err="1"/>
              <a:t>američana</a:t>
            </a:r>
            <a:r>
              <a:rPr lang="cs-CZ" sz="1700" dirty="0"/>
              <a:t> Edwarda T. </a:t>
            </a:r>
            <a:r>
              <a:rPr lang="cs-CZ" sz="1700" dirty="0" err="1"/>
              <a:t>Halla</a:t>
            </a:r>
            <a:r>
              <a:rPr lang="cs-CZ" sz="1700" dirty="0"/>
              <a:t>, </a:t>
            </a:r>
            <a:r>
              <a:rPr lang="cs-CZ" sz="1700" dirty="0" err="1"/>
              <a:t>holanďana</a:t>
            </a:r>
            <a:r>
              <a:rPr lang="cs-CZ" sz="1700" dirty="0"/>
              <a:t> </a:t>
            </a:r>
            <a:r>
              <a:rPr lang="cs-CZ" sz="1700" dirty="0" err="1"/>
              <a:t>Fonse</a:t>
            </a:r>
            <a:r>
              <a:rPr lang="cs-CZ" sz="1700" dirty="0"/>
              <a:t> </a:t>
            </a:r>
            <a:r>
              <a:rPr lang="cs-CZ" sz="1700" dirty="0" err="1"/>
              <a:t>Trompenaarse</a:t>
            </a:r>
            <a:r>
              <a:rPr lang="cs-CZ" sz="1700" dirty="0"/>
              <a:t> a </a:t>
            </a:r>
            <a:r>
              <a:rPr lang="cs-CZ" sz="1700" dirty="0" err="1"/>
              <a:t>francouze</a:t>
            </a:r>
            <a:r>
              <a:rPr lang="cs-CZ" sz="1700" dirty="0"/>
              <a:t> Jacquesa </a:t>
            </a:r>
            <a:r>
              <a:rPr lang="cs-CZ" sz="1700" dirty="0" err="1" smtClean="0"/>
              <a:t>Demorgona</a:t>
            </a:r>
            <a:r>
              <a:rPr lang="cs-CZ" sz="1700" dirty="0" smtClean="0"/>
              <a:t>.</a:t>
            </a: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Složky globálního podnikatelského prostředí</a:t>
            </a:r>
            <a:endParaRPr lang="cs-CZ" dirty="0"/>
          </a:p>
        </p:txBody>
      </p:sp>
    </p:spTree>
    <p:extLst>
      <p:ext uri="{BB962C8B-B14F-4D97-AF65-F5344CB8AC3E}">
        <p14:creationId xmlns:p14="http://schemas.microsoft.com/office/powerpoint/2010/main" val="111151554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Globální přírodní prostředí</a:t>
            </a:r>
            <a:r>
              <a:rPr lang="cs-CZ" sz="2000" dirty="0"/>
              <a:t> sleduje vztah mezi podnikatelskými zájmy podniků a přírodním prostředím. </a:t>
            </a:r>
            <a:endParaRPr lang="cs-CZ" sz="2000" dirty="0" smtClean="0"/>
          </a:p>
          <a:p>
            <a:pPr algn="just"/>
            <a:r>
              <a:rPr lang="cs-CZ" sz="2000" dirty="0" smtClean="0"/>
              <a:t>Přírodní </a:t>
            </a:r>
            <a:r>
              <a:rPr lang="cs-CZ" sz="2000" dirty="0"/>
              <a:t>prostředí je nezbytné jako zdroj surovin pro činnost podniků. Ale na druhé straně je potřeba dbát na rovnováhu mezi využíváním dostupných přírodních zdrojů a na ochranu životního prostředí. Proto jsou s tímto prostředím spojeny různé režimy ochrany a regulace životního prostředí, ať už přímého nebo nepřímého charakteru. </a:t>
            </a:r>
            <a:endParaRPr lang="cs-CZ" sz="2000" dirty="0" smtClean="0"/>
          </a:p>
          <a:p>
            <a:pPr algn="just"/>
            <a:r>
              <a:rPr lang="cs-CZ" sz="2000" dirty="0" smtClean="0"/>
              <a:t>Dochází </a:t>
            </a:r>
            <a:r>
              <a:rPr lang="cs-CZ" sz="2000" dirty="0"/>
              <a:t>zde také k prolínání přírodního prostředí s technologickým prostředím. Nové technologie a produkty mohou přispět k větší šetrnosti přírodních zdrojů a ochraně životního prostředí.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Složky globálního podnikatelského prostředí</a:t>
            </a:r>
            <a:endParaRPr lang="cs-CZ" dirty="0"/>
          </a:p>
        </p:txBody>
      </p:sp>
    </p:spTree>
    <p:extLst>
      <p:ext uri="{BB962C8B-B14F-4D97-AF65-F5344CB8AC3E}">
        <p14:creationId xmlns:p14="http://schemas.microsoft.com/office/powerpoint/2010/main" val="26166769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Podnikatelské prostředí můžeme posuzovat podle různých charakteristik. </a:t>
            </a:r>
            <a:endParaRPr lang="cs-CZ" sz="1800" dirty="0" smtClean="0"/>
          </a:p>
          <a:p>
            <a:pPr algn="just"/>
            <a:endParaRPr lang="cs-CZ" sz="1800" dirty="0" smtClean="0"/>
          </a:p>
          <a:p>
            <a:pPr marL="0" indent="0" algn="just">
              <a:buNone/>
            </a:pPr>
            <a:r>
              <a:rPr lang="cs-CZ" sz="1800" dirty="0" smtClean="0"/>
              <a:t>Dvořáček </a:t>
            </a:r>
            <a:r>
              <a:rPr lang="cs-CZ" sz="1800" dirty="0"/>
              <a:t>a </a:t>
            </a:r>
            <a:r>
              <a:rPr lang="cs-CZ" sz="1800" dirty="0" err="1"/>
              <a:t>Slunčík</a:t>
            </a:r>
            <a:r>
              <a:rPr lang="cs-CZ" sz="1800" dirty="0"/>
              <a:t> (</a:t>
            </a:r>
            <a:r>
              <a:rPr lang="cs-CZ" sz="1800" dirty="0" smtClean="0"/>
              <a:t>2012) </a:t>
            </a:r>
            <a:r>
              <a:rPr lang="cs-CZ" sz="1800" dirty="0"/>
              <a:t>uvádějí čtyři základní typy podnikatelského prostředí, které byly identifikovány na základě těchto dvou faktorů:</a:t>
            </a:r>
          </a:p>
          <a:p>
            <a:pPr lvl="0" algn="just"/>
            <a:r>
              <a:rPr lang="cs-CZ" sz="1800" dirty="0"/>
              <a:t>míra komplexnosti faktorů podnikatelského prostředí: jednoduchá – komplexní;</a:t>
            </a:r>
          </a:p>
          <a:p>
            <a:pPr lvl="0" algn="just"/>
            <a:r>
              <a:rPr lang="cs-CZ" sz="1800" dirty="0"/>
              <a:t>dynamičnost vývoje faktorů prostředí v čase: statická – dynamická.</a:t>
            </a:r>
          </a:p>
          <a:p>
            <a:pPr marL="0" indent="0" algn="just">
              <a:buNone/>
            </a:pPr>
            <a:r>
              <a:rPr lang="cs-CZ" sz="1800" dirty="0"/>
              <a:t>Na základě těchto dvou faktorů byly tedy identifikovány tyto typy podnikatelského prostředí:</a:t>
            </a:r>
          </a:p>
          <a:p>
            <a:pPr lvl="0" algn="just"/>
            <a:r>
              <a:rPr lang="cs-CZ" sz="1800" i="1" dirty="0"/>
              <a:t>stabilní jednoduché podnikatelské prostředí</a:t>
            </a:r>
            <a:r>
              <a:rPr lang="cs-CZ" sz="1800" dirty="0"/>
              <a:t> – jedná se o prostředí statické s malou mírou nejistoty z hlediska identifikace vlivu faktorů působících na podnikatelský subjekt</a:t>
            </a:r>
            <a:r>
              <a:rPr lang="cs-CZ" sz="1800" dirty="0" smtClean="0"/>
              <a:t>;</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Typologie podnikatelského prostředí</a:t>
            </a:r>
            <a:endParaRPr lang="cs-CZ" dirty="0"/>
          </a:p>
        </p:txBody>
      </p:sp>
    </p:spTree>
    <p:extLst>
      <p:ext uri="{BB962C8B-B14F-4D97-AF65-F5344CB8AC3E}">
        <p14:creationId xmlns:p14="http://schemas.microsoft.com/office/powerpoint/2010/main" val="3325617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Mezi nejvýznamnější externí faktory působící z úrovně světové ekonomiky a ovlivňující rozvoj globálního podnikatelského prostředí můžeme zařadit proces liberalizace a globalizace světové ekonomiky. Tyto procesy otevírají podnikům nové možnosti podnikání. </a:t>
            </a:r>
            <a:endParaRPr lang="cs-CZ" sz="2000" dirty="0" smtClean="0"/>
          </a:p>
          <a:p>
            <a:pPr algn="just"/>
            <a:r>
              <a:rPr lang="cs-CZ" sz="2000" dirty="0" smtClean="0"/>
              <a:t>Odstraňování </a:t>
            </a:r>
            <a:r>
              <a:rPr lang="cs-CZ" sz="2000" dirty="0"/>
              <a:t>bariér mezinárodního obchodu (liberalizace obchodu) začalo pomalu a postupně v druhé polovině 19. století především vlivem Velké Británie. Další vlna liberalizace obchodu nastala po druhé světové válce v souvislosti s jednáními GATT. Tento proces byl přerušen ropnými šoky a nástupem </a:t>
            </a:r>
            <a:r>
              <a:rPr lang="cs-CZ" sz="2000" dirty="0" err="1"/>
              <a:t>neoprotekcionismus</a:t>
            </a:r>
            <a:r>
              <a:rPr lang="cs-CZ" sz="2000" dirty="0"/>
              <a:t> v 80. letech. K obnovení a dovršení procesu liberalizace mezinárodního obchodu došlo ke konci dvacátého století ustanovením organizace </a:t>
            </a:r>
            <a:r>
              <a:rPr lang="cs-CZ" sz="2000" dirty="0" smtClean="0"/>
              <a:t>WTO. </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Globalizace</a:t>
            </a:r>
            <a:endParaRPr lang="cs-CZ" dirty="0"/>
          </a:p>
        </p:txBody>
      </p:sp>
    </p:spTree>
    <p:extLst>
      <p:ext uri="{BB962C8B-B14F-4D97-AF65-F5344CB8AC3E}">
        <p14:creationId xmlns:p14="http://schemas.microsoft.com/office/powerpoint/2010/main" val="228880039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Globalizace</a:t>
            </a:r>
            <a:endParaRPr lang="cs-CZ"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1511" y="962024"/>
            <a:ext cx="6007489" cy="3625949"/>
          </a:xfrm>
          <a:prstGeom prst="rect">
            <a:avLst/>
          </a:prstGeom>
        </p:spPr>
      </p:pic>
    </p:spTree>
    <p:extLst>
      <p:ext uri="{BB962C8B-B14F-4D97-AF65-F5344CB8AC3E}">
        <p14:creationId xmlns:p14="http://schemas.microsoft.com/office/powerpoint/2010/main" val="265996726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Mezinárodní měnový fond </a:t>
            </a:r>
            <a:r>
              <a:rPr lang="cs-CZ" sz="1800" dirty="0" smtClean="0"/>
              <a:t>globalizaci </a:t>
            </a:r>
            <a:r>
              <a:rPr lang="cs-CZ" sz="1800" dirty="0"/>
              <a:t>definuje jako rostoucí ekonomickou vzájemnou závislost zemí ve světovém měřítku v důsledku rostoucího objemu a druhu přeshraničních transakcí zboží a služeb a toku mezinárodního kapitálu, jakož i rychlejšího a rozsáhlejšího šíření technologií</a:t>
            </a:r>
            <a:r>
              <a:rPr lang="cs-CZ" sz="1800" dirty="0" smtClean="0"/>
              <a:t>. </a:t>
            </a:r>
          </a:p>
          <a:p>
            <a:pPr algn="just"/>
            <a:r>
              <a:rPr lang="cs-CZ" sz="1800" dirty="0"/>
              <a:t>Globalizace je potom chápána jako pokročilejší a komplexnější forma internacionalizace, která zahrnuje i funkcionální integraci mezinárodně rozptýlených aktivit. V rámci globalizace vzniká nový ekonomický řád a nová dělba práce, nový politický řád s novou strukturou i režimem světového politického systému, kosmopolitní kultura. Globalizace, jako celosvětový proces, je pojímána různými autory a vědci různě. Globalizace je nejčastěji vnímána jako soubor ekonomických procesů vyvolávající celou řadu společenských důsledků, a to nejvíce v oblasti kultury, ekonomiky a životního prostředí země</a:t>
            </a:r>
            <a:r>
              <a:rPr lang="cs-CZ" sz="1800" dirty="0" smtClean="0"/>
              <a:t>.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Globalizace</a:t>
            </a:r>
            <a:endParaRPr lang="cs-CZ" dirty="0"/>
          </a:p>
        </p:txBody>
      </p:sp>
    </p:spTree>
    <p:extLst>
      <p:ext uri="{BB962C8B-B14F-4D97-AF65-F5344CB8AC3E}">
        <p14:creationId xmlns:p14="http://schemas.microsoft.com/office/powerpoint/2010/main" val="215424266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Globalizace znamená, že trhy, investice a mezinárodní vztahy jsou stále méně určovány národními hranicemi. </a:t>
            </a:r>
            <a:endParaRPr lang="cs-CZ" sz="2000" dirty="0" smtClean="0"/>
          </a:p>
          <a:p>
            <a:pPr algn="just"/>
            <a:r>
              <a:rPr lang="cs-CZ" sz="2000" dirty="0" smtClean="0"/>
              <a:t>Základními </a:t>
            </a:r>
            <a:r>
              <a:rPr lang="cs-CZ" sz="2000" dirty="0"/>
              <a:t>prvky globalizace je volný pohyb zboží, služeb, kapitálu, pracovních sil a transfer technologie. </a:t>
            </a:r>
            <a:endParaRPr lang="cs-CZ" sz="2000" dirty="0" smtClean="0"/>
          </a:p>
          <a:p>
            <a:pPr algn="just"/>
            <a:r>
              <a:rPr lang="cs-CZ" sz="2000" dirty="0" smtClean="0"/>
              <a:t>Tempo </a:t>
            </a:r>
            <a:r>
              <a:rPr lang="cs-CZ" sz="2000" dirty="0"/>
              <a:t>a kompatibilita jednotlivých oblastí postupuje nejrychleji ve směru globalizace finančních toků (banky a kapitálové trhy), globalizace energetických zdrojů (elektřina, zemní plyn, ropa apod.), globalizace informačních toků (média, telekomunikace), globalizace obchodu (zboží a služby) a globalizace trhu práce (zaměstnanci a dělníci). Tím činí globalizace svět více uniformním, integrovaným a navzájem na sobě závislým.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Globalizace</a:t>
            </a:r>
            <a:endParaRPr lang="cs-CZ" dirty="0"/>
          </a:p>
        </p:txBody>
      </p:sp>
    </p:spTree>
    <p:extLst>
      <p:ext uri="{BB962C8B-B14F-4D97-AF65-F5344CB8AC3E}">
        <p14:creationId xmlns:p14="http://schemas.microsoft.com/office/powerpoint/2010/main" val="229004360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Současná globalizace se zpravidla spojuje s celkovou </a:t>
            </a:r>
            <a:r>
              <a:rPr lang="cs-CZ" sz="1800" dirty="0" smtClean="0"/>
              <a:t>modernizací. </a:t>
            </a:r>
            <a:r>
              <a:rPr lang="cs-CZ" sz="1800" dirty="0"/>
              <a:t>Technologie, které vznikly v posledních desetiletích na půdě euroatlantické civilizace, hrají v globálním vývoji významnou, a někdy i vedoucí úlohu. </a:t>
            </a:r>
            <a:r>
              <a:rPr lang="cs-CZ" sz="1800" dirty="0" smtClean="0"/>
              <a:t>To </a:t>
            </a:r>
            <a:r>
              <a:rPr lang="cs-CZ" sz="1800" dirty="0"/>
              <a:t>hovoří ve prospěch akceptování globalizace jako jevu, který pozitivně ovlivňuje do ní vtažené ekonomiky, ať už jako příklad uvedeme globalizaci jako motor technologického inovačního rozvoje, anebo jako katalyzátor příhraniční difúze nových technologií. </a:t>
            </a:r>
            <a:endParaRPr lang="cs-CZ" sz="1800" dirty="0" smtClean="0"/>
          </a:p>
          <a:p>
            <a:pPr algn="just"/>
            <a:r>
              <a:rPr lang="cs-CZ" sz="1800" dirty="0" smtClean="0"/>
              <a:t>Proces </a:t>
            </a:r>
            <a:r>
              <a:rPr lang="cs-CZ" sz="1800" dirty="0"/>
              <a:t>penetrace </a:t>
            </a:r>
            <a:r>
              <a:rPr lang="cs-CZ" sz="1800" dirty="0" smtClean="0"/>
              <a:t>globalizace </a:t>
            </a:r>
            <a:r>
              <a:rPr lang="cs-CZ" sz="1800" dirty="0"/>
              <a:t>v jejích charakteristických rysech probíhá v jednotlivých zemích rozdílným tempem a to jejich postavení ve světové ekonomice diferencuje</a:t>
            </a:r>
            <a:r>
              <a:rPr lang="cs-CZ" sz="1800" dirty="0" smtClean="0"/>
              <a:t>. </a:t>
            </a:r>
          </a:p>
          <a:p>
            <a:pPr algn="just"/>
            <a:r>
              <a:rPr lang="cs-CZ" sz="1800" dirty="0"/>
              <a:t>Právě v období dynamického rozvinutí procesu globalizace (od 80. let) došlo k zintenzivnění divergenčních tendencí v ekonomicko-sociální úrovni mezi hospodářsky vyspělými a méně vyspělými (hlavně rozvojovými) </a:t>
            </a:r>
            <a:r>
              <a:rPr lang="cs-CZ" sz="1800" dirty="0" smtClean="0"/>
              <a:t>zeměmi.</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Globalizace</a:t>
            </a:r>
            <a:endParaRPr lang="cs-CZ" dirty="0"/>
          </a:p>
        </p:txBody>
      </p:sp>
    </p:spTree>
    <p:extLst>
      <p:ext uri="{BB962C8B-B14F-4D97-AF65-F5344CB8AC3E}">
        <p14:creationId xmlns:p14="http://schemas.microsoft.com/office/powerpoint/2010/main" val="82211194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Globalizace</a:t>
            </a:r>
            <a:endParaRPr lang="cs-CZ" dirty="0"/>
          </a:p>
        </p:txBody>
      </p:sp>
      <p:sp>
        <p:nvSpPr>
          <p:cNvPr id="2" name="AutoShape 2" descr="MORAVSKÁ VYSOKÁ ŠKOLA OLOMOUC BAKALÁŘSKÁ PRÁCE 2018 Aleš Pohl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pic>
        <p:nvPicPr>
          <p:cNvPr id="6" name="Obrázek 5" descr="C:\Users\zap0046\AppData\Local\Microsoft\Windows\INetCache\Content.MSO\6D236DD8.tmp"/>
          <p:cNvPicPr/>
          <p:nvPr/>
        </p:nvPicPr>
        <p:blipFill>
          <a:blip r:embed="rId2">
            <a:extLst>
              <a:ext uri="{28A0092B-C50C-407E-A947-70E740481C1C}">
                <a14:useLocalDpi xmlns:a14="http://schemas.microsoft.com/office/drawing/2010/main" val="0"/>
              </a:ext>
            </a:extLst>
          </a:blip>
          <a:srcRect/>
          <a:stretch>
            <a:fillRect/>
          </a:stretch>
        </p:blipFill>
        <p:spPr bwMode="auto">
          <a:xfrm>
            <a:off x="1331640" y="738337"/>
            <a:ext cx="5832648" cy="3705621"/>
          </a:xfrm>
          <a:prstGeom prst="rect">
            <a:avLst/>
          </a:prstGeom>
          <a:noFill/>
          <a:ln>
            <a:noFill/>
          </a:ln>
        </p:spPr>
      </p:pic>
    </p:spTree>
    <p:extLst>
      <p:ext uri="{BB962C8B-B14F-4D97-AF65-F5344CB8AC3E}">
        <p14:creationId xmlns:p14="http://schemas.microsoft.com/office/powerpoint/2010/main" val="101171546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smtClean="0"/>
              <a:t>Globalizace jako proces, který se v dějinách lidstva začíná zřetelně prosazovat přibližně na přelomu 18. a 19. století, prošel třemi vývojovými fázemi.</a:t>
            </a:r>
          </a:p>
          <a:p>
            <a:pPr algn="just"/>
            <a:r>
              <a:rPr lang="cs-CZ" sz="1800" b="1" dirty="0" smtClean="0"/>
              <a:t>První fáze globalizace</a:t>
            </a:r>
            <a:r>
              <a:rPr lang="cs-CZ" sz="1800" dirty="0" smtClean="0"/>
              <a:t>, která proběhla v letech 1870 – 1914, přinesla významný růst toku zboží, kapitálu a pracovních sil, který byl umožněn redukcí obchodních bariér a nově získanými výhodami v dopravě.</a:t>
            </a:r>
          </a:p>
          <a:p>
            <a:pPr algn="just"/>
            <a:r>
              <a:rPr lang="cs-CZ" sz="1800" b="1" dirty="0" smtClean="0"/>
              <a:t>Druhá fáze globalizace </a:t>
            </a:r>
            <a:r>
              <a:rPr lang="cs-CZ" sz="1800" dirty="0" smtClean="0"/>
              <a:t>je datována do let 1950 – 1980, kdy došlo k obnovení obchodních vztahů utlumených světovou hospodářskou krizí a druhou světovou válkou.</a:t>
            </a:r>
          </a:p>
          <a:p>
            <a:pPr algn="just"/>
            <a:r>
              <a:rPr lang="cs-CZ" sz="1800" b="1" dirty="0" smtClean="0"/>
              <a:t>Třetí fáze globalizace </a:t>
            </a:r>
            <a:r>
              <a:rPr lang="cs-CZ" sz="1800" dirty="0" smtClean="0"/>
              <a:t>probíhá od začátku 80. let dvacátého století až do současnosti a je výrazně ovlivněna rozvojem komunikačních technologií a snahou rozvojových zemí otevřít své hranice mezinárodnímu obchodu a investicím. </a:t>
            </a:r>
          </a:p>
          <a:p>
            <a:pPr marL="0" indent="0" algn="just">
              <a:buNone/>
            </a:pPr>
            <a:r>
              <a:rPr lang="cs-CZ" sz="1800" dirty="0" smtClean="0"/>
              <a:t>Globalizace světové ekonomiky je pokračováním vývoje internacionalizace světového hospodářství.</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Globalizace</a:t>
            </a:r>
            <a:endParaRPr lang="cs-CZ" dirty="0"/>
          </a:p>
        </p:txBody>
      </p:sp>
    </p:spTree>
    <p:extLst>
      <p:ext uri="{BB962C8B-B14F-4D97-AF65-F5344CB8AC3E}">
        <p14:creationId xmlns:p14="http://schemas.microsoft.com/office/powerpoint/2010/main" val="303644858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Globalizace beze vší pochybnosti ovlivňuje globální podnikatelské prostředí a je hlavním zdrojem změn v toto podnikatelském prostředí. Její vliv je vnímán různými lidmi v různých kontextech. Můžeme vymezit hlavní přínosy a rizika procesu globalizace.</a:t>
            </a:r>
          </a:p>
          <a:p>
            <a:pPr marL="0" indent="0" algn="just">
              <a:buNone/>
            </a:pPr>
            <a:r>
              <a:rPr lang="cs-CZ" sz="1800" b="1" dirty="0"/>
              <a:t>Přínosy globalizace:</a:t>
            </a:r>
          </a:p>
          <a:p>
            <a:pPr lvl="0" algn="just"/>
            <a:r>
              <a:rPr lang="cs-CZ" sz="1800" dirty="0"/>
              <a:t>liberalizace obchodu přináší internacionalizaci podnikání (přístup k větším trhům přesahujícím národní hranice), a tím i stimuluje ekonomický růst;</a:t>
            </a:r>
          </a:p>
          <a:p>
            <a:pPr lvl="0" algn="just"/>
            <a:r>
              <a:rPr lang="cs-CZ" sz="1800" dirty="0"/>
              <a:t>internacionalizace podnikání je spojena s rostoucí konkurencí v globálním měřítku, ale také se vznikem nových příležitostí;</a:t>
            </a:r>
          </a:p>
          <a:p>
            <a:pPr lvl="0" algn="just"/>
            <a:r>
              <a:rPr lang="cs-CZ" sz="1800" dirty="0"/>
              <a:t>v souvislosti s globalizací nabývají stále většího významu informace, informační technologie umožňují šetřit čas i náklady, usnadňují sdílení informací, s čímž se pojí eliminace všeho zbytečného, pomalého a nákladného.</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Přínosy a rizika globalizace</a:t>
            </a:r>
            <a:endParaRPr lang="cs-CZ" dirty="0"/>
          </a:p>
        </p:txBody>
      </p:sp>
    </p:spTree>
    <p:extLst>
      <p:ext uri="{BB962C8B-B14F-4D97-AF65-F5344CB8AC3E}">
        <p14:creationId xmlns:p14="http://schemas.microsoft.com/office/powerpoint/2010/main" val="229497224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Rizika globalizace:</a:t>
            </a:r>
          </a:p>
          <a:p>
            <a:pPr lvl="0" algn="just"/>
            <a:r>
              <a:rPr lang="cs-CZ" sz="1800" dirty="0"/>
              <a:t>vývoj společnosti bude provázen nepředvídanými změnami a šoky;</a:t>
            </a:r>
          </a:p>
          <a:p>
            <a:pPr lvl="0" algn="just"/>
            <a:r>
              <a:rPr lang="cs-CZ" sz="1800" dirty="0"/>
              <a:t>globální ekonomika může výrazně ovlivnit distribuci bohatství mezi zeměmi a vyvolat růst globální nerovnováhy;</a:t>
            </a:r>
          </a:p>
          <a:p>
            <a:pPr lvl="0" algn="just"/>
            <a:r>
              <a:rPr lang="cs-CZ" sz="1800" dirty="0"/>
              <a:t>hrozbou se stane rostoucí nezaměstnanost;</a:t>
            </a:r>
          </a:p>
          <a:p>
            <a:pPr lvl="0" algn="just"/>
            <a:r>
              <a:rPr lang="cs-CZ" sz="1800" dirty="0"/>
              <a:t>globalizace může výrazně zvýšit sociální rozdíly, vyvolat silné vnitřní pnutí ve společnosti a může vést k sociální explozi;</a:t>
            </a:r>
          </a:p>
          <a:p>
            <a:pPr lvl="0" algn="just"/>
            <a:r>
              <a:rPr lang="cs-CZ" sz="1800" dirty="0"/>
              <a:t>informační technologie sice urychlují pohyb a zvyšují množství informací, ale neusnadňují jejich interpretaci;</a:t>
            </a:r>
          </a:p>
          <a:p>
            <a:pPr lvl="0" algn="just"/>
            <a:r>
              <a:rPr lang="cs-CZ" sz="1800" dirty="0"/>
              <a:t>neglobalizuje se jen hospodářství a finanční trhy, ale i terorismus, kriminalita, znehodnocování životního prostředí, migrace lidské populace a s ní spojené zdravotní problémy.</a:t>
            </a:r>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Přínosy a rizika globalizace</a:t>
            </a:r>
            <a:endParaRPr lang="cs-CZ" dirty="0"/>
          </a:p>
        </p:txBody>
      </p:sp>
    </p:spTree>
    <p:extLst>
      <p:ext uri="{BB962C8B-B14F-4D97-AF65-F5344CB8AC3E}">
        <p14:creationId xmlns:p14="http://schemas.microsoft.com/office/powerpoint/2010/main" val="234161521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Přínosy a rizika globalizace</a:t>
            </a:r>
            <a:endParaRPr lang="cs-CZ"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1600" y="915566"/>
            <a:ext cx="6502102" cy="3650466"/>
          </a:xfrm>
          <a:prstGeom prst="rect">
            <a:avLst/>
          </a:prstGeom>
        </p:spPr>
      </p:pic>
    </p:spTree>
    <p:extLst>
      <p:ext uri="{BB962C8B-B14F-4D97-AF65-F5344CB8AC3E}">
        <p14:creationId xmlns:p14="http://schemas.microsoft.com/office/powerpoint/2010/main" val="38208913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i="1" dirty="0" smtClean="0"/>
              <a:t>stabilní </a:t>
            </a:r>
            <a:r>
              <a:rPr lang="cs-CZ" sz="1800" i="1" dirty="0"/>
              <a:t>komplexní podnikatelské prostředí</a:t>
            </a:r>
            <a:r>
              <a:rPr lang="cs-CZ" sz="1800" dirty="0"/>
              <a:t> – také v tomto případě se jedná o prostředí statické, ale tentokrát se střední mírou nejistoty z hlediska identifikace vlivu faktorů působících na podnikatelský subjekt, střední míra nejistoty je dána vyšší mírou komplexností faktorů podnikatelského prostředí;</a:t>
            </a:r>
          </a:p>
          <a:p>
            <a:pPr lvl="0" algn="just"/>
            <a:r>
              <a:rPr lang="cs-CZ" sz="1800" i="1" dirty="0"/>
              <a:t>dynamické jednoduché podnikatelské prostředí</a:t>
            </a:r>
            <a:r>
              <a:rPr lang="cs-CZ" sz="1800" dirty="0"/>
              <a:t> – zde se jedná o prostředí s vysokou dynamikou změn, která je příčinou vyšší míry nejistoty z hlediska identifikace faktorů působících na podnikatelský subjekt;</a:t>
            </a:r>
          </a:p>
          <a:p>
            <a:pPr lvl="0" algn="just"/>
            <a:r>
              <a:rPr lang="cs-CZ" sz="1800" i="1" dirty="0"/>
              <a:t>dynamické komplexní podnikatelské prostředí</a:t>
            </a:r>
            <a:r>
              <a:rPr lang="cs-CZ" sz="1800" dirty="0"/>
              <a:t> – nazývá se také jako turbulentní prostředí a je typické značnou nejistotou předpovědí o budoucím vývoji což vyžaduje rychlou reakci na změny v prostředí, a tím vyvolává vysoké náklady na přizpůsobení se změnám v prostředí.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Typologie podnikatelského prostředí</a:t>
            </a:r>
            <a:endParaRPr lang="cs-CZ" dirty="0"/>
          </a:p>
        </p:txBody>
      </p:sp>
    </p:spTree>
    <p:extLst>
      <p:ext uri="{BB962C8B-B14F-4D97-AF65-F5344CB8AC3E}">
        <p14:creationId xmlns:p14="http://schemas.microsoft.com/office/powerpoint/2010/main" val="989050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dirty="0"/>
              <a:t>Na určitém stupni rozvoje internacionalizačních procesů v globálním podnikatelském prostředí se začínají objevovat globální problémy, které jsou vymezeny jako problémy dotýkající se celé lidské civilizaci a </a:t>
            </a:r>
            <a:r>
              <a:rPr lang="cs-CZ" sz="2000" dirty="0" err="1"/>
              <a:t>a</a:t>
            </a:r>
            <a:r>
              <a:rPr lang="cs-CZ" sz="2000" dirty="0"/>
              <a:t> řešitelné pouze celosvětovým úsilím. Každý globální problém má dimenzi ekonomickou a dimenzi mimoekonomickou. Globální problémy se dělí na tři velké </a:t>
            </a:r>
            <a:r>
              <a:rPr lang="cs-CZ" sz="2000" dirty="0" smtClean="0"/>
              <a:t>skupiny:</a:t>
            </a:r>
            <a:endParaRPr lang="cs-CZ" sz="2000" dirty="0"/>
          </a:p>
          <a:p>
            <a:pPr lvl="0" algn="just"/>
            <a:r>
              <a:rPr lang="cs-CZ" sz="2000" b="1" dirty="0"/>
              <a:t>Globální problémy </a:t>
            </a:r>
            <a:r>
              <a:rPr lang="cs-CZ" sz="2000" b="1" dirty="0" err="1"/>
              <a:t>intersociální</a:t>
            </a:r>
            <a:r>
              <a:rPr lang="cs-CZ" sz="2000" dirty="0"/>
              <a:t> jsou spojeny se vzájemným působením různých společensko-sociálních a ekonomických problémů a globálního soužití lidstva v podmínkách různých hodnotových kritérií a ideologií. Mezi tyto problémy jsou řazeny světové války, jaderné a jiné konflikty, boj s terorismem, zaostalost rozvojových zemí, změna mezinárodních ekonomických vztahů apod.</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Globální problémy</a:t>
            </a:r>
            <a:endParaRPr lang="cs-CZ" dirty="0"/>
          </a:p>
        </p:txBody>
      </p:sp>
    </p:spTree>
    <p:extLst>
      <p:ext uri="{BB962C8B-B14F-4D97-AF65-F5344CB8AC3E}">
        <p14:creationId xmlns:p14="http://schemas.microsoft.com/office/powerpoint/2010/main" val="310049104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smtClean="0"/>
              <a:t>Globální </a:t>
            </a:r>
            <a:r>
              <a:rPr lang="cs-CZ" sz="2000" b="1" dirty="0"/>
              <a:t>problémy přírodně sociální</a:t>
            </a:r>
            <a:r>
              <a:rPr lang="cs-CZ" sz="2000" dirty="0"/>
              <a:t> jsou spojeny z porušení vazeb mezi přírodou a lidskou společností, kdy počet obyvatel roste, ale přírodní zdroje zůstávají spíše konstantní. Patří zde problémy ekologické, surovinové, energetické, populační, potravinové apod</a:t>
            </a:r>
            <a:r>
              <a:rPr lang="cs-CZ" sz="2000" dirty="0" smtClean="0"/>
              <a:t>.</a:t>
            </a:r>
          </a:p>
          <a:p>
            <a:pPr algn="just"/>
            <a:endParaRPr lang="cs-CZ" sz="2000" dirty="0" smtClean="0"/>
          </a:p>
          <a:p>
            <a:pPr algn="just"/>
            <a:r>
              <a:rPr lang="cs-CZ" sz="2000" dirty="0"/>
              <a:t>Globální problémy </a:t>
            </a:r>
            <a:r>
              <a:rPr lang="cs-CZ" sz="2000" dirty="0" err="1"/>
              <a:t>antroposociální</a:t>
            </a:r>
            <a:r>
              <a:rPr lang="cs-CZ" sz="2000" dirty="0"/>
              <a:t> zahrnují všelidské problémy sociální, kulturní a humanitárně etické povahy. Patří zde nerovný přístup ke vzdělání, ke zdravotní péči, k bydlení, kultuře, k lidským právům apod.</a:t>
            </a:r>
          </a:p>
          <a:p>
            <a:pPr algn="just"/>
            <a:endParaRPr lang="cs-CZ" sz="2000" dirty="0"/>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Globální problémy</a:t>
            </a:r>
            <a:endParaRPr lang="cs-CZ" dirty="0"/>
          </a:p>
        </p:txBody>
      </p:sp>
    </p:spTree>
    <p:extLst>
      <p:ext uri="{BB962C8B-B14F-4D97-AF65-F5344CB8AC3E}">
        <p14:creationId xmlns:p14="http://schemas.microsoft.com/office/powerpoint/2010/main" val="223682444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dirty="0"/>
              <a:t>Proces globalizace světové ekonomiky neprobíhá vždy jednoduše a hladce. Vyskytují se určité překážky, které tomuto procesu brání. V této souvislosti hovoříme o bariérách globalizace. Patří k nim tyto:</a:t>
            </a:r>
          </a:p>
          <a:p>
            <a:pPr lvl="0" algn="just"/>
            <a:r>
              <a:rPr lang="cs-CZ" sz="2000" i="1" dirty="0"/>
              <a:t>vládní regulace</a:t>
            </a:r>
            <a:r>
              <a:rPr lang="cs-CZ" sz="2000" dirty="0"/>
              <a:t> týkající se obchodování se zbožím a službami přes hranice země, cly, kontrolou kapitálu, technickými standardy, ochranou duševního vlastnictví, kontrolami na hranicích apod.;</a:t>
            </a:r>
          </a:p>
          <a:p>
            <a:pPr lvl="0" algn="just"/>
            <a:r>
              <a:rPr lang="cs-CZ" sz="2000" i="1" dirty="0"/>
              <a:t>kulturní vzdálenost</a:t>
            </a:r>
            <a:r>
              <a:rPr lang="cs-CZ" sz="2000" dirty="0"/>
              <a:t>, která je dána rozdíly v jazyce, náboženství, sociálními normami a hodnotami, různými obchodními praktikami a také třeba vnímání korupce v dané společnosti;</a:t>
            </a:r>
          </a:p>
          <a:p>
            <a:pPr lvl="0" algn="just"/>
            <a:r>
              <a:rPr lang="cs-CZ" sz="2000" i="1" dirty="0"/>
              <a:t>geografická vzdálenost</a:t>
            </a:r>
            <a:r>
              <a:rPr lang="cs-CZ" sz="2000" dirty="0"/>
              <a:t> může zkomplikovat realizaci určitých obchodních transakcí a navíc se významně projevuje ve zvýšených transportních nákladech.</a:t>
            </a:r>
          </a:p>
          <a:p>
            <a:pPr algn="just"/>
            <a:endParaRPr lang="cs-CZ" sz="2000" dirty="0"/>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Bariéry globalizace</a:t>
            </a:r>
            <a:endParaRPr lang="cs-CZ" dirty="0"/>
          </a:p>
        </p:txBody>
      </p:sp>
    </p:spTree>
    <p:extLst>
      <p:ext uri="{BB962C8B-B14F-4D97-AF65-F5344CB8AC3E}">
        <p14:creationId xmlns:p14="http://schemas.microsoft.com/office/powerpoint/2010/main" val="24444625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err="1"/>
              <a:t>LoNGPEST</a:t>
            </a:r>
            <a:r>
              <a:rPr lang="cs-CZ" sz="2000" b="1" cap="small" dirty="0"/>
              <a:t> analýza</a:t>
            </a:r>
          </a:p>
          <a:p>
            <a:pPr algn="just"/>
            <a:r>
              <a:rPr lang="cs-CZ" sz="2000" dirty="0"/>
              <a:t>LONGPEST analýza, která je </a:t>
            </a:r>
            <a:r>
              <a:rPr lang="cs-CZ" sz="2000" dirty="0" smtClean="0"/>
              <a:t>modifikací </a:t>
            </a:r>
            <a:r>
              <a:rPr lang="cs-CZ" sz="2000" dirty="0"/>
              <a:t>PEST analýzy, bere v úvahu lokální LO, národní N a globální G úroveň politicko-legislativních, ekonomických, sociálně-demografických a </a:t>
            </a:r>
            <a:r>
              <a:rPr lang="cs-CZ" sz="2000" dirty="0" err="1"/>
              <a:t>technicko-technologických</a:t>
            </a:r>
            <a:r>
              <a:rPr lang="cs-CZ" sz="2000" dirty="0"/>
              <a:t> faktorů. </a:t>
            </a:r>
          </a:p>
          <a:p>
            <a:pPr algn="just"/>
            <a:r>
              <a:rPr lang="cs-CZ" sz="2000" dirty="0"/>
              <a:t>Výsledkem je strategický profil okolí. Postup obsahuje tyto kroky: </a:t>
            </a:r>
          </a:p>
          <a:p>
            <a:pPr lvl="0" algn="just"/>
            <a:r>
              <a:rPr lang="cs-CZ" sz="2000" dirty="0"/>
              <a:t>vytvoření seznamu faktorů, které budou analyzovány;</a:t>
            </a:r>
          </a:p>
          <a:p>
            <a:pPr lvl="0" algn="just"/>
            <a:r>
              <a:rPr lang="cs-CZ" sz="2000" dirty="0"/>
              <a:t>ohodnocení významu faktorů pomocí </a:t>
            </a:r>
            <a:r>
              <a:rPr lang="cs-CZ" sz="2000" dirty="0" err="1"/>
              <a:t>Likertovy</a:t>
            </a:r>
            <a:r>
              <a:rPr lang="cs-CZ" sz="2000" dirty="0"/>
              <a:t> stupnice;</a:t>
            </a:r>
          </a:p>
          <a:p>
            <a:pPr lvl="0" algn="just"/>
            <a:r>
              <a:rPr lang="cs-CZ" sz="2000" dirty="0"/>
              <a:t>vyhodnocení faktorů, které nejvíce působí na podnik (dopady na rentabilitu, likviditu, růst) a možnosti reakce podniku na tyto faktory.</a:t>
            </a:r>
          </a:p>
          <a:p>
            <a:pPr algn="just"/>
            <a:endParaRPr lang="cs-CZ" sz="2000" dirty="0"/>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globálního prostředí</a:t>
            </a:r>
            <a:endParaRPr lang="cs-CZ" dirty="0"/>
          </a:p>
        </p:txBody>
      </p:sp>
    </p:spTree>
    <p:extLst>
      <p:ext uri="{BB962C8B-B14F-4D97-AF65-F5344CB8AC3E}">
        <p14:creationId xmlns:p14="http://schemas.microsoft.com/office/powerpoint/2010/main" val="409151246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Externí podnikatelské prostředí</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Makroprostředí</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PODNIKATELSKÉ PROSTŘEDÍ</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110042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Externí podnikatelské prostředí je vnějším prostředím podniku, které na podnik působí a ovlivňuje jej. </a:t>
            </a:r>
            <a:endParaRPr lang="cs-CZ" sz="2000" dirty="0" smtClean="0"/>
          </a:p>
          <a:p>
            <a:pPr algn="just"/>
            <a:r>
              <a:rPr lang="cs-CZ" sz="2000" dirty="0" smtClean="0"/>
              <a:t>Externí </a:t>
            </a:r>
            <a:r>
              <a:rPr lang="cs-CZ" sz="2000" dirty="0"/>
              <a:t>podnikatelské prostředí můžeme rozčlenit do dvou úrovní, a to na vzdálenější a bližší prostředí (okolí). </a:t>
            </a:r>
            <a:endParaRPr lang="cs-CZ" sz="2000" dirty="0" smtClean="0"/>
          </a:p>
          <a:p>
            <a:pPr algn="just"/>
            <a:r>
              <a:rPr lang="cs-CZ" sz="2000" dirty="0" smtClean="0"/>
              <a:t>Vzdálenější </a:t>
            </a:r>
            <a:r>
              <a:rPr lang="cs-CZ" sz="2000" dirty="0"/>
              <a:t>prostředí se obvykle nazývá makroprostředí a bližší prostředí jako tržní prostředí. </a:t>
            </a:r>
            <a:endParaRPr lang="cs-CZ" sz="2000" dirty="0" smtClean="0"/>
          </a:p>
          <a:p>
            <a:pPr algn="just"/>
            <a:r>
              <a:rPr lang="cs-CZ" sz="2000" dirty="0" smtClean="0"/>
              <a:t>Pojmenování </a:t>
            </a:r>
            <a:r>
              <a:rPr lang="cs-CZ" sz="2000" dirty="0"/>
              <a:t>těchto úrovní není v odborné literatuře vždy jednotné. Například trh </a:t>
            </a:r>
            <a:r>
              <a:rPr lang="cs-CZ" sz="2000" dirty="0" smtClean="0"/>
              <a:t>nazývají </a:t>
            </a:r>
            <a:r>
              <a:rPr lang="cs-CZ" sz="2000" dirty="0" err="1"/>
              <a:t>Kotler</a:t>
            </a:r>
            <a:r>
              <a:rPr lang="cs-CZ" sz="2000" dirty="0"/>
              <a:t> </a:t>
            </a:r>
            <a:r>
              <a:rPr lang="cs-CZ" sz="2000" dirty="0" smtClean="0"/>
              <a:t>a Keller ve </a:t>
            </a:r>
            <a:r>
              <a:rPr lang="cs-CZ" sz="2000" dirty="0"/>
              <a:t>své publikaci činným prostředím. Dvořáček a </a:t>
            </a:r>
            <a:r>
              <a:rPr lang="cs-CZ" sz="2000" dirty="0" err="1"/>
              <a:t>Slunčík</a:t>
            </a:r>
            <a:r>
              <a:rPr lang="cs-CZ" sz="2000" dirty="0"/>
              <a:t> (</a:t>
            </a:r>
            <a:r>
              <a:rPr lang="cs-CZ" sz="2000" dirty="0" smtClean="0"/>
              <a:t>2012) </a:t>
            </a:r>
            <a:r>
              <a:rPr lang="cs-CZ" sz="2000" dirty="0"/>
              <a:t>označuje makroprostředí jako prostředí všeobecné a trh jako prostředí specifické.</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Externí podnikatelské prostředí</a:t>
            </a:r>
            <a:endParaRPr lang="cs-CZ" dirty="0"/>
          </a:p>
        </p:txBody>
      </p:sp>
    </p:spTree>
    <p:extLst>
      <p:ext uri="{BB962C8B-B14F-4D97-AF65-F5344CB8AC3E}">
        <p14:creationId xmlns:p14="http://schemas.microsoft.com/office/powerpoint/2010/main" val="352174217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Podnikatelské prostředí</a:t>
            </a:r>
            <a:endParaRPr lang="cs-CZ"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79712" y="724555"/>
            <a:ext cx="3939902" cy="3939902"/>
          </a:xfrm>
          <a:prstGeom prst="rect">
            <a:avLst/>
          </a:prstGeom>
        </p:spPr>
      </p:pic>
    </p:spTree>
    <p:extLst>
      <p:ext uri="{BB962C8B-B14F-4D97-AF65-F5344CB8AC3E}">
        <p14:creationId xmlns:p14="http://schemas.microsoft.com/office/powerpoint/2010/main" val="155447324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Externí podnikatelské prostředí</a:t>
            </a:r>
            <a:endParaRPr lang="cs-CZ"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0" y="1090116"/>
            <a:ext cx="6763712" cy="3175645"/>
          </a:xfrm>
          <a:prstGeom prst="rect">
            <a:avLst/>
          </a:prstGeom>
        </p:spPr>
      </p:pic>
    </p:spTree>
    <p:extLst>
      <p:ext uri="{BB962C8B-B14F-4D97-AF65-F5344CB8AC3E}">
        <p14:creationId xmlns:p14="http://schemas.microsoft.com/office/powerpoint/2010/main" val="23671291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Vzdálenější podnikatelské prostředí je nejširším prostředím, které působí na podnikatelský subjekt. </a:t>
            </a:r>
            <a:endParaRPr lang="cs-CZ" sz="2000" dirty="0" smtClean="0"/>
          </a:p>
          <a:p>
            <a:pPr algn="just"/>
            <a:r>
              <a:rPr lang="cs-CZ" sz="2000" dirty="0" smtClean="0"/>
              <a:t>Toto </a:t>
            </a:r>
            <a:r>
              <a:rPr lang="cs-CZ" sz="2000" dirty="0"/>
              <a:t>prostředí se nejčastěji označuje jako tzv. makroprostředí</a:t>
            </a:r>
            <a:r>
              <a:rPr lang="cs-CZ" sz="2000" dirty="0" smtClean="0"/>
              <a:t>.</a:t>
            </a:r>
            <a:endParaRPr lang="cs-CZ" sz="2000" dirty="0"/>
          </a:p>
          <a:p>
            <a:pPr algn="just"/>
            <a:r>
              <a:rPr lang="cs-CZ" sz="2000" dirty="0" smtClean="0"/>
              <a:t>Makroprostředí </a:t>
            </a:r>
            <a:r>
              <a:rPr lang="cs-CZ" sz="2000" dirty="0"/>
              <a:t>je vytvořeno společenským a historickým vývojem konkrétní společnosti v konkrétní lokalitě, proto se také označuje jako „kontextuální úroveň“. Což znamená, že podnik funguje a existuje v určitém širším kontextu, širších souvislostech</a:t>
            </a:r>
            <a:r>
              <a:rPr lang="cs-CZ" sz="2000" dirty="0" smtClean="0"/>
              <a:t>.</a:t>
            </a:r>
          </a:p>
          <a:p>
            <a:pPr algn="just"/>
            <a:r>
              <a:rPr lang="cs-CZ" sz="2000" dirty="0"/>
              <a:t>Samotný podnikatelský subjekt nemůže ovlivnit makroprostředí a jeho části. Podnik faktory z makroprostředí pouze reflektuje, může je využívat a negativním faktorům se případně </a:t>
            </a:r>
            <a:r>
              <a:rPr lang="cs-CZ" sz="2000" dirty="0" smtClean="0"/>
              <a:t>bránit.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Makroprostředí</a:t>
            </a:r>
            <a:endParaRPr lang="cs-CZ" dirty="0"/>
          </a:p>
        </p:txBody>
      </p:sp>
    </p:spTree>
    <p:extLst>
      <p:ext uri="{BB962C8B-B14F-4D97-AF65-F5344CB8AC3E}">
        <p14:creationId xmlns:p14="http://schemas.microsoft.com/office/powerpoint/2010/main" val="231156515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Demografické prostředí</a:t>
            </a:r>
            <a:r>
              <a:rPr lang="cs-CZ" sz="2000" dirty="0"/>
              <a:t> je tvořeno lidmi, kteří žijí v určitém teritoriu. Pro řízení podnikatelských aktivit jsou důležité informace týkající se velikosti a tempa růstu populace v regionech a zemích, o věkovou a národnostní strukturu obyvatel, jeho postoje a chování a očekávané rozvojové trendy.</a:t>
            </a:r>
          </a:p>
          <a:p>
            <a:pPr algn="just"/>
            <a:r>
              <a:rPr lang="cs-CZ" sz="2000" b="1" dirty="0"/>
              <a:t>Ekonomické prostředí</a:t>
            </a:r>
            <a:r>
              <a:rPr lang="cs-CZ" sz="2000" dirty="0"/>
              <a:t> se zaměřuje hlavně na disponibilní kupní sílu obyvatel, na ceny, úspory, dluhy a dostupnost peněžních prostředků (úvěrů). Vliv ekonomického prostředí může být přímý a jasně identifikovatelný na prostředí, podniky nebo konkurenty. Ale vliv můžeme sledovat také v nepřímé souvislosti například vliv na podnikové aktivity a konečný hospodářský výsledek podniku.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Prvky makroprostředí</a:t>
            </a:r>
            <a:endParaRPr lang="cs-CZ" dirty="0"/>
          </a:p>
        </p:txBody>
      </p:sp>
    </p:spTree>
    <p:extLst>
      <p:ext uri="{BB962C8B-B14F-4D97-AF65-F5344CB8AC3E}">
        <p14:creationId xmlns:p14="http://schemas.microsoft.com/office/powerpoint/2010/main" val="14820849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dirty="0"/>
              <a:t>Podnikatelské prostředí, jako celek má vrstvy, které strukturují prostředí a vytvářejí z podnikatelského prostředí tak určitý komplexní systém. </a:t>
            </a:r>
            <a:endParaRPr lang="cs-CZ" sz="2000" dirty="0" smtClean="0"/>
          </a:p>
          <a:p>
            <a:pPr lvl="0" algn="just"/>
            <a:r>
              <a:rPr lang="cs-CZ" sz="2000" dirty="0"/>
              <a:t>Strukturovat podnikatelské prostředí můžeme z různých hledisek a je pojímána různých autory různě. </a:t>
            </a:r>
            <a:endParaRPr lang="cs-CZ" sz="2000" dirty="0" smtClean="0"/>
          </a:p>
          <a:p>
            <a:pPr lvl="0" algn="just"/>
            <a:r>
              <a:rPr lang="cs-CZ" sz="2000" dirty="0" smtClean="0"/>
              <a:t>Asi </a:t>
            </a:r>
            <a:r>
              <a:rPr lang="cs-CZ" sz="2000" dirty="0"/>
              <a:t>nejčastěji se setkáváme se strukturováním podnikatelského prostředí ze dvou pohledů, a to z pohledu směru vlivu faktorů na daný podnik a z prostorového pohledu působení daného podniku.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Struktura podnikatelského prostředí</a:t>
            </a:r>
            <a:endParaRPr lang="cs-CZ" dirty="0"/>
          </a:p>
        </p:txBody>
      </p:sp>
    </p:spTree>
    <p:extLst>
      <p:ext uri="{BB962C8B-B14F-4D97-AF65-F5344CB8AC3E}">
        <p14:creationId xmlns:p14="http://schemas.microsoft.com/office/powerpoint/2010/main" val="2146151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Politické prostředí</a:t>
            </a:r>
            <a:r>
              <a:rPr lang="cs-CZ" sz="2000" dirty="0"/>
              <a:t> a jeho vliv vychází z politických rozhodnutí nebo politických událostí v zemi. Politické prostředí každého státu je ovlivněno typem politického systému. </a:t>
            </a:r>
            <a:endParaRPr lang="cs-CZ" sz="2000" dirty="0" smtClean="0"/>
          </a:p>
          <a:p>
            <a:pPr algn="just"/>
            <a:r>
              <a:rPr lang="cs-CZ" sz="2000" dirty="0" smtClean="0"/>
              <a:t>Můžeme </a:t>
            </a:r>
            <a:r>
              <a:rPr lang="cs-CZ" sz="2000" dirty="0"/>
              <a:t>rozeznat čtyři odlišné typy politických systémů: liberálně demokratický, autoritářský a absolutistický, komunistický, teokratický. </a:t>
            </a:r>
            <a:endParaRPr lang="cs-CZ" sz="2000" dirty="0" smtClean="0"/>
          </a:p>
          <a:p>
            <a:pPr algn="just"/>
            <a:r>
              <a:rPr lang="cs-CZ" sz="2000" dirty="0" smtClean="0"/>
              <a:t>Podle </a:t>
            </a:r>
            <a:r>
              <a:rPr lang="cs-CZ" sz="2000" dirty="0"/>
              <a:t>rozdělení moci na určitých úrovních můžeme dále politické režimy rozdělit na jednotné (unitářské) a federální. Stát působí, v rámci politického prostředí, prostřednictvím vytvořených institucí zákonodárných (parlament), výkonných (vláda) a </a:t>
            </a:r>
            <a:r>
              <a:rPr lang="cs-CZ" sz="2000" dirty="0" smtClean="0"/>
              <a:t>soudních. </a:t>
            </a:r>
            <a:r>
              <a:rPr lang="cs-CZ" sz="2000" dirty="0"/>
              <a:t>S politickým systémem dané země je silně spojeno ekonomické a legislativní prostředí.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Prvky makroprostředí</a:t>
            </a:r>
            <a:endParaRPr lang="cs-CZ" dirty="0"/>
          </a:p>
        </p:txBody>
      </p:sp>
    </p:spTree>
    <p:extLst>
      <p:ext uri="{BB962C8B-B14F-4D97-AF65-F5344CB8AC3E}">
        <p14:creationId xmlns:p14="http://schemas.microsoft.com/office/powerpoint/2010/main" val="280101891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900" b="1" dirty="0"/>
              <a:t>Legislativní prostředí</a:t>
            </a:r>
            <a:r>
              <a:rPr lang="cs-CZ" sz="1900" dirty="0"/>
              <a:t> vytváří legislativní rámec pro aktivity podnikatelských subjektů prostřednictvím právních norem regulujících podnikatelské postupy, práva a povinnosti při realizaci těchto aktivit. </a:t>
            </a:r>
            <a:endParaRPr lang="cs-CZ" sz="1900" dirty="0" smtClean="0"/>
          </a:p>
          <a:p>
            <a:pPr algn="just"/>
            <a:r>
              <a:rPr lang="cs-CZ" sz="1900" dirty="0" smtClean="0"/>
              <a:t>Toto </a:t>
            </a:r>
            <a:r>
              <a:rPr lang="cs-CZ" sz="1900" dirty="0"/>
              <a:t>prostředí sleduje zákony, vládní organizace a nátlakové skupiny ovlivňující a omezující jednotlivce a podnikatelské subjekty. </a:t>
            </a:r>
            <a:r>
              <a:rPr lang="cs-CZ" sz="1900" dirty="0" smtClean="0"/>
              <a:t>Ve </a:t>
            </a:r>
            <a:r>
              <a:rPr lang="cs-CZ" sz="1900" dirty="0"/>
              <a:t>světě existují čtyři hlavní legislativní systémy: zvykové právo, občanské právo, náboženské právo. </a:t>
            </a:r>
            <a:r>
              <a:rPr lang="cs-CZ" sz="1900" dirty="0" smtClean="0"/>
              <a:t>Legislativní </a:t>
            </a:r>
            <a:r>
              <a:rPr lang="cs-CZ" sz="1900" dirty="0"/>
              <a:t>systém v konkrétní zemi je výsledkem historického, společenského, kulturního, sociální a ekonomického vývoje dané země.</a:t>
            </a:r>
          </a:p>
          <a:p>
            <a:pPr algn="just"/>
            <a:r>
              <a:rPr lang="cs-CZ" sz="1900" b="1" dirty="0"/>
              <a:t>Přírodní prostředí</a:t>
            </a:r>
            <a:r>
              <a:rPr lang="cs-CZ" sz="1900" dirty="0"/>
              <a:t> je zaměřeno na současný stav a zhoršování životního prostředí, na ubývání přírodních zdrojů a zvyšující se náklady na energii</a:t>
            </a:r>
            <a:r>
              <a:rPr lang="cs-CZ" sz="1900" dirty="0" smtClean="0"/>
              <a:t>.</a:t>
            </a:r>
            <a:endParaRPr lang="cs-CZ" sz="1900" dirty="0"/>
          </a:p>
          <a:p>
            <a:pPr algn="just"/>
            <a:endParaRPr lang="cs-CZ" sz="19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Prvky makroprostředí</a:t>
            </a:r>
            <a:endParaRPr lang="cs-CZ" dirty="0"/>
          </a:p>
        </p:txBody>
      </p:sp>
    </p:spTree>
    <p:extLst>
      <p:ext uri="{BB962C8B-B14F-4D97-AF65-F5344CB8AC3E}">
        <p14:creationId xmlns:p14="http://schemas.microsoft.com/office/powerpoint/2010/main" val="3686275688"/>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Sociální prostředí</a:t>
            </a:r>
            <a:r>
              <a:rPr lang="cs-CZ" sz="1800" dirty="0"/>
              <a:t> formuje základní mínění, hodnoty a normy lidí v něm žijící. Lidé vlivem sociálního prostředí definují svůj vztah k sobě samým, k ostatním, k přírodě a k vesmíru. Ve světě můžeme rozlišit tři sociální modely: liberálně sociální model, korporativní model a sociálně demokratický model</a:t>
            </a:r>
          </a:p>
          <a:p>
            <a:pPr algn="just"/>
            <a:r>
              <a:rPr lang="cs-CZ" sz="1800" b="1" dirty="0"/>
              <a:t>Kulturní prostředí</a:t>
            </a:r>
            <a:r>
              <a:rPr lang="cs-CZ" sz="1800" dirty="0"/>
              <a:t> je dáno kulturou, která je obecně chápána jako komplex hodnot, zvyklostí, tradic, jednání a dalších faktorů osvojených a sdílených osobami určité skupiny, společnosti. Tyto základní hodnoty a postoje lidí žijících v konkrétní kultuře jsou předávány z generace na generaci a jsou posilovány hlavními institucemi (škola, církve, podnikatelské instituce, vládní instituce). </a:t>
            </a:r>
          </a:p>
          <a:p>
            <a:pPr algn="just"/>
            <a:r>
              <a:rPr lang="cs-CZ" sz="1800" b="1" dirty="0"/>
              <a:t>Technologické prostředí</a:t>
            </a:r>
            <a:r>
              <a:rPr lang="cs-CZ" sz="1800" dirty="0"/>
              <a:t> sleduje vývoj a využívání nových technologií v aktivitách podniku.</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Prvky makroprostředí</a:t>
            </a:r>
            <a:endParaRPr lang="cs-CZ" dirty="0"/>
          </a:p>
        </p:txBody>
      </p:sp>
    </p:spTree>
    <p:extLst>
      <p:ext uri="{BB962C8B-B14F-4D97-AF65-F5344CB8AC3E}">
        <p14:creationId xmlns:p14="http://schemas.microsoft.com/office/powerpoint/2010/main" val="213487319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Hlavními zdroji dat </a:t>
            </a:r>
            <a:r>
              <a:rPr lang="cs-CZ" sz="1600" dirty="0"/>
              <a:t>pro analýzu makroprostředí jsou sekundární </a:t>
            </a:r>
            <a:r>
              <a:rPr lang="cs-CZ" sz="1600" dirty="0" smtClean="0"/>
              <a:t>zdroje:  různé </a:t>
            </a:r>
            <a:r>
              <a:rPr lang="cs-CZ" sz="1600" dirty="0"/>
              <a:t>statistiky, analýzy, studie, rešerše, statě odborných časopisů apod. </a:t>
            </a:r>
            <a:endParaRPr lang="cs-CZ" sz="1600" dirty="0" smtClean="0"/>
          </a:p>
          <a:p>
            <a:pPr marL="0" indent="0" algn="just">
              <a:buNone/>
            </a:pPr>
            <a:endParaRPr lang="cs-CZ" sz="1600" dirty="0" smtClean="0"/>
          </a:p>
          <a:p>
            <a:pPr algn="just"/>
            <a:r>
              <a:rPr lang="cs-CZ" sz="1600" dirty="0" smtClean="0"/>
              <a:t>PEST</a:t>
            </a:r>
            <a:r>
              <a:rPr lang="cs-CZ" sz="1600" dirty="0"/>
              <a:t>, PESTLE, STEP, STEEPLED, </a:t>
            </a:r>
            <a:r>
              <a:rPr lang="cs-CZ" sz="1600" dirty="0" smtClean="0"/>
              <a:t>STEER</a:t>
            </a:r>
          </a:p>
          <a:p>
            <a:pPr algn="just"/>
            <a:r>
              <a:rPr lang="cs-CZ" sz="1600" dirty="0" smtClean="0"/>
              <a:t>Extrapolace </a:t>
            </a:r>
            <a:r>
              <a:rPr lang="cs-CZ" sz="1600" dirty="0"/>
              <a:t>trendů (prognózování) - </a:t>
            </a:r>
            <a:r>
              <a:rPr lang="cs-CZ" sz="1600" dirty="0" smtClean="0"/>
              <a:t>prognostická </a:t>
            </a:r>
            <a:r>
              <a:rPr lang="cs-CZ" sz="1600" dirty="0"/>
              <a:t>metoda určující pravděpodobný průběh určitého jevu z jeho dosavadního </a:t>
            </a:r>
            <a:r>
              <a:rPr lang="cs-CZ" sz="1600" dirty="0" smtClean="0"/>
              <a:t>vývoje.  </a:t>
            </a:r>
          </a:p>
          <a:p>
            <a:pPr algn="just"/>
            <a:r>
              <a:rPr lang="cs-CZ" sz="1600" dirty="0" smtClean="0"/>
              <a:t>Expertní </a:t>
            </a:r>
            <a:r>
              <a:rPr lang="cs-CZ" sz="1600" dirty="0"/>
              <a:t>metody </a:t>
            </a:r>
            <a:r>
              <a:rPr lang="cs-CZ" sz="1600" dirty="0" smtClean="0"/>
              <a:t>– Metoda </a:t>
            </a:r>
            <a:r>
              <a:rPr lang="cs-CZ" sz="1600" dirty="0"/>
              <a:t>QUEST (</a:t>
            </a:r>
            <a:r>
              <a:rPr lang="cs-CZ" sz="1600" dirty="0" err="1"/>
              <a:t>Quick</a:t>
            </a:r>
            <a:r>
              <a:rPr lang="cs-CZ" sz="1600" dirty="0"/>
              <a:t> </a:t>
            </a:r>
            <a:r>
              <a:rPr lang="cs-CZ" sz="1600" dirty="0" err="1"/>
              <a:t>Environmental</a:t>
            </a:r>
            <a:r>
              <a:rPr lang="cs-CZ" sz="1600" dirty="0"/>
              <a:t> </a:t>
            </a:r>
            <a:r>
              <a:rPr lang="cs-CZ" sz="1600" dirty="0" err="1"/>
              <a:t>Scanning</a:t>
            </a:r>
            <a:r>
              <a:rPr lang="cs-CZ" sz="1600" dirty="0"/>
              <a:t> </a:t>
            </a:r>
            <a:r>
              <a:rPr lang="cs-CZ" sz="1600" dirty="0" err="1"/>
              <a:t>Technique</a:t>
            </a:r>
            <a:r>
              <a:rPr lang="cs-CZ" sz="1600" dirty="0"/>
              <a:t>), Delfská metoda, </a:t>
            </a:r>
            <a:r>
              <a:rPr lang="cs-CZ" sz="1600" dirty="0" smtClean="0"/>
              <a:t>Brainstorming – využití </a:t>
            </a:r>
            <a:r>
              <a:rPr lang="cs-CZ" sz="1600" dirty="0"/>
              <a:t>oborníků pro </a:t>
            </a:r>
            <a:r>
              <a:rPr lang="cs-CZ" sz="1600" dirty="0" smtClean="0"/>
              <a:t>činnost vyžadující </a:t>
            </a:r>
            <a:r>
              <a:rPr lang="cs-CZ" sz="1600" dirty="0"/>
              <a:t>zvláštní </a:t>
            </a:r>
            <a:r>
              <a:rPr lang="cs-CZ" sz="1600" dirty="0" smtClean="0"/>
              <a:t>znalosti a odborné posouzení problému a jeho dalšího vývoje v budoucnosti.</a:t>
            </a:r>
          </a:p>
          <a:p>
            <a:pPr algn="just"/>
            <a:r>
              <a:rPr lang="cs-CZ" sz="1600" dirty="0" smtClean="0"/>
              <a:t>Metoda scénářů</a:t>
            </a:r>
          </a:p>
          <a:p>
            <a:pPr algn="just"/>
            <a:r>
              <a:rPr lang="cs-CZ" sz="1600" dirty="0" smtClean="0"/>
              <a:t>Metody statistické analýzy (analýzy časových řad, regresní a korelační analýzy)</a:t>
            </a:r>
          </a:p>
          <a:p>
            <a:pPr algn="just"/>
            <a:r>
              <a:rPr lang="cs-CZ" sz="1600" dirty="0" smtClean="0"/>
              <a:t>Metody demografické statistiky</a:t>
            </a:r>
          </a:p>
          <a:p>
            <a:pPr algn="just"/>
            <a:r>
              <a:rPr lang="cs-CZ" sz="1600" dirty="0" smtClean="0"/>
              <a:t>Politologie a makroekonomické teorie </a:t>
            </a:r>
          </a:p>
          <a:p>
            <a:pPr algn="just"/>
            <a:r>
              <a:rPr lang="cs-CZ" sz="1600" dirty="0" smtClean="0"/>
              <a:t>Metody kauzální analýzy</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smtClean="0"/>
              <a:t>Metody analýzy makroprostředí</a:t>
            </a:r>
            <a:endParaRPr lang="cs-CZ" dirty="0"/>
          </a:p>
        </p:txBody>
      </p:sp>
    </p:spTree>
    <p:extLst>
      <p:ext uri="{BB962C8B-B14F-4D97-AF65-F5344CB8AC3E}">
        <p14:creationId xmlns:p14="http://schemas.microsoft.com/office/powerpoint/2010/main" val="414756613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smtClean="0"/>
              <a:t>PEST </a:t>
            </a:r>
            <a:r>
              <a:rPr lang="cs-CZ" sz="1800" b="1" cap="small" dirty="0"/>
              <a:t>analýza </a:t>
            </a:r>
          </a:p>
          <a:p>
            <a:pPr algn="just"/>
            <a:r>
              <a:rPr lang="cs-CZ" sz="1800" dirty="0"/>
              <a:t>PEST analýza je moderní metoda rozboru makroprostředí. Jejím cílem je najít a </a:t>
            </a:r>
            <a:r>
              <a:rPr lang="cs-CZ" sz="1800" dirty="0" smtClean="0"/>
              <a:t>analyzovat </a:t>
            </a:r>
            <a:r>
              <a:rPr lang="cs-CZ" sz="1800" dirty="0"/>
              <a:t>ty složky prostředí, které mají pro podnik význam a mohou pro něj znamenat </a:t>
            </a:r>
            <a:r>
              <a:rPr lang="cs-CZ" sz="1800" dirty="0" smtClean="0"/>
              <a:t>příležitost </a:t>
            </a:r>
            <a:r>
              <a:rPr lang="cs-CZ" sz="1800" dirty="0"/>
              <a:t>nebo hrozbu. Analýza sleduje také vývoj kritických faktorů v čase. PEST analýza se zaměřuje na ty trhy, na kterých firma skutečně působí. PEST analýza dělí makroprostředí podniku do čtyř základních skupin faktorů: </a:t>
            </a:r>
          </a:p>
          <a:p>
            <a:pPr lvl="0" algn="just"/>
            <a:r>
              <a:rPr lang="cs-CZ" sz="1800" dirty="0"/>
              <a:t>politické a legislativní faktory </a:t>
            </a:r>
            <a:r>
              <a:rPr lang="cs-CZ" sz="1800" b="1" dirty="0"/>
              <a:t>P</a:t>
            </a:r>
            <a:r>
              <a:rPr lang="cs-CZ" sz="1800" dirty="0"/>
              <a:t>;</a:t>
            </a:r>
            <a:r>
              <a:rPr lang="cs-CZ" sz="1800" b="1" dirty="0"/>
              <a:t> </a:t>
            </a:r>
            <a:endParaRPr lang="cs-CZ" sz="1800" dirty="0"/>
          </a:p>
          <a:p>
            <a:pPr lvl="0" algn="just"/>
            <a:r>
              <a:rPr lang="cs-CZ" sz="1800" dirty="0"/>
              <a:t>ekonomické faktory </a:t>
            </a:r>
            <a:r>
              <a:rPr lang="cs-CZ" sz="1800" b="1" dirty="0"/>
              <a:t>E</a:t>
            </a:r>
            <a:r>
              <a:rPr lang="cs-CZ" sz="1800" dirty="0"/>
              <a:t>;</a:t>
            </a:r>
          </a:p>
          <a:p>
            <a:pPr lvl="0" algn="just"/>
            <a:r>
              <a:rPr lang="cs-CZ" sz="1800" dirty="0"/>
              <a:t>sociální a demografické faktory </a:t>
            </a:r>
            <a:r>
              <a:rPr lang="cs-CZ" sz="1800" b="1" dirty="0"/>
              <a:t>S</a:t>
            </a:r>
            <a:r>
              <a:rPr lang="cs-CZ" sz="1800" dirty="0"/>
              <a:t>;</a:t>
            </a:r>
            <a:r>
              <a:rPr lang="cs-CZ" sz="1800" b="1" dirty="0"/>
              <a:t> </a:t>
            </a:r>
            <a:endParaRPr lang="cs-CZ" sz="1800" dirty="0"/>
          </a:p>
          <a:p>
            <a:pPr lvl="0" algn="just"/>
            <a:r>
              <a:rPr lang="cs-CZ" sz="1800" dirty="0"/>
              <a:t>technické a technologické faktory </a:t>
            </a:r>
            <a:r>
              <a:rPr lang="cs-CZ" sz="1800" b="1" dirty="0"/>
              <a:t>T</a:t>
            </a:r>
            <a:r>
              <a:rPr lang="cs-CZ" sz="1800" dirty="0"/>
              <a:t>.</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makroprostředí</a:t>
            </a:r>
            <a:endParaRPr lang="cs-CZ" dirty="0"/>
          </a:p>
        </p:txBody>
      </p:sp>
    </p:spTree>
    <p:extLst>
      <p:ext uri="{BB962C8B-B14F-4D97-AF65-F5344CB8AC3E}">
        <p14:creationId xmlns:p14="http://schemas.microsoft.com/office/powerpoint/2010/main" val="409845340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smtClean="0"/>
              <a:t>PEST </a:t>
            </a:r>
            <a:r>
              <a:rPr lang="cs-CZ" sz="1800" b="1" cap="small" dirty="0"/>
              <a:t>analýza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makroprostředí</a:t>
            </a:r>
            <a:endParaRPr lang="cs-CZ"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3648" y="1059582"/>
            <a:ext cx="5492567" cy="3510916"/>
          </a:xfrm>
          <a:prstGeom prst="rect">
            <a:avLst/>
          </a:prstGeom>
        </p:spPr>
      </p:pic>
    </p:spTree>
    <p:extLst>
      <p:ext uri="{BB962C8B-B14F-4D97-AF65-F5344CB8AC3E}">
        <p14:creationId xmlns:p14="http://schemas.microsoft.com/office/powerpoint/2010/main" val="14156572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50" b="1" cap="small" dirty="0"/>
              <a:t>PESTLE analýza </a:t>
            </a:r>
          </a:p>
          <a:p>
            <a:pPr algn="just"/>
            <a:r>
              <a:rPr lang="cs-CZ" sz="1750" dirty="0"/>
              <a:t>Jednou z modifikací PEST analýzy je hodnotící metoda PESTLE, v</a:t>
            </a:r>
            <a:r>
              <a:rPr lang="cs-CZ" sz="1750" b="1" dirty="0"/>
              <a:t> </a:t>
            </a:r>
            <a:r>
              <a:rPr lang="cs-CZ" sz="1750" dirty="0"/>
              <a:t>níž každé písmeno představuje určitý segment podnikového vnějšího prostředí (okolí). Současně tento </a:t>
            </a:r>
            <a:r>
              <a:rPr lang="cs-CZ" sz="1750" dirty="0" smtClean="0"/>
              <a:t>metodický </a:t>
            </a:r>
            <a:r>
              <a:rPr lang="cs-CZ" sz="1750" dirty="0"/>
              <a:t>přístup spojuje dříve používané metody „PEST“ a „SLEPT“. Jak je zřejmé z </a:t>
            </a:r>
            <a:r>
              <a:rPr lang="cs-CZ" sz="1750" dirty="0" smtClean="0"/>
              <a:t>jednotlivých </a:t>
            </a:r>
            <a:r>
              <a:rPr lang="cs-CZ" sz="1750" dirty="0"/>
              <a:t>písmen názvu metody, provádíme následující analýzu těchto segmentů vnějšího podnikového prostředí: </a:t>
            </a:r>
          </a:p>
          <a:p>
            <a:pPr lvl="0" algn="just"/>
            <a:r>
              <a:rPr lang="cs-CZ" sz="1750" b="1" dirty="0"/>
              <a:t>P</a:t>
            </a:r>
            <a:r>
              <a:rPr lang="cs-CZ" sz="1750" dirty="0"/>
              <a:t> – politický segment, který představuje souhrn mocenských zájmů jednotlivých skupin a směrů v daném územním celku;</a:t>
            </a:r>
          </a:p>
          <a:p>
            <a:pPr lvl="0" algn="just"/>
            <a:r>
              <a:rPr lang="cs-CZ" sz="1750" b="1" dirty="0"/>
              <a:t>E</a:t>
            </a:r>
            <a:r>
              <a:rPr lang="cs-CZ" sz="1750" dirty="0"/>
              <a:t> – ekonomický segment, který vytváří základ pro ekonomické chování podniku a podklad pro proces rozhodování vedení podniku; </a:t>
            </a:r>
          </a:p>
          <a:p>
            <a:pPr lvl="0" algn="just"/>
            <a:r>
              <a:rPr lang="cs-CZ" sz="1750" b="1" dirty="0"/>
              <a:t>S</a:t>
            </a:r>
            <a:r>
              <a:rPr lang="cs-CZ" sz="1750" dirty="0"/>
              <a:t> – sociální segment vytvářející základní vztahy prostředí mezi ekonomickou </a:t>
            </a:r>
            <a:r>
              <a:rPr lang="cs-CZ" sz="1750" dirty="0" smtClean="0"/>
              <a:t>realitou </a:t>
            </a:r>
            <a:r>
              <a:rPr lang="cs-CZ" sz="1750" dirty="0"/>
              <a:t>a sociální odpovědností i zvyklostmi obyvatelstva dané lokality. Zde patří i </a:t>
            </a:r>
            <a:r>
              <a:rPr lang="cs-CZ" sz="1750" dirty="0" smtClean="0"/>
              <a:t>sledování </a:t>
            </a:r>
            <a:r>
              <a:rPr lang="cs-CZ" sz="1750" dirty="0"/>
              <a:t>jeho kulturnosti, náboženství a tradic</a:t>
            </a:r>
            <a:r>
              <a:rPr lang="cs-CZ" sz="1750" dirty="0" smtClean="0"/>
              <a:t>;</a:t>
            </a:r>
            <a:endParaRPr lang="cs-CZ" sz="175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makroprostředí</a:t>
            </a:r>
            <a:endParaRPr lang="cs-CZ" dirty="0"/>
          </a:p>
        </p:txBody>
      </p:sp>
    </p:spTree>
    <p:extLst>
      <p:ext uri="{BB962C8B-B14F-4D97-AF65-F5344CB8AC3E}">
        <p14:creationId xmlns:p14="http://schemas.microsoft.com/office/powerpoint/2010/main" val="141180258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50" b="1" dirty="0" smtClean="0"/>
              <a:t>T</a:t>
            </a:r>
            <a:r>
              <a:rPr lang="cs-CZ" sz="1650" dirty="0" smtClean="0"/>
              <a:t> </a:t>
            </a:r>
            <a:r>
              <a:rPr lang="cs-CZ" sz="1650" dirty="0"/>
              <a:t>– technologický segment, jež je zdrojem přínosů i problémů technického </a:t>
            </a:r>
            <a:r>
              <a:rPr lang="cs-CZ" sz="1650" dirty="0" smtClean="0"/>
              <a:t>charakteru </a:t>
            </a:r>
            <a:r>
              <a:rPr lang="cs-CZ" sz="1650" dirty="0"/>
              <a:t>a ovlivňuje svými dopady jak sociální tak ekologické prostředí; </a:t>
            </a:r>
          </a:p>
          <a:p>
            <a:pPr lvl="0" algn="just"/>
            <a:r>
              <a:rPr lang="cs-CZ" sz="1650" b="1" dirty="0"/>
              <a:t>L</a:t>
            </a:r>
            <a:r>
              <a:rPr lang="cs-CZ" sz="1650" dirty="0"/>
              <a:t> – legislativní segment, který tvoří v podstatě praktický a zároveň oficiální rámec všech podnikatelských aktivit;</a:t>
            </a:r>
          </a:p>
          <a:p>
            <a:pPr algn="just"/>
            <a:r>
              <a:rPr lang="cs-CZ" sz="1650" b="1" dirty="0"/>
              <a:t>E</a:t>
            </a:r>
            <a:r>
              <a:rPr lang="cs-CZ" sz="1650" dirty="0"/>
              <a:t> – ekologický segment představuje ochranu životního prostředí a může ve svém dopadu velmi intenzivně ovlivňovat aktivity podniku. </a:t>
            </a:r>
            <a:endParaRPr lang="cs-CZ" sz="1650" dirty="0" smtClean="0"/>
          </a:p>
          <a:p>
            <a:pPr algn="just"/>
            <a:r>
              <a:rPr lang="cs-CZ" sz="1650" dirty="0"/>
              <a:t>Mimo tyto základní vlivy vnějšího prostředí je vhodné podle konkrétní situace sledovat i další segmenty, jejichž vliv na podnik může mít významnější vliv. Proto se doporučuje sledovat například </a:t>
            </a:r>
            <a:r>
              <a:rPr lang="cs-CZ" sz="1650" b="1" dirty="0"/>
              <a:t>geografický segment</a:t>
            </a:r>
            <a:r>
              <a:rPr lang="cs-CZ" sz="1650" dirty="0"/>
              <a:t>, který nám lokalizuje polohu podniku a má vliv na logistiku. Dále se jedná o sledování </a:t>
            </a:r>
            <a:r>
              <a:rPr lang="cs-CZ" sz="1650" b="1" dirty="0"/>
              <a:t>etického segmentu, </a:t>
            </a:r>
            <a:r>
              <a:rPr lang="cs-CZ" sz="1650" dirty="0"/>
              <a:t>který vypovídá o tvorbě </a:t>
            </a:r>
            <a:r>
              <a:rPr lang="cs-CZ" sz="1650" dirty="0" smtClean="0"/>
              <a:t>určitých </a:t>
            </a:r>
            <a:r>
              <a:rPr lang="cs-CZ" sz="1650" dirty="0"/>
              <a:t>morálních principů, které doplňují legislativu a informuje nás o vlivu médií na </a:t>
            </a:r>
            <a:r>
              <a:rPr lang="cs-CZ" sz="1650" dirty="0" smtClean="0"/>
              <a:t>veřejnost </a:t>
            </a:r>
            <a:r>
              <a:rPr lang="cs-CZ" sz="1650" dirty="0"/>
              <a:t>a také o možném charakteru veřejného mínění. Sociální segment bývá často rozšířen o </a:t>
            </a:r>
            <a:r>
              <a:rPr lang="cs-CZ" sz="1650" b="1" dirty="0"/>
              <a:t>kulturně historický segment </a:t>
            </a:r>
            <a:r>
              <a:rPr lang="cs-CZ" sz="1650" dirty="0"/>
              <a:t>představující nejen celkovou kulturní a vzdělanostní </a:t>
            </a:r>
            <a:r>
              <a:rPr lang="cs-CZ" sz="1650" dirty="0" smtClean="0"/>
              <a:t>úroveň </a:t>
            </a:r>
            <a:r>
              <a:rPr lang="cs-CZ" sz="1650" dirty="0"/>
              <a:t>obyvatelstva, ale i jeho životní úroveň, nákupní zvyklosti, národnostní jevy apod.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makroprostředí</a:t>
            </a:r>
            <a:endParaRPr lang="cs-CZ" dirty="0"/>
          </a:p>
        </p:txBody>
      </p:sp>
    </p:spTree>
    <p:extLst>
      <p:ext uri="{BB962C8B-B14F-4D97-AF65-F5344CB8AC3E}">
        <p14:creationId xmlns:p14="http://schemas.microsoft.com/office/powerpoint/2010/main" val="54421471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Mimo metodu PESTLE lze využít i </a:t>
            </a:r>
            <a:r>
              <a:rPr lang="cs-CZ" sz="2000" b="1" dirty="0"/>
              <a:t>analýzu globalizačních trendů, </a:t>
            </a:r>
            <a:r>
              <a:rPr lang="cs-CZ" sz="2000" dirty="0"/>
              <a:t>kde sledujeme </a:t>
            </a:r>
            <a:r>
              <a:rPr lang="cs-CZ" sz="2000" dirty="0" smtClean="0"/>
              <a:t>především </a:t>
            </a:r>
            <a:r>
              <a:rPr lang="cs-CZ" sz="2000" b="1" dirty="0"/>
              <a:t>nákladovost </a:t>
            </a:r>
            <a:r>
              <a:rPr lang="cs-CZ" sz="2000" dirty="0"/>
              <a:t>(náklady na vývoj a zavádění technologií, dopravu a zdroje), </a:t>
            </a:r>
            <a:r>
              <a:rPr lang="cs-CZ" sz="2000" b="1" dirty="0" smtClean="0"/>
              <a:t>zákazníky </a:t>
            </a:r>
            <a:r>
              <a:rPr lang="cs-CZ" sz="2000" dirty="0"/>
              <a:t>(jejich požadavky a možnost uplatnění jednotných forem marketingu), </a:t>
            </a:r>
            <a:r>
              <a:rPr lang="cs-CZ" sz="2000" b="1" dirty="0"/>
              <a:t>národní </a:t>
            </a:r>
            <a:r>
              <a:rPr lang="cs-CZ" sz="2000" b="1" dirty="0" smtClean="0"/>
              <a:t>specifika </a:t>
            </a:r>
            <a:r>
              <a:rPr lang="cs-CZ" sz="2000" dirty="0"/>
              <a:t>(podpora podnikání a protekce státu, uplatňování technických standardů, </a:t>
            </a:r>
            <a:r>
              <a:rPr lang="cs-CZ" sz="2000" dirty="0" smtClean="0"/>
              <a:t>institucionální </a:t>
            </a:r>
            <a:r>
              <a:rPr lang="cs-CZ" sz="2000" dirty="0"/>
              <a:t>normy, celní bariéry) a </a:t>
            </a:r>
            <a:r>
              <a:rPr lang="cs-CZ" sz="2000" b="1" dirty="0"/>
              <a:t>konkurenci </a:t>
            </a:r>
            <a:r>
              <a:rPr lang="cs-CZ" sz="2000" dirty="0"/>
              <a:t>(projevy globální konkurence v její „super“ a „hyper“ podobě). Tato metoda často bývá označovaná jako </a:t>
            </a:r>
            <a:r>
              <a:rPr lang="cs-CZ" sz="2000" b="1" dirty="0"/>
              <a:t>metoda „4C“ </a:t>
            </a:r>
            <a:r>
              <a:rPr lang="cs-CZ" sz="2000" dirty="0"/>
              <a:t>neboť je </a:t>
            </a:r>
            <a:r>
              <a:rPr lang="cs-CZ" sz="2000" dirty="0" smtClean="0"/>
              <a:t>tvořena </a:t>
            </a:r>
            <a:r>
              <a:rPr lang="cs-CZ" sz="2000" dirty="0"/>
              <a:t>slovy CUSTOMER (zákazník), COUNTRY (národní specifika), COMPETITION (konkurence) a COST (náklady). Výsledkem této analýzy by mělo být navržení země, do které firma umístí svůj závod, na kolika trzích bude firma své produkty nabízet apod.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makroprostředí</a:t>
            </a:r>
            <a:endParaRPr lang="cs-CZ" dirty="0"/>
          </a:p>
        </p:txBody>
      </p:sp>
    </p:spTree>
    <p:extLst>
      <p:ext uri="{BB962C8B-B14F-4D97-AF65-F5344CB8AC3E}">
        <p14:creationId xmlns:p14="http://schemas.microsoft.com/office/powerpoint/2010/main" val="388654292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STEEPLED analýza a STEER analýza </a:t>
            </a:r>
          </a:p>
          <a:p>
            <a:pPr algn="just"/>
            <a:r>
              <a:rPr lang="cs-CZ" sz="2000" dirty="0"/>
              <a:t>Dalšími modifikacemi PEST analýzy je STEEPLED analýza a STEER analýza. STEEPLED analýza přidává faktory etické (E – </a:t>
            </a:r>
            <a:r>
              <a:rPr lang="cs-CZ" sz="2000" dirty="0" err="1"/>
              <a:t>ethics</a:t>
            </a:r>
            <a:r>
              <a:rPr lang="cs-CZ" sz="2000" dirty="0"/>
              <a:t>) a demografické (D- </a:t>
            </a:r>
            <a:r>
              <a:rPr lang="cs-CZ" sz="2000" dirty="0" err="1"/>
              <a:t>demographic</a:t>
            </a:r>
            <a:r>
              <a:rPr lang="cs-CZ" sz="2000" dirty="0"/>
              <a:t>). STEER analýza má faktory uspořádány takto: </a:t>
            </a:r>
          </a:p>
          <a:p>
            <a:pPr lvl="0" algn="just"/>
            <a:r>
              <a:rPr lang="cs-CZ" sz="2000" b="1" dirty="0"/>
              <a:t>S </a:t>
            </a:r>
            <a:r>
              <a:rPr lang="cs-CZ" sz="2000" dirty="0"/>
              <a:t>– (</a:t>
            </a:r>
            <a:r>
              <a:rPr lang="cs-CZ" sz="2000" dirty="0" err="1"/>
              <a:t>socio-cultural</a:t>
            </a:r>
            <a:r>
              <a:rPr lang="cs-CZ" sz="2000" dirty="0"/>
              <a:t>) </a:t>
            </a:r>
            <a:r>
              <a:rPr lang="cs-CZ" sz="2000" dirty="0" err="1"/>
              <a:t>socio</a:t>
            </a:r>
            <a:r>
              <a:rPr lang="cs-CZ" sz="2000" dirty="0"/>
              <a:t>-kulturní faktory; </a:t>
            </a:r>
          </a:p>
          <a:p>
            <a:pPr lvl="0" algn="just"/>
            <a:r>
              <a:rPr lang="cs-CZ" sz="2000" b="1" dirty="0"/>
              <a:t>T</a:t>
            </a:r>
            <a:r>
              <a:rPr lang="cs-CZ" sz="2000" dirty="0"/>
              <a:t> – (</a:t>
            </a:r>
            <a:r>
              <a:rPr lang="cs-CZ" sz="2000" dirty="0" err="1"/>
              <a:t>technological</a:t>
            </a:r>
            <a:r>
              <a:rPr lang="cs-CZ" sz="2000" dirty="0"/>
              <a:t>) technologické faktory; </a:t>
            </a:r>
          </a:p>
          <a:p>
            <a:pPr lvl="0" algn="just"/>
            <a:r>
              <a:rPr lang="cs-CZ" sz="2000" b="1" dirty="0"/>
              <a:t>E</a:t>
            </a:r>
            <a:r>
              <a:rPr lang="cs-CZ" sz="2000" dirty="0"/>
              <a:t> – (</a:t>
            </a:r>
            <a:r>
              <a:rPr lang="cs-CZ" sz="2000" dirty="0" err="1"/>
              <a:t>economic</a:t>
            </a:r>
            <a:r>
              <a:rPr lang="cs-CZ" sz="2000" dirty="0"/>
              <a:t>) ekonomické faktory;</a:t>
            </a:r>
          </a:p>
          <a:p>
            <a:pPr lvl="0" algn="just"/>
            <a:r>
              <a:rPr lang="cs-CZ" sz="2000" b="1" dirty="0"/>
              <a:t>E</a:t>
            </a:r>
            <a:r>
              <a:rPr lang="cs-CZ" sz="2000" dirty="0"/>
              <a:t> – (</a:t>
            </a:r>
            <a:r>
              <a:rPr lang="cs-CZ" sz="2000" dirty="0" err="1"/>
              <a:t>ecological</a:t>
            </a:r>
            <a:r>
              <a:rPr lang="cs-CZ" sz="2000" dirty="0"/>
              <a:t>) ekologické faktory;</a:t>
            </a:r>
          </a:p>
          <a:p>
            <a:pPr algn="just"/>
            <a:r>
              <a:rPr lang="cs-CZ" sz="2000" b="1" dirty="0"/>
              <a:t>R</a:t>
            </a:r>
            <a:r>
              <a:rPr lang="cs-CZ" sz="2000" dirty="0"/>
              <a:t> – (regulátory) regulující faktory (legislativa jako regulace</a:t>
            </a:r>
            <a:r>
              <a:rPr lang="cs-CZ" sz="2000" dirty="0" smtClean="0"/>
              <a:t>).</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makroprostředí</a:t>
            </a:r>
            <a:endParaRPr lang="cs-CZ" dirty="0"/>
          </a:p>
        </p:txBody>
      </p:sp>
    </p:spTree>
    <p:extLst>
      <p:ext uri="{BB962C8B-B14F-4D97-AF65-F5344CB8AC3E}">
        <p14:creationId xmlns:p14="http://schemas.microsoft.com/office/powerpoint/2010/main" val="13692215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cs-CZ" sz="2000" b="1" dirty="0"/>
              <a:t>Struktura podnikatelského prostředí z pohledu směru vlivu faktorů na daný podnik</a:t>
            </a:r>
            <a:r>
              <a:rPr lang="cs-CZ" sz="2000" dirty="0"/>
              <a:t> rozlišuje podnikatelské prostředí na externí (vnější) a prostředí interní (vnitřní). </a:t>
            </a:r>
            <a:endParaRPr lang="cs-CZ" sz="2000" dirty="0" smtClean="0"/>
          </a:p>
          <a:p>
            <a:pPr lvl="0" algn="just"/>
            <a:r>
              <a:rPr lang="cs-CZ" sz="2000" b="1" i="1" dirty="0" smtClean="0"/>
              <a:t>Externí </a:t>
            </a:r>
            <a:r>
              <a:rPr lang="cs-CZ" sz="2000" b="1" i="1" dirty="0"/>
              <a:t>prostředí</a:t>
            </a:r>
            <a:r>
              <a:rPr lang="cs-CZ" sz="2000" dirty="0"/>
              <a:t> je prostředí, které se nachází mimo podnikatelský subjekt. Toto externí prostředí můžeme rozčlenit do dvou vrstev, a to na makroprostředí a tržní prostředí. Makroprostředí je chápáno jako vzdálenější prostředí a tržní prostředí jako tzv. bližší prostředí. </a:t>
            </a:r>
            <a:r>
              <a:rPr lang="cs-CZ" sz="2000" dirty="0" err="1"/>
              <a:t>Kotler</a:t>
            </a:r>
            <a:r>
              <a:rPr lang="cs-CZ" sz="2000" dirty="0"/>
              <a:t> a Keller (</a:t>
            </a:r>
            <a:r>
              <a:rPr lang="cs-CZ" sz="2000" dirty="0" smtClean="0"/>
              <a:t>2013) </a:t>
            </a:r>
            <a:r>
              <a:rPr lang="cs-CZ" sz="2000" dirty="0"/>
              <a:t>nazývají makroprostředí jako širší prostředí a tržní prostředí jako tzv. činné prostředí.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Struktura podnikatelského prostředí</a:t>
            </a:r>
            <a:endParaRPr lang="cs-CZ" dirty="0"/>
          </a:p>
        </p:txBody>
      </p:sp>
    </p:spTree>
    <p:extLst>
      <p:ext uri="{BB962C8B-B14F-4D97-AF65-F5344CB8AC3E}">
        <p14:creationId xmlns:p14="http://schemas.microsoft.com/office/powerpoint/2010/main" val="441864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cap="small" dirty="0"/>
              <a:t>Prognostické metody</a:t>
            </a:r>
          </a:p>
          <a:p>
            <a:pPr algn="just"/>
            <a:r>
              <a:rPr lang="cs-CZ" sz="1700" dirty="0"/>
              <a:t>Prognózování představuje odborné posouzení budoucího vývoje, kdy na základě zkoumání minulých a stávajících procesů a jevů jsou určovány možné budoucí procesy a jevy, přičemž charakteristickým rysem těchto procesů a jevů je jejich nejistota, resp. neurčitost. </a:t>
            </a:r>
            <a:endParaRPr lang="cs-CZ" sz="1700" dirty="0" smtClean="0"/>
          </a:p>
          <a:p>
            <a:pPr algn="just"/>
            <a:r>
              <a:rPr lang="cs-CZ" sz="1700" dirty="0" smtClean="0"/>
              <a:t>Výsledkem </a:t>
            </a:r>
            <a:r>
              <a:rPr lang="cs-CZ" sz="1700" dirty="0"/>
              <a:t>prognózování je prognóza. </a:t>
            </a:r>
            <a:r>
              <a:rPr lang="cs-CZ" sz="1700" dirty="0" smtClean="0"/>
              <a:t>Prognóza je</a:t>
            </a:r>
            <a:r>
              <a:rPr lang="cs-CZ" sz="1700" i="1" dirty="0" smtClean="0"/>
              <a:t> </a:t>
            </a:r>
            <a:r>
              <a:rPr lang="cs-CZ" sz="1700" dirty="0"/>
              <a:t>kvalifikované a zdůvodněné vyjádření vztahující se k neznámé budoucí události, jejímž obsahem je pravděpodobnostní výpověď o budoucnosti s relativně vysokým stupněm spolehlivosti. </a:t>
            </a:r>
            <a:r>
              <a:rPr lang="cs-CZ" sz="1700" dirty="0" err="1"/>
              <a:t>Grasseová</a:t>
            </a:r>
            <a:r>
              <a:rPr lang="cs-CZ" sz="1700" dirty="0"/>
              <a:t> (2013) vymezuje prognózu jako systém alternativních možných budoucích a variantních cest k nim vedoucích. </a:t>
            </a:r>
            <a:endParaRPr lang="cs-CZ" sz="1700" dirty="0" smtClean="0"/>
          </a:p>
          <a:p>
            <a:pPr algn="just"/>
            <a:r>
              <a:rPr lang="cs-CZ" sz="1700" dirty="0" smtClean="0"/>
              <a:t>Prognózy </a:t>
            </a:r>
            <a:r>
              <a:rPr lang="cs-CZ" sz="1700" dirty="0"/>
              <a:t>se opírají o vědecké poznatky a konkrétní metody, jsou systematicky odvozené, spolehlivě ohodnotitelné a nastávají za určitých podmínek a v určitém čase. Každá prognóza má určité časové i prostorové rozměry, a proto si musíme být vědomi, že přesnost předpovědi budoucnosti klesá s delším časovým obdobím a zvětšujícím se prostorem, pro něž je prognóza určena.</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makroprostředí</a:t>
            </a:r>
            <a:endParaRPr lang="cs-CZ" dirty="0"/>
          </a:p>
        </p:txBody>
      </p:sp>
    </p:spTree>
    <p:extLst>
      <p:ext uri="{BB962C8B-B14F-4D97-AF65-F5344CB8AC3E}">
        <p14:creationId xmlns:p14="http://schemas.microsoft.com/office/powerpoint/2010/main" val="2700168272"/>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Prognostické metody</a:t>
            </a:r>
          </a:p>
          <a:p>
            <a:pPr algn="just"/>
            <a:r>
              <a:rPr lang="cs-CZ" sz="2000" dirty="0"/>
              <a:t>Prognostické metody</a:t>
            </a:r>
            <a:r>
              <a:rPr lang="cs-CZ" sz="2000" b="1" dirty="0"/>
              <a:t> </a:t>
            </a:r>
            <a:r>
              <a:rPr lang="cs-CZ" sz="2000" dirty="0" smtClean="0"/>
              <a:t>jsou </a:t>
            </a:r>
            <a:r>
              <a:rPr lang="cs-CZ" sz="2000" dirty="0"/>
              <a:t>soustavy teoretických a praktických pravidel převzatých z různých vědních oborů, které vedou k sestavení prognózy s určitou vypovídací schopností. </a:t>
            </a:r>
            <a:endParaRPr lang="cs-CZ" sz="2000" dirty="0" smtClean="0"/>
          </a:p>
          <a:p>
            <a:pPr algn="just"/>
            <a:r>
              <a:rPr lang="cs-CZ" sz="2000" dirty="0" smtClean="0"/>
              <a:t>Úspěch </a:t>
            </a:r>
            <a:r>
              <a:rPr lang="cs-CZ" sz="2000" dirty="0"/>
              <a:t>prognostických metod závisí na správném ocenění jejich použitelnosti pro daný účel. </a:t>
            </a:r>
            <a:endParaRPr lang="cs-CZ" sz="2000" dirty="0" smtClean="0"/>
          </a:p>
          <a:p>
            <a:pPr algn="just"/>
            <a:r>
              <a:rPr lang="cs-CZ" sz="2000" dirty="0" smtClean="0"/>
              <a:t>Je </a:t>
            </a:r>
            <a:r>
              <a:rPr lang="cs-CZ" sz="2000" dirty="0"/>
              <a:t>vhodné využívat několik, principálně odlišných metod. </a:t>
            </a:r>
            <a:endParaRPr lang="cs-CZ" sz="2000" dirty="0" smtClean="0"/>
          </a:p>
          <a:p>
            <a:pPr algn="just"/>
            <a:r>
              <a:rPr lang="cs-CZ" sz="2000" dirty="0" smtClean="0"/>
              <a:t>Volba </a:t>
            </a:r>
            <a:r>
              <a:rPr lang="cs-CZ" sz="2000" dirty="0"/>
              <a:t>konkrétní prognostické metody závisí především na předmětu prognózy, věcné náplni daného jevu, časovém horizontu, čase a nákladech nutných pro zpracování prognózy, požadavku přesnosti a spolehlivosti předpovědi.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makroprostředí</a:t>
            </a:r>
            <a:endParaRPr lang="cs-CZ" dirty="0"/>
          </a:p>
        </p:txBody>
      </p:sp>
    </p:spTree>
    <p:extLst>
      <p:ext uri="{BB962C8B-B14F-4D97-AF65-F5344CB8AC3E}">
        <p14:creationId xmlns:p14="http://schemas.microsoft.com/office/powerpoint/2010/main" val="98950808"/>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Prognostické metody</a:t>
            </a:r>
          </a:p>
          <a:p>
            <a:pPr marL="0" indent="0" algn="just">
              <a:buNone/>
            </a:pPr>
            <a:r>
              <a:rPr lang="cs-CZ" sz="2000" dirty="0"/>
              <a:t>Prognostické metody můžeme klasifikovat z několika hledisek:</a:t>
            </a:r>
          </a:p>
          <a:p>
            <a:pPr marL="0" lvl="0" indent="0" algn="just">
              <a:buNone/>
            </a:pPr>
            <a:r>
              <a:rPr lang="cs-CZ" sz="2000" i="1" dirty="0"/>
              <a:t>z hlediska přístupu k prognózování</a:t>
            </a:r>
            <a:endParaRPr lang="cs-CZ" sz="2000" dirty="0"/>
          </a:p>
          <a:p>
            <a:pPr algn="just"/>
            <a:r>
              <a:rPr lang="cs-CZ" sz="2000" b="1" dirty="0"/>
              <a:t>Kvantitativní metody </a:t>
            </a:r>
            <a:r>
              <a:rPr lang="cs-CZ" sz="2000" dirty="0"/>
              <a:t>– jsou založeny na předpokladu, že budoucí vývoj je předvídatelným a přímým pokračováním (extrapolací) existujících trendů. Aplikuje se v tomto případě statistická analýza dat z minulosti v různých časových pohledech. </a:t>
            </a:r>
            <a:endParaRPr lang="cs-CZ" sz="2000" dirty="0" smtClean="0"/>
          </a:p>
          <a:p>
            <a:pPr algn="just"/>
            <a:r>
              <a:rPr lang="cs-CZ" sz="2000" dirty="0" smtClean="0"/>
              <a:t>Prognostik </a:t>
            </a:r>
            <a:r>
              <a:rPr lang="cs-CZ" sz="2000" dirty="0"/>
              <a:t>s využitím historických dat identifikuje cestu předpovědi, k ní přidá vhodný matematický model a pomocí rovnic modelu předpovídá body v budoucnosti. </a:t>
            </a:r>
            <a:endParaRPr lang="cs-CZ" sz="2000" dirty="0" smtClean="0"/>
          </a:p>
          <a:p>
            <a:pPr algn="just"/>
            <a:r>
              <a:rPr lang="cs-CZ" sz="2000" dirty="0" smtClean="0"/>
              <a:t>Takový </a:t>
            </a:r>
            <a:r>
              <a:rPr lang="cs-CZ" sz="2000" dirty="0"/>
              <a:t>přístup předpokládá, že identifikovaná cesta pro předpověď pokračuje i do budoucnosti.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makroprostředí</a:t>
            </a:r>
            <a:endParaRPr lang="cs-CZ" dirty="0"/>
          </a:p>
        </p:txBody>
      </p:sp>
    </p:spTree>
    <p:extLst>
      <p:ext uri="{BB962C8B-B14F-4D97-AF65-F5344CB8AC3E}">
        <p14:creationId xmlns:p14="http://schemas.microsoft.com/office/powerpoint/2010/main" val="2085465315"/>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Prognostické metody</a:t>
            </a:r>
          </a:p>
          <a:p>
            <a:pPr algn="just"/>
            <a:r>
              <a:rPr lang="cs-CZ" sz="2000" dirty="0" smtClean="0"/>
              <a:t>Kvantitativní </a:t>
            </a:r>
            <a:r>
              <a:rPr lang="cs-CZ" sz="2000" dirty="0"/>
              <a:t>metody členíme do tří základních skupin, a </a:t>
            </a:r>
            <a:r>
              <a:rPr lang="cs-CZ" sz="2000" dirty="0" smtClean="0"/>
              <a:t>to </a:t>
            </a:r>
            <a:r>
              <a:rPr lang="cs-CZ" sz="2000" i="1" dirty="0"/>
              <a:t>statistické metody </a:t>
            </a:r>
            <a:r>
              <a:rPr lang="cs-CZ" sz="2000" dirty="0"/>
              <a:t>(metoda extrapolace trendu a časové řady, metoda regresní a korelační analýzy, metody založené na Box-</a:t>
            </a:r>
            <a:r>
              <a:rPr lang="cs-CZ" sz="2000" dirty="0" err="1"/>
              <a:t>Jenkinsově</a:t>
            </a:r>
            <a:r>
              <a:rPr lang="cs-CZ" sz="2000" dirty="0"/>
              <a:t> metodologii, klasifikační a regresní stromy, metody shlukové analýzy, metody spektrální analýzy časových řad, metody faktorové analýzy, adaptivní metody), </a:t>
            </a:r>
            <a:r>
              <a:rPr lang="cs-CZ" sz="2000" i="1" dirty="0"/>
              <a:t>metody operačního výzkumu </a:t>
            </a:r>
            <a:r>
              <a:rPr lang="cs-CZ" sz="2000" dirty="0"/>
              <a:t>(metody matematického programování, simulační metody a hry, metody teorie rozhodování, modifikované síťové grafy) a </a:t>
            </a:r>
            <a:r>
              <a:rPr lang="cs-CZ" sz="2000" i="1" dirty="0"/>
              <a:t>metody modelových experimentů</a:t>
            </a:r>
            <a:r>
              <a:rPr lang="cs-CZ" sz="2000" dirty="0"/>
              <a:t> (modely růstové, modely strukturování, modely globální</a:t>
            </a:r>
            <a:r>
              <a:rPr lang="cs-CZ" sz="2000" dirty="0" smtClean="0"/>
              <a:t>).</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makroprostředí</a:t>
            </a:r>
            <a:endParaRPr lang="cs-CZ" dirty="0"/>
          </a:p>
        </p:txBody>
      </p:sp>
    </p:spTree>
    <p:extLst>
      <p:ext uri="{BB962C8B-B14F-4D97-AF65-F5344CB8AC3E}">
        <p14:creationId xmlns:p14="http://schemas.microsoft.com/office/powerpoint/2010/main" val="3226626520"/>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Prognostické metody</a:t>
            </a:r>
          </a:p>
          <a:p>
            <a:pPr algn="just"/>
            <a:r>
              <a:rPr lang="cs-CZ" sz="1800" b="1" dirty="0"/>
              <a:t>Kvalitativní metody </a:t>
            </a:r>
            <a:r>
              <a:rPr lang="cs-CZ" sz="1800" dirty="0"/>
              <a:t>– využívají lidského činitele, vycházejí z variantnosti, mnohoznačnosti a pravděpodobnostního charakteru vývoje budoucích událostí. Někdy též nazývané subjektivní či úvahové, jsou v prvém případě uplatněny tehdy, pokud historická data, týkající se k předpovídané události, jsou nedostačující nebo nejsou k dispozici a ve druhém případě pokud předpovídané události nelze postihnout kvantifikovatelnými informacemi či se jedná o technologické změny. Ke kvalitativní (heuristickým) metodám se zařazuje metoda delfská, brainstorming, </a:t>
            </a:r>
            <a:r>
              <a:rPr lang="cs-CZ" sz="1800" dirty="0" err="1"/>
              <a:t>brainwriting</a:t>
            </a:r>
            <a:r>
              <a:rPr lang="cs-CZ" sz="1800" dirty="0"/>
              <a:t>, panelová metoda, osobní hodnocení, výzkum trhu a scénáře budoucnosti.</a:t>
            </a:r>
          </a:p>
          <a:p>
            <a:pPr marL="0" lvl="0" indent="0" algn="just">
              <a:buNone/>
            </a:pPr>
            <a:r>
              <a:rPr lang="cs-CZ" sz="1800" i="1" dirty="0"/>
              <a:t>z hlediska míry subjektivity</a:t>
            </a:r>
            <a:r>
              <a:rPr lang="cs-CZ" sz="1800" dirty="0"/>
              <a:t> - subjektivní metody, objektivní metody, systémové metody;</a:t>
            </a:r>
          </a:p>
          <a:p>
            <a:pPr marL="0" lvl="0" indent="0" algn="just">
              <a:buNone/>
            </a:pPr>
            <a:r>
              <a:rPr lang="cs-CZ" sz="1800" i="1" dirty="0"/>
              <a:t>další členění metod</a:t>
            </a:r>
            <a:r>
              <a:rPr lang="cs-CZ" sz="1800" dirty="0"/>
              <a:t> - metoda explorativní (průzkumná), metoda normativní (cílová), metoda integrálního prognózování.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makroprostředí</a:t>
            </a:r>
            <a:endParaRPr lang="cs-CZ" dirty="0"/>
          </a:p>
        </p:txBody>
      </p:sp>
    </p:spTree>
    <p:extLst>
      <p:ext uri="{BB962C8B-B14F-4D97-AF65-F5344CB8AC3E}">
        <p14:creationId xmlns:p14="http://schemas.microsoft.com/office/powerpoint/2010/main" val="85091118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2768"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Volná diskuse týmu k získání nových tvůrčích nápadů a myšlenek na zlepšení nebo nalezení správného řešení v krátkém čase.</a:t>
            </a:r>
          </a:p>
          <a:p>
            <a:pPr algn="just"/>
            <a:r>
              <a:rPr lang="cs-CZ" sz="1600" dirty="0"/>
              <a:t>Logické myšlení je nahrazeno intuitivním</a:t>
            </a:r>
          </a:p>
          <a:p>
            <a:pPr algn="just"/>
            <a:r>
              <a:rPr lang="cs-CZ" sz="1600" dirty="0"/>
              <a:t>Při řešení zamlženého problému, rámcově vymezená oblast</a:t>
            </a:r>
          </a:p>
          <a:p>
            <a:pPr algn="just"/>
            <a:r>
              <a:rPr lang="cs-CZ" sz="1600" dirty="0"/>
              <a:t>Účastníci – odborníci z oboru 50%, odborníci z příbuzných oborů 30%, osoby bez spojitosti s daným oborem 20%</a:t>
            </a:r>
          </a:p>
          <a:p>
            <a:pPr algn="just"/>
            <a:r>
              <a:rPr lang="cs-CZ" sz="1600" dirty="0"/>
              <a:t>Pravidla – zákaz kritiky, uvolnění fantazie, vzájemná inspirace, co největší množství, rovnost </a:t>
            </a:r>
            <a:r>
              <a:rPr lang="cs-CZ" sz="1600" dirty="0" smtClean="0"/>
              <a:t>účastníků</a:t>
            </a:r>
          </a:p>
          <a:p>
            <a:pPr algn="just"/>
            <a:r>
              <a:rPr lang="cs-CZ" sz="1600" dirty="0" smtClean="0"/>
              <a:t>Průběh brainstormingu:</a:t>
            </a:r>
          </a:p>
          <a:p>
            <a:pPr marL="514350" indent="-514350" algn="just">
              <a:buFont typeface="+mj-lt"/>
              <a:buAutoNum type="arabicPeriod"/>
            </a:pPr>
            <a:r>
              <a:rPr lang="cs-CZ" sz="1600" dirty="0"/>
              <a:t>Vedoucí zopakuje základní pravidla brainstormingu</a:t>
            </a:r>
          </a:p>
          <a:p>
            <a:pPr marL="514350" indent="-514350" algn="just">
              <a:buFont typeface="+mj-lt"/>
              <a:buAutoNum type="arabicPeriod"/>
            </a:pPr>
            <a:r>
              <a:rPr lang="cs-CZ" sz="1600" dirty="0"/>
              <a:t>Seznámení účastníků s problémem, který bude diskutován a řešen</a:t>
            </a:r>
          </a:p>
          <a:p>
            <a:pPr marL="514350" indent="-514350" algn="just">
              <a:buFont typeface="+mj-lt"/>
              <a:buAutoNum type="arabicPeriod"/>
            </a:pPr>
            <a:r>
              <a:rPr lang="cs-CZ" sz="1600" dirty="0"/>
              <a:t>Rozcvička – odreagování účastníků a naladění na tvůrčí myšlení</a:t>
            </a:r>
          </a:p>
          <a:p>
            <a:pPr marL="514350" indent="-514350" algn="just">
              <a:buFont typeface="+mj-lt"/>
              <a:buAutoNum type="arabicPeriod"/>
            </a:pPr>
            <a:r>
              <a:rPr lang="cs-CZ" sz="1600" dirty="0"/>
              <a:t>Diskuse k samotnému tématu </a:t>
            </a:r>
          </a:p>
          <a:p>
            <a:pPr marL="514350" indent="-514350" algn="just">
              <a:buFont typeface="+mj-lt"/>
              <a:buAutoNum type="arabicPeriod"/>
            </a:pPr>
            <a:r>
              <a:rPr lang="cs-CZ" sz="1600" dirty="0"/>
              <a:t>Zpracování a vyhodnocení námětů</a:t>
            </a:r>
          </a:p>
          <a:p>
            <a:pPr algn="just"/>
            <a:endParaRPr lang="cs-CZ" sz="1600" dirty="0"/>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smtClean="0"/>
              <a:t>Brainstorming</a:t>
            </a:r>
            <a:endParaRPr lang="cs-CZ" dirty="0"/>
          </a:p>
        </p:txBody>
      </p:sp>
    </p:spTree>
    <p:extLst>
      <p:ext uri="{BB962C8B-B14F-4D97-AF65-F5344CB8AC3E}">
        <p14:creationId xmlns:p14="http://schemas.microsoft.com/office/powerpoint/2010/main" val="402535455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Účelem je získání </a:t>
            </a:r>
            <a:r>
              <a:rPr lang="cs-CZ" sz="1600" dirty="0"/>
              <a:t>prognostických informací nebo názorů od vybrané skupiny expertů vztahujících se k identifikaci nebo předpovědi budoucích událostí, vývojových problémů nebo trendů</a:t>
            </a:r>
          </a:p>
          <a:p>
            <a:pPr algn="just"/>
            <a:r>
              <a:rPr lang="cs-CZ" sz="1600" b="1" i="1" dirty="0"/>
              <a:t>Formy</a:t>
            </a:r>
            <a:r>
              <a:rPr lang="cs-CZ" sz="1600" dirty="0"/>
              <a:t>: </a:t>
            </a:r>
            <a:r>
              <a:rPr lang="cs-CZ" sz="1600" dirty="0" err="1"/>
              <a:t>Conventional</a:t>
            </a:r>
            <a:r>
              <a:rPr lang="cs-CZ" sz="1600" dirty="0"/>
              <a:t> </a:t>
            </a:r>
            <a:r>
              <a:rPr lang="cs-CZ" sz="1600" dirty="0" err="1"/>
              <a:t>Delphi</a:t>
            </a:r>
            <a:r>
              <a:rPr lang="cs-CZ" sz="1600" dirty="0"/>
              <a:t>, Argument </a:t>
            </a:r>
            <a:r>
              <a:rPr lang="cs-CZ" sz="1600" dirty="0" err="1"/>
              <a:t>Delphi</a:t>
            </a:r>
            <a:r>
              <a:rPr lang="cs-CZ" sz="1600" dirty="0"/>
              <a:t>, </a:t>
            </a:r>
            <a:r>
              <a:rPr lang="cs-CZ" sz="1600" dirty="0" err="1"/>
              <a:t>Policy</a:t>
            </a:r>
            <a:r>
              <a:rPr lang="cs-CZ" sz="1600" dirty="0"/>
              <a:t> </a:t>
            </a:r>
            <a:r>
              <a:rPr lang="cs-CZ" sz="1600" dirty="0" err="1"/>
              <a:t>Delphi</a:t>
            </a:r>
            <a:endParaRPr lang="cs-CZ" sz="1600" dirty="0"/>
          </a:p>
          <a:p>
            <a:pPr algn="just"/>
            <a:r>
              <a:rPr lang="cs-CZ" sz="1600" b="1" i="1" dirty="0"/>
              <a:t>Základní principy</a:t>
            </a:r>
            <a:r>
              <a:rPr lang="cs-CZ" sz="1600" dirty="0"/>
              <a:t>: anonymita, interakce, kontrolovaná zpětná vazba, statistické vyhodnocení odpovědí</a:t>
            </a:r>
          </a:p>
          <a:p>
            <a:pPr algn="just"/>
            <a:r>
              <a:rPr lang="cs-CZ" sz="1600" b="1" i="1" dirty="0"/>
              <a:t>Podstata</a:t>
            </a:r>
            <a:r>
              <a:rPr lang="cs-CZ" sz="1600" dirty="0"/>
              <a:t>: </a:t>
            </a:r>
          </a:p>
          <a:p>
            <a:pPr lvl="1" algn="just"/>
            <a:r>
              <a:rPr lang="cs-CZ" sz="1600" dirty="0"/>
              <a:t>Zasílání promyšleně volené série otázek (formalizovaný dotazník)</a:t>
            </a:r>
          </a:p>
          <a:p>
            <a:pPr lvl="1" algn="just"/>
            <a:r>
              <a:rPr lang="cs-CZ" sz="1600" dirty="0"/>
              <a:t>Nezávislí odborníci</a:t>
            </a:r>
          </a:p>
          <a:p>
            <a:pPr lvl="1" algn="just"/>
            <a:r>
              <a:rPr lang="cs-CZ" sz="1600" dirty="0"/>
              <a:t>Opakované zasílání – sblížení názorů</a:t>
            </a:r>
          </a:p>
          <a:p>
            <a:pPr lvl="1" algn="just"/>
            <a:r>
              <a:rPr lang="cs-CZ" sz="1600" dirty="0"/>
              <a:t>Konsenzu je dosaženo teprve nad správným řešením</a:t>
            </a:r>
          </a:p>
          <a:p>
            <a:pPr lvl="1" algn="just"/>
            <a:r>
              <a:rPr lang="cs-CZ" sz="1600" dirty="0"/>
              <a:t>Nahrazuje přímou diskusi nebo seminář</a:t>
            </a:r>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smtClean="0"/>
              <a:t>Metoda DELPHI</a:t>
            </a:r>
            <a:endParaRPr lang="cs-CZ" dirty="0"/>
          </a:p>
        </p:txBody>
      </p:sp>
    </p:spTree>
    <p:extLst>
      <p:ext uri="{BB962C8B-B14F-4D97-AF65-F5344CB8AC3E}">
        <p14:creationId xmlns:p14="http://schemas.microsoft.com/office/powerpoint/2010/main" val="921107614"/>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Využívána v případě existence nekontinuálních změn v okolí podniku</a:t>
            </a:r>
            <a:r>
              <a:rPr lang="cs-CZ" sz="1600" dirty="0" smtClean="0"/>
              <a:t>.</a:t>
            </a:r>
          </a:p>
          <a:p>
            <a:pPr algn="just"/>
            <a:r>
              <a:rPr lang="cs-CZ" sz="1600" b="1" dirty="0" smtClean="0"/>
              <a:t>Scénář</a:t>
            </a:r>
            <a:r>
              <a:rPr lang="cs-CZ" sz="1600" dirty="0" smtClean="0"/>
              <a:t> </a:t>
            </a:r>
            <a:r>
              <a:rPr lang="cs-CZ" sz="1600" dirty="0"/>
              <a:t>je obraz uspořádaný ze všech dosažitelných a významných prognóz a informací</a:t>
            </a:r>
            <a:r>
              <a:rPr lang="cs-CZ" sz="1600" dirty="0" smtClean="0"/>
              <a:t>. </a:t>
            </a:r>
            <a:r>
              <a:rPr lang="cs-CZ" sz="1600" dirty="0"/>
              <a:t>orientační, kontextově závislý popis možné budoucí situace, která vede z výchozího (současného) stavu skrze logické souvislosti řetězce událostí k předpokládanému stavu konečné situace </a:t>
            </a:r>
            <a:endParaRPr lang="cs-CZ" sz="1600" dirty="0" smtClean="0"/>
          </a:p>
          <a:p>
            <a:pPr algn="just"/>
            <a:r>
              <a:rPr lang="cs-CZ" sz="1600" dirty="0" smtClean="0"/>
              <a:t>Cílem </a:t>
            </a:r>
            <a:r>
              <a:rPr lang="cs-CZ" sz="1600" dirty="0"/>
              <a:t>scénářů je určit kritické okamžiky vývoje, u který je třeba uskutečnit zásadní rozhodnutí</a:t>
            </a:r>
            <a:r>
              <a:rPr lang="cs-CZ" sz="1600" dirty="0" smtClean="0"/>
              <a:t>.</a:t>
            </a:r>
          </a:p>
          <a:p>
            <a:pPr algn="just"/>
            <a:endParaRPr lang="cs-CZ" sz="1600" dirty="0"/>
          </a:p>
          <a:p>
            <a:pPr algn="just"/>
            <a:r>
              <a:rPr lang="cs-CZ" sz="1600" dirty="0"/>
              <a:t>Základní skupiny scénářů:</a:t>
            </a:r>
          </a:p>
          <a:p>
            <a:pPr lvl="1" algn="just"/>
            <a:r>
              <a:rPr lang="cs-CZ" sz="1600" dirty="0"/>
              <a:t>Scénáře možných událostí</a:t>
            </a:r>
          </a:p>
          <a:p>
            <a:pPr lvl="1" algn="just"/>
            <a:r>
              <a:rPr lang="cs-CZ" sz="1600" dirty="0"/>
              <a:t>Simulační scénáře</a:t>
            </a:r>
          </a:p>
          <a:p>
            <a:pPr lvl="1" algn="just"/>
            <a:r>
              <a:rPr lang="cs-CZ" sz="1600" dirty="0"/>
              <a:t>Scénáře stavu okolí</a:t>
            </a:r>
          </a:p>
          <a:p>
            <a:pPr lvl="1" algn="just"/>
            <a:r>
              <a:rPr lang="cs-CZ" sz="1600" dirty="0"/>
              <a:t>Scénáře procesu okolí</a:t>
            </a:r>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smtClean="0"/>
              <a:t>Metoda scénářů</a:t>
            </a:r>
            <a:endParaRPr lang="cs-CZ" dirty="0"/>
          </a:p>
        </p:txBody>
      </p:sp>
    </p:spTree>
    <p:extLst>
      <p:ext uri="{BB962C8B-B14F-4D97-AF65-F5344CB8AC3E}">
        <p14:creationId xmlns:p14="http://schemas.microsoft.com/office/powerpoint/2010/main" val="368220185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50" b="1" cap="small" dirty="0"/>
              <a:t>Analýza globalizačních trendů</a:t>
            </a:r>
          </a:p>
          <a:p>
            <a:pPr algn="just"/>
            <a:r>
              <a:rPr lang="cs-CZ" sz="1750" dirty="0"/>
              <a:t>Analýza globalizačních trendů se používá k analýze faktorů globalizace. Je vhodná pro podniky, kterým již domácí trh nestačí, a rozhodují se o vstupu na další, zahraniční trhy. Metoda je spíše známá pod zkratkou 4C, přičemž její název je odvozen z anglických zkratek názvů faktorů, jimiž se zabývá.</a:t>
            </a:r>
          </a:p>
          <a:p>
            <a:pPr lvl="0" algn="just"/>
            <a:r>
              <a:rPr lang="cs-CZ" sz="1750" dirty="0"/>
              <a:t>CUSTOMER (zákazník) – požadavky zákazníků a možnost uplatnění jednotných forem marketingu. </a:t>
            </a:r>
          </a:p>
          <a:p>
            <a:pPr lvl="0" algn="just"/>
            <a:r>
              <a:rPr lang="cs-CZ" sz="1750" dirty="0"/>
              <a:t>COUNTRY (národní specifika) – podpora podnikání a protekce státu, uplatňování technických standardů, institucionální normy, celní bariéry jednotlivých států.	</a:t>
            </a:r>
          </a:p>
          <a:p>
            <a:pPr lvl="0" algn="just"/>
            <a:r>
              <a:rPr lang="cs-CZ" sz="1750" dirty="0"/>
              <a:t>COMPETITION (konkurence) – projevy globální konkurence v její „super“ a „hyper“ podobě, včetně provázaností činností.</a:t>
            </a:r>
          </a:p>
          <a:p>
            <a:pPr lvl="0" algn="just"/>
            <a:r>
              <a:rPr lang="cs-CZ" sz="1750" dirty="0"/>
              <a:t>COST (náklady) – náklady na vývoj a zavádění technologií, dopravu a zdroje.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makroprostředí</a:t>
            </a:r>
            <a:endParaRPr lang="cs-CZ" dirty="0"/>
          </a:p>
        </p:txBody>
      </p:sp>
    </p:spTree>
    <p:extLst>
      <p:ext uri="{BB962C8B-B14F-4D97-AF65-F5344CB8AC3E}">
        <p14:creationId xmlns:p14="http://schemas.microsoft.com/office/powerpoint/2010/main" val="251188682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cap="small" dirty="0"/>
              <a:t>Analýza globalizačních trendů</a:t>
            </a:r>
          </a:p>
          <a:p>
            <a:pPr algn="just"/>
            <a:r>
              <a:rPr lang="cs-CZ" sz="1700" dirty="0"/>
              <a:t>Výsledkem této analýzy by mělo být navržení země, do které podnik umístí svůj závod, na kolika trzích bude podnik své produkty nabízet a další rozhodnutí. </a:t>
            </a:r>
          </a:p>
          <a:p>
            <a:pPr algn="just"/>
            <a:r>
              <a:rPr lang="cs-CZ" sz="1700" dirty="0"/>
              <a:t>Po zhodnocení všech zmíněných faktorů této metody může firma dojít ke třem možným závěrům, variantám: </a:t>
            </a:r>
          </a:p>
          <a:p>
            <a:pPr lvl="0" algn="just"/>
            <a:r>
              <a:rPr lang="cs-CZ" sz="1700" b="1" dirty="0"/>
              <a:t>Globální strategie není potřebná ani efektivní – </a:t>
            </a:r>
            <a:r>
              <a:rPr lang="cs-CZ" sz="1700" dirty="0"/>
              <a:t>mezi regiony jsou významné rozdíly a překážky, které mají za následek, že lokální ekonomické subjekty nejsou podstatou oboru zvýhodnění a konkurence tedy se odehrává na lokální úrovni. </a:t>
            </a:r>
          </a:p>
          <a:p>
            <a:pPr lvl="0" algn="just"/>
            <a:r>
              <a:rPr lang="cs-CZ" sz="1700" b="1" dirty="0"/>
              <a:t>Multiregionální strategie – </a:t>
            </a:r>
            <a:r>
              <a:rPr lang="cs-CZ" sz="1700" dirty="0"/>
              <a:t>regiony jsou určitým způsobem heterogenní, ale ekonomické a konkurenční podmínky požadují velké objemy produkce a podnik se tak rozšiřuje na nové trhy. </a:t>
            </a:r>
          </a:p>
          <a:p>
            <a:pPr lvl="0" algn="just"/>
            <a:r>
              <a:rPr lang="cs-CZ" sz="1700" b="1" dirty="0"/>
              <a:t>Globální homogenní strategie – </a:t>
            </a:r>
            <a:r>
              <a:rPr lang="cs-CZ" sz="1700" dirty="0"/>
              <a:t>typické jsou stejnorodé regiony, globální konkurence a žádné překážky vstupu na mezinárodní trhy. Vyvolává nákladovou efektivnost a zlepšení konkurenční pozice.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makroprostředí</a:t>
            </a:r>
            <a:endParaRPr lang="cs-CZ" dirty="0"/>
          </a:p>
        </p:txBody>
      </p:sp>
    </p:spTree>
    <p:extLst>
      <p:ext uri="{BB962C8B-B14F-4D97-AF65-F5344CB8AC3E}">
        <p14:creationId xmlns:p14="http://schemas.microsoft.com/office/powerpoint/2010/main" val="28865088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i="1" dirty="0"/>
              <a:t>Interní prostředí</a:t>
            </a:r>
            <a:r>
              <a:rPr lang="cs-CZ" sz="2000" dirty="0"/>
              <a:t> je pak chápáno jako prostředí konkrétního podnikatelského subjektu. </a:t>
            </a:r>
            <a:endParaRPr lang="cs-CZ" sz="2000" dirty="0" smtClean="0"/>
          </a:p>
          <a:p>
            <a:pPr algn="just"/>
            <a:endParaRPr lang="cs-CZ" sz="2000" dirty="0"/>
          </a:p>
          <a:p>
            <a:pPr algn="just"/>
            <a:r>
              <a:rPr lang="cs-CZ" sz="2000" dirty="0" smtClean="0"/>
              <a:t>Někteří </a:t>
            </a:r>
            <a:r>
              <a:rPr lang="cs-CZ" sz="2000" dirty="0"/>
              <a:t>autoři, jako třeba P. </a:t>
            </a:r>
            <a:r>
              <a:rPr lang="cs-CZ" sz="2000" dirty="0" err="1"/>
              <a:t>Kotler</a:t>
            </a:r>
            <a:r>
              <a:rPr lang="cs-CZ" sz="2000" dirty="0"/>
              <a:t> s G. Armstrongem (2001), člení prostředí do třech vrstev: makroprostředí, mikroprostředí (tržní prostředí) a vnitřní prostředí, přičemž makroprostředí a mikroprostředí jsou součástí vnějšího prostředí. </a:t>
            </a:r>
            <a:endParaRPr lang="cs-CZ" sz="2000" dirty="0" smtClean="0"/>
          </a:p>
          <a:p>
            <a:pPr algn="just"/>
            <a:r>
              <a:rPr lang="cs-CZ" sz="2000" dirty="0" smtClean="0"/>
              <a:t>Další </a:t>
            </a:r>
            <a:r>
              <a:rPr lang="cs-CZ" sz="2000" dirty="0"/>
              <a:t>autoři (jako např. Jakubíková 2008, s. 82-84) rozčleňují podnikatelské prostředí na makroprostředí a mikroprostředí (zahrnující trh a podnik). Z tohoto je vidět, že co autor, to jiný názor a jiné pojmenování.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Struktura podnikatelského prostředí</a:t>
            </a:r>
            <a:endParaRPr lang="cs-CZ" dirty="0"/>
          </a:p>
        </p:txBody>
      </p:sp>
    </p:spTree>
    <p:extLst>
      <p:ext uri="{BB962C8B-B14F-4D97-AF65-F5344CB8AC3E}">
        <p14:creationId xmlns:p14="http://schemas.microsoft.com/office/powerpoint/2010/main" val="568593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Externí podnikatelské prostředí</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Tržní prostředí</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PODNIKATELSKÉ PROSTŘEDÍ</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513734"/>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Spíše než pojem bližší podnikatelské prostředí se používá pojem trh nebo odvětví, nebo také </a:t>
            </a:r>
            <a:r>
              <a:rPr lang="cs-CZ" sz="2000" dirty="0" err="1"/>
              <a:t>mezoprostředí</a:t>
            </a:r>
            <a:r>
              <a:rPr lang="cs-CZ" sz="2000" dirty="0"/>
              <a:t>. </a:t>
            </a:r>
            <a:r>
              <a:rPr lang="cs-CZ" sz="2000" dirty="0" smtClean="0"/>
              <a:t>Někteří </a:t>
            </a:r>
            <a:r>
              <a:rPr lang="cs-CZ" sz="2000" dirty="0"/>
              <a:t>autoři začleňují toto prostředí do mikroprostředí, tj. do prostředí podniku. </a:t>
            </a:r>
            <a:endParaRPr lang="cs-CZ" sz="2000" dirty="0" smtClean="0"/>
          </a:p>
          <a:p>
            <a:pPr algn="just"/>
            <a:r>
              <a:rPr lang="cs-CZ" sz="2000" dirty="0" smtClean="0"/>
              <a:t>Základní </a:t>
            </a:r>
            <a:r>
              <a:rPr lang="cs-CZ" sz="2000" dirty="0"/>
              <a:t>charakteristikou </a:t>
            </a:r>
            <a:r>
              <a:rPr lang="cs-CZ" sz="2000" dirty="0" smtClean="0"/>
              <a:t>tržního </a:t>
            </a:r>
            <a:r>
              <a:rPr lang="cs-CZ" sz="2000" dirty="0"/>
              <a:t>prostředí je to, že podniky mohou ovlivňovat subjekty a síly tohoto podnikatelského prostředí. Toto ovlivňování je cílené a záměrné. </a:t>
            </a:r>
            <a:endParaRPr lang="cs-CZ" sz="2000" dirty="0" smtClean="0"/>
          </a:p>
          <a:p>
            <a:pPr algn="just"/>
            <a:r>
              <a:rPr lang="cs-CZ" sz="2000" dirty="0"/>
              <a:t>Tržní prostředí můžeme označit jako úroveň transakční, protože právě v tomto prostředí dochází k transakcím spojených s realizací podnikatelských aktivit.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Tržní prostředí</a:t>
            </a:r>
            <a:endParaRPr lang="cs-CZ" dirty="0"/>
          </a:p>
        </p:txBody>
      </p:sp>
    </p:spTree>
    <p:extLst>
      <p:ext uri="{BB962C8B-B14F-4D97-AF65-F5344CB8AC3E}">
        <p14:creationId xmlns:p14="http://schemas.microsoft.com/office/powerpoint/2010/main" val="3194152574"/>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50" dirty="0"/>
              <a:t>Subjekty tržního prostředí zahrnují skupiny lidí nebo organizace mající bezprostřední vztah ke konkrétnímu podnikatelskému subjektu. Mezi subjekty tržního prostředí patří:</a:t>
            </a:r>
          </a:p>
          <a:p>
            <a:pPr lvl="0" algn="just"/>
            <a:r>
              <a:rPr lang="cs-CZ" sz="1650" b="1" dirty="0"/>
              <a:t>zákazníci</a:t>
            </a:r>
            <a:r>
              <a:rPr lang="cs-CZ" sz="1650" dirty="0"/>
              <a:t> - lidé nebo organizace nakupující produkty určité firmy k uspokojení svých přání a požadavků;</a:t>
            </a:r>
          </a:p>
          <a:p>
            <a:pPr lvl="0" algn="just"/>
            <a:r>
              <a:rPr lang="cs-CZ" sz="1650" b="1" dirty="0"/>
              <a:t>konkurence</a:t>
            </a:r>
            <a:r>
              <a:rPr lang="cs-CZ" sz="1650" dirty="0"/>
              <a:t> - veškeré skutečné nebo potenciální substituční nabídky, o kterých může zákazník při svém kupním rozhodování uvažovat;</a:t>
            </a:r>
          </a:p>
          <a:p>
            <a:pPr lvl="0" algn="just"/>
            <a:r>
              <a:rPr lang="cs-CZ" sz="1650" b="1" dirty="0"/>
              <a:t>distribuční články</a:t>
            </a:r>
            <a:r>
              <a:rPr lang="cs-CZ" sz="1650" dirty="0"/>
              <a:t> – organizace nebo jednotlivci zajišťující nebo podílející se na zpřístupňování produktů zákazníkům;</a:t>
            </a:r>
          </a:p>
          <a:p>
            <a:pPr lvl="0" algn="just"/>
            <a:r>
              <a:rPr lang="cs-CZ" sz="1650" b="1" dirty="0"/>
              <a:t>veřejnost</a:t>
            </a:r>
            <a:r>
              <a:rPr lang="cs-CZ" sz="1650" dirty="0"/>
              <a:t> – skupiny lidí mající zájem nebo vliv na schopnost podniku dosahovat stanoveného cíle: finanční veřejnost, mediální veřejnost, vládní veřejnost, občanská sdružení, občanská veřejnost, interní veřejnost;</a:t>
            </a:r>
          </a:p>
          <a:p>
            <a:pPr algn="just"/>
            <a:r>
              <a:rPr lang="cs-CZ" sz="1650" b="1" dirty="0"/>
              <a:t>vnější </a:t>
            </a:r>
            <a:r>
              <a:rPr lang="cs-CZ" sz="1650" b="1" dirty="0" err="1"/>
              <a:t>ovlivňovatelé</a:t>
            </a:r>
            <a:r>
              <a:rPr lang="cs-CZ" sz="1650" dirty="0"/>
              <a:t> – neformální a neziskové organizace, vládní a politické organizace vystupující mimo svoji oficiální funkci, poloilegální a nelegální </a:t>
            </a:r>
            <a:r>
              <a:rPr lang="cs-CZ" sz="1650" dirty="0" err="1"/>
              <a:t>ovlivňovatelé</a:t>
            </a:r>
            <a:r>
              <a:rPr lang="cs-CZ" sz="1650" dirty="0"/>
              <a:t> (mafie, klany, gangy, černý trh apod.).</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Subjekty tržního prostředí</a:t>
            </a:r>
            <a:endParaRPr lang="cs-CZ" dirty="0"/>
          </a:p>
        </p:txBody>
      </p:sp>
    </p:spTree>
    <p:extLst>
      <p:ext uri="{BB962C8B-B14F-4D97-AF65-F5344CB8AC3E}">
        <p14:creationId xmlns:p14="http://schemas.microsoft.com/office/powerpoint/2010/main" val="2633923113"/>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Odvětví je konkrétní oblast podnikatelského působení podniku. Jak uvádí Dvořáček a </a:t>
            </a:r>
            <a:r>
              <a:rPr lang="cs-CZ" sz="2000" dirty="0" err="1"/>
              <a:t>Slunčík</a:t>
            </a:r>
            <a:r>
              <a:rPr lang="cs-CZ" sz="2000" dirty="0"/>
              <a:t> (</a:t>
            </a:r>
            <a:r>
              <a:rPr lang="cs-CZ" sz="2000" dirty="0" smtClean="0"/>
              <a:t>2012) </a:t>
            </a:r>
            <a:r>
              <a:rPr lang="cs-CZ" sz="2000" dirty="0"/>
              <a:t>odvětví zahrnuje podniky s velice podobnými činnostmi</a:t>
            </a:r>
            <a:r>
              <a:rPr lang="cs-CZ" sz="2000" dirty="0" smtClean="0"/>
              <a:t>.</a:t>
            </a:r>
          </a:p>
          <a:p>
            <a:pPr algn="just"/>
            <a:r>
              <a:rPr lang="cs-CZ" sz="2000" dirty="0"/>
              <a:t>Odvětví, resp. ekonomické činnosti jsou v ČR i v rámci Evropské unie povinně zatřiďovány podle klasifikace NACE-CZ, která je odvozena z mezinárodní klasifikace ISIC (Mezinárodní klasifikace všech ekonomických činností), kterou používá mezinárodní organizace OSN. </a:t>
            </a:r>
            <a:endParaRPr lang="cs-CZ" sz="2000" dirty="0" smtClean="0"/>
          </a:p>
          <a:p>
            <a:pPr algn="just"/>
            <a:r>
              <a:rPr lang="cs-CZ" sz="2000" dirty="0"/>
              <a:t>Z pohledu klasifikace NACE-CZ rozlišujeme tato základní odvětví (ČSÚ, 2015):</a:t>
            </a:r>
          </a:p>
          <a:p>
            <a:pPr lvl="0" algn="just"/>
            <a:r>
              <a:rPr lang="cs-CZ" sz="2000" dirty="0"/>
              <a:t>zemědělství, lesnictví a rybářství A;</a:t>
            </a:r>
          </a:p>
          <a:p>
            <a:pPr lvl="0" algn="just"/>
            <a:r>
              <a:rPr lang="cs-CZ" sz="2000" dirty="0"/>
              <a:t>zpracovatelský průmysl C;</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Odvětví</a:t>
            </a:r>
            <a:endParaRPr lang="cs-CZ" dirty="0"/>
          </a:p>
        </p:txBody>
      </p:sp>
    </p:spTree>
    <p:extLst>
      <p:ext uri="{BB962C8B-B14F-4D97-AF65-F5344CB8AC3E}">
        <p14:creationId xmlns:p14="http://schemas.microsoft.com/office/powerpoint/2010/main" val="48425454"/>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smtClean="0"/>
              <a:t>výroba </a:t>
            </a:r>
            <a:r>
              <a:rPr lang="cs-CZ" sz="1600" dirty="0"/>
              <a:t>a rozvod elektřiny, plynu a tepla D;</a:t>
            </a:r>
          </a:p>
          <a:p>
            <a:pPr lvl="0" algn="just"/>
            <a:r>
              <a:rPr lang="cs-CZ" sz="1600" dirty="0"/>
              <a:t>zásobování vodou E;</a:t>
            </a:r>
          </a:p>
          <a:p>
            <a:pPr lvl="0" algn="just"/>
            <a:r>
              <a:rPr lang="cs-CZ" sz="1600" dirty="0"/>
              <a:t>stavebnictví F;</a:t>
            </a:r>
          </a:p>
          <a:p>
            <a:pPr lvl="0" algn="just"/>
            <a:r>
              <a:rPr lang="cs-CZ" sz="1600" dirty="0"/>
              <a:t>velkoobchod, maloobchod, opravy a údržby motorových vozidel G;</a:t>
            </a:r>
          </a:p>
          <a:p>
            <a:pPr lvl="0" algn="just"/>
            <a:r>
              <a:rPr lang="cs-CZ" sz="1600" dirty="0"/>
              <a:t>doprava a skladování H;</a:t>
            </a:r>
          </a:p>
          <a:p>
            <a:pPr lvl="0" algn="just"/>
            <a:r>
              <a:rPr lang="cs-CZ" sz="1600" dirty="0"/>
              <a:t>ubytování, stravování, pohostinství I;</a:t>
            </a:r>
          </a:p>
          <a:p>
            <a:pPr lvl="0" algn="just"/>
            <a:r>
              <a:rPr lang="cs-CZ" sz="1600" dirty="0"/>
              <a:t>informační a komunikační činnosti J;</a:t>
            </a:r>
          </a:p>
          <a:p>
            <a:pPr lvl="0" algn="just"/>
            <a:r>
              <a:rPr lang="cs-CZ" sz="1600" dirty="0"/>
              <a:t>peněžnictví a pojišťovnictví K;</a:t>
            </a:r>
          </a:p>
          <a:p>
            <a:pPr lvl="0" algn="just"/>
            <a:r>
              <a:rPr lang="cs-CZ" sz="1600" dirty="0"/>
              <a:t>činnosti v oblasti nemovitostí L;</a:t>
            </a:r>
          </a:p>
          <a:p>
            <a:pPr lvl="0" algn="just"/>
            <a:r>
              <a:rPr lang="cs-CZ" sz="1600" dirty="0"/>
              <a:t>profesní, vědecké a technické činnosti M;</a:t>
            </a:r>
          </a:p>
          <a:p>
            <a:pPr lvl="0" algn="just"/>
            <a:r>
              <a:rPr lang="cs-CZ" sz="1600" dirty="0"/>
              <a:t>administrativní a podpůrné činnosti N;</a:t>
            </a:r>
          </a:p>
          <a:p>
            <a:pPr lvl="0" algn="just"/>
            <a:r>
              <a:rPr lang="cs-CZ" sz="1600" dirty="0"/>
              <a:t>zdravotní a sociální péče Q;</a:t>
            </a:r>
          </a:p>
          <a:p>
            <a:pPr lvl="0" algn="just"/>
            <a:r>
              <a:rPr lang="cs-CZ" sz="1600" dirty="0"/>
              <a:t>kulturní, zábavní a rekreační činnost R.</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Odvětví</a:t>
            </a:r>
            <a:endParaRPr lang="cs-CZ" dirty="0"/>
          </a:p>
        </p:txBody>
      </p:sp>
    </p:spTree>
    <p:extLst>
      <p:ext uri="{BB962C8B-B14F-4D97-AF65-F5344CB8AC3E}">
        <p14:creationId xmlns:p14="http://schemas.microsoft.com/office/powerpoint/2010/main" val="377014294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Postavení jednotlivých odvětví v ekonomice státu pak vyjadřuje odvětvová struktura, kterou tvoří jednotlivé ekonomické činnosti podle NACE-CZ a vztahy mezi </a:t>
            </a:r>
            <a:r>
              <a:rPr lang="cs-CZ" sz="2000" dirty="0" smtClean="0"/>
              <a:t>nimi. </a:t>
            </a:r>
          </a:p>
          <a:p>
            <a:pPr algn="just"/>
            <a:endParaRPr lang="cs-CZ" sz="2000" dirty="0"/>
          </a:p>
          <a:p>
            <a:pPr marL="0" indent="0" algn="just">
              <a:buNone/>
            </a:pPr>
            <a:r>
              <a:rPr lang="cs-CZ" sz="2000" b="1" i="1" dirty="0"/>
              <a:t>Odvětví můžeme </a:t>
            </a:r>
            <a:r>
              <a:rPr lang="cs-CZ" sz="2000" b="1" i="1" dirty="0" smtClean="0"/>
              <a:t>členit:</a:t>
            </a:r>
            <a:endParaRPr lang="cs-CZ" sz="2000" b="1" i="1" dirty="0"/>
          </a:p>
          <a:p>
            <a:pPr lvl="0" algn="just"/>
            <a:r>
              <a:rPr lang="cs-CZ" sz="2000" dirty="0"/>
              <a:t>podle závislosti na průběhu hospodářského cyklu: cyklická, neutrální, anticyklická;</a:t>
            </a:r>
          </a:p>
          <a:p>
            <a:pPr lvl="0" algn="just"/>
            <a:r>
              <a:rPr lang="cs-CZ" sz="2000" dirty="0"/>
              <a:t>podle náročnosti na výrobní faktory: pracovně náročné, kapitálově náročné, investičně náročné;</a:t>
            </a:r>
          </a:p>
          <a:p>
            <a:pPr lvl="0" algn="just"/>
            <a:r>
              <a:rPr lang="cs-CZ" sz="2000" dirty="0"/>
              <a:t>podle počtu disponibilních konkurenčních </a:t>
            </a:r>
            <a:r>
              <a:rPr lang="cs-CZ" sz="2000" dirty="0" smtClean="0"/>
              <a:t>výhod: </a:t>
            </a:r>
            <a:r>
              <a:rPr lang="cs-CZ" sz="2000" dirty="0"/>
              <a:t>objemová, ve slepé uličce, fragmentovaná, </a:t>
            </a:r>
            <a:r>
              <a:rPr lang="cs-CZ" sz="2000" dirty="0" smtClean="0"/>
              <a:t>specializovaná.</a:t>
            </a:r>
            <a:endParaRPr lang="cs-CZ" sz="2000" dirty="0"/>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Odvětví</a:t>
            </a:r>
            <a:endParaRPr lang="cs-CZ" dirty="0"/>
          </a:p>
        </p:txBody>
      </p:sp>
    </p:spTree>
    <p:extLst>
      <p:ext uri="{BB962C8B-B14F-4D97-AF65-F5344CB8AC3E}">
        <p14:creationId xmlns:p14="http://schemas.microsoft.com/office/powerpoint/2010/main" val="4258063803"/>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Odvětví je tak představováno specifickou skupinou podniků, které operují v témže sektoru ekonomiky. Přičemž sektor je jedním ze základních elementů každé národní ekonomiky. </a:t>
            </a:r>
            <a:endParaRPr lang="cs-CZ" sz="2000" dirty="0" smtClean="0"/>
          </a:p>
          <a:p>
            <a:pPr algn="just"/>
            <a:r>
              <a:rPr lang="cs-CZ" sz="2000" dirty="0" smtClean="0"/>
              <a:t>Ekonomika </a:t>
            </a:r>
            <a:r>
              <a:rPr lang="cs-CZ" sz="2000" dirty="0"/>
              <a:t>se zpravidla člení podle základních činností, které se v ní odehrávají, na čtyři sektory. </a:t>
            </a:r>
            <a:endParaRPr lang="cs-CZ" sz="2000" dirty="0" smtClean="0"/>
          </a:p>
          <a:p>
            <a:pPr algn="just"/>
            <a:r>
              <a:rPr lang="cs-CZ" sz="2000" dirty="0" smtClean="0"/>
              <a:t>Primární </a:t>
            </a:r>
            <a:r>
              <a:rPr lang="cs-CZ" sz="2000" dirty="0"/>
              <a:t>sektor je tvořen zemědělstvím a těžebním průmyslem. Sekundární sektor je typický činnostmi v oblasti zpracovatelského průmyslu a stavebnictví. Terciární sektor je sektor obchodu a služeb. Kvartérní sektor zahrnuje pak vědu a </a:t>
            </a:r>
            <a:r>
              <a:rPr lang="cs-CZ" sz="2000" dirty="0" smtClean="0"/>
              <a:t>výzkum. </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Odvětví</a:t>
            </a:r>
            <a:endParaRPr lang="cs-CZ" dirty="0"/>
          </a:p>
        </p:txBody>
      </p:sp>
    </p:spTree>
    <p:extLst>
      <p:ext uri="{BB962C8B-B14F-4D97-AF65-F5344CB8AC3E}">
        <p14:creationId xmlns:p14="http://schemas.microsoft.com/office/powerpoint/2010/main" val="2128620760"/>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Trh</a:t>
            </a:r>
            <a:r>
              <a:rPr lang="cs-CZ" sz="1800" dirty="0"/>
              <a:t> představuje, z pohledu podniku a marketingového chápání, skupinu zákazníků podniku, ať už cílových nebo </a:t>
            </a:r>
            <a:r>
              <a:rPr lang="cs-CZ" sz="1800" dirty="0" smtClean="0"/>
              <a:t>potenciálních.</a:t>
            </a:r>
          </a:p>
          <a:p>
            <a:pPr algn="just"/>
            <a:r>
              <a:rPr lang="cs-CZ" sz="1800" dirty="0"/>
              <a:t>Podle typu zákazníků rozlišujeme trh spotřebitelský a trh organizací. Na trhu spotřebitelském se pohybují jednotlivci a domácnosti, které nakupují produkty a služby za účelem spotřeby (hovoříme o nich jako o konečných spotřebitelích). Na trhu organizací působí podniky, organizace, které nakupují zboží a služby za účelem dalšího prodeje (obchodní podniky), přepracování (výrobní podniky) nebo užití pro společnost (vláda, neziskové organizace). Odvětví pak produkuje a poté prodává výrobky a služby pro zákazníky s cílem uspokojení jejich potřeb. </a:t>
            </a:r>
          </a:p>
          <a:p>
            <a:pPr algn="just"/>
            <a:r>
              <a:rPr lang="cs-CZ" sz="1800" dirty="0" err="1"/>
              <a:t>Kotler</a:t>
            </a:r>
            <a:r>
              <a:rPr lang="cs-CZ" sz="1800" dirty="0"/>
              <a:t> a Keller (</a:t>
            </a:r>
            <a:r>
              <a:rPr lang="cs-CZ" sz="1800" dirty="0" smtClean="0"/>
              <a:t>2013) </a:t>
            </a:r>
            <a:r>
              <a:rPr lang="cs-CZ" sz="1800" dirty="0"/>
              <a:t>člení trhy do pěti skupin, které jsou vzájemně provázány určitými vazbami směny a probíhají mezi nimi toky. Jedná se o trh zdrojů (trh surovin, práce a peněz), trh výrobců, trh prostředníků, spotřební trh a vládní trh.</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Trh</a:t>
            </a:r>
            <a:endParaRPr lang="cs-CZ" dirty="0"/>
          </a:p>
        </p:txBody>
      </p:sp>
    </p:spTree>
    <p:extLst>
      <p:ext uri="{BB962C8B-B14F-4D97-AF65-F5344CB8AC3E}">
        <p14:creationId xmlns:p14="http://schemas.microsoft.com/office/powerpoint/2010/main" val="1318078082"/>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a:t>Michael E. Porter rozdělil trh (na základě životního cyklu odvětví., míry koncentrace podniků v odvětví, fází cyklu produktu a míře vystavení trhu mezinárodní konkurenci) na pět </a:t>
            </a:r>
            <a:r>
              <a:rPr lang="cs-CZ" sz="1700" dirty="0" smtClean="0"/>
              <a:t>typů:</a:t>
            </a:r>
            <a:endParaRPr lang="cs-CZ" sz="1700" dirty="0"/>
          </a:p>
          <a:p>
            <a:pPr lvl="0" algn="just"/>
            <a:r>
              <a:rPr lang="cs-CZ" sz="1700" b="1" dirty="0"/>
              <a:t>Trhy nově vznikající (mladé trhy, rozvojové, růstové trhy)</a:t>
            </a:r>
            <a:r>
              <a:rPr lang="cs-CZ" sz="1700" dirty="0"/>
              <a:t> jsou nově formované nebo zreformované trhy, které v podstatě odpovídají fázi zavádění produktu na trh. Mladé trhy jsou charakteristické pomalým růstem. Na tomto trhu ještě nejsou zákaznické potřeby a požadavky jasně diferencovány, zákaznické preference mají podobný charakter. Nediferencovanost zákaznických potřeb a požadavků ovlivňuje možnost použití nástrojů cíleného marketingu. Mladé trhy poskytují větší příležitost k dosažení konkurenční výhody. Dalším typickým znakem těchto trhů je značná technologická turbulence a s ní spojená nejistota. Mladé trhy jsou více otevřeny novým produktům a inovacím. Vlastní vstup na tento trh může mít formu vlastní podnikové inovační činnosti, akvizice produktů nebo podniků nebo kooperační strategie.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Trh</a:t>
            </a:r>
            <a:endParaRPr lang="cs-CZ" dirty="0"/>
          </a:p>
        </p:txBody>
      </p:sp>
    </p:spTree>
    <p:extLst>
      <p:ext uri="{BB962C8B-B14F-4D97-AF65-F5344CB8AC3E}">
        <p14:creationId xmlns:p14="http://schemas.microsoft.com/office/powerpoint/2010/main" val="2733767118"/>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200" b="1" dirty="0"/>
              <a:t>Rostoucí trh</a:t>
            </a:r>
            <a:r>
              <a:rPr lang="cs-CZ" sz="2200" b="1" i="1" dirty="0"/>
              <a:t> </a:t>
            </a:r>
            <a:r>
              <a:rPr lang="cs-CZ" sz="2200" dirty="0"/>
              <a:t>je charakteristický menší nejistotou než mladý trh. Na rostoucím trhu již můžeme identifikovat a charakterizovat různé skupiny zákaznických potřeb a požadavků. Tato různorodost již umožňuje provádět segmentaci na trhu spotřebitelském i trhu organizací. Analýza trhu pomocí segmentace je určitým vodítkem pro vytvoření odhadu tržního potenciálu. Razantní růst trhu způsobuje vysokou atraktivitu trhu a poskytuje významné konkurenční výhody.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Trh</a:t>
            </a:r>
            <a:endParaRPr lang="cs-CZ" dirty="0"/>
          </a:p>
        </p:txBody>
      </p:sp>
    </p:spTree>
    <p:extLst>
      <p:ext uri="{BB962C8B-B14F-4D97-AF65-F5344CB8AC3E}">
        <p14:creationId xmlns:p14="http://schemas.microsoft.com/office/powerpoint/2010/main" val="15091265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Struktura podnikatelského prostředí</a:t>
            </a:r>
            <a:endParaRPr lang="cs-CZ"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1720" y="829323"/>
            <a:ext cx="3867894" cy="3867894"/>
          </a:xfrm>
          <a:prstGeom prst="rect">
            <a:avLst/>
          </a:prstGeom>
        </p:spPr>
      </p:pic>
    </p:spTree>
    <p:extLst>
      <p:ext uri="{BB962C8B-B14F-4D97-AF65-F5344CB8AC3E}">
        <p14:creationId xmlns:p14="http://schemas.microsoft.com/office/powerpoint/2010/main" val="4134123223"/>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b="1" dirty="0"/>
              <a:t>Dospělé a upadající trhy</a:t>
            </a:r>
            <a:r>
              <a:rPr lang="cs-CZ" sz="2000" i="1" dirty="0"/>
              <a:t> </a:t>
            </a:r>
            <a:r>
              <a:rPr lang="cs-CZ" sz="2000" dirty="0"/>
              <a:t>jsou charakteristické nasyceností dané klesajícím počtem zákazníků, uživatelskou intenzitou, intenzitou konkurence, globálními změnami aj. Typickou strukturu odvětví tvoří několik velkých dominantních firem v odvětví a několik vyzyvatelů</a:t>
            </a:r>
            <a:r>
              <a:rPr lang="cs-CZ" sz="2000" dirty="0" smtClean="0"/>
              <a:t>.</a:t>
            </a:r>
          </a:p>
          <a:p>
            <a:pPr lvl="0" algn="just"/>
            <a:endParaRPr lang="cs-CZ" sz="2000" dirty="0"/>
          </a:p>
          <a:p>
            <a:pPr lvl="0" algn="just"/>
            <a:r>
              <a:rPr lang="cs-CZ" sz="2000" b="1" dirty="0"/>
              <a:t>Globální trhy</a:t>
            </a:r>
            <a:r>
              <a:rPr lang="cs-CZ" sz="2000" dirty="0"/>
              <a:t> představují trhy, na kterých firmy soutěží na globálním základě, to je na celkové ploše světového trhu s mezinárodní konkurencí.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Trh</a:t>
            </a:r>
            <a:endParaRPr lang="cs-CZ" dirty="0"/>
          </a:p>
        </p:txBody>
      </p:sp>
    </p:spTree>
    <p:extLst>
      <p:ext uri="{BB962C8B-B14F-4D97-AF65-F5344CB8AC3E}">
        <p14:creationId xmlns:p14="http://schemas.microsoft.com/office/powerpoint/2010/main" val="2653157694"/>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Analýza tržního prostředí se zaměřuje na hodnocení základních parametrů trhu a situaci v konkrétním odvětví. Proto analýza tržního prostředí probíhá ve dvou rovinách. </a:t>
            </a:r>
            <a:endParaRPr lang="cs-CZ" sz="2000" dirty="0" smtClean="0"/>
          </a:p>
          <a:p>
            <a:pPr algn="just"/>
            <a:r>
              <a:rPr lang="cs-CZ" sz="2000" dirty="0" smtClean="0"/>
              <a:t>Analýza </a:t>
            </a:r>
            <a:r>
              <a:rPr lang="cs-CZ" sz="2000" dirty="0"/>
              <a:t>odvětví se zaměřují na identifikaci hlavních konkurentů daného podniku, jejich sílu a celkovou strukturu odvětví. </a:t>
            </a:r>
            <a:endParaRPr lang="cs-CZ" sz="2000" dirty="0" smtClean="0"/>
          </a:p>
          <a:p>
            <a:pPr algn="just"/>
            <a:r>
              <a:rPr lang="cs-CZ" sz="2000" dirty="0" smtClean="0"/>
              <a:t>Analýza </a:t>
            </a:r>
            <a:r>
              <a:rPr lang="cs-CZ" sz="2000" dirty="0"/>
              <a:t>trhu se poté zaměřuje na specifikaci a popis zákazníků a zákaznických skupin. </a:t>
            </a:r>
          </a:p>
          <a:p>
            <a:pPr algn="just"/>
            <a:r>
              <a:rPr lang="cs-CZ" sz="2000" dirty="0"/>
              <a:t>Informačními zdroji k analýze tržního prostředí jsou především sekundární informace vztahující se k cílovému trhu, primární informace získané výzkumem, informace z  informačního systému podniku.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tržního prostředí</a:t>
            </a:r>
            <a:endParaRPr lang="cs-CZ" dirty="0"/>
          </a:p>
        </p:txBody>
      </p:sp>
    </p:spTree>
    <p:extLst>
      <p:ext uri="{BB962C8B-B14F-4D97-AF65-F5344CB8AC3E}">
        <p14:creationId xmlns:p14="http://schemas.microsoft.com/office/powerpoint/2010/main" val="222611865"/>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algn="just"/>
            <a:r>
              <a:rPr lang="cs-CZ" sz="2000" dirty="0"/>
              <a:t>Objektem analýzy odvětví jsou podnikatelské subjekty v konkrétním odvětví. Analýza odvětví pak má za cíl popsat strukturu konkrétního odvětví, identifikovat hlavní hybné síly odvětví, zhodnotit atraktivitu odvětví a úroveň odvětví.</a:t>
            </a:r>
          </a:p>
          <a:p>
            <a:pPr marL="0" indent="0" algn="just">
              <a:buNone/>
            </a:pPr>
            <a:r>
              <a:rPr lang="cs-CZ" sz="2000" b="1" i="1" dirty="0"/>
              <a:t>Odvětvová struktura</a:t>
            </a:r>
            <a:r>
              <a:rPr lang="cs-CZ" sz="2000" i="1" dirty="0"/>
              <a:t> </a:t>
            </a:r>
            <a:r>
              <a:rPr lang="cs-CZ" sz="2000" dirty="0"/>
              <a:t>sleduje základní charakteristiky konkrétního odvětví:</a:t>
            </a:r>
          </a:p>
          <a:p>
            <a:pPr lvl="0" algn="just"/>
            <a:r>
              <a:rPr lang="cs-CZ" sz="2000" dirty="0"/>
              <a:t>počet a velikosti podniků v odvětví;</a:t>
            </a:r>
          </a:p>
          <a:p>
            <a:pPr lvl="0" algn="just"/>
            <a:r>
              <a:rPr lang="cs-CZ" sz="2000" dirty="0"/>
              <a:t>typy produktů a služeb na daném odvětví;</a:t>
            </a:r>
          </a:p>
          <a:p>
            <a:pPr lvl="0" algn="just"/>
            <a:r>
              <a:rPr lang="cs-CZ" sz="2000" dirty="0"/>
              <a:t>sílu jednotlivých podniků v daném odvětví;</a:t>
            </a:r>
          </a:p>
          <a:p>
            <a:pPr lvl="0" algn="just"/>
            <a:r>
              <a:rPr lang="cs-CZ" sz="2000" dirty="0"/>
              <a:t>velikost tržních bariér daného odvětví.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tržního prostředí</a:t>
            </a:r>
            <a:endParaRPr lang="cs-CZ" dirty="0"/>
          </a:p>
        </p:txBody>
      </p:sp>
    </p:spTree>
    <p:extLst>
      <p:ext uri="{BB962C8B-B14F-4D97-AF65-F5344CB8AC3E}">
        <p14:creationId xmlns:p14="http://schemas.microsoft.com/office/powerpoint/2010/main" val="3833714909"/>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marL="0" indent="0" algn="just">
              <a:buNone/>
            </a:pPr>
            <a:r>
              <a:rPr lang="cs-CZ" sz="2000" b="1" i="1" dirty="0"/>
              <a:t>Analýza hybných sil </a:t>
            </a:r>
            <a:r>
              <a:rPr lang="cs-CZ" sz="2000" dirty="0"/>
              <a:t>odvětví má za účel vymezit síly v odvětví, které jsou určující pro podnik v konkrétním odvětví. Postup při analýze hybných sil odvětví zahrnuje tyto kroky:</a:t>
            </a:r>
          </a:p>
          <a:p>
            <a:pPr lvl="0" algn="just"/>
            <a:r>
              <a:rPr lang="cs-CZ" sz="2000" dirty="0"/>
              <a:t>definování relevantního odvětví;</a:t>
            </a:r>
          </a:p>
          <a:p>
            <a:pPr lvl="0" algn="just"/>
            <a:r>
              <a:rPr lang="cs-CZ" sz="2000" dirty="0"/>
              <a:t>identifikace klíčových hráčů, sil v jednotlivých skupinách podle </a:t>
            </a:r>
            <a:r>
              <a:rPr lang="cs-CZ" sz="2000" dirty="0" err="1"/>
              <a:t>Porterovy</a:t>
            </a:r>
            <a:r>
              <a:rPr lang="cs-CZ" sz="2000" dirty="0"/>
              <a:t> analýzy konkurence;</a:t>
            </a:r>
          </a:p>
          <a:p>
            <a:pPr lvl="0" algn="just"/>
            <a:r>
              <a:rPr lang="cs-CZ" sz="2000" dirty="0"/>
              <a:t>určení síly jednotlivých sil a zdrojů jejich síly;</a:t>
            </a:r>
          </a:p>
          <a:p>
            <a:pPr lvl="0" algn="just"/>
            <a:r>
              <a:rPr lang="cs-CZ" sz="2000" dirty="0"/>
              <a:t>zhodnocení celkové struktury odvětví.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tržního prostředí</a:t>
            </a:r>
            <a:endParaRPr lang="cs-CZ" dirty="0"/>
          </a:p>
        </p:txBody>
      </p:sp>
    </p:spTree>
    <p:extLst>
      <p:ext uri="{BB962C8B-B14F-4D97-AF65-F5344CB8AC3E}">
        <p14:creationId xmlns:p14="http://schemas.microsoft.com/office/powerpoint/2010/main" val="537558052"/>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cap="small" dirty="0"/>
              <a:t>Analýza odvětví</a:t>
            </a:r>
          </a:p>
          <a:p>
            <a:pPr marL="0" indent="0" algn="just">
              <a:buNone/>
            </a:pPr>
            <a:r>
              <a:rPr lang="cs-CZ" sz="1600" b="1" i="1" dirty="0"/>
              <a:t>Atraktivita odvětví</a:t>
            </a:r>
            <a:r>
              <a:rPr lang="cs-CZ" sz="1600" i="1" dirty="0"/>
              <a:t> </a:t>
            </a:r>
            <a:r>
              <a:rPr lang="cs-CZ" sz="1600" dirty="0"/>
              <a:t>představuje multikriteriální hodnocení daného odvětví na základě vybraných faktorů a jejich váženého hodnocení. Váchal a Váchalová (2001) uvádějí, že těchto faktorů je 15 a hodnotí se pomocí stupnice 1 až 10. Čím je atraktivita vyšší, tak tím větší možnost má podnik uplatnit své zdroje a schopnosti. Různí autoři zahrnují do faktorů hodnotících atraktivitu odvětví různé prvky. </a:t>
            </a:r>
            <a:endParaRPr lang="cs-CZ" sz="1600" dirty="0" smtClean="0"/>
          </a:p>
          <a:p>
            <a:pPr algn="just"/>
            <a:r>
              <a:rPr lang="cs-CZ" sz="1600" b="1" i="1" dirty="0"/>
              <a:t>Faktory atraktivity dle </a:t>
            </a:r>
            <a:r>
              <a:rPr lang="cs-CZ" sz="1600" b="1" i="1" dirty="0" err="1"/>
              <a:t>Shrivastava</a:t>
            </a:r>
            <a:r>
              <a:rPr lang="cs-CZ" sz="1600" b="1" dirty="0"/>
              <a:t> </a:t>
            </a:r>
            <a:r>
              <a:rPr lang="cs-CZ" sz="1600" dirty="0"/>
              <a:t>(1994) – faktory trhu (velikost trhu, velikost klíčových segmentů, roční míra růstu, různorodost trhu, citlivost na cenu a vnější faktory, cykličnost a sezónnost), faktory konkurence (míra a typ konkurence, vstupy a výstupy, změny podílů, substituce novou technologií, míra a typy integrace, způsob oceňování výrobků), finanční a ekonomické faktory (marže, faktory finanční páky, bariéry vstupu a výstupu, využití kapacity), technologické faktory (dospělost a nestálost, komplexnost, diferenciace, patenty a autorská práva, potřebná technologie výroby), </a:t>
            </a:r>
            <a:r>
              <a:rPr lang="cs-CZ" sz="1600" dirty="0" err="1"/>
              <a:t>socio</a:t>
            </a:r>
            <a:r>
              <a:rPr lang="cs-CZ" sz="1600" dirty="0"/>
              <a:t>-politické faktory prostředí (společenské postoje a trendy, zákony a vládní regulace, vliv zájmových skupin a vládních představitelů, lidský faktor).</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tržního prostředí</a:t>
            </a:r>
            <a:endParaRPr lang="cs-CZ" dirty="0"/>
          </a:p>
        </p:txBody>
      </p:sp>
    </p:spTree>
    <p:extLst>
      <p:ext uri="{BB962C8B-B14F-4D97-AF65-F5344CB8AC3E}">
        <p14:creationId xmlns:p14="http://schemas.microsoft.com/office/powerpoint/2010/main" val="2158492422"/>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odvětví</a:t>
            </a:r>
          </a:p>
          <a:p>
            <a:pPr lvl="0" algn="just"/>
            <a:r>
              <a:rPr lang="cs-CZ" sz="1800" b="1" i="1" dirty="0"/>
              <a:t>Faktory atraktivity dle Sedláčkové</a:t>
            </a:r>
            <a:r>
              <a:rPr lang="cs-CZ" sz="1800" b="1" dirty="0"/>
              <a:t> </a:t>
            </a:r>
            <a:r>
              <a:rPr lang="cs-CZ" sz="1800" dirty="0"/>
              <a:t>(2000) – velikost trhu, růstový potenciál, etapa životního cyklu, struktura odvětví, vliv hybných </a:t>
            </a:r>
            <a:r>
              <a:rPr lang="cs-CZ" sz="1800" dirty="0" err="1"/>
              <a:t>změnotvorných</a:t>
            </a:r>
            <a:r>
              <a:rPr lang="cs-CZ" sz="1800" dirty="0"/>
              <a:t> sil, pravděpodobnost vstupu nebo odchodu velkého podniku, nároky na kapitál, stabilita poptávky, technologická úroveň a inovace, nákladové podmínky, intenzita konkurenčního boje v odvětví, legislativní, politické a jiné regulace odvětví</a:t>
            </a:r>
            <a:r>
              <a:rPr lang="cs-CZ" sz="1800" dirty="0" smtClean="0"/>
              <a:t>.</a:t>
            </a:r>
          </a:p>
          <a:p>
            <a:pPr lvl="0" algn="just"/>
            <a:endParaRPr lang="cs-CZ" sz="1800" dirty="0"/>
          </a:p>
          <a:p>
            <a:pPr lvl="0" algn="just"/>
            <a:r>
              <a:rPr lang="cs-CZ" sz="1800" b="1" i="1" dirty="0"/>
              <a:t>Faktory atraktivity dle Tiché a Hrona </a:t>
            </a:r>
            <a:r>
              <a:rPr lang="cs-CZ" sz="1800" dirty="0"/>
              <a:t>(2003) – růstový potenciál, diversita trhu, ziskovost, exponovanost, koncentrace, odbyt, specializace, značka, distribuce, cenová politika, nákladová pozice, služby, technologie, integrace, možnost vstupu a výstupu.</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tržního prostředí</a:t>
            </a:r>
            <a:endParaRPr lang="cs-CZ" dirty="0"/>
          </a:p>
        </p:txBody>
      </p:sp>
    </p:spTree>
    <p:extLst>
      <p:ext uri="{BB962C8B-B14F-4D97-AF65-F5344CB8AC3E}">
        <p14:creationId xmlns:p14="http://schemas.microsoft.com/office/powerpoint/2010/main" val="1167120144"/>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odvětví</a:t>
            </a:r>
          </a:p>
          <a:p>
            <a:pPr lvl="0" algn="just"/>
            <a:r>
              <a:rPr lang="cs-CZ" sz="1800" b="1" i="1" dirty="0"/>
              <a:t>Faktory atraktivity dle Kováře</a:t>
            </a:r>
            <a:r>
              <a:rPr lang="cs-CZ" sz="1800" b="1" dirty="0"/>
              <a:t> </a:t>
            </a:r>
            <a:r>
              <a:rPr lang="cs-CZ" sz="1800" dirty="0"/>
              <a:t>– velikost trhu, trendy růstu trhu (politické, ekonomické, sociální a technické), ziskovost trhu (nedostatek kupní síly, nedostatečná síla dodavatelů, intenzita vnitřní rivality), zranitelnost trhu (hrozba nových vstupů, dostupnost efektivních substitučních výrobků</a:t>
            </a:r>
            <a:r>
              <a:rPr lang="cs-CZ" sz="1800" dirty="0" smtClean="0"/>
              <a:t>).</a:t>
            </a:r>
          </a:p>
          <a:p>
            <a:pPr lvl="0" algn="just"/>
            <a:endParaRPr lang="cs-CZ" sz="1800" dirty="0"/>
          </a:p>
          <a:p>
            <a:pPr lvl="0" algn="just"/>
            <a:r>
              <a:rPr lang="cs-CZ" sz="1800" b="1" i="1" dirty="0"/>
              <a:t>Faktory atraktivity dle </a:t>
            </a:r>
            <a:r>
              <a:rPr lang="cs-CZ" sz="1800" b="1" i="1" dirty="0" err="1"/>
              <a:t>Portera</a:t>
            </a:r>
            <a:r>
              <a:rPr lang="cs-CZ" sz="1800" b="1" dirty="0"/>
              <a:t> </a:t>
            </a:r>
            <a:r>
              <a:rPr lang="cs-CZ" sz="1800" dirty="0"/>
              <a:t>– zisky převyšující náklady na vstup, příležitost růstu, překážky vstupu do odvětví, investiční náklady nezbytné pro zapojení se do nového podnikání, dodatečné investice na překonání dalších překážek vstupu, očekávané náklady způsobené odvetou členů odvětví vůči vstupu, očekávané hotovostní toky spojené s přítomností v odvětví, možnost pro nový podnik si v odvětví vytvořit dlouhodobě obranyschopnou pozici atd. </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tržního prostředí</a:t>
            </a:r>
            <a:endParaRPr lang="cs-CZ" dirty="0"/>
          </a:p>
        </p:txBody>
      </p:sp>
    </p:spTree>
    <p:extLst>
      <p:ext uri="{BB962C8B-B14F-4D97-AF65-F5344CB8AC3E}">
        <p14:creationId xmlns:p14="http://schemas.microsoft.com/office/powerpoint/2010/main" val="959515233"/>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odvětví</a:t>
            </a:r>
          </a:p>
          <a:p>
            <a:pPr algn="just"/>
            <a:r>
              <a:rPr lang="cs-CZ" sz="1800" dirty="0"/>
              <a:t>K hodnocení konkurenceschopnosti odvětví se používá metoda Michaela E. </a:t>
            </a:r>
            <a:r>
              <a:rPr lang="cs-CZ" sz="1800" dirty="0" err="1"/>
              <a:t>Portera</a:t>
            </a:r>
            <a:r>
              <a:rPr lang="cs-CZ" sz="1800" dirty="0"/>
              <a:t> nazývaná jako tzv. </a:t>
            </a:r>
            <a:r>
              <a:rPr lang="cs-CZ" sz="1800" b="1" dirty="0" err="1"/>
              <a:t>Porterův</a:t>
            </a:r>
            <a:r>
              <a:rPr lang="cs-CZ" sz="1800" b="1" dirty="0"/>
              <a:t> diamant</a:t>
            </a:r>
            <a:r>
              <a:rPr lang="cs-CZ" sz="1800" dirty="0"/>
              <a:t>. Konkurenční výhoda podniku je závislá na typu odvětví, v němž podnik působí, a na geografické poloze podniku. Každý podnik tak může mít svůj unikátní zdroj konkurenční výhody, který jej tak odlišuje od ostatních. Tyto zdroje jsou popsány diamantem konkurenční </a:t>
            </a:r>
            <a:r>
              <a:rPr lang="cs-CZ" sz="1800" dirty="0" smtClean="0"/>
              <a:t>výhody.</a:t>
            </a:r>
          </a:p>
          <a:p>
            <a:pPr algn="just"/>
            <a:r>
              <a:rPr lang="cs-CZ" sz="1800" dirty="0"/>
              <a:t>Podle </a:t>
            </a:r>
            <a:r>
              <a:rPr lang="cs-CZ" sz="1800" dirty="0" err="1"/>
              <a:t>Portera</a:t>
            </a:r>
            <a:r>
              <a:rPr lang="cs-CZ" sz="1800" dirty="0"/>
              <a:t> je celková konkurenceschopnost determinována čtyřmi atributy, které  umožňují danému podniku získat konkurenční výhodu v mezinárodním srovnání. Jedná se o podmínky výrobních faktorů; podmínky na straně poptávky; související a podpůrná odvětví a poslední čtvrtý atribut je představován firemní strategií, strukturou a rivalitou.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tržního prostředí</a:t>
            </a:r>
            <a:endParaRPr lang="cs-CZ" dirty="0"/>
          </a:p>
        </p:txBody>
      </p:sp>
    </p:spTree>
    <p:extLst>
      <p:ext uri="{BB962C8B-B14F-4D97-AF65-F5344CB8AC3E}">
        <p14:creationId xmlns:p14="http://schemas.microsoft.com/office/powerpoint/2010/main" val="3443525119"/>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lvl="0" algn="just"/>
            <a:r>
              <a:rPr lang="cs-CZ" sz="2000" b="1" i="1" dirty="0"/>
              <a:t>Podmínky výrobních faktorů (faktor podmínek)</a:t>
            </a:r>
            <a:r>
              <a:rPr lang="cs-CZ" sz="2000" dirty="0"/>
              <a:t> – představují podmínky na straně vstupů. Výše produkce v daném odvětví je determinován vybaveností těmito základními výrobními faktory, tj. práci, půdou, přírodními zdroji a kapitálem. Pokud ale dané odvětví nedisponuje potřebným množstvím a kvalitou těchto potřebných vstupů, tak nastává snaha chybějící faktor nahradit, což podporuje vývoj inovací. Aby tento efekt fungoval, je potřeba, aby i v ostatních částech diamantu byly pro tento efekty nastoleny příznivé podmínky.</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tržního prostředí</a:t>
            </a:r>
            <a:endParaRPr lang="cs-CZ" dirty="0"/>
          </a:p>
        </p:txBody>
      </p:sp>
    </p:spTree>
    <p:extLst>
      <p:ext uri="{BB962C8B-B14F-4D97-AF65-F5344CB8AC3E}">
        <p14:creationId xmlns:p14="http://schemas.microsoft.com/office/powerpoint/2010/main" val="2385536649"/>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lvl="0"/>
            <a:r>
              <a:rPr lang="cs-CZ" sz="2000" b="1" i="1" dirty="0"/>
              <a:t>Podmínky na straně poptávky (poptávkové podmínky)</a:t>
            </a:r>
            <a:r>
              <a:rPr lang="cs-CZ" sz="2000" dirty="0"/>
              <a:t> – působí na podniky pozitivním vlivem v tom smyslu, že jsou podniky motivovány uspokojovat náročnou domácí poptávku a snaží se nabídnout co možná nejlepší produkt, což působí pozitivně na rychlejší vývoj inovací a na tvorbu sofistikovanější produkce. V odvětvích, kde domácí poptávka udává nabízejícím jasnější a včasnější obraz po vznikajících potřebách, tak podnik získává konkurenční výhodu, kterou může dále uplatnit na mezinárodním trhu.</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tržního prostředí</a:t>
            </a:r>
            <a:endParaRPr lang="cs-CZ" dirty="0"/>
          </a:p>
        </p:txBody>
      </p:sp>
    </p:spTree>
    <p:extLst>
      <p:ext uri="{BB962C8B-B14F-4D97-AF65-F5344CB8AC3E}">
        <p14:creationId xmlns:p14="http://schemas.microsoft.com/office/powerpoint/2010/main" val="837294140"/>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2771</TotalTime>
  <Words>11052</Words>
  <Application>Microsoft Office PowerPoint</Application>
  <PresentationFormat>Předvádění na obrazovce (16:9)</PresentationFormat>
  <Paragraphs>623</Paragraphs>
  <Slides>108</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108</vt:i4>
      </vt:variant>
    </vt:vector>
  </HeadingPairs>
  <TitlesOfParts>
    <vt:vector size="113" baseType="lpstr">
      <vt:lpstr>Arial</vt:lpstr>
      <vt:lpstr>Calibri</vt:lpstr>
      <vt:lpstr>Enriqueta</vt:lpstr>
      <vt:lpstr>Times New Roman</vt:lpstr>
      <vt:lpstr>SLU</vt:lpstr>
      <vt:lpstr>Podnikatelské prostředí</vt:lpstr>
      <vt:lpstr>Základní informace k předmětu</vt:lpstr>
      <vt:lpstr>Podnikatelské prostředí</vt:lpstr>
      <vt:lpstr>Typologie podnikatelského prostředí</vt:lpstr>
      <vt:lpstr>Typologie podnikatelského prostředí</vt:lpstr>
      <vt:lpstr>Struktura podnikatelského prostředí</vt:lpstr>
      <vt:lpstr>Struktura podnikatelského prostředí</vt:lpstr>
      <vt:lpstr>Struktura podnikatelského prostředí</vt:lpstr>
      <vt:lpstr>Struktura podnikatelského prostředí</vt:lpstr>
      <vt:lpstr>Externí podnikatelské prostředí</vt:lpstr>
      <vt:lpstr>Makroprostředí</vt:lpstr>
      <vt:lpstr>Tržní prostředí</vt:lpstr>
      <vt:lpstr>Interní podnikatelské prostředí</vt:lpstr>
      <vt:lpstr>Struktura podnikatelského prostředí</vt:lpstr>
      <vt:lpstr>Struktura podnikatelského prostředí</vt:lpstr>
      <vt:lpstr>Struktura podnikatelského prostředí</vt:lpstr>
      <vt:lpstr>Globální podnikatelské prostředí</vt:lpstr>
      <vt:lpstr>Prostředí světové ekonomiky</vt:lpstr>
      <vt:lpstr>Prostředí světové ekonomiky</vt:lpstr>
      <vt:lpstr>Prostředí světové ekonomiky</vt:lpstr>
      <vt:lpstr>Prostředí světové ekonomiky</vt:lpstr>
      <vt:lpstr>Prostředí světové ekonomiky</vt:lpstr>
      <vt:lpstr>Prostředí národního státu</vt:lpstr>
      <vt:lpstr>Prostředí národního státu </vt:lpstr>
      <vt:lpstr>Význam podnikatelského prostředí</vt:lpstr>
      <vt:lpstr>Význam podnikatelského prostředí</vt:lpstr>
      <vt:lpstr>Změny v podnikatelském prostředí</vt:lpstr>
      <vt:lpstr>Globální podnikatelské prostředí</vt:lpstr>
      <vt:lpstr>Globální podnikatelské prostředí</vt:lpstr>
      <vt:lpstr>Globální podnikatelské prostředí</vt:lpstr>
      <vt:lpstr>Globální podnikatelské prostředí</vt:lpstr>
      <vt:lpstr>Globální podnikatelské prostředí</vt:lpstr>
      <vt:lpstr>Globální podnikatelské prostředí</vt:lpstr>
      <vt:lpstr>Složky globálního podnikatelského prostředí</vt:lpstr>
      <vt:lpstr>Složky globálního podnikatelského prostředí</vt:lpstr>
      <vt:lpstr>Složky globálního podnikatelského prostředí</vt:lpstr>
      <vt:lpstr>Složky globálního podnikatelského prostředí</vt:lpstr>
      <vt:lpstr>Složky globálního podnikatelského prostředí</vt:lpstr>
      <vt:lpstr>Složky globálního podnikatelského prostředí</vt:lpstr>
      <vt:lpstr>Globalizace</vt:lpstr>
      <vt:lpstr>Globalizace</vt:lpstr>
      <vt:lpstr>Globalizace</vt:lpstr>
      <vt:lpstr>Globalizace</vt:lpstr>
      <vt:lpstr>Globalizace</vt:lpstr>
      <vt:lpstr>Globalizace</vt:lpstr>
      <vt:lpstr>Globalizace</vt:lpstr>
      <vt:lpstr>Přínosy a rizika globalizace</vt:lpstr>
      <vt:lpstr>Přínosy a rizika globalizace</vt:lpstr>
      <vt:lpstr>Přínosy a rizika globalizace</vt:lpstr>
      <vt:lpstr>Globální problémy</vt:lpstr>
      <vt:lpstr>Globální problémy</vt:lpstr>
      <vt:lpstr>Bariéry globalizace</vt:lpstr>
      <vt:lpstr>Metody analýzy globálního prostředí</vt:lpstr>
      <vt:lpstr>Externí podnikatelské prostředí</vt:lpstr>
      <vt:lpstr>Externí podnikatelské prostředí</vt:lpstr>
      <vt:lpstr>Podnikatelské prostředí</vt:lpstr>
      <vt:lpstr>Externí podnikatelské prostředí</vt:lpstr>
      <vt:lpstr>Makroprostředí</vt:lpstr>
      <vt:lpstr>Prvky makroprostředí</vt:lpstr>
      <vt:lpstr>Prvky makroprostředí</vt:lpstr>
      <vt:lpstr>Prvky makroprostředí</vt:lpstr>
      <vt:lpstr>Prvky makroprostředí</vt:lpstr>
      <vt:lpstr>Metody analýzy makroprostředí</vt:lpstr>
      <vt:lpstr>Metody analýzy makroprostředí</vt:lpstr>
      <vt:lpstr>Metody analýzy makroprostředí</vt:lpstr>
      <vt:lpstr>Metody analýzy makroprostředí</vt:lpstr>
      <vt:lpstr>Metody analýzy makroprostředí</vt:lpstr>
      <vt:lpstr>Metody analýzy makroprostředí</vt:lpstr>
      <vt:lpstr>Metody analýzy makroprostředí</vt:lpstr>
      <vt:lpstr>Metody analýzy makroprostředí</vt:lpstr>
      <vt:lpstr>Metody analýzy makroprostředí</vt:lpstr>
      <vt:lpstr>Metody analýzy makroprostředí</vt:lpstr>
      <vt:lpstr>Metody analýzy makroprostředí</vt:lpstr>
      <vt:lpstr>Metody analýzy makroprostředí</vt:lpstr>
      <vt:lpstr>Brainstorming</vt:lpstr>
      <vt:lpstr>Metoda DELPHI</vt:lpstr>
      <vt:lpstr>Metoda scénářů</vt:lpstr>
      <vt:lpstr>Metody analýzy makroprostředí</vt:lpstr>
      <vt:lpstr>Metody analýzy makroprostředí</vt:lpstr>
      <vt:lpstr>Externí podnikatelské prostředí</vt:lpstr>
      <vt:lpstr>Tržní prostředí</vt:lpstr>
      <vt:lpstr>Subjekty tržního prostředí</vt:lpstr>
      <vt:lpstr>Odvětví</vt:lpstr>
      <vt:lpstr>Odvětví</vt:lpstr>
      <vt:lpstr>Odvětví</vt:lpstr>
      <vt:lpstr>Odvětví</vt:lpstr>
      <vt:lpstr>Trh</vt:lpstr>
      <vt:lpstr>Trh</vt:lpstr>
      <vt:lpstr>Trh</vt:lpstr>
      <vt:lpstr>Trh</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159</cp:revision>
  <dcterms:created xsi:type="dcterms:W3CDTF">2016-07-06T15:42:34Z</dcterms:created>
  <dcterms:modified xsi:type="dcterms:W3CDTF">2022-02-17T18:46:57Z</dcterms:modified>
</cp:coreProperties>
</file>