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sldIdLst>
    <p:sldId id="256" r:id="rId2"/>
    <p:sldId id="348" r:id="rId3"/>
    <p:sldId id="322" r:id="rId4"/>
    <p:sldId id="323" r:id="rId5"/>
    <p:sldId id="324" r:id="rId6"/>
    <p:sldId id="325" r:id="rId7"/>
    <p:sldId id="326" r:id="rId8"/>
    <p:sldId id="327" r:id="rId9"/>
    <p:sldId id="334" r:id="rId10"/>
    <p:sldId id="335" r:id="rId11"/>
    <p:sldId id="336" r:id="rId12"/>
    <p:sldId id="337" r:id="rId13"/>
    <p:sldId id="338" r:id="rId14"/>
    <p:sldId id="328" r:id="rId15"/>
    <p:sldId id="329" r:id="rId16"/>
    <p:sldId id="333" r:id="rId17"/>
    <p:sldId id="342" r:id="rId18"/>
    <p:sldId id="343" r:id="rId19"/>
    <p:sldId id="344" r:id="rId20"/>
    <p:sldId id="345" r:id="rId21"/>
    <p:sldId id="346" r:id="rId22"/>
    <p:sldId id="347" r:id="rId23"/>
    <p:sldId id="340" r:id="rId24"/>
    <p:sldId id="341" r:id="rId25"/>
    <p:sldId id="330" r:id="rId26"/>
    <p:sldId id="331" r:id="rId27"/>
    <p:sldId id="332" r:id="rId28"/>
    <p:sldId id="349"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 id="376" r:id="rId55"/>
    <p:sldId id="378" r:id="rId56"/>
    <p:sldId id="379" r:id="rId57"/>
    <p:sldId id="380" r:id="rId58"/>
    <p:sldId id="381" r:id="rId59"/>
    <p:sldId id="382" r:id="rId60"/>
    <p:sldId id="383" r:id="rId61"/>
    <p:sldId id="384" r:id="rId62"/>
    <p:sldId id="385" r:id="rId63"/>
    <p:sldId id="386" r:id="rId64"/>
    <p:sldId id="387" r:id="rId65"/>
    <p:sldId id="388" r:id="rId66"/>
    <p:sldId id="389" r:id="rId67"/>
    <p:sldId id="390" r:id="rId68"/>
    <p:sldId id="391" r:id="rId69"/>
    <p:sldId id="392" r:id="rId70"/>
    <p:sldId id="393" r:id="rId71"/>
    <p:sldId id="394" r:id="rId72"/>
    <p:sldId id="395" r:id="rId73"/>
    <p:sldId id="396" r:id="rId74"/>
    <p:sldId id="397" r:id="rId75"/>
    <p:sldId id="398" r:id="rId76"/>
    <p:sldId id="399" r:id="rId77"/>
    <p:sldId id="400" r:id="rId78"/>
    <p:sldId id="401" r:id="rId79"/>
    <p:sldId id="402" r:id="rId80"/>
    <p:sldId id="403" r:id="rId81"/>
    <p:sldId id="405" r:id="rId82"/>
    <p:sldId id="406" r:id="rId83"/>
    <p:sldId id="407" r:id="rId84"/>
    <p:sldId id="408" r:id="rId85"/>
    <p:sldId id="409" r:id="rId86"/>
    <p:sldId id="410" r:id="rId87"/>
    <p:sldId id="411" r:id="rId88"/>
    <p:sldId id="412" r:id="rId89"/>
    <p:sldId id="413" r:id="rId90"/>
    <p:sldId id="414" r:id="rId91"/>
    <p:sldId id="415" r:id="rId92"/>
    <p:sldId id="416" r:id="rId93"/>
    <p:sldId id="417" r:id="rId94"/>
    <p:sldId id="418" r:id="rId95"/>
    <p:sldId id="419" r:id="rId96"/>
    <p:sldId id="420" r:id="rId97"/>
    <p:sldId id="421" r:id="rId98"/>
    <p:sldId id="422" r:id="rId99"/>
    <p:sldId id="423" r:id="rId100"/>
    <p:sldId id="424" r:id="rId101"/>
    <p:sldId id="425" r:id="rId102"/>
    <p:sldId id="426" r:id="rId103"/>
    <p:sldId id="427" r:id="rId104"/>
    <p:sldId id="428" r:id="rId105"/>
    <p:sldId id="429" r:id="rId106"/>
    <p:sldId id="430" r:id="rId107"/>
    <p:sldId id="431" r:id="rId108"/>
    <p:sldId id="432" r:id="rId10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17.02.2022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31</a:t>
            </a:fld>
            <a:endParaRPr lang="cs-CZ"/>
          </a:p>
        </p:txBody>
      </p:sp>
    </p:spTree>
    <p:extLst>
      <p:ext uri="{BB962C8B-B14F-4D97-AF65-F5344CB8AC3E}">
        <p14:creationId xmlns:p14="http://schemas.microsoft.com/office/powerpoint/2010/main" val="3967631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endParaRPr lang="cs-CZ" sz="2000" dirty="0" smtClean="0"/>
          </a:p>
          <a:p>
            <a:pPr algn="just"/>
            <a:r>
              <a:rPr lang="cs-CZ" sz="2000" dirty="0" smtClean="0"/>
              <a:t>Externí </a:t>
            </a:r>
            <a:r>
              <a:rPr lang="cs-CZ" sz="2000" dirty="0"/>
              <a:t>podnikatelské prostředí můžeme rozčlenit do dvou úrovní, a to na vzdálenější a bližší prostředí (okolí). </a:t>
            </a:r>
            <a:endParaRPr lang="cs-CZ" sz="2000" dirty="0" smtClean="0"/>
          </a:p>
          <a:p>
            <a:pPr algn="just"/>
            <a:r>
              <a:rPr lang="cs-CZ" sz="2000" dirty="0" smtClean="0"/>
              <a:t>Vzdálenější </a:t>
            </a:r>
            <a:r>
              <a:rPr lang="cs-CZ" sz="2000" dirty="0"/>
              <a:t>prostředí se obvykle nazývá makroprostředí a bližší prostředí jako tržní prostředí. </a:t>
            </a:r>
            <a:endParaRPr lang="cs-CZ" sz="2000" dirty="0" smtClean="0"/>
          </a:p>
          <a:p>
            <a:pPr algn="just"/>
            <a:r>
              <a:rPr lang="cs-CZ" sz="2000" dirty="0" smtClean="0"/>
              <a:t>Pojmenování </a:t>
            </a:r>
            <a:r>
              <a:rPr lang="cs-CZ" sz="2000" dirty="0"/>
              <a:t>těchto úrovní není v odborné literatuře vždy jednotné. Například trh </a:t>
            </a:r>
            <a:r>
              <a:rPr lang="cs-CZ" sz="2000" dirty="0" smtClean="0"/>
              <a:t>nazývají </a:t>
            </a:r>
            <a:r>
              <a:rPr lang="cs-CZ" sz="2000" dirty="0" err="1"/>
              <a:t>Kotler</a:t>
            </a:r>
            <a:r>
              <a:rPr lang="cs-CZ" sz="2000" dirty="0"/>
              <a:t> </a:t>
            </a:r>
            <a:r>
              <a:rPr lang="cs-CZ" sz="2000" dirty="0" smtClean="0"/>
              <a:t>a Keller ve </a:t>
            </a:r>
            <a:r>
              <a:rPr lang="cs-CZ" sz="2000" dirty="0"/>
              <a:t>své publikaci činným prostředím. Dvořáček a </a:t>
            </a:r>
            <a:r>
              <a:rPr lang="cs-CZ" sz="2000" dirty="0" err="1"/>
              <a:t>Slunčík</a:t>
            </a:r>
            <a:r>
              <a:rPr lang="cs-CZ" sz="2000" dirty="0"/>
              <a:t> (</a:t>
            </a:r>
            <a:r>
              <a:rPr lang="cs-CZ" sz="2000" dirty="0" smtClean="0"/>
              <a:t>2012) </a:t>
            </a:r>
            <a:r>
              <a:rPr lang="cs-CZ" sz="2000" dirty="0"/>
              <a:t>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r>
              <a:rPr lang="cs-CZ" sz="1800" dirty="0" smtClean="0"/>
              <a:t>.</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412397895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a:t>
            </a:r>
            <a:r>
              <a:rPr lang="cs-CZ" sz="1800" b="1" cap="small" dirty="0" smtClean="0"/>
              <a:t>odvětví – </a:t>
            </a:r>
            <a:r>
              <a:rPr lang="cs-CZ" sz="1800" b="1" cap="small" dirty="0" err="1" smtClean="0"/>
              <a:t>Porterův</a:t>
            </a:r>
            <a:r>
              <a:rPr lang="cs-CZ" sz="1800" b="1" cap="small" dirty="0" smtClean="0"/>
              <a:t> diamant</a:t>
            </a:r>
            <a:endParaRPr lang="cs-CZ" sz="1800" b="1" cap="small"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87649742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a:t>
            </a:r>
            <a:r>
              <a:rPr lang="cs-CZ" sz="1600" dirty="0" smtClean="0"/>
              <a:t>: </a:t>
            </a:r>
            <a:endParaRPr lang="cs-CZ" sz="1600" dirty="0"/>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2079202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a:t>
            </a:r>
            <a:r>
              <a:rPr lang="cs-CZ" sz="1600" b="1" cap="small" dirty="0" smtClean="0"/>
              <a:t>odvětví – </a:t>
            </a:r>
            <a:r>
              <a:rPr lang="cs-CZ" sz="1600" b="1" cap="small" dirty="0" err="1" smtClean="0"/>
              <a:t>Porterova</a:t>
            </a:r>
            <a:r>
              <a:rPr lang="cs-CZ" sz="1600" b="1" cap="small" dirty="0" smtClean="0"/>
              <a:t> analýza konkurence</a:t>
            </a:r>
            <a:endParaRPr lang="cs-CZ" sz="1600" b="1" cap="small"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36725229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92744195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a:t>
            </a:r>
            <a:r>
              <a:rPr lang="cs-CZ" sz="2000" b="1" cap="small" dirty="0" smtClean="0"/>
              <a:t>odvětví – strategické mapy</a:t>
            </a:r>
            <a:endParaRPr lang="cs-CZ" sz="2000" b="1" cap="small"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5349882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3986355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90395622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a:t>
            </a:r>
            <a:r>
              <a:rPr lang="cs-CZ" sz="1700" b="1" cap="small" dirty="0" smtClean="0"/>
              <a:t>trhu</a:t>
            </a:r>
            <a:endParaRPr lang="cs-CZ" sz="1700" b="1" cap="small" dirty="0"/>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428828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endParaRPr lang="cs-CZ" sz="2000" dirty="0" smtClean="0"/>
          </a:p>
          <a:p>
            <a:pPr algn="just"/>
            <a:r>
              <a:rPr lang="cs-CZ" sz="2000" dirty="0" smtClean="0"/>
              <a:t>Toto </a:t>
            </a:r>
            <a:r>
              <a:rPr lang="cs-CZ" sz="2000" dirty="0"/>
              <a:t>prostředí se nejčastěji označuje jako tzv. makroprostředí</a:t>
            </a:r>
            <a:r>
              <a:rPr lang="cs-CZ" sz="2000" dirty="0" smtClean="0"/>
              <a:t>.</a:t>
            </a:r>
            <a:endParaRPr lang="cs-CZ" sz="2000" dirty="0"/>
          </a:p>
          <a:p>
            <a:pPr algn="just"/>
            <a:r>
              <a:rPr lang="cs-CZ" sz="2000" dirty="0" smtClean="0"/>
              <a:t>Makroprostředí </a:t>
            </a:r>
            <a:r>
              <a:rPr lang="cs-CZ" sz="2000" dirty="0"/>
              <a:t>je vytvořeno společenským a historickým vývojem konkrétní společnosti v konkrétní lokalitě, proto se také označuje jako „kontextuální úroveň“. Což znamená, že podnik funguje a existuje v určitém širším kontextu, širších souvislostech</a:t>
            </a:r>
            <a:r>
              <a:rPr lang="cs-CZ" sz="2000" dirty="0" smtClean="0"/>
              <a:t>.</a:t>
            </a:r>
          </a:p>
          <a:p>
            <a:pPr algn="just"/>
            <a:r>
              <a:rPr lang="cs-CZ" sz="2000" dirty="0"/>
              <a:t>Samotný podnikatelský subjekt nemůže ovlivnit makroprostředí a jeho části. Podnik faktory z makroprostředí pouze reflektuje, může je využívat a negativním faktorům se případně </a:t>
            </a:r>
            <a:r>
              <a:rPr lang="cs-CZ" sz="2000" dirty="0" smtClean="0"/>
              <a:t>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Makroprostředí</a:t>
            </a:r>
            <a:endParaRPr lang="cs-CZ" dirty="0"/>
          </a:p>
        </p:txBody>
      </p:sp>
    </p:spTree>
    <p:extLst>
      <p:ext uri="{BB962C8B-B14F-4D97-AF65-F5344CB8AC3E}">
        <p14:creationId xmlns:p14="http://schemas.microsoft.com/office/powerpoint/2010/main" val="7913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a:t>
            </a:r>
            <a:r>
              <a:rPr lang="cs-CZ" sz="2000" dirty="0" smtClean="0"/>
              <a:t>Někteří </a:t>
            </a:r>
            <a:r>
              <a:rPr lang="cs-CZ" sz="2000" dirty="0"/>
              <a:t>autoři začleňují toto prostředí do mikroprostředí, tj. do prostředí podniku. </a:t>
            </a:r>
            <a:endParaRPr lang="cs-CZ" sz="2000" dirty="0" smtClean="0"/>
          </a:p>
          <a:p>
            <a:pPr algn="just"/>
            <a:r>
              <a:rPr lang="cs-CZ" sz="2000" dirty="0" smtClean="0"/>
              <a:t>Základní </a:t>
            </a:r>
            <a:r>
              <a:rPr lang="cs-CZ" sz="2000" dirty="0"/>
              <a:t>charakteristikou </a:t>
            </a:r>
            <a:r>
              <a:rPr lang="cs-CZ" sz="2000" dirty="0" smtClean="0"/>
              <a:t>tržního </a:t>
            </a:r>
            <a:r>
              <a:rPr lang="cs-CZ" sz="2000" dirty="0"/>
              <a:t>prostředí je to, že podniky mohou ovlivňovat subjekty a síly tohoto podnikatelského prostředí. Toto ovlivňování je cílené a záměrné. </a:t>
            </a:r>
            <a:endParaRPr lang="cs-CZ" sz="2000" dirty="0" smtClean="0"/>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18068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a:t>
            </a:r>
            <a:r>
              <a:rPr lang="cs-CZ" sz="1800" dirty="0" smtClean="0"/>
              <a:t>schopnosti </a:t>
            </a:r>
            <a:r>
              <a:rPr lang="cs-CZ" sz="1800" dirty="0"/>
              <a:t>podniku, které by měla být zdůrazněny, vyzdviženy</a:t>
            </a:r>
            <a:r>
              <a:rPr lang="cs-CZ" sz="1800" dirty="0" smtClean="0"/>
              <a:t>.</a:t>
            </a:r>
          </a:p>
          <a:p>
            <a:pPr algn="just"/>
            <a:r>
              <a:rPr lang="cs-CZ" sz="1800" dirty="0"/>
              <a:t>Interní prostředí podniku můžeme označit jako organizační úroveň podnikatelského prostředí, jelikož se týká čistě podniku jako </a:t>
            </a:r>
            <a:r>
              <a:rPr lang="cs-CZ" sz="1800" dirty="0" smtClean="0"/>
              <a:t>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Interní podnikatelské prostředí</a:t>
            </a:r>
            <a:endParaRPr lang="cs-CZ" dirty="0"/>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a:t>
            </a:r>
            <a:r>
              <a:rPr lang="cs-CZ" sz="1800" dirty="0" smtClean="0"/>
              <a:t>2012) </a:t>
            </a:r>
            <a:r>
              <a:rPr lang="cs-CZ" sz="1800" dirty="0"/>
              <a:t>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r>
              <a:rPr lang="cs-CZ" sz="1800" dirty="0"/>
              <a:t> představuje nejširší podnikatelské prostředí. Toto prostředí v sobě zahrnuje mezinárodní aspekt, jelikož je tvořeno prostředím světové ekonomiky a faktory mezinárodního ekonomického řádu. Globální podnikatelské prostředí působí tzv. </a:t>
            </a:r>
            <a:r>
              <a:rPr lang="cs-CZ" sz="1800" dirty="0" err="1"/>
              <a:t>supranárodním</a:t>
            </a:r>
            <a:r>
              <a:rPr lang="cs-CZ" sz="1800" dirty="0"/>
              <a:t> vlivem na podniky. </a:t>
            </a:r>
            <a:r>
              <a:rPr lang="cs-CZ" sz="1800" dirty="0" err="1"/>
              <a:t>Supranárodní</a:t>
            </a:r>
            <a:r>
              <a:rPr lang="cs-CZ" sz="1800" dirty="0"/>
              <a:t> vliv ovlivňuje všechny podnikatelské subjekty na celém světě a vychází z působení subjektů světové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Národní podnikatelské prostředí</a:t>
            </a:r>
            <a:r>
              <a:rPr lang="cs-CZ" sz="1800" dirty="0"/>
              <a:t> je představováno konkrétními faktory (politické, legislativní, ekologické, demografické, technologické a další) konkrétní země, se kterou se konkrétní podnikatelský subjekt identifikuje. Národní podnikatelské prostředí působí tzv. národním vlivem na podniky, který vychází a je dán politikou a rozhodnutími vlády příslušné země. </a:t>
            </a:r>
            <a:endParaRPr lang="cs-CZ" sz="1800" dirty="0" smtClean="0"/>
          </a:p>
          <a:p>
            <a:pPr lvl="0" algn="just"/>
            <a:endParaRPr lang="cs-CZ" sz="1800" dirty="0"/>
          </a:p>
          <a:p>
            <a:pPr lvl="0" algn="just"/>
            <a:r>
              <a:rPr lang="cs-CZ" sz="1800" b="1" dirty="0"/>
              <a:t>Lokální podnikatelské prostředí</a:t>
            </a:r>
            <a:r>
              <a:rPr lang="cs-CZ" sz="1800" dirty="0"/>
              <a:t> je chápáno jako konkrétní prostředí (lokalita, město, oblast), ve kterém je podnik umístěn a realizuje své podnikatelské aktivity. Lokální podnikatelské prostředí působí tzv. sub-národním vlivem na podniky, který je dán působením lokálních autorit v příslušné oblasti.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302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a:t>¨</a:t>
            </a:r>
            <a:r>
              <a:rPr lang="cs-CZ" sz="2000" dirty="0" smtClean="0"/>
              <a:t>Proto </a:t>
            </a:r>
            <a:r>
              <a:rPr lang="cs-CZ" sz="2000" dirty="0"/>
              <a:t>v této souvislosti hovoříme o globálním podnikatelském prostředí. </a:t>
            </a:r>
            <a:r>
              <a:rPr lang="cs-CZ" sz="2000" dirty="0" smtClean="0"/>
              <a:t>P</a:t>
            </a:r>
          </a:p>
          <a:p>
            <a:pPr algn="just"/>
            <a:r>
              <a:rPr lang="cs-CZ" sz="2000" dirty="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smtClean="0"/>
              <a:t>Světová ekonomika, která je chápána jako </a:t>
            </a:r>
            <a:r>
              <a:rPr lang="cs-CZ" sz="1800" dirty="0" err="1" smtClean="0"/>
              <a:t>ekonomickopolitická</a:t>
            </a:r>
            <a:r>
              <a:rPr lang="cs-CZ" sz="1800" dirty="0" smtClean="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smtClean="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a:t>
            </a:r>
            <a:r>
              <a:rPr lang="cs-CZ" sz="1900" dirty="0" smtClean="0"/>
              <a:t>Základním </a:t>
            </a:r>
            <a:r>
              <a:rPr lang="cs-CZ" sz="1900" dirty="0"/>
              <a:t>subsystémem světové ekonomiky je státní ekonomický celek (</a:t>
            </a:r>
            <a:r>
              <a:rPr lang="cs-CZ" sz="1900" i="1" dirty="0"/>
              <a:t>národní ekonomika</a:t>
            </a:r>
            <a:r>
              <a:rPr lang="cs-CZ" sz="1900" dirty="0"/>
              <a:t>). </a:t>
            </a:r>
            <a:r>
              <a:rPr lang="cs-CZ" sz="1900" dirty="0" smtClean="0"/>
              <a:t>K</a:t>
            </a:r>
            <a:r>
              <a:rPr lang="cs-CZ" sz="1900" dirty="0"/>
              <a:t>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endParaRPr lang="cs-CZ" sz="1900" dirty="0" smtClean="0"/>
          </a:p>
          <a:p>
            <a:pPr algn="just"/>
            <a:r>
              <a:rPr lang="cs-CZ" sz="1900" dirty="0" smtClean="0"/>
              <a:t>Subjekty </a:t>
            </a:r>
            <a:r>
              <a:rPr lang="cs-CZ" sz="1900" dirty="0"/>
              <a:t>tak rozdělujeme na subjekty makroekonomického typu a mikroekonomického typu. K subjektům </a:t>
            </a:r>
            <a:r>
              <a:rPr lang="cs-CZ" sz="1900" b="1" i="1" dirty="0"/>
              <a:t>makroekonomického typu </a:t>
            </a:r>
            <a:r>
              <a:rPr lang="cs-CZ" sz="1900" dirty="0"/>
              <a:t>zařazujeme národní ekonomiky a mezinárodní integrační seskupení</a:t>
            </a:r>
            <a:r>
              <a:rPr lang="cs-CZ" sz="1900" dirty="0" smtClean="0"/>
              <a:t>.</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Ing. Šárka Zapletalová, Ph.D.</a:t>
            </a:r>
          </a:p>
          <a:p>
            <a:pPr lvl="1" algn="just"/>
            <a:r>
              <a:rPr lang="cs-CZ" sz="1400" dirty="0" smtClean="0"/>
              <a:t>Kancelář: B202</a:t>
            </a:r>
          </a:p>
          <a:p>
            <a:pPr lvl="1" algn="just"/>
            <a:r>
              <a:rPr lang="cs-CZ" sz="1400" dirty="0" smtClean="0"/>
              <a:t>Konzultační hodiny: </a:t>
            </a:r>
            <a:r>
              <a:rPr lang="cs-CZ" sz="1400" dirty="0" smtClean="0"/>
              <a:t>středa 11,00 – 13,00  nebo online </a:t>
            </a:r>
            <a:r>
              <a:rPr lang="cs-CZ" sz="1400" dirty="0" smtClean="0"/>
              <a:t>MS </a:t>
            </a:r>
            <a:r>
              <a:rPr lang="cs-CZ" sz="1400" dirty="0" err="1" smtClean="0"/>
              <a:t>Teams</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Veškeré materiály, informace a podklady ke studiu: IS SU</a:t>
            </a:r>
          </a:p>
          <a:p>
            <a:pPr algn="just"/>
            <a:r>
              <a:rPr lang="cs-CZ" sz="1800" dirty="0" smtClean="0"/>
              <a:t>Požadavky na ukončení předmětu:</a:t>
            </a:r>
          </a:p>
          <a:p>
            <a:pPr lvl="1" algn="just"/>
            <a:r>
              <a:rPr lang="cs-CZ" sz="1400" dirty="0" smtClean="0"/>
              <a:t>Absolvování průběžného testu přes IS SU v týdnu 11. 4. – 15. 4. 2022 – 20% hodnocení</a:t>
            </a:r>
          </a:p>
          <a:p>
            <a:pPr lvl="1" algn="just"/>
            <a:r>
              <a:rPr lang="cs-CZ" sz="1400" dirty="0" smtClean="0"/>
              <a:t>Vypracování </a:t>
            </a:r>
            <a:r>
              <a:rPr lang="cs-CZ" sz="1400" dirty="0" smtClean="0"/>
              <a:t>a odevzdání seminární práce nejpozději do </a:t>
            </a:r>
            <a:r>
              <a:rPr lang="cs-CZ" sz="1400" dirty="0" smtClean="0"/>
              <a:t>10. 5. 2022 (do </a:t>
            </a:r>
            <a:r>
              <a:rPr lang="cs-CZ" sz="1400" dirty="0" smtClean="0"/>
              <a:t>23:00) přes </a:t>
            </a:r>
            <a:r>
              <a:rPr lang="cs-CZ" sz="1400" dirty="0" err="1" smtClean="0"/>
              <a:t>Odevzdávárnu</a:t>
            </a:r>
            <a:r>
              <a:rPr lang="cs-CZ" sz="1400" dirty="0" smtClean="0"/>
              <a:t> IS </a:t>
            </a:r>
            <a:r>
              <a:rPr lang="cs-CZ" sz="1400" dirty="0" smtClean="0"/>
              <a:t>SU – 20% hodnocení</a:t>
            </a:r>
            <a:endParaRPr lang="cs-CZ" sz="1400" dirty="0" smtClean="0"/>
          </a:p>
          <a:p>
            <a:pPr lvl="1" algn="just"/>
            <a:r>
              <a:rPr lang="cs-CZ" sz="1400" dirty="0" smtClean="0"/>
              <a:t>Absolvování </a:t>
            </a:r>
            <a:r>
              <a:rPr lang="cs-CZ" sz="1400" dirty="0" smtClean="0"/>
              <a:t>písemné zkoušky – 60% hodnocení</a:t>
            </a:r>
            <a:endParaRPr lang="cs-CZ" sz="1400" dirty="0" smtClean="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a:t>
            </a:r>
            <a:r>
              <a:rPr lang="cs-CZ" sz="2000" dirty="0" smtClean="0"/>
              <a:t>subjekty mikroekonomického typu patří </a:t>
            </a:r>
            <a:r>
              <a:rPr lang="cs-CZ" sz="2000" dirty="0"/>
              <a:t>především nadnárodní podniky, ale můžeme zde zařadit i ostatní podnikatelské subjekty bez ohledu na jejich velikost. </a:t>
            </a:r>
            <a:endParaRPr lang="cs-CZ" sz="2000" dirty="0" smtClean="0"/>
          </a:p>
          <a:p>
            <a:pPr algn="just"/>
            <a:r>
              <a:rPr lang="cs-CZ" sz="2000" dirty="0" smtClean="0"/>
              <a:t>Subjekty </a:t>
            </a:r>
            <a:r>
              <a:rPr lang="cs-CZ" sz="2000" dirty="0"/>
              <a:t>světové ekonomiky jsou mezi sebou provázány vazbami, mezinárodními ekonomickými vztahy, které mají formu pohybu zboží a služeb, pohyb u kapitálu, pohybu vědecko-technických znalostí a pracovních </a:t>
            </a:r>
            <a:r>
              <a:rPr lang="cs-CZ" sz="2000" dirty="0" smtClean="0"/>
              <a:t>sil. </a:t>
            </a:r>
            <a:r>
              <a:rPr lang="cs-CZ" sz="2000" dirty="0"/>
              <a:t>Pomocí těchto vazeb dochází k vzájemným interakcím mezi jednotlivými subjekty i k interakcím každého prvku z nich se světovým hospodářstvím jako celkem</a:t>
            </a:r>
            <a:r>
              <a:rPr lang="cs-CZ" sz="2000" dirty="0" smtClean="0"/>
              <a:t>.</a:t>
            </a:r>
          </a:p>
          <a:p>
            <a:pPr algn="just"/>
            <a:r>
              <a:rPr lang="cs-CZ" sz="2000" dirty="0"/>
              <a:t>Subjekty světové ekonomiky jsou mezi sebou provázány vazbami, přičemž světová ekonomika vystupuje vůči těmto subjektům jako vnější prostředí </a:t>
            </a:r>
            <a:endParaRPr lang="cs-CZ" sz="20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325114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smtClean="0"/>
              <a:t>Vývoj světové ekonomiky:</a:t>
            </a:r>
            <a:endParaRPr lang="cs-CZ" sz="2000" dirty="0" smtClean="0"/>
          </a:p>
          <a:p>
            <a:pPr lvl="1"/>
            <a:r>
              <a:rPr lang="cs-CZ" sz="2000" dirty="0" smtClean="0"/>
              <a:t>1. etapa - vznik světové ekonomiky – konec 19. století</a:t>
            </a:r>
          </a:p>
          <a:p>
            <a:pPr lvl="1"/>
            <a:r>
              <a:rPr lang="cs-CZ" sz="2000" dirty="0" smtClean="0"/>
              <a:t>2. etapa – rozvoj světové ekonomiky – do začátku 1. světové války</a:t>
            </a:r>
          </a:p>
          <a:p>
            <a:pPr lvl="1"/>
            <a:r>
              <a:rPr lang="cs-CZ" sz="2000" dirty="0" smtClean="0"/>
              <a:t>3. etapa – období mezi dvěma světovými válkami</a:t>
            </a:r>
          </a:p>
          <a:p>
            <a:pPr lvl="1"/>
            <a:r>
              <a:rPr lang="cs-CZ" sz="2000" dirty="0" smtClean="0"/>
              <a:t>4. etapa – od konce 2. světové války do konce 90. let</a:t>
            </a:r>
          </a:p>
          <a:p>
            <a:pPr lvl="1"/>
            <a:r>
              <a:rPr lang="cs-CZ" sz="2000" dirty="0" smtClean="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smtClean="0"/>
              <a:t>Globalizace je nejčastěji vnímána jako soubor ekonomických procesů vyvolávající celou řadu společenských důsledků, a to nejvíce v oblasti kultury, ekonomiky a životního prostředí země. </a:t>
            </a:r>
          </a:p>
          <a:p>
            <a:pPr algn="just"/>
            <a:r>
              <a:rPr lang="cs-CZ" sz="1600" dirty="0" smtClean="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smtClean="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smtClean="0"/>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Prostředí světové ekonomiky</a:t>
            </a:r>
            <a:endParaRPr lang="cs-CZ" dirty="0"/>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endParaRPr lang="cs-CZ" sz="2000" dirty="0" smtClean="0"/>
          </a:p>
          <a:p>
            <a:pPr algn="just"/>
            <a:r>
              <a:rPr lang="cs-CZ" sz="2000" b="1" i="1" dirty="0" smtClean="0"/>
              <a:t>Viditelnými </a:t>
            </a:r>
            <a:r>
              <a:rPr lang="cs-CZ" sz="2000" b="1" i="1" dirty="0"/>
              <a:t>institucemi </a:t>
            </a:r>
            <a:r>
              <a:rPr lang="cs-CZ" sz="2000" dirty="0"/>
              <a:t>jsou formální instituce a organizace poskytující podporu a pomoc podnikatelským subjektům. </a:t>
            </a:r>
            <a:endParaRPr lang="cs-CZ" sz="2000" dirty="0" smtClean="0"/>
          </a:p>
          <a:p>
            <a:pPr algn="just"/>
            <a:r>
              <a:rPr lang="cs-CZ" sz="2000" dirty="0" smtClean="0"/>
              <a:t>K</a:t>
            </a:r>
            <a:r>
              <a:rPr lang="cs-CZ" sz="2000" dirty="0"/>
              <a:t> </a:t>
            </a:r>
            <a:r>
              <a:rPr lang="cs-CZ" sz="2000" b="1" i="1" dirty="0"/>
              <a:t>neviditelným institucím </a:t>
            </a:r>
            <a:r>
              <a:rPr lang="cs-CZ" sz="2000" dirty="0"/>
              <a:t>patří kulturní hodnoty, vzdělávací systémy, regulace a procedury, ekonomický systém a vládní politika. </a:t>
            </a:r>
            <a:endParaRPr lang="cs-CZ" sz="2000" dirty="0" smtClean="0"/>
          </a:p>
          <a:p>
            <a:pPr algn="just"/>
            <a:r>
              <a:rPr lang="cs-CZ" sz="2000" dirty="0" smtClean="0"/>
              <a:t>Nastavení </a:t>
            </a:r>
            <a:r>
              <a:rPr lang="cs-CZ" sz="2000" dirty="0"/>
              <a:t>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smtClean="0"/>
              <a:t>Prostředí národního státu</a:t>
            </a:r>
            <a:endParaRPr lang="cs-CZ" dirty="0"/>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endParaRPr lang="cs-CZ" sz="1800" dirty="0" smtClean="0"/>
          </a:p>
          <a:p>
            <a:pPr algn="just"/>
            <a:r>
              <a:rPr lang="cs-CZ" sz="1800" dirty="0" smtClean="0"/>
              <a:t>Intervence </a:t>
            </a:r>
            <a:r>
              <a:rPr lang="cs-CZ" sz="1800" dirty="0"/>
              <a:t>mají většinou charakter politických rozhodnutí s cílem získání co nejlepších možností pro národ a jeho obyvatele. </a:t>
            </a:r>
            <a:endParaRPr lang="cs-CZ" sz="1800" dirty="0" smtClean="0"/>
          </a:p>
          <a:p>
            <a:pPr algn="just"/>
            <a:r>
              <a:rPr lang="cs-CZ" sz="1800" dirty="0" smtClean="0"/>
              <a:t>Důvody </a:t>
            </a:r>
            <a:r>
              <a:rPr lang="cs-CZ" sz="1800" dirty="0"/>
              <a:t>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Podnikání </a:t>
            </a:r>
            <a:r>
              <a:rPr lang="cs-CZ" sz="1800" dirty="0"/>
              <a:t>a podnik spolu velmi úzce souvisí, protože z ekonomického hlediska ke každému podnikání je zapotřebí určitých podnikatelských zdrojů, které jsou typickým způsobem uspořádány a institucionalizovány v celek, který se nazývá </a:t>
            </a:r>
            <a:r>
              <a:rPr lang="cs-CZ" sz="1800" dirty="0" smtClean="0"/>
              <a:t>podnik. </a:t>
            </a:r>
          </a:p>
          <a:p>
            <a:pPr lvl="0" algn="just"/>
            <a:r>
              <a:rPr lang="cs-CZ" sz="1800" dirty="0" smtClean="0"/>
              <a:t>Od </a:t>
            </a:r>
            <a:r>
              <a:rPr lang="cs-CZ" sz="1800" dirty="0"/>
              <a:t>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 </a:t>
            </a:r>
            <a:endParaRPr lang="cs-CZ" sz="1800" dirty="0" smtClean="0"/>
          </a:p>
          <a:p>
            <a:pPr lvl="0" algn="just"/>
            <a:r>
              <a:rPr lang="cs-CZ" sz="1800" dirty="0" smtClean="0"/>
              <a:t>Také </a:t>
            </a:r>
            <a:r>
              <a:rPr lang="cs-CZ" sz="1800" dirty="0"/>
              <a:t>systémový model faktorů úspěchů v podnikání zařazuje podnikatelské prostředí mezi tzv. objektivní faktory úspěchů podnikání, spolu s faktorem </a:t>
            </a:r>
            <a:r>
              <a:rPr lang="cs-CZ" sz="1800" dirty="0" smtClean="0"/>
              <a:t>vlastnictví. </a:t>
            </a:r>
            <a:r>
              <a:rPr lang="cs-CZ" sz="1800" dirty="0"/>
              <a:t>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podnikatelského prostředí</a:t>
            </a:r>
            <a:endParaRPr lang="cs-CZ" dirty="0"/>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a:t>
            </a:r>
            <a:r>
              <a:rPr lang="cs-CZ" sz="1800" dirty="0" smtClean="0"/>
              <a:t>2004), </a:t>
            </a:r>
            <a:r>
              <a:rPr lang="cs-CZ" sz="1800" dirty="0"/>
              <a:t>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smtClean="0"/>
              <a:t>Jak </a:t>
            </a:r>
            <a:r>
              <a:rPr lang="cs-CZ" sz="1800" dirty="0"/>
              <a:t>uvádí Dvořáček a </a:t>
            </a:r>
            <a:r>
              <a:rPr lang="cs-CZ" sz="1800" dirty="0" err="1"/>
              <a:t>Slunčík</a:t>
            </a:r>
            <a:r>
              <a:rPr lang="cs-CZ" sz="1800" dirty="0"/>
              <a:t> (</a:t>
            </a:r>
            <a:r>
              <a:rPr lang="cs-CZ" sz="1800" dirty="0" smtClean="0"/>
              <a:t>2012) </a:t>
            </a:r>
            <a:r>
              <a:rPr lang="cs-CZ" sz="1800" dirty="0"/>
              <a:t>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podnikatelského prostředí</a:t>
            </a:r>
            <a:endParaRPr lang="cs-CZ" dirty="0"/>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a:t>
            </a:r>
            <a:r>
              <a:rPr lang="cs-CZ" sz="1800" dirty="0" smtClean="0"/>
              <a:t>rozlišujeme:</a:t>
            </a:r>
            <a:endParaRPr lang="cs-CZ" sz="1800" dirty="0"/>
          </a:p>
          <a:p>
            <a:pPr lvl="0" algn="just"/>
            <a:r>
              <a:rPr lang="cs-CZ" sz="1800" b="1" dirty="0"/>
              <a:t>Módní jevy (výkyvy)</a:t>
            </a:r>
            <a:r>
              <a:rPr lang="cs-CZ" sz="1800" dirty="0"/>
              <a:t> jsou nepředvídatelné, krátkodobé události bez významnějšího vlivu na dlouhodobou sociální, ekonomickou a politickou oblast.</a:t>
            </a:r>
          </a:p>
          <a:p>
            <a:pPr lvl="0" algn="just"/>
            <a:r>
              <a:rPr lang="cs-CZ" sz="1800" b="1" dirty="0"/>
              <a:t>Trend</a:t>
            </a:r>
            <a:r>
              <a:rPr lang="cs-CZ" sz="1800" dirty="0"/>
              <a:t> je charakteristický směr nebo posloupnost vývoje událostí, který se vyznačuje dlouhodobou tendencí. </a:t>
            </a:r>
          </a:p>
          <a:p>
            <a:pPr lvl="0" algn="just"/>
            <a:r>
              <a:rPr lang="cs-CZ" sz="1800" b="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Změny v podnikatelském prostředí</a:t>
            </a:r>
            <a:endParaRPr lang="cs-CZ" dirty="0"/>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Globální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150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endParaRPr lang="cs-CZ" sz="2000" dirty="0" smtClean="0"/>
          </a:p>
          <a:p>
            <a:pPr algn="just"/>
            <a:r>
              <a:rPr lang="cs-CZ" sz="2000" dirty="0"/>
              <a:t>¨</a:t>
            </a:r>
            <a:r>
              <a:rPr lang="cs-CZ" sz="2000" dirty="0" smtClean="0"/>
              <a:t>Proto </a:t>
            </a:r>
            <a:r>
              <a:rPr lang="cs-CZ" sz="2000" dirty="0"/>
              <a:t>v této souvislosti hovoříme o globálním podnikatelském prostředí. </a:t>
            </a:r>
            <a:r>
              <a:rPr lang="cs-CZ" sz="2000" dirty="0" smtClean="0"/>
              <a:t>P</a:t>
            </a:r>
          </a:p>
          <a:p>
            <a:pPr algn="just"/>
            <a:r>
              <a:rPr lang="cs-CZ" sz="2000" dirty="0" smtClean="0"/>
              <a:t>Pochopení </a:t>
            </a:r>
            <a:r>
              <a:rPr lang="cs-CZ" sz="2000" dirty="0"/>
              <a:t>vztahů a interakcí mezi podnikem a globálním podnikatelským prostředím je významným faktorem pro úspěch podniku a jeho konkurenceschopnost. </a:t>
            </a:r>
            <a:endParaRPr lang="cs-CZ" sz="2000" dirty="0" smtClean="0"/>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589962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t>
            </a:r>
            <a:r>
              <a:rPr lang="cs-CZ" sz="2000" dirty="0" smtClean="0"/>
              <a:t>aždý </a:t>
            </a:r>
            <a:r>
              <a:rPr lang="cs-CZ" sz="2000" dirty="0"/>
              <a:t>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endParaRPr lang="cs-CZ" sz="2000" dirty="0" smtClean="0"/>
          </a:p>
          <a:p>
            <a:pPr algn="just"/>
            <a:r>
              <a:rPr lang="cs-CZ" sz="2000" dirty="0" smtClean="0"/>
              <a:t>Podnikatelské </a:t>
            </a:r>
            <a:r>
              <a:rPr lang="cs-CZ" sz="2000" dirty="0"/>
              <a:t>prostředí musíme chápat v celistvosti, jako určitý komplex faktorů, vztahů a vlivů působících na daný podnikatelský subjekt</a:t>
            </a:r>
            <a:r>
              <a:rPr lang="cs-CZ" sz="2000" dirty="0" smtClean="0"/>
              <a:t>.</a:t>
            </a:r>
          </a:p>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Podnikatelské prostředí</a:t>
            </a:r>
            <a:endParaRPr lang="cs-CZ" dirty="0"/>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případě globálního podnikatelského prostředí můžeme hovořit o </a:t>
            </a:r>
            <a:r>
              <a:rPr lang="cs-CZ" sz="2000" dirty="0" err="1"/>
              <a:t>supranárodním</a:t>
            </a:r>
            <a:r>
              <a:rPr lang="cs-CZ" sz="2000" dirty="0"/>
              <a:t> vlivu na podnikatelské subjekty. </a:t>
            </a:r>
            <a:r>
              <a:rPr lang="cs-CZ" sz="2000" dirty="0" err="1"/>
              <a:t>Supranárodní</a:t>
            </a:r>
            <a:r>
              <a:rPr lang="cs-CZ" sz="2000" dirty="0"/>
              <a:t> vliv je vliv působící od makroekonomických subjektů světové ekonomiky, tj. národních států, mezinárodních integračních seskupení a mezinárodní organizace. </a:t>
            </a:r>
          </a:p>
          <a:p>
            <a:pPr algn="just"/>
            <a:r>
              <a:rPr lang="cs-CZ" sz="2000" b="1" dirty="0"/>
              <a:t>Národní ekonomiky (státy)</a:t>
            </a:r>
            <a:r>
              <a:rPr lang="cs-CZ" sz="2000" dirty="0"/>
              <a:t>, které jsou základním subsystémem světové ekonomiky, se kromě účasti na přímých vývozech a dovozech produktů také podílejí na ovlivňování mezinárodních ekonomických vztahů řadou regulativních opatření v rámci jejich ekonomik i prostřednictvím regulace zahraničního obchodu. Všechna tato opatření zvyšují či snižují propustnost ekonomických toků přes hranice dané země dovnitř i ven.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942105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integrační seskupení </a:t>
            </a:r>
            <a:r>
              <a:rPr lang="cs-CZ" sz="2000" dirty="0"/>
              <a:t>výrazně začínají ovlivňovat globální ekonomiku od roku 1945. </a:t>
            </a:r>
            <a:endParaRPr lang="cs-CZ" sz="2000" dirty="0" smtClean="0"/>
          </a:p>
          <a:p>
            <a:pPr algn="just"/>
            <a:r>
              <a:rPr lang="cs-CZ" sz="2000" dirty="0" smtClean="0"/>
              <a:t>Pro </a:t>
            </a:r>
            <a:r>
              <a:rPr lang="cs-CZ" sz="2000" dirty="0"/>
              <a:t>ekonomické integrace hovoří jak ekonomické tak politické důvody. </a:t>
            </a:r>
            <a:endParaRPr lang="cs-CZ" sz="2000" dirty="0" smtClean="0"/>
          </a:p>
          <a:p>
            <a:pPr algn="just"/>
            <a:r>
              <a:rPr lang="cs-CZ" sz="2000" dirty="0" smtClean="0"/>
              <a:t>Jedním </a:t>
            </a:r>
            <a:r>
              <a:rPr lang="cs-CZ" sz="2000" dirty="0"/>
              <a:t>z hlavních ekonomických důvodů je efektivnější výroba produktů a zajištění ekonomického růstu země. </a:t>
            </a:r>
            <a:endParaRPr lang="cs-CZ" sz="2000" dirty="0" smtClean="0"/>
          </a:p>
          <a:p>
            <a:pPr algn="just"/>
            <a:r>
              <a:rPr lang="cs-CZ" sz="2000" dirty="0" smtClean="0"/>
              <a:t>Významným </a:t>
            </a:r>
            <a:r>
              <a:rPr lang="cs-CZ" sz="2000" dirty="0"/>
              <a:t>politickým důvodem je rozšíření vzájemné spolupráce zemí a redukce potenciálních násilných konfliktů.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223336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Mezi </a:t>
            </a:r>
            <a:r>
              <a:rPr lang="cs-CZ" sz="1800" dirty="0"/>
              <a:t>nejvlivnější mezinárodní integrační seskupení patří Evropská unie, Britské společenství národů (</a:t>
            </a:r>
            <a:r>
              <a:rPr lang="cs-CZ" sz="1800" dirty="0" err="1"/>
              <a:t>The</a:t>
            </a:r>
            <a:r>
              <a:rPr lang="cs-CZ" sz="1800" dirty="0"/>
              <a:t> </a:t>
            </a:r>
            <a:r>
              <a:rPr lang="cs-CZ" sz="1800" dirty="0" err="1"/>
              <a:t>British</a:t>
            </a:r>
            <a:r>
              <a:rPr lang="cs-CZ" sz="1800" dirty="0"/>
              <a:t> </a:t>
            </a:r>
            <a:r>
              <a:rPr lang="cs-CZ" sz="1800" dirty="0" err="1"/>
              <a:t>Commonwealth</a:t>
            </a:r>
            <a:r>
              <a:rPr lang="cs-CZ" sz="1800" dirty="0"/>
              <a:t> </a:t>
            </a:r>
            <a:r>
              <a:rPr lang="cs-CZ" sz="1800" dirty="0" err="1"/>
              <a:t>of</a:t>
            </a:r>
            <a:r>
              <a:rPr lang="cs-CZ" sz="1800" dirty="0"/>
              <a:t> </a:t>
            </a:r>
            <a:r>
              <a:rPr lang="cs-CZ" sz="1800" dirty="0" err="1"/>
              <a:t>Nations</a:t>
            </a:r>
            <a:r>
              <a:rPr lang="cs-CZ" sz="1800" dirty="0"/>
              <a:t>), Mezinárodní organizace francouzsky mluvících států (</a:t>
            </a:r>
            <a:r>
              <a:rPr lang="cs-CZ" sz="1800" dirty="0" err="1"/>
              <a:t>Organisation</a:t>
            </a:r>
            <a:r>
              <a:rPr lang="cs-CZ" sz="1800" dirty="0"/>
              <a:t> </a:t>
            </a:r>
            <a:r>
              <a:rPr lang="cs-CZ" sz="1800" dirty="0" err="1"/>
              <a:t>internationale</a:t>
            </a:r>
            <a:r>
              <a:rPr lang="cs-CZ" sz="1800" dirty="0"/>
              <a:t> de la </a:t>
            </a:r>
            <a:r>
              <a:rPr lang="cs-CZ" sz="1800" dirty="0" err="1"/>
              <a:t>Francophonie</a:t>
            </a:r>
            <a:r>
              <a:rPr lang="cs-CZ" sz="1800" dirty="0"/>
              <a:t> — OIF), Africká unie (</a:t>
            </a:r>
            <a:r>
              <a:rPr lang="cs-CZ" sz="1800" dirty="0" err="1"/>
              <a:t>African</a:t>
            </a:r>
            <a:r>
              <a:rPr lang="cs-CZ" sz="1800" dirty="0"/>
              <a:t> Union — AU), Nové partnerství pro africký rozvoj (New </a:t>
            </a:r>
            <a:r>
              <a:rPr lang="cs-CZ" sz="1800" dirty="0" err="1"/>
              <a:t>Partnership</a:t>
            </a:r>
            <a:r>
              <a:rPr lang="cs-CZ" sz="1800" dirty="0"/>
              <a:t> </a:t>
            </a:r>
            <a:r>
              <a:rPr lang="cs-CZ" sz="1800" dirty="0" err="1"/>
              <a:t>for</a:t>
            </a:r>
            <a:r>
              <a:rPr lang="cs-CZ" sz="1800" dirty="0"/>
              <a:t> </a:t>
            </a:r>
            <a:r>
              <a:rPr lang="cs-CZ" sz="1800" dirty="0" err="1"/>
              <a:t>African</a:t>
            </a:r>
            <a:r>
              <a:rPr lang="cs-CZ" sz="1800" dirty="0"/>
              <a:t> </a:t>
            </a:r>
            <a:r>
              <a:rPr lang="cs-CZ" sz="1800" dirty="0" err="1"/>
              <a:t>Development</a:t>
            </a:r>
            <a:r>
              <a:rPr lang="cs-CZ" sz="1800" dirty="0"/>
              <a:t> — NEPAD), Severoamerická dohoda o volném obchodu (</a:t>
            </a:r>
            <a:r>
              <a:rPr lang="cs-CZ" sz="1800" dirty="0" err="1"/>
              <a:t>North</a:t>
            </a:r>
            <a:r>
              <a:rPr lang="cs-CZ" sz="1800" dirty="0"/>
              <a:t> </a:t>
            </a:r>
            <a:r>
              <a:rPr lang="cs-CZ" sz="1800" dirty="0" err="1"/>
              <a:t>American</a:t>
            </a:r>
            <a:r>
              <a:rPr lang="cs-CZ" sz="1800" dirty="0"/>
              <a:t> Free </a:t>
            </a:r>
            <a:r>
              <a:rPr lang="cs-CZ" sz="1800" dirty="0" err="1"/>
              <a:t>Trade</a:t>
            </a:r>
            <a:r>
              <a:rPr lang="cs-CZ" sz="1800" dirty="0"/>
              <a:t> </a:t>
            </a:r>
            <a:r>
              <a:rPr lang="cs-CZ" sz="1800" dirty="0" err="1"/>
              <a:t>Agreement</a:t>
            </a:r>
            <a:r>
              <a:rPr lang="cs-CZ" sz="1800" dirty="0"/>
              <a:t> — NAFTA), Společný jihoamerický trh (</a:t>
            </a:r>
            <a:r>
              <a:rPr lang="cs-CZ" sz="1800" dirty="0" err="1"/>
              <a:t>Mercado</a:t>
            </a:r>
            <a:r>
              <a:rPr lang="cs-CZ" sz="1800" dirty="0"/>
              <a:t> </a:t>
            </a:r>
            <a:r>
              <a:rPr lang="cs-CZ" sz="1800" dirty="0" err="1"/>
              <a:t>Común</a:t>
            </a:r>
            <a:r>
              <a:rPr lang="cs-CZ" sz="1800" dirty="0"/>
              <a:t> </a:t>
            </a:r>
            <a:r>
              <a:rPr lang="cs-CZ" sz="1800" dirty="0" err="1"/>
              <a:t>del</a:t>
            </a:r>
            <a:r>
              <a:rPr lang="cs-CZ" sz="1800" dirty="0"/>
              <a:t> </a:t>
            </a:r>
            <a:r>
              <a:rPr lang="cs-CZ" sz="1800" dirty="0" err="1"/>
              <a:t>Sur</a:t>
            </a:r>
            <a:r>
              <a:rPr lang="cs-CZ" sz="1800" dirty="0"/>
              <a:t> — MERCOSUR), Jihoamerického společenství národů (CSN), Sdružení zemí Jihovýchodní Asie (</a:t>
            </a:r>
            <a:r>
              <a:rPr lang="cs-CZ" sz="1800" dirty="0" err="1"/>
              <a:t>Association</a:t>
            </a:r>
            <a:r>
              <a:rPr lang="cs-CZ" sz="1800" dirty="0"/>
              <a:t> </a:t>
            </a:r>
            <a:r>
              <a:rPr lang="cs-CZ" sz="1800" dirty="0" err="1"/>
              <a:t>of</a:t>
            </a:r>
            <a:r>
              <a:rPr lang="cs-CZ" sz="1800" dirty="0"/>
              <a:t> </a:t>
            </a:r>
            <a:r>
              <a:rPr lang="cs-CZ" sz="1800" dirty="0" err="1"/>
              <a:t>South</a:t>
            </a:r>
            <a:r>
              <a:rPr lang="cs-CZ" sz="1800" dirty="0"/>
              <a:t>-East </a:t>
            </a:r>
            <a:r>
              <a:rPr lang="cs-CZ" sz="1800" dirty="0" err="1"/>
              <a:t>Asian</a:t>
            </a:r>
            <a:r>
              <a:rPr lang="cs-CZ" sz="1800" dirty="0"/>
              <a:t> </a:t>
            </a:r>
            <a:r>
              <a:rPr lang="cs-CZ" sz="1800" dirty="0" err="1"/>
              <a:t>Nations</a:t>
            </a:r>
            <a:r>
              <a:rPr lang="cs-CZ" sz="1800" dirty="0"/>
              <a:t> — ASEAN) a Rada pro hospodářskou spolupráci Asie a Tichomoří (</a:t>
            </a:r>
            <a:r>
              <a:rPr lang="cs-CZ" sz="1800" dirty="0" err="1"/>
              <a:t>Asia-Pacific</a:t>
            </a:r>
            <a:r>
              <a:rPr lang="cs-CZ" sz="1800" dirty="0"/>
              <a:t> </a:t>
            </a:r>
            <a:r>
              <a:rPr lang="cs-CZ" sz="1800" dirty="0" err="1"/>
              <a:t>Economic</a:t>
            </a:r>
            <a:r>
              <a:rPr lang="cs-CZ" sz="1800" dirty="0"/>
              <a:t> Co-</a:t>
            </a:r>
            <a:r>
              <a:rPr lang="cs-CZ" sz="1800" dirty="0" err="1"/>
              <a:t>operation</a:t>
            </a:r>
            <a:r>
              <a:rPr lang="cs-CZ" sz="1800" dirty="0"/>
              <a:t> — APEC).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2396299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Na globální úrovni jsou hlavními aktéry v oblasti mezinárodních ekonomických vztahů tyto </a:t>
            </a:r>
            <a:r>
              <a:rPr lang="cs-CZ" sz="1700" b="1" dirty="0"/>
              <a:t>mezinárodní organizace</a:t>
            </a:r>
            <a:r>
              <a:rPr lang="cs-CZ" sz="1700" dirty="0"/>
              <a:t>: Mezinárodní měnový fond, Skupina Světové banky a Světová obchodní organizace. Kořeny vzniku těchto institucí sahají až do třicátých let 20. století. Podle vzoru Světové banky, která má globální dosah a působnost, vzniklo od šedesátých let ve světě několik bank, které se orientují na rozvojovou problematiku. Tyto banky při tom mnohdy patří v regionálním měřítku ke klíčovým hráčům, a podílejí se na projektech, které jsou přínosné a pomáhají místnímu rozvoji. Mezi tyto významné organizace patří Evropská investiční banka (</a:t>
            </a:r>
            <a:r>
              <a:rPr lang="cs-CZ" sz="1700" dirty="0" err="1"/>
              <a:t>European</a:t>
            </a:r>
            <a:r>
              <a:rPr lang="cs-CZ" sz="1700" dirty="0"/>
              <a:t> </a:t>
            </a:r>
            <a:r>
              <a:rPr lang="cs-CZ" sz="1700" dirty="0" err="1"/>
              <a:t>Investment</a:t>
            </a:r>
            <a:r>
              <a:rPr lang="cs-CZ" sz="1700" dirty="0"/>
              <a:t> Bank — EIB), Evropská banka pro obnovu a rozvoj (</a:t>
            </a:r>
            <a:r>
              <a:rPr lang="cs-CZ" sz="1700" dirty="0" err="1"/>
              <a:t>European</a:t>
            </a:r>
            <a:r>
              <a:rPr lang="cs-CZ" sz="1700" dirty="0"/>
              <a:t> Bank </a:t>
            </a:r>
            <a:r>
              <a:rPr lang="cs-CZ" sz="1700" dirty="0" err="1"/>
              <a:t>for</a:t>
            </a:r>
            <a:r>
              <a:rPr lang="cs-CZ" sz="1700" dirty="0"/>
              <a:t> </a:t>
            </a:r>
            <a:r>
              <a:rPr lang="cs-CZ" sz="1700" dirty="0" err="1"/>
              <a:t>Reconstruction</a:t>
            </a:r>
            <a:r>
              <a:rPr lang="cs-CZ" sz="1700" dirty="0"/>
              <a:t> and </a:t>
            </a:r>
            <a:r>
              <a:rPr lang="cs-CZ" sz="1700" dirty="0" err="1"/>
              <a:t>Development</a:t>
            </a:r>
            <a:r>
              <a:rPr lang="cs-CZ" sz="1700" dirty="0"/>
              <a:t> — EBRD), Asijská rozvojová banka (</a:t>
            </a:r>
            <a:r>
              <a:rPr lang="cs-CZ" sz="1700" dirty="0" err="1"/>
              <a:t>Asian</a:t>
            </a:r>
            <a:r>
              <a:rPr lang="cs-CZ" sz="1700" dirty="0"/>
              <a:t> </a:t>
            </a:r>
            <a:r>
              <a:rPr lang="cs-CZ" sz="1700" dirty="0" err="1"/>
              <a:t>Development</a:t>
            </a:r>
            <a:r>
              <a:rPr lang="cs-CZ" sz="1700" dirty="0"/>
              <a:t> Bank — ADB), Islámská rozvojová banka (</a:t>
            </a:r>
            <a:r>
              <a:rPr lang="cs-CZ" sz="1700" dirty="0" err="1"/>
              <a:t>Islamic</a:t>
            </a:r>
            <a:r>
              <a:rPr lang="cs-CZ" sz="1700" dirty="0"/>
              <a:t> </a:t>
            </a:r>
            <a:r>
              <a:rPr lang="cs-CZ" sz="1700" dirty="0" err="1"/>
              <a:t>Development</a:t>
            </a:r>
            <a:r>
              <a:rPr lang="cs-CZ" sz="1700" dirty="0"/>
              <a:t> Bank — IDB), Africká rozvojová banka (</a:t>
            </a:r>
            <a:r>
              <a:rPr lang="cs-CZ" sz="1700" dirty="0" err="1"/>
              <a:t>African</a:t>
            </a:r>
            <a:r>
              <a:rPr lang="cs-CZ" sz="1700" dirty="0"/>
              <a:t> </a:t>
            </a:r>
            <a:r>
              <a:rPr lang="cs-CZ" sz="1700" dirty="0" err="1"/>
              <a:t>Development</a:t>
            </a:r>
            <a:r>
              <a:rPr lang="cs-CZ" sz="1700" dirty="0"/>
              <a:t> Bank — AFDB) a Meziamerická rozvojová banka (Inter-</a:t>
            </a:r>
            <a:r>
              <a:rPr lang="cs-CZ" sz="1700" dirty="0" err="1"/>
              <a:t>American</a:t>
            </a:r>
            <a:r>
              <a:rPr lang="cs-CZ" sz="1700" dirty="0"/>
              <a:t> </a:t>
            </a:r>
            <a:r>
              <a:rPr lang="cs-CZ" sz="1700" dirty="0" err="1"/>
              <a:t>Development</a:t>
            </a:r>
            <a:r>
              <a:rPr lang="cs-CZ" sz="1700" dirty="0"/>
              <a:t> Bank — IADB).</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podnikatelské prostředí</a:t>
            </a:r>
            <a:endParaRPr lang="cs-CZ" dirty="0"/>
          </a:p>
        </p:txBody>
      </p:sp>
    </p:spTree>
    <p:extLst>
      <p:ext uri="{BB962C8B-B14F-4D97-AF65-F5344CB8AC3E}">
        <p14:creationId xmlns:p14="http://schemas.microsoft.com/office/powerpoint/2010/main" val="3138640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politické, ekonomické, legislativní, technologické, sociální, kulturní, přírodní a demografické. </a:t>
            </a:r>
          </a:p>
          <a:p>
            <a:pPr algn="just"/>
            <a:r>
              <a:rPr lang="cs-CZ" sz="2000" b="1" dirty="0"/>
              <a:t>Globální politické prostředí</a:t>
            </a:r>
            <a:r>
              <a:rPr lang="cs-CZ" sz="2000" dirty="0"/>
              <a:t> je tvořeno, pokud to takto můžeme říci, institucemi, které provádějí a realizují zásadní politická rozhodnutí ovlivňující podnikatelské aktivity. </a:t>
            </a:r>
            <a:endParaRPr lang="cs-CZ" sz="2000" dirty="0" smtClean="0"/>
          </a:p>
          <a:p>
            <a:pPr algn="just"/>
            <a:r>
              <a:rPr lang="cs-CZ" sz="2000" dirty="0" smtClean="0"/>
              <a:t>Instituce</a:t>
            </a:r>
            <a:r>
              <a:rPr lang="cs-CZ" sz="2000" dirty="0"/>
              <a:t>, které formují svými aktivitami globální politické prostředí, působí jak na národní úrovni (v jednotlivých státech), tak na globální (</a:t>
            </a:r>
            <a:r>
              <a:rPr lang="cs-CZ" sz="2000" dirty="0" err="1"/>
              <a:t>supranárodní</a:t>
            </a:r>
            <a:r>
              <a:rPr lang="cs-CZ" sz="2000" dirty="0"/>
              <a:t>) úrovni.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316144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legislativní prostředí</a:t>
            </a:r>
            <a:r>
              <a:rPr lang="cs-CZ" sz="2000" dirty="0"/>
              <a:t> představuje pravidla a nařízení, která se vztahují k podnikatelským aktivitám podniků v tuzemských i hostitelských zemích. Nastavení těchto pravidel na globální úrovni přináší určité příležitosti pro podnikatelské subjekty, ale zároveň mohou být hrozbami a brzdou pro rozvoj podnikatelských aktivit. </a:t>
            </a:r>
            <a:endParaRPr lang="cs-CZ" sz="2000" dirty="0" smtClean="0"/>
          </a:p>
          <a:p>
            <a:pPr algn="just"/>
            <a:r>
              <a:rPr lang="cs-CZ" sz="2000" dirty="0" smtClean="0"/>
              <a:t>Jedná </a:t>
            </a:r>
            <a:r>
              <a:rPr lang="cs-CZ" sz="2000" dirty="0"/>
              <a:t>se především o pravidla v oblasti produkce a prodeje zboží a služeb, realizaci přímých zahraničních investic nebo ochranu jednotlivých zemí před vnější konkurencí. </a:t>
            </a:r>
            <a:endParaRPr lang="cs-CZ" sz="2000" dirty="0" smtClean="0"/>
          </a:p>
          <a:p>
            <a:pPr algn="just"/>
            <a:r>
              <a:rPr lang="cs-CZ" sz="2000" dirty="0" smtClean="0"/>
              <a:t>Globální </a:t>
            </a:r>
            <a:r>
              <a:rPr lang="cs-CZ" sz="2000" dirty="0"/>
              <a:t>legislativní prostředí, s ohledem na mezinárodní podnikatelské aktivity, se zaměřuje především na oblast smluvního práva, trestní právo a mezinárodní právo.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4362102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ekonomické prostředí</a:t>
            </a:r>
            <a:r>
              <a:rPr lang="cs-CZ" sz="2000" dirty="0"/>
              <a:t> a jeho fungování je ovlivněno efektivním fungováním finančních institucí, a to ať na úrovni národní nebo globální. Role těchto institucí spočívá ve finanční regulaci na tuzemské i mezinárodní úrovni. Charakteristika nejvýznamnějších mezinárodních finančních institucí je uvedena výše. </a:t>
            </a:r>
          </a:p>
          <a:p>
            <a:pPr algn="just"/>
            <a:r>
              <a:rPr lang="cs-CZ" sz="2000" b="1" dirty="0"/>
              <a:t>Globální technologické prostředí</a:t>
            </a:r>
            <a:r>
              <a:rPr lang="cs-CZ" sz="2000" dirty="0"/>
              <a:t> je spojeno s rozvojem a využíváním nových technologií a produktů pro vytváření nových podnikatelských příležitostí, a tím posilování pozice konkrétního podnikatelského subjektu na trhu. Právě difúze nových technologií a inovací do podnikání se stala hnacím motorem procesu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36762132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Globální sociální prostředí</a:t>
            </a:r>
            <a:r>
              <a:rPr lang="cs-CZ" sz="1800" dirty="0"/>
              <a:t> je popsáno řadou sociálních charakteristik, který významným způsobem ovlivňují život v konkrétní zemi, ale i v globálním světovém prostředí. Mezi tyto charakteristiky patří například rozdělení příjmů mezi jednotlivými sociálními skupinami a třídami, životní a pracovní podmínky, systém vzdělávání, míra urbanizace, zdravotní péče a další. Význam těchto sociálních charakteristik spočívá v tom, že mají schopnost ovlivnit úroveň poptávky, kupní sílu obyvatelstva a do jisté míry nákupní chování lidí. </a:t>
            </a:r>
            <a:endParaRPr lang="cs-CZ" sz="1800" dirty="0" smtClean="0"/>
          </a:p>
          <a:p>
            <a:pPr algn="just"/>
            <a:r>
              <a:rPr lang="cs-CZ" sz="1800" b="1" dirty="0"/>
              <a:t>Globální demografické prostředí</a:t>
            </a:r>
            <a:r>
              <a:rPr lang="cs-CZ" sz="1800" dirty="0"/>
              <a:t> představuje celosvětovou populaci lidí. V rámci tohoto prostředí sledujeme velikost světové populace a její růst, složení světové populace z pohledu pohlaví, věku, etnických skupin a rozvrstvení světové populace v jednotlivých geografických regionech. Studium globálního demografického prostředí je významné pro plánování a strategii budoucích obchodních a podnikatelských aktivit podniků.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931150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Globální kulturní prostředí</a:t>
            </a:r>
            <a:r>
              <a:rPr lang="cs-CZ" sz="1700" dirty="0"/>
              <a:t> zahrnuje širokou škálu aspektů spojených s kulturou jako je náboženství, jazyk, nonverbální komunikace, životní hodnoty, zvyky a další prvky, které jsou předávány z generace na generaci. I když to tak nevypadá, tak globální kulturní prostředí má velký vliv na působení podniků v globálním podnikatelském prostředí. Výrazné odlišnosti jednotlivých národních kultur, které jsou snadno a přehledně identifikovatelné se nazývají kulturní dimenze. </a:t>
            </a:r>
            <a:endParaRPr lang="cs-CZ" sz="1700" dirty="0" smtClean="0"/>
          </a:p>
          <a:p>
            <a:pPr algn="just"/>
            <a:r>
              <a:rPr lang="cs-CZ" sz="1700" dirty="0" smtClean="0"/>
              <a:t>Kulturní </a:t>
            </a:r>
            <a:r>
              <a:rPr lang="cs-CZ" sz="1700" dirty="0"/>
              <a:t>dimenze, které významně modifikují interpersonální percepci a ovlivňují oboustranné pochopení a porozumění mezi lidmi a spolupracovníky, mohou podstatně ovlivnit pozitivně nebo negativně úspěch podniku na mezinárodních trzích. Studiu kulturních dimenzí a jejich vlivu na podnikání mezinárodních podniků se zabývá celá řada odborníků. Mezi nejvýznamnější osobnosti v oblasti studia kulturních dimenzí můžeme zařadit </a:t>
            </a:r>
            <a:r>
              <a:rPr lang="cs-CZ" sz="1700" dirty="0" err="1"/>
              <a:t>holanďana</a:t>
            </a:r>
            <a:r>
              <a:rPr lang="cs-CZ" sz="1700" dirty="0"/>
              <a:t> </a:t>
            </a:r>
            <a:r>
              <a:rPr lang="cs-CZ" sz="1700" dirty="0" err="1"/>
              <a:t>Geerta</a:t>
            </a:r>
            <a:r>
              <a:rPr lang="cs-CZ" sz="1700" dirty="0"/>
              <a:t> </a:t>
            </a:r>
            <a:r>
              <a:rPr lang="cs-CZ" sz="1700" dirty="0" err="1"/>
              <a:t>Hofsteda</a:t>
            </a:r>
            <a:r>
              <a:rPr lang="cs-CZ" sz="1700" dirty="0"/>
              <a:t>, </a:t>
            </a:r>
            <a:r>
              <a:rPr lang="cs-CZ" sz="1700" dirty="0" err="1"/>
              <a:t>američana</a:t>
            </a:r>
            <a:r>
              <a:rPr lang="cs-CZ" sz="1700" dirty="0"/>
              <a:t> Edwarda T. </a:t>
            </a:r>
            <a:r>
              <a:rPr lang="cs-CZ" sz="1700" dirty="0" err="1"/>
              <a:t>Halla</a:t>
            </a:r>
            <a:r>
              <a:rPr lang="cs-CZ" sz="1700" dirty="0"/>
              <a:t>, </a:t>
            </a:r>
            <a:r>
              <a:rPr lang="cs-CZ" sz="1700" dirty="0" err="1"/>
              <a:t>holanďana</a:t>
            </a:r>
            <a:r>
              <a:rPr lang="cs-CZ" sz="1700" dirty="0"/>
              <a:t> </a:t>
            </a:r>
            <a:r>
              <a:rPr lang="cs-CZ" sz="1700" dirty="0" err="1"/>
              <a:t>Fonse</a:t>
            </a:r>
            <a:r>
              <a:rPr lang="cs-CZ" sz="1700" dirty="0"/>
              <a:t> </a:t>
            </a:r>
            <a:r>
              <a:rPr lang="cs-CZ" sz="1700" dirty="0" err="1"/>
              <a:t>Trompenaarse</a:t>
            </a:r>
            <a:r>
              <a:rPr lang="cs-CZ" sz="1700" dirty="0"/>
              <a:t> a </a:t>
            </a:r>
            <a:r>
              <a:rPr lang="cs-CZ" sz="1700" dirty="0" err="1"/>
              <a:t>francouze</a:t>
            </a:r>
            <a:r>
              <a:rPr lang="cs-CZ" sz="1700" dirty="0"/>
              <a:t> Jacquesa </a:t>
            </a:r>
            <a:r>
              <a:rPr lang="cs-CZ" sz="1700" dirty="0" err="1" smtClean="0"/>
              <a:t>Demorgona</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11115155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přírodní prostředí</a:t>
            </a:r>
            <a:r>
              <a:rPr lang="cs-CZ" sz="2000" dirty="0"/>
              <a:t> sleduje vztah mezi podnikatelskými zájmy podniků a přírodním prostředím. </a:t>
            </a:r>
            <a:endParaRPr lang="cs-CZ" sz="2000" dirty="0" smtClean="0"/>
          </a:p>
          <a:p>
            <a:pPr algn="just"/>
            <a:r>
              <a:rPr lang="cs-CZ" sz="2000" dirty="0" smtClean="0"/>
              <a:t>Přírodní </a:t>
            </a:r>
            <a:r>
              <a:rPr lang="cs-CZ" sz="2000" dirty="0"/>
              <a:t>prostředí je nezbytné jako zdroj surovin pro činnost podniků. Ale na druhé straně je potřeba dbát na rovnováhu mezi využíváním dostupných přírodních zdrojů a na ochranu životního prostředí. Proto jsou s tímto prostředím spojeny různé režimy ochrany a regulace životního prostředí, ať už přímého nebo nepřímého charakteru. </a:t>
            </a:r>
            <a:endParaRPr lang="cs-CZ" sz="2000" dirty="0" smtClean="0"/>
          </a:p>
          <a:p>
            <a:pPr algn="just"/>
            <a:r>
              <a:rPr lang="cs-CZ" sz="2000" dirty="0" smtClean="0"/>
              <a:t>Dochází </a:t>
            </a:r>
            <a:r>
              <a:rPr lang="cs-CZ" sz="2000" dirty="0"/>
              <a:t>zde také k prolínání přírodního prostředí s technologickým prostředím. Nové technologie a produkty mohou přispět k větší šetrnosti přírodních zdrojů a ochraně životního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globálního podnikatelského prostředí</a:t>
            </a:r>
            <a:endParaRPr lang="cs-CZ" dirty="0"/>
          </a:p>
        </p:txBody>
      </p:sp>
    </p:spTree>
    <p:extLst>
      <p:ext uri="{BB962C8B-B14F-4D97-AF65-F5344CB8AC3E}">
        <p14:creationId xmlns:p14="http://schemas.microsoft.com/office/powerpoint/2010/main" val="261667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můžeme posuzovat podle různých charakteristik. </a:t>
            </a:r>
            <a:endParaRPr lang="cs-CZ" sz="1800" dirty="0" smtClean="0"/>
          </a:p>
          <a:p>
            <a:pPr algn="just"/>
            <a:endParaRPr lang="cs-CZ" sz="1800" dirty="0" smtClean="0"/>
          </a:p>
          <a:p>
            <a:pPr marL="0" indent="0" algn="just">
              <a:buNone/>
            </a:pPr>
            <a:r>
              <a:rPr lang="cs-CZ" sz="1800" dirty="0" smtClean="0"/>
              <a:t>Dvořáček </a:t>
            </a:r>
            <a:r>
              <a:rPr lang="cs-CZ" sz="1800" dirty="0"/>
              <a:t>a </a:t>
            </a:r>
            <a:r>
              <a:rPr lang="cs-CZ" sz="1800" dirty="0" err="1"/>
              <a:t>Slunčík</a:t>
            </a:r>
            <a:r>
              <a:rPr lang="cs-CZ" sz="1800" dirty="0"/>
              <a:t> (</a:t>
            </a:r>
            <a:r>
              <a:rPr lang="cs-CZ" sz="1800" dirty="0" smtClean="0"/>
              <a:t>2012) </a:t>
            </a:r>
            <a:r>
              <a:rPr lang="cs-CZ" sz="1800" dirty="0"/>
              <a:t>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r>
              <a:rPr lang="cs-CZ" sz="1800" dirty="0"/>
              <a:t> – jedná se o prostředí statické s malou mírou nejistoty z hlediska identifikace vlivu faktorů působících na podnikatelský subjekt</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podnikatelského prostředí</a:t>
            </a:r>
            <a:endParaRPr lang="cs-CZ" dirty="0"/>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Mezi nejvýznamnější externí faktory působící z úrovně světové ekonomiky a ovlivňující rozvoj globálního podnikatelského prostředí můžeme zařadit proces liberalizace a globalizace světové ekonomiky. Tyto procesy otevírají podnikům nové možnosti podnikání. </a:t>
            </a:r>
            <a:endParaRPr lang="cs-CZ" sz="2000" dirty="0" smtClean="0"/>
          </a:p>
          <a:p>
            <a:pPr algn="just"/>
            <a:r>
              <a:rPr lang="cs-CZ" sz="2000" dirty="0" smtClean="0"/>
              <a:t>Odstraňování </a:t>
            </a:r>
            <a:r>
              <a:rPr lang="cs-CZ" sz="2000" dirty="0"/>
              <a:t>bariér mezinárodního obchodu (liberalizace obchodu) začalo pomalu a postupně v druhé polovině 19. století především vlivem Velké Británie. Další vlna liberalizace obchodu nastala po druhé světové válce v souvislosti s jednáními GATT. Tento proces byl přerušen ropnými šoky a nástupem </a:t>
            </a:r>
            <a:r>
              <a:rPr lang="cs-CZ" sz="2000" dirty="0" err="1"/>
              <a:t>neoprotekcionismus</a:t>
            </a:r>
            <a:r>
              <a:rPr lang="cs-CZ" sz="2000" dirty="0"/>
              <a:t> v 80. letech. K obnovení a dovršení procesu liberalizace mezinárodního obchodu došlo ke konci dvacátého století ustanovením organizace </a:t>
            </a:r>
            <a:r>
              <a:rPr lang="cs-CZ" sz="2000" dirty="0" smtClean="0"/>
              <a:t>WTO.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2888003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511" y="962024"/>
            <a:ext cx="6007489" cy="3625949"/>
          </a:xfrm>
          <a:prstGeom prst="rect">
            <a:avLst/>
          </a:prstGeom>
        </p:spPr>
      </p:pic>
    </p:spTree>
    <p:extLst>
      <p:ext uri="{BB962C8B-B14F-4D97-AF65-F5344CB8AC3E}">
        <p14:creationId xmlns:p14="http://schemas.microsoft.com/office/powerpoint/2010/main" val="26599672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Mezinárodní měnový fond </a:t>
            </a:r>
            <a:r>
              <a:rPr lang="cs-CZ" sz="1800" dirty="0" smtClean="0"/>
              <a:t>globalizaci </a:t>
            </a:r>
            <a:r>
              <a:rPr lang="cs-CZ" sz="1800" dirty="0"/>
              <a:t>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r>
              <a:rPr lang="cs-CZ" sz="1800" dirty="0" smtClean="0"/>
              <a:t>. </a:t>
            </a:r>
          </a:p>
          <a:p>
            <a:pPr algn="just"/>
            <a:r>
              <a:rPr lang="cs-CZ" sz="1800" dirty="0"/>
              <a:t>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Globalizace, jako celosvětový proces, je pojímána různými autory a vědci různě. Globalizace je nejčastěji vnímána jako soubor ekonomických procesů vyvolávající celou řadu společenských důsledků, a to nejvíce v oblasti kultury, ekonomiky a životního prostředí země</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154242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Globalizace znamená, že trhy, investice a mezinárodní vztahy jsou stále méně určovány národními hranicemi. </a:t>
            </a:r>
            <a:endParaRPr lang="cs-CZ" sz="2000" dirty="0" smtClean="0"/>
          </a:p>
          <a:p>
            <a:pPr algn="just"/>
            <a:r>
              <a:rPr lang="cs-CZ" sz="2000" dirty="0" smtClean="0"/>
              <a:t>Základními </a:t>
            </a:r>
            <a:r>
              <a:rPr lang="cs-CZ" sz="2000" dirty="0"/>
              <a:t>prvky globalizace je volný pohyb zboží, služeb, kapitálu, pracovních sil a transfer technologie. </a:t>
            </a:r>
            <a:endParaRPr lang="cs-CZ" sz="2000" dirty="0" smtClean="0"/>
          </a:p>
          <a:p>
            <a:pPr algn="just"/>
            <a:r>
              <a:rPr lang="cs-CZ" sz="2000" dirty="0" smtClean="0"/>
              <a:t>Tempo </a:t>
            </a:r>
            <a:r>
              <a:rPr lang="cs-CZ" sz="2000" dirty="0"/>
              <a:t>a kompatibilita jednotlivých oblastí postupuje nejrychleji ve směru globalizace finančních toků (banky a kapitálové trhy), globalizace energetických zdrojů (elektřina, zemní plyn, ropa apod.), globalizace informačních toků (média, telekomunikace), globalizace obchodu (zboží a služby) a globalizace trhu práce (zaměstnanci a dělníci). Tím činí globalizace svět více uniformním, integrovaným a navzájem na sobě závislým.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2290043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Současná globalizace se zpravidla spojuje s celkovou </a:t>
            </a:r>
            <a:r>
              <a:rPr lang="cs-CZ" sz="1800" dirty="0" smtClean="0"/>
              <a:t>modernizací. </a:t>
            </a:r>
            <a:r>
              <a:rPr lang="cs-CZ" sz="1800" dirty="0"/>
              <a:t>Technologie, které vznikly v posledních desetiletích na půdě euroatlantické civilizace, hrají v globálním vývoji významnou, a někdy i vedoucí úlohu. </a:t>
            </a:r>
            <a:r>
              <a:rPr lang="cs-CZ" sz="1800" dirty="0" smtClean="0"/>
              <a:t>To </a:t>
            </a:r>
            <a:r>
              <a:rPr lang="cs-CZ" sz="1800" dirty="0"/>
              <a:t>hovoří ve prospěch akceptování globalizace jako jevu, který pozitivně ovlivňuje do ní vtažené ekonomiky, ať už jako příklad uvedeme globalizaci jako motor technologického inovačního rozvoje, anebo jako katalyzátor příhraniční difúze nových technologií. </a:t>
            </a:r>
            <a:endParaRPr lang="cs-CZ" sz="1800" dirty="0" smtClean="0"/>
          </a:p>
          <a:p>
            <a:pPr algn="just"/>
            <a:r>
              <a:rPr lang="cs-CZ" sz="1800" dirty="0" smtClean="0"/>
              <a:t>Proces </a:t>
            </a:r>
            <a:r>
              <a:rPr lang="cs-CZ" sz="1800" dirty="0"/>
              <a:t>penetrace </a:t>
            </a:r>
            <a:r>
              <a:rPr lang="cs-CZ" sz="1800" dirty="0" smtClean="0"/>
              <a:t>globalizace </a:t>
            </a:r>
            <a:r>
              <a:rPr lang="cs-CZ" sz="1800" dirty="0"/>
              <a:t>v jejích charakteristických rysech probíhá v jednotlivých zemích rozdílným tempem a to jejich postavení ve světové ekonomice diferencuje</a:t>
            </a:r>
            <a:r>
              <a:rPr lang="cs-CZ" sz="1800" dirty="0" smtClean="0"/>
              <a:t>. </a:t>
            </a:r>
          </a:p>
          <a:p>
            <a:pPr algn="just"/>
            <a:r>
              <a:rPr lang="cs-CZ" sz="1800" dirty="0"/>
              <a:t>Právě v období dynamického rozvinutí procesu globalizace (od 80. let) došlo k zintenzivnění divergenčních tendencí v ekonomicko-sociální úrovni mezi hospodářsky vyspělými a méně vyspělými (hlavně rozvojovými) </a:t>
            </a:r>
            <a:r>
              <a:rPr lang="cs-CZ" sz="1800" dirty="0" smtClean="0"/>
              <a:t>zeměmi.</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8221119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
        <p:nvSpPr>
          <p:cNvPr id="2" name="AutoShape 2" descr="MORAVSKÁ VYSOKÁ ŠKOLA OLOMOUC BAKALÁŘSKÁ PRÁCE 2018 Aleš Poh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descr="C:\Users\zap0046\AppData\Local\Microsoft\Windows\INetCache\Content.MSO\6D236DD8.tmp"/>
          <p:cNvPicPr/>
          <p:nvPr/>
        </p:nvPicPr>
        <p:blipFill>
          <a:blip r:embed="rId2">
            <a:extLst>
              <a:ext uri="{28A0092B-C50C-407E-A947-70E740481C1C}">
                <a14:useLocalDpi xmlns:a14="http://schemas.microsoft.com/office/drawing/2010/main" val="0"/>
              </a:ext>
            </a:extLst>
          </a:blip>
          <a:srcRect/>
          <a:stretch>
            <a:fillRect/>
          </a:stretch>
        </p:blipFill>
        <p:spPr bwMode="auto">
          <a:xfrm>
            <a:off x="1331640" y="738337"/>
            <a:ext cx="5832648" cy="3705621"/>
          </a:xfrm>
          <a:prstGeom prst="rect">
            <a:avLst/>
          </a:prstGeom>
          <a:noFill/>
          <a:ln>
            <a:noFill/>
          </a:ln>
        </p:spPr>
      </p:pic>
    </p:spTree>
    <p:extLst>
      <p:ext uri="{BB962C8B-B14F-4D97-AF65-F5344CB8AC3E}">
        <p14:creationId xmlns:p14="http://schemas.microsoft.com/office/powerpoint/2010/main" val="10117154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smtClean="0"/>
              <a:t>Globalizace jako proces, který se v dějinách lidstva začíná zřetelně prosazovat přibližně na přelomu 18. a 19. století, prošel třemi vývojovými fázemi.</a:t>
            </a:r>
          </a:p>
          <a:p>
            <a:pPr algn="just"/>
            <a:r>
              <a:rPr lang="cs-CZ" sz="1800" b="1" dirty="0" smtClean="0"/>
              <a:t>První fáze globalizace</a:t>
            </a:r>
            <a:r>
              <a:rPr lang="cs-CZ" sz="1800" dirty="0" smtClean="0"/>
              <a:t>, která proběhla v letech 1870 – 1914, přinesla významný růst toku zboží, kapitálu a pracovních sil, který byl umožněn redukcí obchodních bariér a nově získanými výhodami v dopravě.</a:t>
            </a:r>
          </a:p>
          <a:p>
            <a:pPr algn="just"/>
            <a:r>
              <a:rPr lang="cs-CZ" sz="1800" b="1" dirty="0" smtClean="0"/>
              <a:t>Druhá fáze globalizace </a:t>
            </a:r>
            <a:r>
              <a:rPr lang="cs-CZ" sz="1800" dirty="0" smtClean="0"/>
              <a:t>je datována do let 1950 – 1980, kdy došlo k obnovení obchodních vztahů utlumených světovou hospodářskou krizí a druhou světovou válkou.</a:t>
            </a:r>
          </a:p>
          <a:p>
            <a:pPr algn="just"/>
            <a:r>
              <a:rPr lang="cs-CZ" sz="1800" b="1" dirty="0" smtClean="0"/>
              <a:t>Třetí fáze globalizace </a:t>
            </a:r>
            <a:r>
              <a:rPr lang="cs-CZ" sz="1800" dirty="0" smtClean="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smtClean="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Globalizace</a:t>
            </a:r>
            <a:endParaRPr lang="cs-CZ" dirty="0"/>
          </a:p>
        </p:txBody>
      </p:sp>
    </p:spTree>
    <p:extLst>
      <p:ext uri="{BB962C8B-B14F-4D97-AF65-F5344CB8AC3E}">
        <p14:creationId xmlns:p14="http://schemas.microsoft.com/office/powerpoint/2010/main" val="30364485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2294972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spTree>
    <p:extLst>
      <p:ext uri="{BB962C8B-B14F-4D97-AF65-F5344CB8AC3E}">
        <p14:creationId xmlns:p14="http://schemas.microsoft.com/office/powerpoint/2010/main" val="2341615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Přínosy a rizika globalizace</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3820891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i="1" dirty="0" smtClean="0"/>
              <a:t>stabilní </a:t>
            </a:r>
            <a:r>
              <a:rPr lang="cs-CZ" sz="1800" i="1" dirty="0"/>
              <a:t>komplexní podnikatelské prostředí</a:t>
            </a:r>
            <a:r>
              <a:rPr lang="cs-CZ" sz="1800" dirty="0"/>
              <a:t> – také v tomto případě se jedná o prostředí statické, ale tentokrát se střední mírou nejistoty z hlediska identifikace vlivu faktorů působících na podnikatelský subjekt, střední míra nejistoty je dána vyšší mírou komplexností faktorů podnikatelského prostředí;</a:t>
            </a:r>
          </a:p>
          <a:p>
            <a:pPr lvl="0" algn="just"/>
            <a:r>
              <a:rPr lang="cs-CZ" sz="1800" i="1" dirty="0"/>
              <a:t>dynamické jednoduché podnikatelské prostředí</a:t>
            </a:r>
            <a:r>
              <a:rPr lang="cs-CZ" sz="1800" dirty="0"/>
              <a:t> – zde se jedná o prostředí s vysokou dynamikou změn, která je příčinou vyšší míry nejistoty z hlediska identifikace faktorů působících na podnikatelský subjekt;</a:t>
            </a:r>
          </a:p>
          <a:p>
            <a:pPr lvl="0" algn="just"/>
            <a:r>
              <a:rPr lang="cs-CZ" sz="1800" i="1" dirty="0"/>
              <a:t>dynamické komplexní podnikatelské prostředí</a:t>
            </a:r>
            <a:r>
              <a:rPr lang="cs-CZ" sz="1800" dirty="0"/>
              <a:t> – nazývá se také jako turbulentní prostředí a je typické značnou nejistotou předpovědí o budoucím vývoji což vyžaduje rychlou reakci na změny v prostředí, a tím vyvolává vysoké náklady na přizpůsobení se změnám v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podnikatelského prostředí</a:t>
            </a:r>
            <a:endParaRPr lang="cs-CZ" dirty="0"/>
          </a:p>
        </p:txBody>
      </p:sp>
    </p:spTree>
    <p:extLst>
      <p:ext uri="{BB962C8B-B14F-4D97-AF65-F5344CB8AC3E}">
        <p14:creationId xmlns:p14="http://schemas.microsoft.com/office/powerpoint/2010/main" val="9890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a:t>
            </a:r>
            <a:r>
              <a:rPr lang="cs-CZ" sz="2000" dirty="0" smtClean="0"/>
              <a:t>skupiny:</a:t>
            </a:r>
            <a:endParaRPr lang="cs-CZ" sz="2000" dirty="0"/>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31004910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smtClean="0"/>
              <a:t>Globální </a:t>
            </a:r>
            <a:r>
              <a:rPr lang="cs-CZ" sz="2000" b="1" dirty="0"/>
              <a:t>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r>
              <a:rPr lang="cs-CZ" sz="2000" dirty="0" smtClean="0"/>
              <a:t>.</a:t>
            </a:r>
          </a:p>
          <a:p>
            <a:pPr algn="just"/>
            <a:endParaRPr lang="cs-CZ" sz="2000" dirty="0" smtClean="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Globální problémy</a:t>
            </a:r>
            <a:endParaRPr lang="cs-CZ" dirty="0"/>
          </a:p>
        </p:txBody>
      </p:sp>
    </p:spTree>
    <p:extLst>
      <p:ext uri="{BB962C8B-B14F-4D97-AF65-F5344CB8AC3E}">
        <p14:creationId xmlns:p14="http://schemas.microsoft.com/office/powerpoint/2010/main" val="22368244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Bariéry globalizace</a:t>
            </a:r>
            <a:endParaRPr lang="cs-CZ" dirty="0"/>
          </a:p>
        </p:txBody>
      </p:sp>
    </p:spTree>
    <p:extLst>
      <p:ext uri="{BB962C8B-B14F-4D97-AF65-F5344CB8AC3E}">
        <p14:creationId xmlns:p14="http://schemas.microsoft.com/office/powerpoint/2010/main" val="2444462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err="1"/>
              <a:t>LoNGPEST</a:t>
            </a:r>
            <a:r>
              <a:rPr lang="cs-CZ" sz="2000" b="1" cap="small" dirty="0"/>
              <a:t> analýza</a:t>
            </a:r>
          </a:p>
          <a:p>
            <a:pPr algn="just"/>
            <a:r>
              <a:rPr lang="cs-CZ" sz="2000" dirty="0"/>
              <a:t>LONGPEST analýza, která je </a:t>
            </a:r>
            <a:r>
              <a:rPr lang="cs-CZ" sz="2000" dirty="0" smtClean="0"/>
              <a:t>modifikací </a:t>
            </a:r>
            <a:r>
              <a:rPr lang="cs-CZ" sz="2000" dirty="0"/>
              <a:t>PEST analýzy, bere v úvahu lokální LO, národní N a globální G úroveň politicko-legislativních, ekonomických, sociálně-demografických a </a:t>
            </a:r>
            <a:r>
              <a:rPr lang="cs-CZ" sz="2000" dirty="0" err="1"/>
              <a:t>technicko-technologických</a:t>
            </a:r>
            <a:r>
              <a:rPr lang="cs-CZ" sz="2000" dirty="0"/>
              <a:t> faktorů. </a:t>
            </a:r>
          </a:p>
          <a:p>
            <a:pPr algn="just"/>
            <a:r>
              <a:rPr lang="cs-CZ" sz="2000" dirty="0"/>
              <a:t>Výsledkem je strategický profil okolí. Postup obsahuje tyto kroky: </a:t>
            </a:r>
          </a:p>
          <a:p>
            <a:pPr lvl="0" algn="just"/>
            <a:r>
              <a:rPr lang="cs-CZ" sz="2000" dirty="0"/>
              <a:t>vytvoření seznamu faktorů, které budou analyzovány;</a:t>
            </a:r>
          </a:p>
          <a:p>
            <a:pPr lvl="0" algn="just"/>
            <a:r>
              <a:rPr lang="cs-CZ" sz="2000" dirty="0"/>
              <a:t>ohodnocení významu faktorů pomocí </a:t>
            </a:r>
            <a:r>
              <a:rPr lang="cs-CZ" sz="2000" dirty="0" err="1"/>
              <a:t>Likertovy</a:t>
            </a:r>
            <a:r>
              <a:rPr lang="cs-CZ" sz="2000" dirty="0"/>
              <a:t> stupnice;</a:t>
            </a:r>
          </a:p>
          <a:p>
            <a:pPr lvl="0" algn="just"/>
            <a:r>
              <a:rPr lang="cs-CZ" sz="2000" dirty="0"/>
              <a:t>vyhodnocení faktorů, které nejvíce působí na podnik (dopady na rentabilitu, likviditu, růst) a možnosti reakce podniku na tyto faktory.</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globálního prostředí</a:t>
            </a:r>
            <a:endParaRPr lang="cs-CZ" dirty="0"/>
          </a:p>
        </p:txBody>
      </p:sp>
    </p:spTree>
    <p:extLst>
      <p:ext uri="{BB962C8B-B14F-4D97-AF65-F5344CB8AC3E}">
        <p14:creationId xmlns:p14="http://schemas.microsoft.com/office/powerpoint/2010/main" val="40915124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Makroprostředí</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1004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endParaRPr lang="cs-CZ" sz="2000" dirty="0" smtClean="0"/>
          </a:p>
          <a:p>
            <a:pPr algn="just"/>
            <a:r>
              <a:rPr lang="cs-CZ" sz="2000" dirty="0" smtClean="0"/>
              <a:t>Externí </a:t>
            </a:r>
            <a:r>
              <a:rPr lang="cs-CZ" sz="2000" dirty="0"/>
              <a:t>podnikatelské prostředí můžeme rozčlenit do dvou úrovní, a to na vzdálenější a bližší prostředí (okolí). </a:t>
            </a:r>
            <a:endParaRPr lang="cs-CZ" sz="2000" dirty="0" smtClean="0"/>
          </a:p>
          <a:p>
            <a:pPr algn="just"/>
            <a:r>
              <a:rPr lang="cs-CZ" sz="2000" dirty="0" smtClean="0"/>
              <a:t>Vzdálenější </a:t>
            </a:r>
            <a:r>
              <a:rPr lang="cs-CZ" sz="2000" dirty="0"/>
              <a:t>prostředí se obvykle nazývá makroprostředí a bližší prostředí jako tržní prostředí. </a:t>
            </a:r>
            <a:endParaRPr lang="cs-CZ" sz="2000" dirty="0" smtClean="0"/>
          </a:p>
          <a:p>
            <a:pPr algn="just"/>
            <a:r>
              <a:rPr lang="cs-CZ" sz="2000" dirty="0" smtClean="0"/>
              <a:t>Pojmenování </a:t>
            </a:r>
            <a:r>
              <a:rPr lang="cs-CZ" sz="2000" dirty="0"/>
              <a:t>těchto úrovní není v odborné literatuře vždy jednotné. Například trh </a:t>
            </a:r>
            <a:r>
              <a:rPr lang="cs-CZ" sz="2000" dirty="0" smtClean="0"/>
              <a:t>nazývají </a:t>
            </a:r>
            <a:r>
              <a:rPr lang="cs-CZ" sz="2000" dirty="0" err="1"/>
              <a:t>Kotler</a:t>
            </a:r>
            <a:r>
              <a:rPr lang="cs-CZ" sz="2000" dirty="0"/>
              <a:t> </a:t>
            </a:r>
            <a:r>
              <a:rPr lang="cs-CZ" sz="2000" dirty="0" smtClean="0"/>
              <a:t>a Keller ve </a:t>
            </a:r>
            <a:r>
              <a:rPr lang="cs-CZ" sz="2000" dirty="0"/>
              <a:t>své publikaci činným prostředím. Dvořáček a </a:t>
            </a:r>
            <a:r>
              <a:rPr lang="cs-CZ" sz="2000" dirty="0" err="1"/>
              <a:t>Slunčík</a:t>
            </a:r>
            <a:r>
              <a:rPr lang="cs-CZ" sz="2000" dirty="0"/>
              <a:t> (</a:t>
            </a:r>
            <a:r>
              <a:rPr lang="cs-CZ" sz="2000" dirty="0" smtClean="0"/>
              <a:t>2012) </a:t>
            </a:r>
            <a:r>
              <a:rPr lang="cs-CZ" sz="2000" dirty="0"/>
              <a:t>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spTree>
    <p:extLst>
      <p:ext uri="{BB962C8B-B14F-4D97-AF65-F5344CB8AC3E}">
        <p14:creationId xmlns:p14="http://schemas.microsoft.com/office/powerpoint/2010/main" val="35217421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Podnikatelské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24555"/>
            <a:ext cx="3939902" cy="3939902"/>
          </a:xfrm>
          <a:prstGeom prst="rect">
            <a:avLst/>
          </a:prstGeom>
        </p:spPr>
      </p:pic>
    </p:spTree>
    <p:extLst>
      <p:ext uri="{BB962C8B-B14F-4D97-AF65-F5344CB8AC3E}">
        <p14:creationId xmlns:p14="http://schemas.microsoft.com/office/powerpoint/2010/main" val="15544732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Externí podnikatelské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2367129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endParaRPr lang="cs-CZ" sz="2000" dirty="0" smtClean="0"/>
          </a:p>
          <a:p>
            <a:pPr algn="just"/>
            <a:r>
              <a:rPr lang="cs-CZ" sz="2000" dirty="0" smtClean="0"/>
              <a:t>Toto </a:t>
            </a:r>
            <a:r>
              <a:rPr lang="cs-CZ" sz="2000" dirty="0"/>
              <a:t>prostředí se nejčastěji označuje jako tzv. makroprostředí</a:t>
            </a:r>
            <a:r>
              <a:rPr lang="cs-CZ" sz="2000" dirty="0" smtClean="0"/>
              <a:t>.</a:t>
            </a:r>
            <a:endParaRPr lang="cs-CZ" sz="2000" dirty="0"/>
          </a:p>
          <a:p>
            <a:pPr algn="just"/>
            <a:r>
              <a:rPr lang="cs-CZ" sz="2000" dirty="0" smtClean="0"/>
              <a:t>Makroprostředí </a:t>
            </a:r>
            <a:r>
              <a:rPr lang="cs-CZ" sz="2000" dirty="0"/>
              <a:t>je vytvořeno společenským a historickým vývojem konkrétní společnosti v konkrétní lokalitě, proto se také označuje jako „kontextuální úroveň“. Což znamená, že podnik funguje a existuje v určitém širším kontextu, širších souvislostech</a:t>
            </a:r>
            <a:r>
              <a:rPr lang="cs-CZ" sz="2000" dirty="0" smtClean="0"/>
              <a:t>.</a:t>
            </a:r>
          </a:p>
          <a:p>
            <a:pPr algn="just"/>
            <a:r>
              <a:rPr lang="cs-CZ" sz="2000" dirty="0"/>
              <a:t>Samotný podnikatelský subjekt nemůže ovlivnit makroprostředí a jeho části. Podnik faktory z makroprostředí pouze reflektuje, může je využívat a negativním faktorům se případně </a:t>
            </a:r>
            <a:r>
              <a:rPr lang="cs-CZ" sz="2000" dirty="0" smtClean="0"/>
              <a:t>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Makroprostředí</a:t>
            </a:r>
            <a:endParaRPr lang="cs-CZ" dirty="0"/>
          </a:p>
        </p:txBody>
      </p:sp>
    </p:spTree>
    <p:extLst>
      <p:ext uri="{BB962C8B-B14F-4D97-AF65-F5344CB8AC3E}">
        <p14:creationId xmlns:p14="http://schemas.microsoft.com/office/powerpoint/2010/main" val="2311565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1482084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Podnikatelské prostředí, jako celek má vrstvy, které strukturují prostředí a vytvářejí z podnikatelského prostředí tak určitý komplexní systém. </a:t>
            </a:r>
            <a:endParaRPr lang="cs-CZ" sz="2000" dirty="0" smtClean="0"/>
          </a:p>
          <a:p>
            <a:pPr lvl="0" algn="just"/>
            <a:r>
              <a:rPr lang="cs-CZ" sz="2000" dirty="0"/>
              <a:t>Strukturovat podnikatelské prostředí můžeme z různých hledisek a je pojímána různých autory různě. </a:t>
            </a:r>
            <a:endParaRPr lang="cs-CZ" sz="2000" dirty="0" smtClean="0"/>
          </a:p>
          <a:p>
            <a:pPr lvl="0" algn="just"/>
            <a:r>
              <a:rPr lang="cs-CZ" sz="2000" dirty="0" smtClean="0"/>
              <a:t>Asi </a:t>
            </a:r>
            <a:r>
              <a:rPr lang="cs-CZ" sz="2000" dirty="0"/>
              <a:t>nejčastěji se setkáváme se strukturováním podnikatelského prostředí ze dvou pohledů, a to z pohledu směru vlivu faktorů na daný podnik a z prostorového pohledu působení daného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214615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endParaRPr lang="cs-CZ" sz="2000" dirty="0" smtClean="0"/>
          </a:p>
          <a:p>
            <a:pPr algn="just"/>
            <a:r>
              <a:rPr lang="cs-CZ" sz="2000" dirty="0" smtClean="0"/>
              <a:t>Můžeme </a:t>
            </a:r>
            <a:r>
              <a:rPr lang="cs-CZ" sz="2000" dirty="0"/>
              <a:t>rozeznat čtyři odlišné typy politických systémů: liberálně demokratický, autoritářský a absolutistický, komunistický, teokratický. </a:t>
            </a:r>
            <a:endParaRPr lang="cs-CZ" sz="2000" dirty="0" smtClean="0"/>
          </a:p>
          <a:p>
            <a:pPr algn="just"/>
            <a:r>
              <a:rPr lang="cs-CZ" sz="2000" dirty="0" smtClean="0"/>
              <a:t>Podle </a:t>
            </a:r>
            <a:r>
              <a:rPr lang="cs-CZ" sz="2000" dirty="0"/>
              <a:t>rozdělení moci na určitých úrovních můžeme dále politické režimy rozdělit na jednotné (unitářské) a federální. Stát působí, v rámci politického prostředí, prostřednictvím vytvořených institucí zákonodárných (parlament), výkonných (vláda) a </a:t>
            </a:r>
            <a:r>
              <a:rPr lang="cs-CZ" sz="2000" dirty="0" smtClean="0"/>
              <a:t>soudních. </a:t>
            </a:r>
            <a:r>
              <a:rPr lang="cs-CZ" sz="2000" dirty="0"/>
              <a:t>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28010189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endParaRPr lang="cs-CZ" sz="1900" dirty="0" smtClean="0"/>
          </a:p>
          <a:p>
            <a:pPr algn="just"/>
            <a:r>
              <a:rPr lang="cs-CZ" sz="1900" dirty="0" smtClean="0"/>
              <a:t>Toto </a:t>
            </a:r>
            <a:r>
              <a:rPr lang="cs-CZ" sz="1900" dirty="0"/>
              <a:t>prostředí sleduje zákony, vládní organizace a nátlakové skupiny ovlivňující a omezující jednotlivce a podnikatelské subjekty. </a:t>
            </a:r>
            <a:r>
              <a:rPr lang="cs-CZ" sz="1900" dirty="0" smtClean="0"/>
              <a:t>Ve </a:t>
            </a:r>
            <a:r>
              <a:rPr lang="cs-CZ" sz="1900" dirty="0"/>
              <a:t>světě existují čtyři hlavní legislativní systémy: zvykové právo, občanské právo, náboženské právo. </a:t>
            </a:r>
            <a:r>
              <a:rPr lang="cs-CZ" sz="1900" dirty="0" smtClean="0"/>
              <a:t>Legislativní </a:t>
            </a:r>
            <a:r>
              <a:rPr lang="cs-CZ" sz="1900" dirty="0"/>
              <a:t>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r>
              <a:rPr lang="cs-CZ" sz="1900" dirty="0" smtClean="0"/>
              <a:t>.</a:t>
            </a:r>
            <a:endParaRPr lang="cs-CZ" sz="1900" dirty="0"/>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36862756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Prvky makroprostředí</a:t>
            </a:r>
            <a:endParaRPr lang="cs-CZ" dirty="0"/>
          </a:p>
        </p:txBody>
      </p:sp>
    </p:spTree>
    <p:extLst>
      <p:ext uri="{BB962C8B-B14F-4D97-AF65-F5344CB8AC3E}">
        <p14:creationId xmlns:p14="http://schemas.microsoft.com/office/powerpoint/2010/main" val="21348731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41475661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smtClean="0"/>
              <a:t>PEST </a:t>
            </a:r>
            <a:r>
              <a:rPr lang="cs-CZ" sz="1800" b="1" cap="small" dirty="0"/>
              <a:t>analýza </a:t>
            </a:r>
          </a:p>
          <a:p>
            <a:pPr algn="just"/>
            <a:r>
              <a:rPr lang="cs-CZ" sz="1800" dirty="0"/>
              <a:t>PEST analýza je moderní metoda rozboru makroprostředí. Jejím cílem je najít a </a:t>
            </a:r>
            <a:r>
              <a:rPr lang="cs-CZ" sz="1800" dirty="0" smtClean="0"/>
              <a:t>analyzovat </a:t>
            </a:r>
            <a:r>
              <a:rPr lang="cs-CZ" sz="1800" dirty="0"/>
              <a:t>ty složky prostředí, které mají pro podnik význam a mohou pro něj znamenat </a:t>
            </a:r>
            <a:r>
              <a:rPr lang="cs-CZ" sz="1800" dirty="0" smtClean="0"/>
              <a:t>příležitost </a:t>
            </a:r>
            <a:r>
              <a:rPr lang="cs-CZ" sz="1800" dirty="0"/>
              <a:t>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40984534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smtClean="0"/>
              <a:t>PEST </a:t>
            </a:r>
            <a:r>
              <a:rPr lang="cs-CZ" sz="1800" b="1" cap="small" dirty="0"/>
              <a:t>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1415657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a:t>
            </a:r>
            <a:r>
              <a:rPr lang="cs-CZ" sz="1750" dirty="0" smtClean="0"/>
              <a:t>metodický </a:t>
            </a:r>
            <a:r>
              <a:rPr lang="cs-CZ" sz="1750" dirty="0"/>
              <a:t>přístup spojuje dříve používané metody „PEST“ a „SLEPT“. Jak je zřejmé z </a:t>
            </a:r>
            <a:r>
              <a:rPr lang="cs-CZ" sz="1750" dirty="0" smtClean="0"/>
              <a:t>jednotlivých </a:t>
            </a:r>
            <a:r>
              <a:rPr lang="cs-CZ" sz="1750" dirty="0"/>
              <a:t>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a:t>
            </a:r>
            <a:r>
              <a:rPr lang="cs-CZ" sz="1750" dirty="0" smtClean="0"/>
              <a:t>realitou </a:t>
            </a:r>
            <a:r>
              <a:rPr lang="cs-CZ" sz="1750" dirty="0"/>
              <a:t>a sociální odpovědností i zvyklostmi obyvatelstva dané lokality. Zde patří i </a:t>
            </a:r>
            <a:r>
              <a:rPr lang="cs-CZ" sz="1750" dirty="0" smtClean="0"/>
              <a:t>sledování </a:t>
            </a:r>
            <a:r>
              <a:rPr lang="cs-CZ" sz="1750" dirty="0"/>
              <a:t>jeho kulturnosti, náboženství a tradic</a:t>
            </a:r>
            <a:r>
              <a:rPr lang="cs-CZ" sz="1750" dirty="0" smtClean="0"/>
              <a:t>;</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14118025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smtClean="0"/>
              <a:t>T</a:t>
            </a:r>
            <a:r>
              <a:rPr lang="cs-CZ" sz="1650" dirty="0" smtClean="0"/>
              <a:t> </a:t>
            </a:r>
            <a:r>
              <a:rPr lang="cs-CZ" sz="1650" dirty="0"/>
              <a:t>– technologický segment, jež je zdrojem přínosů i problémů technického </a:t>
            </a:r>
            <a:r>
              <a:rPr lang="cs-CZ" sz="1650" dirty="0" smtClean="0"/>
              <a:t>charakteru </a:t>
            </a:r>
            <a:r>
              <a:rPr lang="cs-CZ" sz="1650" dirty="0"/>
              <a:t>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endParaRPr lang="cs-CZ" sz="1650" dirty="0" smtClean="0"/>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a:t>
            </a:r>
            <a:r>
              <a:rPr lang="cs-CZ" sz="1650" dirty="0" smtClean="0"/>
              <a:t>určitých </a:t>
            </a:r>
            <a:r>
              <a:rPr lang="cs-CZ" sz="1650" dirty="0"/>
              <a:t>morálních principů, které doplňují legislativu a informuje nás o vlivu médií na </a:t>
            </a:r>
            <a:r>
              <a:rPr lang="cs-CZ" sz="1650" dirty="0" smtClean="0"/>
              <a:t>veřejnost </a:t>
            </a:r>
            <a:r>
              <a:rPr lang="cs-CZ" sz="1650" dirty="0"/>
              <a:t>a také o možném charakteru veřejného mínění. Sociální segment bývá často rozšířen o </a:t>
            </a:r>
            <a:r>
              <a:rPr lang="cs-CZ" sz="1650" b="1" dirty="0"/>
              <a:t>kulturně historický segment </a:t>
            </a:r>
            <a:r>
              <a:rPr lang="cs-CZ" sz="1650" dirty="0"/>
              <a:t>představující nejen celkovou kulturní a vzdělanostní </a:t>
            </a:r>
            <a:r>
              <a:rPr lang="cs-CZ" sz="1650" dirty="0" smtClean="0"/>
              <a:t>úroveň </a:t>
            </a:r>
            <a:r>
              <a:rPr lang="cs-CZ" sz="1650" dirty="0"/>
              <a:t>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5442147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Mimo metodu PESTLE lze využít i </a:t>
            </a:r>
            <a:r>
              <a:rPr lang="cs-CZ" sz="2000" b="1" dirty="0"/>
              <a:t>analýzu globalizačních trendů, </a:t>
            </a:r>
            <a:r>
              <a:rPr lang="cs-CZ" sz="2000" dirty="0"/>
              <a:t>kde sledujeme </a:t>
            </a:r>
            <a:r>
              <a:rPr lang="cs-CZ" sz="2000" dirty="0" smtClean="0"/>
              <a:t>především </a:t>
            </a:r>
            <a:r>
              <a:rPr lang="cs-CZ" sz="2000" b="1" dirty="0"/>
              <a:t>nákladovost </a:t>
            </a:r>
            <a:r>
              <a:rPr lang="cs-CZ" sz="2000" dirty="0"/>
              <a:t>(náklady na vývoj a zavádění technologií, dopravu a zdroje), </a:t>
            </a:r>
            <a:r>
              <a:rPr lang="cs-CZ" sz="2000" b="1" dirty="0" smtClean="0"/>
              <a:t>zákazníky </a:t>
            </a:r>
            <a:r>
              <a:rPr lang="cs-CZ" sz="2000" dirty="0"/>
              <a:t>(jejich požadavky a možnost uplatnění jednotných forem marketingu), </a:t>
            </a:r>
            <a:r>
              <a:rPr lang="cs-CZ" sz="2000" b="1" dirty="0"/>
              <a:t>národní </a:t>
            </a:r>
            <a:r>
              <a:rPr lang="cs-CZ" sz="2000" b="1" dirty="0" smtClean="0"/>
              <a:t>specifika </a:t>
            </a:r>
            <a:r>
              <a:rPr lang="cs-CZ" sz="2000" dirty="0"/>
              <a:t>(podpora podnikání a protekce státu, uplatňování technických standardů, </a:t>
            </a:r>
            <a:r>
              <a:rPr lang="cs-CZ" sz="2000" dirty="0" smtClean="0"/>
              <a:t>institucionální </a:t>
            </a:r>
            <a:r>
              <a:rPr lang="cs-CZ" sz="2000" dirty="0"/>
              <a:t>normy, celní bariéry) a </a:t>
            </a:r>
            <a:r>
              <a:rPr lang="cs-CZ" sz="2000" b="1" dirty="0"/>
              <a:t>konkurenci </a:t>
            </a:r>
            <a:r>
              <a:rPr lang="cs-CZ" sz="2000" dirty="0"/>
              <a:t>(projevy globální konkurence v její „super“ a „hyper“ podobě). Tato metoda často bývá označovaná jako </a:t>
            </a:r>
            <a:r>
              <a:rPr lang="cs-CZ" sz="2000" b="1" dirty="0"/>
              <a:t>metoda „4C“ </a:t>
            </a:r>
            <a:r>
              <a:rPr lang="cs-CZ" sz="2000" dirty="0"/>
              <a:t>neboť je </a:t>
            </a:r>
            <a:r>
              <a:rPr lang="cs-CZ" sz="2000" dirty="0" smtClean="0"/>
              <a:t>tvořena </a:t>
            </a:r>
            <a:r>
              <a:rPr lang="cs-CZ" sz="2000" dirty="0"/>
              <a:t>slovy CUSTOMER (zákazník), COUNTRY (národní specifika), COMPETITION (konkurence) a COST (náklady). Výsledkem této analýzy by mělo být navržení země, do které firma umístí svůj závod, na kolika trzích bude firma své produkty nabízet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38865429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1369221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rozlišuje podnikatelské prostředí na externí (vnější) a prostředí interní (vnitřní). </a:t>
            </a:r>
            <a:endParaRPr lang="cs-CZ" sz="2000" dirty="0" smtClean="0"/>
          </a:p>
          <a:p>
            <a:pPr lvl="0" algn="just"/>
            <a:r>
              <a:rPr lang="cs-CZ" sz="2000" b="1" i="1" dirty="0" smtClean="0"/>
              <a:t>Externí </a:t>
            </a:r>
            <a:r>
              <a:rPr lang="cs-CZ" sz="2000" b="1" i="1" dirty="0"/>
              <a:t>prostředí</a:t>
            </a:r>
            <a:r>
              <a:rPr lang="cs-CZ" sz="2000" dirty="0"/>
              <a:t> je prostředí, které se nachází mimo podnikatelský subjekt. Toto externí prostředí můžeme rozčlenit do dvou vrstev, a to na makroprostředí a tržní prostředí. Makroprostředí je chápáno jako vzdálenější prostředí a tržní prostředí jako tzv. bližší prostředí. </a:t>
            </a:r>
            <a:r>
              <a:rPr lang="cs-CZ" sz="2000" dirty="0" err="1"/>
              <a:t>Kotler</a:t>
            </a:r>
            <a:r>
              <a:rPr lang="cs-CZ" sz="2000" dirty="0"/>
              <a:t> a Keller (</a:t>
            </a:r>
            <a:r>
              <a:rPr lang="cs-CZ" sz="2000" dirty="0" smtClean="0"/>
              <a:t>2013) </a:t>
            </a:r>
            <a:r>
              <a:rPr lang="cs-CZ" sz="2000" dirty="0"/>
              <a:t>nazývají makroprostředí jako širší prostředí a tržní prostředí jako tzv. činné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endParaRPr lang="cs-CZ" sz="1700" dirty="0" smtClean="0"/>
          </a:p>
          <a:p>
            <a:pPr algn="just"/>
            <a:r>
              <a:rPr lang="cs-CZ" sz="1700" dirty="0" smtClean="0"/>
              <a:t>Výsledkem </a:t>
            </a:r>
            <a:r>
              <a:rPr lang="cs-CZ" sz="1700" dirty="0"/>
              <a:t>prognózování je prognóza. </a:t>
            </a:r>
            <a:r>
              <a:rPr lang="cs-CZ" sz="1700" dirty="0" smtClean="0"/>
              <a:t>Prognóza je</a:t>
            </a:r>
            <a:r>
              <a:rPr lang="cs-CZ" sz="1700" i="1" dirty="0" smtClean="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endParaRPr lang="cs-CZ" sz="1700" dirty="0" smtClean="0"/>
          </a:p>
          <a:p>
            <a:pPr algn="just"/>
            <a:r>
              <a:rPr lang="cs-CZ" sz="1700" dirty="0" smtClean="0"/>
              <a:t>Prognózy </a:t>
            </a:r>
            <a:r>
              <a:rPr lang="cs-CZ" sz="1700" dirty="0"/>
              <a:t>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70016827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smtClean="0"/>
              <a:t>jsou </a:t>
            </a:r>
            <a:r>
              <a:rPr lang="cs-CZ" sz="2000" dirty="0"/>
              <a:t>soustavy teoretických a praktických pravidel převzatých z různých vědních oborů, které vedou k sestavení prognózy s určitou vypovídací schopností. </a:t>
            </a:r>
            <a:endParaRPr lang="cs-CZ" sz="2000" dirty="0" smtClean="0"/>
          </a:p>
          <a:p>
            <a:pPr algn="just"/>
            <a:r>
              <a:rPr lang="cs-CZ" sz="2000" dirty="0" smtClean="0"/>
              <a:t>Úspěch </a:t>
            </a:r>
            <a:r>
              <a:rPr lang="cs-CZ" sz="2000" dirty="0"/>
              <a:t>prognostických metod závisí na správném ocenění jejich použitelnosti pro daný účel. </a:t>
            </a:r>
            <a:endParaRPr lang="cs-CZ" sz="2000" dirty="0" smtClean="0"/>
          </a:p>
          <a:p>
            <a:pPr algn="just"/>
            <a:r>
              <a:rPr lang="cs-CZ" sz="2000" dirty="0" smtClean="0"/>
              <a:t>Je </a:t>
            </a:r>
            <a:r>
              <a:rPr lang="cs-CZ" sz="2000" dirty="0"/>
              <a:t>vhodné využívat několik, principálně odlišných metod. </a:t>
            </a:r>
            <a:endParaRPr lang="cs-CZ" sz="2000" dirty="0" smtClean="0"/>
          </a:p>
          <a:p>
            <a:pPr algn="just"/>
            <a:r>
              <a:rPr lang="cs-CZ" sz="2000" dirty="0" smtClean="0"/>
              <a:t>Volba </a:t>
            </a:r>
            <a:r>
              <a:rPr lang="cs-CZ" sz="2000" dirty="0"/>
              <a:t>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9895080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endParaRPr lang="cs-CZ" sz="2000" dirty="0" smtClean="0"/>
          </a:p>
          <a:p>
            <a:pPr algn="just"/>
            <a:r>
              <a:rPr lang="cs-CZ" sz="2000" dirty="0" smtClean="0"/>
              <a:t>Prognostik </a:t>
            </a:r>
            <a:r>
              <a:rPr lang="cs-CZ" sz="2000" dirty="0"/>
              <a:t>s využitím historických dat identifikuje cestu předpovědi, k ní přidá vhodný matematický model a pomocí rovnic modelu předpovídá body v budoucnosti. </a:t>
            </a:r>
            <a:endParaRPr lang="cs-CZ" sz="2000" dirty="0" smtClean="0"/>
          </a:p>
          <a:p>
            <a:pPr algn="just"/>
            <a:r>
              <a:rPr lang="cs-CZ" sz="2000" dirty="0" smtClean="0"/>
              <a:t>Takový </a:t>
            </a:r>
            <a:r>
              <a:rPr lang="cs-CZ" sz="2000" dirty="0"/>
              <a:t>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0854653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smtClean="0"/>
              <a:t>Kvantitativní </a:t>
            </a:r>
            <a:r>
              <a:rPr lang="cs-CZ" sz="2000" dirty="0"/>
              <a:t>metody členíme do tří základních skupin, a </a:t>
            </a:r>
            <a:r>
              <a:rPr lang="cs-CZ" sz="2000" dirty="0" smtClean="0"/>
              <a:t>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322662652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8509111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a:t>
            </a:r>
            <a:r>
              <a:rPr lang="cs-CZ" sz="1600" dirty="0" smtClean="0"/>
              <a:t>účastníků</a:t>
            </a:r>
          </a:p>
          <a:p>
            <a:pPr algn="just"/>
            <a:r>
              <a:rPr lang="cs-CZ" sz="1600" dirty="0" smtClean="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Brainstorming</a:t>
            </a:r>
            <a:endParaRPr lang="cs-CZ" dirty="0"/>
          </a:p>
        </p:txBody>
      </p:sp>
    </p:spTree>
    <p:extLst>
      <p:ext uri="{BB962C8B-B14F-4D97-AF65-F5344CB8AC3E}">
        <p14:creationId xmlns:p14="http://schemas.microsoft.com/office/powerpoint/2010/main" val="4025354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je získání </a:t>
            </a:r>
            <a:r>
              <a:rPr lang="cs-CZ" sz="1600" dirty="0"/>
              <a:t>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DELPHI</a:t>
            </a:r>
            <a:endParaRPr lang="cs-CZ" dirty="0"/>
          </a:p>
        </p:txBody>
      </p:sp>
    </p:spTree>
    <p:extLst>
      <p:ext uri="{BB962C8B-B14F-4D97-AF65-F5344CB8AC3E}">
        <p14:creationId xmlns:p14="http://schemas.microsoft.com/office/powerpoint/2010/main" val="9211076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r>
              <a:rPr lang="cs-CZ" sz="1600" dirty="0" smtClean="0"/>
              <a:t>.</a:t>
            </a:r>
          </a:p>
          <a:p>
            <a:pPr algn="just"/>
            <a:r>
              <a:rPr lang="cs-CZ" sz="1600" b="1" dirty="0" smtClean="0"/>
              <a:t>Scénář</a:t>
            </a:r>
            <a:r>
              <a:rPr lang="cs-CZ" sz="1600" dirty="0" smtClean="0"/>
              <a:t> </a:t>
            </a:r>
            <a:r>
              <a:rPr lang="cs-CZ" sz="1600" dirty="0"/>
              <a:t>je obraz uspořádaný ze všech dosažitelných a významných prognóz a informací</a:t>
            </a:r>
            <a:r>
              <a:rPr lang="cs-CZ" sz="1600" dirty="0" smtClean="0"/>
              <a:t>. </a:t>
            </a:r>
            <a:r>
              <a:rPr lang="cs-CZ" sz="1600" dirty="0"/>
              <a:t>orientační, kontextově závislý popis možné budoucí situace, která vede z výchozího (současného) stavu skrze logické souvislosti řetězce událostí k předpokládanému stavu konečné situace </a:t>
            </a:r>
            <a:endParaRPr lang="cs-CZ" sz="1600" dirty="0" smtClean="0"/>
          </a:p>
          <a:p>
            <a:pPr algn="just"/>
            <a:r>
              <a:rPr lang="cs-CZ" sz="1600" dirty="0" smtClean="0"/>
              <a:t>Cílem </a:t>
            </a:r>
            <a:r>
              <a:rPr lang="cs-CZ" sz="1600" dirty="0"/>
              <a:t>scénářů je určit kritické okamžiky vývoje, u který je třeba uskutečnit zásadní rozhodnutí</a:t>
            </a:r>
            <a:r>
              <a:rPr lang="cs-CZ" sz="1600" dirty="0" smtClean="0"/>
              <a:t>.</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scénářů</a:t>
            </a:r>
            <a:endParaRPr lang="cs-CZ" dirty="0"/>
          </a:p>
        </p:txBody>
      </p:sp>
    </p:spTree>
    <p:extLst>
      <p:ext uri="{BB962C8B-B14F-4D97-AF65-F5344CB8AC3E}">
        <p14:creationId xmlns:p14="http://schemas.microsoft.com/office/powerpoint/2010/main" val="36822018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51188682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2886508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Interní prostředí</a:t>
            </a:r>
            <a:r>
              <a:rPr lang="cs-CZ" sz="2000" dirty="0"/>
              <a:t> je pak chápáno jako prostředí konkrétního podnikatelského subjektu. </a:t>
            </a:r>
            <a:endParaRPr lang="cs-CZ" sz="2000" dirty="0" smtClean="0"/>
          </a:p>
          <a:p>
            <a:pPr algn="just"/>
            <a:endParaRPr lang="cs-CZ" sz="2000" dirty="0"/>
          </a:p>
          <a:p>
            <a:pPr algn="just"/>
            <a:r>
              <a:rPr lang="cs-CZ" sz="2000" dirty="0" smtClean="0"/>
              <a:t>Někteří </a:t>
            </a:r>
            <a:r>
              <a:rPr lang="cs-CZ" sz="2000" dirty="0"/>
              <a:t>autoři, jako třeba P. </a:t>
            </a:r>
            <a:r>
              <a:rPr lang="cs-CZ" sz="2000" dirty="0" err="1"/>
              <a:t>Kotler</a:t>
            </a:r>
            <a:r>
              <a:rPr lang="cs-CZ" sz="2000" dirty="0"/>
              <a:t> s G. Armstrongem (2001), člení prostředí do třech vrstev: makroprostředí, mikroprostředí (tržní prostředí) a vnitřní prostředí, přičemž makroprostředí a mikroprostředí jsou součástí vnějšího prostředí. </a:t>
            </a:r>
            <a:endParaRPr lang="cs-CZ" sz="2000" dirty="0" smtClean="0"/>
          </a:p>
          <a:p>
            <a:pPr algn="just"/>
            <a:r>
              <a:rPr lang="cs-CZ" sz="2000" dirty="0" smtClean="0"/>
              <a:t>Další </a:t>
            </a:r>
            <a:r>
              <a:rPr lang="cs-CZ" sz="2000" dirty="0"/>
              <a:t>autoři (jako např. Jakubíková 2008, s. 82-84) rozčleňují podnikatelské prostředí na makroprostředí a mikroprostředí (zahrnující trh a podnik). Z tohoto je vidět, že co autor, to jiný názor a jiné pojmenování.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5685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Externí podnikatelské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Tržní prostředí</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137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a:t>
            </a:r>
            <a:r>
              <a:rPr lang="cs-CZ" sz="2000" dirty="0" smtClean="0"/>
              <a:t>Někteří </a:t>
            </a:r>
            <a:r>
              <a:rPr lang="cs-CZ" sz="2000" dirty="0"/>
              <a:t>autoři začleňují toto prostředí do mikroprostředí, tj. do prostředí podniku. </a:t>
            </a:r>
            <a:endParaRPr lang="cs-CZ" sz="2000" dirty="0" smtClean="0"/>
          </a:p>
          <a:p>
            <a:pPr algn="just"/>
            <a:r>
              <a:rPr lang="cs-CZ" sz="2000" dirty="0" smtClean="0"/>
              <a:t>Základní </a:t>
            </a:r>
            <a:r>
              <a:rPr lang="cs-CZ" sz="2000" dirty="0"/>
              <a:t>charakteristikou </a:t>
            </a:r>
            <a:r>
              <a:rPr lang="cs-CZ" sz="2000" dirty="0" smtClean="0"/>
              <a:t>tržního </a:t>
            </a:r>
            <a:r>
              <a:rPr lang="cs-CZ" sz="2000" dirty="0"/>
              <a:t>prostředí je to, že podniky mohou ovlivňovat subjekty a síly tohoto podnikatelského prostředí. Toto ovlivňování je cílené a záměrné. </a:t>
            </a:r>
            <a:endParaRPr lang="cs-CZ" sz="2000" dirty="0" smtClean="0"/>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1941525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Subjekty tržního prostředí</a:t>
            </a:r>
            <a:endParaRPr lang="cs-CZ" dirty="0"/>
          </a:p>
        </p:txBody>
      </p:sp>
    </p:spTree>
    <p:extLst>
      <p:ext uri="{BB962C8B-B14F-4D97-AF65-F5344CB8AC3E}">
        <p14:creationId xmlns:p14="http://schemas.microsoft.com/office/powerpoint/2010/main" val="263392311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a:t>
            </a:r>
            <a:r>
              <a:rPr lang="cs-CZ" sz="2000" dirty="0" smtClean="0"/>
              <a:t>2012) </a:t>
            </a:r>
            <a:r>
              <a:rPr lang="cs-CZ" sz="2000" dirty="0"/>
              <a:t>odvětví zahrnuje podniky s velice podobnými činnostmi</a:t>
            </a:r>
            <a:r>
              <a:rPr lang="cs-CZ" sz="2000" dirty="0" smtClean="0"/>
              <a:t>.</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endParaRPr lang="cs-CZ" sz="2000" dirty="0" smtClean="0"/>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4842545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výroba </a:t>
            </a:r>
            <a:r>
              <a:rPr lang="cs-CZ" sz="1600" dirty="0"/>
              <a:t>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377014294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a:t>
            </a:r>
            <a:r>
              <a:rPr lang="cs-CZ" sz="2000" dirty="0" smtClean="0"/>
              <a:t>nimi. </a:t>
            </a:r>
          </a:p>
          <a:p>
            <a:pPr algn="just"/>
            <a:endParaRPr lang="cs-CZ" sz="2000" dirty="0"/>
          </a:p>
          <a:p>
            <a:pPr marL="0" indent="0" algn="just">
              <a:buNone/>
            </a:pPr>
            <a:r>
              <a:rPr lang="cs-CZ" sz="2000" b="1" i="1" dirty="0"/>
              <a:t>Odvětví můžeme </a:t>
            </a:r>
            <a:r>
              <a:rPr lang="cs-CZ" sz="2000" b="1" i="1" dirty="0" smtClean="0"/>
              <a:t>členit:</a:t>
            </a:r>
            <a:endParaRPr lang="cs-CZ" sz="2000" b="1" i="1" dirty="0"/>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a:t>
            </a:r>
            <a:r>
              <a:rPr lang="cs-CZ" sz="2000" dirty="0" smtClean="0"/>
              <a:t>výhod: </a:t>
            </a:r>
            <a:r>
              <a:rPr lang="cs-CZ" sz="2000" dirty="0"/>
              <a:t>objemová, ve slepé uličce, fragmentovaná, </a:t>
            </a:r>
            <a:r>
              <a:rPr lang="cs-CZ" sz="2000" dirty="0" smtClean="0"/>
              <a:t>specializovaná.</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425806380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endParaRPr lang="cs-CZ" sz="2000" dirty="0" smtClean="0"/>
          </a:p>
          <a:p>
            <a:pPr algn="just"/>
            <a:r>
              <a:rPr lang="cs-CZ" sz="2000" dirty="0" smtClean="0"/>
              <a:t>Ekonomika </a:t>
            </a:r>
            <a:r>
              <a:rPr lang="cs-CZ" sz="2000" dirty="0"/>
              <a:t>se zpravidla člení podle základních činností, které se v ní odehrávají, na čtyři sektory. </a:t>
            </a:r>
            <a:endParaRPr lang="cs-CZ" sz="2000" dirty="0" smtClean="0"/>
          </a:p>
          <a:p>
            <a:pPr algn="just"/>
            <a:r>
              <a:rPr lang="cs-CZ" sz="2000" dirty="0" smtClean="0"/>
              <a:t>Primární </a:t>
            </a:r>
            <a:r>
              <a:rPr lang="cs-CZ" sz="2000" dirty="0"/>
              <a:t>sektor je tvořen zemědělstvím a těžebním průmyslem. Sekundární sektor je typický činnostmi v oblasti zpracovatelského průmyslu a stavebnictví. Terciární sektor je sektor obchodu a služeb. Kvartérní sektor zahrnuje pak vědu a </a:t>
            </a:r>
            <a:r>
              <a:rPr lang="cs-CZ" sz="2000" dirty="0" smtClean="0"/>
              <a:t>výzkum.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Odvětví</a:t>
            </a:r>
            <a:endParaRPr lang="cs-CZ" dirty="0"/>
          </a:p>
        </p:txBody>
      </p:sp>
    </p:spTree>
    <p:extLst>
      <p:ext uri="{BB962C8B-B14F-4D97-AF65-F5344CB8AC3E}">
        <p14:creationId xmlns:p14="http://schemas.microsoft.com/office/powerpoint/2010/main" val="21286207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a:t>
            </a:r>
            <a:r>
              <a:rPr lang="cs-CZ" sz="1800" dirty="0" smtClean="0"/>
              <a:t>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a:t>
            </a:r>
            <a:r>
              <a:rPr lang="cs-CZ" sz="1800" dirty="0" smtClean="0"/>
              <a:t>2013) </a:t>
            </a:r>
            <a:r>
              <a:rPr lang="cs-CZ" sz="1800" dirty="0"/>
              <a:t>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131807808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a:t>
            </a:r>
            <a:r>
              <a:rPr lang="cs-CZ" sz="1700" dirty="0" smtClean="0"/>
              <a:t>typů:</a:t>
            </a:r>
            <a:endParaRPr lang="cs-CZ" sz="1700" dirty="0"/>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73376711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150912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Struktura podnikatelského prostředí</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spTree>
    <p:extLst>
      <p:ext uri="{BB962C8B-B14F-4D97-AF65-F5344CB8AC3E}">
        <p14:creationId xmlns:p14="http://schemas.microsoft.com/office/powerpoint/2010/main" val="413412322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r>
              <a:rPr lang="cs-CZ" sz="2000" dirty="0" smtClean="0"/>
              <a:t>.</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Trh</a:t>
            </a:r>
            <a:endParaRPr lang="cs-CZ" dirty="0"/>
          </a:p>
        </p:txBody>
      </p:sp>
    </p:spTree>
    <p:extLst>
      <p:ext uri="{BB962C8B-B14F-4D97-AF65-F5344CB8AC3E}">
        <p14:creationId xmlns:p14="http://schemas.microsoft.com/office/powerpoint/2010/main" val="265315769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endParaRPr lang="cs-CZ" sz="2000" dirty="0" smtClean="0"/>
          </a:p>
          <a:p>
            <a:pPr algn="just"/>
            <a:r>
              <a:rPr lang="cs-CZ" sz="2000" dirty="0" smtClean="0"/>
              <a:t>Analýza </a:t>
            </a:r>
            <a:r>
              <a:rPr lang="cs-CZ" sz="2000" dirty="0"/>
              <a:t>odvětví se zaměřují na identifikaci hlavních konkurentů daného podniku, jejich sílu a celkovou strukturu odvětví. </a:t>
            </a:r>
            <a:endParaRPr lang="cs-CZ" sz="2000" dirty="0" smtClean="0"/>
          </a:p>
          <a:p>
            <a:pPr algn="just"/>
            <a:r>
              <a:rPr lang="cs-CZ" sz="2000" dirty="0" smtClean="0"/>
              <a:t>Analýza </a:t>
            </a:r>
            <a:r>
              <a:rPr lang="cs-CZ" sz="2000" dirty="0"/>
              <a:t>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226118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83371490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53755805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endParaRPr lang="cs-CZ" sz="1600" dirty="0" smtClean="0"/>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1584924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800" dirty="0" smtClean="0"/>
              <a:t>.</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116712014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r>
              <a:rPr lang="cs-CZ" sz="1800" dirty="0" smtClean="0"/>
              <a:t>).</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95951523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a:t>
            </a:r>
            <a:r>
              <a:rPr lang="cs-CZ" sz="1800" dirty="0" smtClean="0"/>
              <a:t>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344352511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238553664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analýzy tržního prostředí</a:t>
            </a:r>
            <a:endParaRPr lang="cs-CZ" dirty="0"/>
          </a:p>
        </p:txBody>
      </p:sp>
    </p:spTree>
    <p:extLst>
      <p:ext uri="{BB962C8B-B14F-4D97-AF65-F5344CB8AC3E}">
        <p14:creationId xmlns:p14="http://schemas.microsoft.com/office/powerpoint/2010/main" val="837294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2771</TotalTime>
  <Words>11052</Words>
  <Application>Microsoft Office PowerPoint</Application>
  <PresentationFormat>Předvádění na obrazovce (16:9)</PresentationFormat>
  <Paragraphs>623</Paragraphs>
  <Slides>108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108</vt:i4>
      </vt:variant>
    </vt:vector>
  </HeadingPairs>
  <TitlesOfParts>
    <vt:vector size="113" baseType="lpstr">
      <vt:lpstr>Arial</vt:lpstr>
      <vt:lpstr>Calibri</vt:lpstr>
      <vt:lpstr>Enriqueta</vt:lpstr>
      <vt:lpstr>Times New Roman</vt:lpstr>
      <vt:lpstr>SLU</vt:lpstr>
      <vt:lpstr>Podnikatelské prostředí</vt:lpstr>
      <vt:lpstr>Základní informace k předmětu</vt:lpstr>
      <vt:lpstr>Podnikatelské prostředí</vt:lpstr>
      <vt:lpstr>Typologie podnikatelského prostředí</vt:lpstr>
      <vt:lpstr>Typologie podnikatelského prostředí</vt:lpstr>
      <vt:lpstr>Struktura podnikatelského prostředí</vt:lpstr>
      <vt:lpstr>Struktura podnikatelského prostředí</vt:lpstr>
      <vt:lpstr>Struktura podnikatelského prostředí</vt:lpstr>
      <vt:lpstr>Struktura podnikatelského prostředí</vt:lpstr>
      <vt:lpstr>Externí podnikatelské prostředí</vt:lpstr>
      <vt:lpstr>Makroprostředí</vt:lpstr>
      <vt:lpstr>Tržní prostředí</vt:lpstr>
      <vt:lpstr>Interní podnikatelské prostředí</vt:lpstr>
      <vt:lpstr>Struktura podnikatelského prostředí</vt:lpstr>
      <vt:lpstr>Struktura podnikatelského prostředí</vt:lpstr>
      <vt:lpstr>Struktura podnikatelského prostředí</vt:lpstr>
      <vt:lpstr>Globální podnikatelské prostředí</vt:lpstr>
      <vt:lpstr>Prostředí světové ekonomiky</vt:lpstr>
      <vt:lpstr>Prostředí světové ekonomiky</vt:lpstr>
      <vt:lpstr>Prostředí světové ekonomiky</vt:lpstr>
      <vt:lpstr>Prostředí světové ekonomiky</vt:lpstr>
      <vt:lpstr>Prostředí světové ekonomiky</vt:lpstr>
      <vt:lpstr>Prostředí národního státu</vt:lpstr>
      <vt:lpstr>Prostředí národního státu </vt:lpstr>
      <vt:lpstr>Význam podnikatelského prostředí</vt:lpstr>
      <vt:lpstr>Význam podnikatelského prostředí</vt:lpstr>
      <vt:lpstr>Změny v podnikatelském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Globální podnikatelské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Složky globálního podnikatelského prostředí</vt:lpstr>
      <vt:lpstr>Globalizace</vt:lpstr>
      <vt:lpstr>Globalizace</vt:lpstr>
      <vt:lpstr>Globalizace</vt:lpstr>
      <vt:lpstr>Globalizace</vt:lpstr>
      <vt:lpstr>Globalizace</vt:lpstr>
      <vt:lpstr>Globalizace</vt:lpstr>
      <vt:lpstr>Globalizace</vt:lpstr>
      <vt:lpstr>Přínosy a rizika globalizace</vt:lpstr>
      <vt:lpstr>Přínosy a rizika globalizace</vt:lpstr>
      <vt:lpstr>Přínosy a rizika globalizace</vt:lpstr>
      <vt:lpstr>Globální problémy</vt:lpstr>
      <vt:lpstr>Globální problémy</vt:lpstr>
      <vt:lpstr>Bariéry globalizace</vt:lpstr>
      <vt:lpstr>Metody analýzy globálního prostředí</vt:lpstr>
      <vt:lpstr>Externí podnikatelské prostředí</vt:lpstr>
      <vt:lpstr>Externí podnikatelské prostředí</vt:lpstr>
      <vt:lpstr>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Externí podnikatelské 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159</cp:revision>
  <dcterms:created xsi:type="dcterms:W3CDTF">2016-07-06T15:42:34Z</dcterms:created>
  <dcterms:modified xsi:type="dcterms:W3CDTF">2022-02-17T18:46:57Z</dcterms:modified>
</cp:coreProperties>
</file>