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32" r:id="rId2"/>
    <p:sldId id="289" r:id="rId3"/>
    <p:sldId id="287" r:id="rId4"/>
    <p:sldId id="343" r:id="rId5"/>
    <p:sldId id="344" r:id="rId6"/>
    <p:sldId id="288" r:id="rId7"/>
    <p:sldId id="333" r:id="rId8"/>
    <p:sldId id="334" r:id="rId9"/>
    <p:sldId id="331" r:id="rId10"/>
    <p:sldId id="357" r:id="rId11"/>
    <p:sldId id="346" r:id="rId12"/>
    <p:sldId id="349" r:id="rId13"/>
    <p:sldId id="352" r:id="rId14"/>
    <p:sldId id="355" r:id="rId15"/>
    <p:sldId id="336" r:id="rId16"/>
    <p:sldId id="327" r:id="rId17"/>
    <p:sldId id="316" r:id="rId18"/>
    <p:sldId id="367" r:id="rId19"/>
    <p:sldId id="337" r:id="rId20"/>
    <p:sldId id="358" r:id="rId21"/>
    <p:sldId id="290" r:id="rId22"/>
    <p:sldId id="340" r:id="rId23"/>
    <p:sldId id="359" r:id="rId24"/>
    <p:sldId id="347" r:id="rId25"/>
    <p:sldId id="338" r:id="rId26"/>
    <p:sldId id="360" r:id="rId27"/>
    <p:sldId id="361" r:id="rId28"/>
    <p:sldId id="368" r:id="rId29"/>
    <p:sldId id="341" r:id="rId30"/>
    <p:sldId id="339" r:id="rId31"/>
    <p:sldId id="362" r:id="rId32"/>
    <p:sldId id="363" r:id="rId33"/>
    <p:sldId id="366" r:id="rId34"/>
    <p:sldId id="364" r:id="rId35"/>
    <p:sldId id="345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4F496-7E0C-4F9D-9B58-842E755FFDE0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1B08E-F4AB-4573-9229-32966195A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012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490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8317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8685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8734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34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096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521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9639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050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0386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E34B8-1B12-4C15-A1E1-93BA9AD5C71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164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iki/Slovensk%C3%A1_socialistick%C3%A1_republik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madb.europa.eu/madb/indexPubli.ht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emaster.com/encyclopedia/Image:Literacy-rate-world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rgbClr val="00808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marketing</a:t>
            </a:r>
          </a:p>
          <a:p>
            <a:pPr algn="ctr"/>
            <a:endParaRPr lang="cs-CZ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Halina </a:t>
            </a:r>
            <a:r>
              <a:rPr lang="cs-CZ" sz="2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Starzyczná</a:t>
            </a:r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  <a:p>
            <a:pPr algn="ctr"/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Michal Stoklasa, Ph.D.</a:t>
            </a:r>
          </a:p>
          <a:p>
            <a:pPr algn="ctr"/>
            <a:endParaRPr lang="cs-CZ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7908F34-674B-4F21-86F3-0D9D7DE9BD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959" y="53337"/>
            <a:ext cx="1269521" cy="97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87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40538"/>
            <a:ext cx="73093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Bariéry mezinárodního podnikání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 socialistických státech -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praxe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490" y="1317756"/>
            <a:ext cx="9077351" cy="5223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Československo</a:t>
            </a:r>
            <a:r>
              <a:rPr lang="cs-CZ" sz="3200" b="1" dirty="0">
                <a:solidFill>
                  <a:srgbClr val="008080"/>
                </a:solidFill>
              </a:rPr>
              <a:t> – </a:t>
            </a: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v období CPE zaměřeno především na země východního bloku, závislost na těchto trzích, což bylo méně motivující ke zlepšování kvality výroby. 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většina zahraničních kapitálových účastí byla z Československa vytlačena na rozdíl od Polska či Maďarska, což znamenalo náročnější transformaci NH.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na konci 80. let se projevovala klesající konkurenceschopnost na světovém trhu (mimo trhy RVHP).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3A5D42C-4F5C-4869-B221-5006C78082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534617" y="2625587"/>
            <a:ext cx="2657383" cy="16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584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95473" y="99468"/>
            <a:ext cx="92017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1. Podstata mezinárodního marketingu (MM) a jeho specifika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4284" y="547662"/>
            <a:ext cx="11823431" cy="5122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Tři koncepce MM </a:t>
            </a:r>
            <a:r>
              <a:rPr lang="cs-CZ" sz="2400" dirty="0">
                <a:solidFill>
                  <a:srgbClr val="008080"/>
                </a:solidFill>
              </a:rPr>
              <a:t>– exportní marketing, globální a interkulturní.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1. </a:t>
            </a:r>
            <a:r>
              <a:rPr lang="cs-CZ" sz="2400" b="1" dirty="0">
                <a:solidFill>
                  <a:srgbClr val="FF0000"/>
                </a:solidFill>
              </a:rPr>
              <a:t>Exportní marketing (EM) </a:t>
            </a:r>
            <a:r>
              <a:rPr lang="cs-CZ" sz="2400" dirty="0">
                <a:solidFill>
                  <a:srgbClr val="008080"/>
                </a:solidFill>
              </a:rPr>
              <a:t>– nejnižší forma MM, orientace hlavně na prodej a distribuci, . při provádění EM.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2. </a:t>
            </a:r>
            <a:r>
              <a:rPr lang="cs-CZ" sz="2400" b="1" dirty="0">
                <a:solidFill>
                  <a:srgbClr val="FF0000"/>
                </a:solidFill>
              </a:rPr>
              <a:t>Globální marketing </a:t>
            </a:r>
            <a:r>
              <a:rPr lang="cs-CZ" sz="2400" dirty="0">
                <a:solidFill>
                  <a:srgbClr val="008080"/>
                </a:solidFill>
              </a:rPr>
              <a:t>– </a:t>
            </a:r>
            <a:r>
              <a:rPr lang="cs-CZ" sz="2400" b="1" dirty="0">
                <a:solidFill>
                  <a:srgbClr val="008080"/>
                </a:solidFill>
              </a:rPr>
              <a:t>homogenizace nabídky</a:t>
            </a:r>
            <a:r>
              <a:rPr lang="cs-CZ" sz="2400" dirty="0">
                <a:solidFill>
                  <a:srgbClr val="008080"/>
                </a:solidFill>
              </a:rPr>
              <a:t>, produkty se silným globalizačním potenciálem, globalizace branží a soutěže, </a:t>
            </a:r>
            <a:r>
              <a:rPr lang="cs-CZ" sz="2400" b="1" dirty="0">
                <a:solidFill>
                  <a:srgbClr val="008080"/>
                </a:solidFill>
              </a:rPr>
              <a:t>homogenizace poptávky</a:t>
            </a:r>
            <a:r>
              <a:rPr lang="cs-CZ" sz="2400" dirty="0">
                <a:solidFill>
                  <a:srgbClr val="008080"/>
                </a:solidFill>
              </a:rPr>
              <a:t>, negativa globálního marketingu.</a:t>
            </a:r>
          </a:p>
          <a:p>
            <a:pPr>
              <a:lnSpc>
                <a:spcPct val="80000"/>
              </a:lnSpc>
              <a:defRPr/>
            </a:pP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3. </a:t>
            </a:r>
            <a:r>
              <a:rPr lang="cs-CZ" sz="2400" b="1" dirty="0">
                <a:solidFill>
                  <a:srgbClr val="FF0000"/>
                </a:solidFill>
              </a:rPr>
              <a:t>Interkulturní marketing – </a:t>
            </a:r>
            <a:r>
              <a:rPr lang="cs-CZ" sz="2400" dirty="0">
                <a:solidFill>
                  <a:srgbClr val="008080"/>
                </a:solidFill>
              </a:rPr>
              <a:t>definice, přístupy, multikulturní země, adaptace prvků marketingového mixu.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Koncepce sociálně kulturních zón </a:t>
            </a: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geografické zóny s podobnými znaky (ekonomickými, sociálními, kulturními) (Valašsko, Slezsko…) 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Koncepce sociálně kulturních vrstev </a:t>
            </a: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homogenní segmenty se sdílenými hodnotami (postoje, vkus, chování),  etnický marketing,  dospívající mládež, vysoko příjmové skupiny obyvatelstva… lidské rasy</a:t>
            </a:r>
          </a:p>
          <a:p>
            <a:pPr>
              <a:lnSpc>
                <a:spcPct val="80000"/>
              </a:lnSpc>
              <a:defRPr/>
            </a:pP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5824235-9A3E-40E6-AD68-CD8FB87E4B10}"/>
              </a:ext>
            </a:extLst>
          </p:cNvPr>
          <p:cNvSpPr txBox="1"/>
          <p:nvPr/>
        </p:nvSpPr>
        <p:spPr>
          <a:xfrm>
            <a:off x="358637" y="5462185"/>
            <a:ext cx="11474724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Praxe, případové studie: </a:t>
            </a:r>
            <a:r>
              <a:rPr lang="cs-CZ" sz="2400" dirty="0">
                <a:solidFill>
                  <a:srgbClr val="008080"/>
                </a:solidFill>
              </a:rPr>
              <a:t>jak exportovat, nejznámější obchodní partneři ČR, globální spotřebitel, Mc Donald a přizpůsobení trhu, predikce globalizace, příklady koncepce sociálně kulturních vrstev, je EU jednotnou sociálně kulturní zónou, +…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74463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9DE05-6BC5-4677-BA8A-5D34EB74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84" y="52860"/>
            <a:ext cx="9779759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Nejvýznamnější obchodní partneři ČR 2017 (v mld. CZK)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4676954-4664-4327-A44D-E19571A000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E350E28-4950-479B-9423-80BB8232AC9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2388" y="1160060"/>
          <a:ext cx="7373223" cy="5075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6940">
                  <a:extLst>
                    <a:ext uri="{9D8B030D-6E8A-4147-A177-3AD203B41FA5}">
                      <a16:colId xmlns:a16="http://schemas.microsoft.com/office/drawing/2014/main" val="2140395142"/>
                    </a:ext>
                  </a:extLst>
                </a:gridCol>
                <a:gridCol w="1436207">
                  <a:extLst>
                    <a:ext uri="{9D8B030D-6E8A-4147-A177-3AD203B41FA5}">
                      <a16:colId xmlns:a16="http://schemas.microsoft.com/office/drawing/2014/main" val="829502292"/>
                    </a:ext>
                  </a:extLst>
                </a:gridCol>
                <a:gridCol w="1725038">
                  <a:extLst>
                    <a:ext uri="{9D8B030D-6E8A-4147-A177-3AD203B41FA5}">
                      <a16:colId xmlns:a16="http://schemas.microsoft.com/office/drawing/2014/main" val="4069441339"/>
                    </a:ext>
                  </a:extLst>
                </a:gridCol>
                <a:gridCol w="1725038">
                  <a:extLst>
                    <a:ext uri="{9D8B030D-6E8A-4147-A177-3AD203B41FA5}">
                      <a16:colId xmlns:a16="http://schemas.microsoft.com/office/drawing/2014/main" val="1419895125"/>
                    </a:ext>
                  </a:extLst>
                </a:gridCol>
              </a:tblGrid>
              <a:tr h="286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Země 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Obrat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Dovoz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Vývoz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75760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1. Německo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2351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1380 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971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844122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2. Polsko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545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254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291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59671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3. Čína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529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56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473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24735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4. Slovensko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507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325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182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4995919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5. Itálie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330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171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158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61014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6. Francie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334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215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119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566374"/>
                  </a:ext>
                </a:extLst>
              </a:tr>
              <a:tr h="34256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7. Spojené království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308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209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630237"/>
                  </a:ext>
                </a:extLst>
              </a:tr>
              <a:tr h="36951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8. Rakousko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295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186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110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408010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9. Nizozemí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227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104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571062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10. Maďarsko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212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90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2880920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11. Španělsko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192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03600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12. Rusko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197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115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5344758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13. USA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181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92021"/>
                  </a:ext>
                </a:extLst>
              </a:tr>
              <a:tr h="2601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14. Belgie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156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96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60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3505656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15. Korea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974052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EBD32CE3-FBCB-4E68-8073-0D8E4E5F60F1}"/>
              </a:ext>
            </a:extLst>
          </p:cNvPr>
          <p:cNvSpPr txBox="1"/>
          <p:nvPr/>
        </p:nvSpPr>
        <p:spPr>
          <a:xfrm>
            <a:off x="9294125" y="1965278"/>
            <a:ext cx="1856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2742485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20"/>
            <a:ext cx="96775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Globální spotřebitel – </a:t>
            </a:r>
            <a:r>
              <a:rPr lang="cs-CZ" sz="3200" b="1" dirty="0">
                <a:solidFill>
                  <a:srgbClr val="FF0000"/>
                </a:solidFill>
              </a:rPr>
              <a:t> (Studie </a:t>
            </a:r>
            <a:r>
              <a:rPr lang="cs-CZ" sz="3200" b="1" dirty="0" err="1">
                <a:solidFill>
                  <a:srgbClr val="FF0000"/>
                </a:solidFill>
              </a:rPr>
              <a:t>Deutsche</a:t>
            </a:r>
            <a:r>
              <a:rPr lang="cs-CZ" sz="3200" b="1" dirty="0">
                <a:solidFill>
                  <a:srgbClr val="FF0000"/>
                </a:solidFill>
              </a:rPr>
              <a:t> Bank,2012)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9980" y="685292"/>
            <a:ext cx="8813876" cy="14219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1. </a:t>
            </a:r>
            <a:r>
              <a:rPr lang="cs-CZ" sz="2400" b="1" dirty="0">
                <a:solidFill>
                  <a:srgbClr val="FF0000"/>
                </a:solidFill>
              </a:rPr>
              <a:t>Ve většině zemí se zvýšila nerovnost v příjmech</a:t>
            </a:r>
          </a:p>
          <a:p>
            <a:pPr>
              <a:lnSpc>
                <a:spcPct val="90000"/>
              </a:lnSpc>
              <a:defRPr/>
            </a:pPr>
            <a:r>
              <a:rPr lang="cs-CZ" sz="2400" i="1" dirty="0">
                <a:solidFill>
                  <a:srgbClr val="008080"/>
                </a:solidFill>
              </a:rPr>
              <a:t> Argument kritiků globalizace říká, že globalizace umožňuje zbohatnout úzké skupině vyvolených, ale většina společností cítí pozitivní efekt jen velmi omezeně.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026" y="-76074"/>
            <a:ext cx="1382974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9763304" y="703189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135FDE1-AD35-4489-B3DA-CB4DC4FF6B43}"/>
              </a:ext>
            </a:extLst>
          </p:cNvPr>
          <p:cNvSpPr txBox="1"/>
          <p:nvPr/>
        </p:nvSpPr>
        <p:spPr>
          <a:xfrm>
            <a:off x="89979" y="2396290"/>
            <a:ext cx="12057797" cy="4007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●2. </a:t>
            </a:r>
            <a:r>
              <a:rPr lang="cs-CZ" sz="2400" b="1" dirty="0">
                <a:solidFill>
                  <a:srgbClr val="FF0000"/>
                </a:solidFill>
              </a:rPr>
              <a:t>Snižování rozdílů mezi chudými a bohatými zeměmi z hlediska kupní síly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Asijské ekonomiky - </a:t>
            </a:r>
            <a:r>
              <a:rPr lang="cs-CZ" sz="2400" dirty="0">
                <a:solidFill>
                  <a:srgbClr val="008080"/>
                </a:solidFill>
              </a:rPr>
              <a:t>v roce 1950 si průměrný Číňan mohl koupit 5 % spotřeby průměrného Američana, roce 1990  to bylo 8 %,  v roce 2012 to bylo 17 %. Z toho je patrné, do jaké míry akcelerovala Čína v poslední době</a:t>
            </a:r>
            <a:r>
              <a:rPr lang="cs-CZ" sz="2400" dirty="0"/>
              <a:t>.</a:t>
            </a:r>
          </a:p>
          <a:p>
            <a:r>
              <a:rPr lang="cs-CZ" sz="2400" dirty="0">
                <a:solidFill>
                  <a:srgbClr val="008080"/>
                </a:solidFill>
              </a:rPr>
              <a:t>Osobní příjmy se v reálném dolarovém vyjádření v </a:t>
            </a:r>
            <a:r>
              <a:rPr lang="cs-CZ" sz="2400" b="1" dirty="0">
                <a:solidFill>
                  <a:srgbClr val="FF0000"/>
                </a:solidFill>
              </a:rPr>
              <a:t>Číně</a:t>
            </a:r>
            <a:r>
              <a:rPr lang="cs-CZ" sz="2400" dirty="0">
                <a:solidFill>
                  <a:srgbClr val="FF000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od roku 1990 zvedly 6x, v </a:t>
            </a:r>
            <a:r>
              <a:rPr lang="cs-CZ" sz="2400" b="1" dirty="0">
                <a:solidFill>
                  <a:srgbClr val="FF0000"/>
                </a:solidFill>
              </a:rPr>
              <a:t>Indii</a:t>
            </a:r>
            <a:r>
              <a:rPr lang="cs-CZ" sz="2400" dirty="0">
                <a:solidFill>
                  <a:srgbClr val="FF000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narostly 2,5x a například v </a:t>
            </a:r>
            <a:r>
              <a:rPr lang="cs-CZ" sz="2400" b="1" dirty="0">
                <a:solidFill>
                  <a:srgbClr val="008080"/>
                </a:solidFill>
              </a:rPr>
              <a:t>Indonésii</a:t>
            </a:r>
            <a:r>
              <a:rPr lang="cs-CZ" sz="2400" dirty="0">
                <a:solidFill>
                  <a:srgbClr val="008080"/>
                </a:solidFill>
              </a:rPr>
              <a:t> zbohatli spotřebitelé o 100 procent. To jsou působivá čísla, pokud si uvědomíme, jak se vyvíjela situace v rozvinutém světě.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Premianty jsou </a:t>
            </a:r>
            <a:r>
              <a:rPr lang="cs-CZ" sz="2400" b="1" dirty="0">
                <a:solidFill>
                  <a:srgbClr val="FF0000"/>
                </a:solidFill>
              </a:rPr>
              <a:t>VB</a:t>
            </a:r>
            <a:r>
              <a:rPr lang="cs-CZ" sz="2400" dirty="0">
                <a:solidFill>
                  <a:srgbClr val="008080"/>
                </a:solidFill>
              </a:rPr>
              <a:t> s nárůstem 44 % a</a:t>
            </a:r>
            <a:r>
              <a:rPr lang="cs-CZ" sz="2400" dirty="0">
                <a:solidFill>
                  <a:srgbClr val="FF0000"/>
                </a:solidFill>
              </a:rPr>
              <a:t> </a:t>
            </a:r>
            <a:r>
              <a:rPr lang="cs-CZ" sz="2400" b="1" dirty="0">
                <a:solidFill>
                  <a:srgbClr val="FF0000"/>
                </a:solidFill>
              </a:rPr>
              <a:t>USA</a:t>
            </a:r>
            <a:r>
              <a:rPr lang="cs-CZ" sz="2400" dirty="0">
                <a:solidFill>
                  <a:srgbClr val="008080"/>
                </a:solidFill>
              </a:rPr>
              <a:t>, kde reálné příjmy za dvacet let vzrostly o 33 %. V kontinentální Evropě a v Japonsku byl růst pomalejší. Velké rozdíly mezi bohatými a chudými zeměmi přetrvávají, nicméně rozvíjející se země tuto ztrátu za posledních dvacet let pomalu umazávaly. </a:t>
            </a:r>
          </a:p>
        </p:txBody>
      </p:sp>
    </p:spTree>
    <p:extLst>
      <p:ext uri="{BB962C8B-B14F-4D97-AF65-F5344CB8AC3E}">
        <p14:creationId xmlns:p14="http://schemas.microsoft.com/office/powerpoint/2010/main" val="733868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7305" y="156949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 – přizpůsobení 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41C2A2F-FF5F-4D65-BA38-385A9D0AB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68222"/>
              </p:ext>
            </p:extLst>
          </p:nvPr>
        </p:nvGraphicFramePr>
        <p:xfrm>
          <a:off x="251520" y="703189"/>
          <a:ext cx="10475647" cy="5750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6768">
                  <a:extLst>
                    <a:ext uri="{9D8B030D-6E8A-4147-A177-3AD203B41FA5}">
                      <a16:colId xmlns:a16="http://schemas.microsoft.com/office/drawing/2014/main" val="683001559"/>
                    </a:ext>
                  </a:extLst>
                </a:gridCol>
                <a:gridCol w="6878879">
                  <a:extLst>
                    <a:ext uri="{9D8B030D-6E8A-4147-A177-3AD203B41FA5}">
                      <a16:colId xmlns:a16="http://schemas.microsoft.com/office/drawing/2014/main" val="2403824913"/>
                    </a:ext>
                  </a:extLst>
                </a:gridCol>
              </a:tblGrid>
              <a:tr h="21866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Prvek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Charakter přizpůsobení (adaptace)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631558"/>
                  </a:ext>
                </a:extLst>
              </a:tr>
              <a:tr h="106507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Produkt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Úprava ingrediencí, množství v balení, výběr barev podle kulturních zvyklostí …</a:t>
                      </a:r>
                    </a:p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32485"/>
                  </a:ext>
                </a:extLst>
              </a:tr>
              <a:tr h="37492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Značka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Selekce značky pro konkrétní zahraniční trh…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128588"/>
                  </a:ext>
                </a:extLst>
              </a:tr>
              <a:tr h="77509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Cena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Prodej jen základních produktů bez doplňkových komponentů a služeb, nabídka menších spotřebitelských balení za nižší cenu, nabídka spotřebitelských úvěrů…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912872"/>
                  </a:ext>
                </a:extLst>
              </a:tr>
              <a:tr h="68387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Distribuce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Doba prodeje je přizpůsobena místním zvyklostem …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088222"/>
                  </a:ext>
                </a:extLst>
              </a:tr>
              <a:tr h="77509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Komunikace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Reklamy se známými domácími VIP, podpora charity, sdílený marketing, podpora sportu v dané zemi či kultury…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8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845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60365" y="223736"/>
            <a:ext cx="9201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1. Podstata mezinárodního marketingu (MM) a jeho specifika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03189"/>
            <a:ext cx="11823431" cy="60090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Motivy vstupu na zahraniční trhy: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Aktivní motivy vstupu </a:t>
            </a:r>
            <a:r>
              <a:rPr lang="cs-CZ" sz="2400" b="1" dirty="0">
                <a:solidFill>
                  <a:srgbClr val="008080"/>
                </a:solidFill>
              </a:rPr>
              <a:t>– motivací je rozšíření tržního podílu, kupní síla,  úspory z rozsahu …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Pasivní motivy vstupu  </a:t>
            </a:r>
            <a:r>
              <a:rPr lang="cs-CZ" sz="2400" b="1" dirty="0">
                <a:solidFill>
                  <a:srgbClr val="008080"/>
                </a:solidFill>
              </a:rPr>
              <a:t>– saturace tuzemského trhu, konkurenční tlaky, legislativní omezení rozvoje …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Úrovně rozhodování v MM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Strategická úroveň rozhodování v MM </a:t>
            </a:r>
            <a:r>
              <a:rPr lang="cs-CZ" sz="2400" b="1" dirty="0">
                <a:solidFill>
                  <a:srgbClr val="008080"/>
                </a:solidFill>
              </a:rPr>
              <a:t>– obchodní metoda vstupu na trh (např. kapitálově nenáročné a naopak).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Analytická úroveň rozhodování v MM </a:t>
            </a:r>
            <a:r>
              <a:rPr lang="cs-CZ" sz="2400" b="1" dirty="0">
                <a:solidFill>
                  <a:srgbClr val="008080"/>
                </a:solidFill>
              </a:rPr>
              <a:t>– analýzy a segmentace trhu.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Funkční úroveň rozhodování v MM </a:t>
            </a:r>
            <a:r>
              <a:rPr lang="cs-CZ" sz="2400" b="1" dirty="0">
                <a:solidFill>
                  <a:srgbClr val="008080"/>
                </a:solidFill>
              </a:rPr>
              <a:t>– výrobková strategie, cenová, distribuční, komunikační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Řídící úroveň rozhodování v MM </a:t>
            </a:r>
            <a:r>
              <a:rPr lang="cs-CZ" sz="2400" b="1" dirty="0">
                <a:solidFill>
                  <a:srgbClr val="008080"/>
                </a:solidFill>
              </a:rPr>
              <a:t>– organizační struktura, plánování, kontrola, financování …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959" y="12576"/>
            <a:ext cx="1269521" cy="972845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006D8268-8D15-4841-8699-D243C7E02EDD}"/>
              </a:ext>
            </a:extLst>
          </p:cNvPr>
          <p:cNvSpPr txBox="1"/>
          <p:nvPr/>
        </p:nvSpPr>
        <p:spPr>
          <a:xfrm>
            <a:off x="525262" y="6327962"/>
            <a:ext cx="11141476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Praxe, případové studie: </a:t>
            </a:r>
            <a:r>
              <a:rPr lang="cs-CZ" sz="2400" kern="0" dirty="0">
                <a:solidFill>
                  <a:srgbClr val="307871"/>
                </a:solidFill>
              </a:rPr>
              <a:t>vstup zahraničních obchodních řetězců na český trh po 1989.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6870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19" y="101600"/>
            <a:ext cx="930777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Vstup zahraničních obchodních řetězců n</a:t>
            </a: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český </a:t>
            </a: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trh po 1989 –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příklad z praxe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28942" y="1413922"/>
            <a:ext cx="9465686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Aktivní motivy:</a:t>
            </a:r>
          </a:p>
          <a:p>
            <a:pPr marL="533400" indent="-533400" algn="just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● počáteční atomizace tuzemského obchodu a nízká</a:t>
            </a:r>
          </a:p>
          <a:p>
            <a:pPr marL="533400" indent="-533400" algn="just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organizovanost českých obchodníků, transformace</a:t>
            </a:r>
          </a:p>
          <a:p>
            <a:pPr marL="533400" indent="-533400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družstev </a:t>
            </a:r>
            <a:r>
              <a:rPr lang="cs-CZ" sz="2800" b="1" dirty="0">
                <a:solidFill>
                  <a:srgbClr val="FF0000"/>
                </a:solidFill>
                <a:cs typeface="Arial" pitchFamily="34" charset="0"/>
              </a:rPr>
              <a:t>(malé ekonomické bariéry vstupu),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● další atraktivita českého trhu </a:t>
            </a:r>
            <a:r>
              <a:rPr lang="cs-CZ" sz="2800" b="1" dirty="0">
                <a:solidFill>
                  <a:srgbClr val="FF0000"/>
                </a:solidFill>
                <a:cs typeface="Arial" pitchFamily="34" charset="0"/>
              </a:rPr>
              <a:t>(relativně dobrá kupní síla … pro západoevropské firmy: geografická blízkost, malé kulturní rozdíly…),</a:t>
            </a:r>
          </a:p>
          <a:p>
            <a:pPr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Pasivní motivy:</a:t>
            </a:r>
          </a:p>
          <a:p>
            <a:pPr>
              <a:buFontTx/>
              <a:buNone/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● </a:t>
            </a:r>
            <a:r>
              <a:rPr lang="cs-CZ" sz="2800" b="1" dirty="0">
                <a:solidFill>
                  <a:srgbClr val="008080"/>
                </a:solidFill>
              </a:rPr>
              <a:t>Nasycení domácího trhu a legislativní překážky rozvoje, silná konkurence.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33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868218"/>
            <a:ext cx="8993875" cy="960582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cs-CZ" sz="2400" b="1" i="1" dirty="0">
                <a:solidFill>
                  <a:srgbClr val="008080"/>
                </a:solidFill>
                <a:latin typeface="+mn-lt"/>
              </a:rPr>
              <a:t>Hlavní manažerské styly v zahraničních firmách-model EPRG (firmy etnocentrické, polycentrické, regiocentrické a geocentrické)</a:t>
            </a:r>
            <a:endParaRPr lang="cs-CZ" sz="24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037" y="1828800"/>
            <a:ext cx="9577980" cy="2041236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E – etnocentrické firmy </a:t>
            </a:r>
          </a:p>
          <a:p>
            <a:pPr marL="0" indent="0" algn="just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MSP, hlavně tuzemský trh, po dosažení maximálního podílu přechod k internacionalizaci, kulturně blízké trhy - manažeři země původu nebezpečí nepochopení místních zaměstnanců.</a:t>
            </a:r>
          </a:p>
          <a:p>
            <a:pPr marL="0" indent="0"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americké, japonské, francouzské firmy</a:t>
            </a:r>
            <a:r>
              <a:rPr lang="cs-CZ" sz="2400" dirty="0">
                <a:solidFill>
                  <a:srgbClr val="008080"/>
                </a:solidFill>
              </a:rPr>
              <a:t>).</a:t>
            </a:r>
          </a:p>
          <a:p>
            <a:pPr marL="0" indent="0">
              <a:buNone/>
              <a:defRPr/>
            </a:pPr>
            <a:r>
              <a:rPr lang="cs-CZ" sz="3200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95B0818-BA95-46E9-B86F-D46639E5BFE1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762991" y="4112970"/>
            <a:ext cx="9744502" cy="2312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P - polycentrické firmy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největší přizpůsobivost trhům,  velké rozhodovací pravomoci poboček,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- tuzemský management, zaměstnanci vedení pobočky mají výhodu ve znalosti jazyka, místních podmínek, kultury, norem a hodnot.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středně velké firmy na omezeném zahraničním trhu</a:t>
            </a:r>
            <a:r>
              <a:rPr lang="cs-CZ" sz="2400" dirty="0">
                <a:solidFill>
                  <a:srgbClr val="008080"/>
                </a:solidFill>
              </a:rPr>
              <a:t>).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787BA6B-7E1F-44F6-95CC-77BA4E2A6373}"/>
              </a:ext>
            </a:extLst>
          </p:cNvPr>
          <p:cNvSpPr/>
          <p:nvPr/>
        </p:nvSpPr>
        <p:spPr>
          <a:xfrm>
            <a:off x="860365" y="223736"/>
            <a:ext cx="9201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1. Podstata mezinárodního marketingu (MM) a jeho specifika</a:t>
            </a:r>
          </a:p>
        </p:txBody>
      </p:sp>
    </p:spTree>
    <p:extLst>
      <p:ext uri="{BB962C8B-B14F-4D97-AF65-F5344CB8AC3E}">
        <p14:creationId xmlns:p14="http://schemas.microsoft.com/office/powerpoint/2010/main" val="4117382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89224" y="397094"/>
            <a:ext cx="8993875" cy="663575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Hlavní manažerské styly v zahraničních firmách-model EPRG</a:t>
            </a:r>
            <a:endParaRPr lang="cs-CZ" sz="3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17316" y="1292323"/>
            <a:ext cx="9577980" cy="2560586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R – </a:t>
            </a:r>
            <a:r>
              <a:rPr lang="cs-CZ" sz="2400" b="1" dirty="0" err="1">
                <a:solidFill>
                  <a:srgbClr val="FF0000"/>
                </a:solidFill>
              </a:rPr>
              <a:t>regiocentrické</a:t>
            </a:r>
            <a:r>
              <a:rPr lang="cs-CZ" sz="2400" b="1" dirty="0">
                <a:solidFill>
                  <a:srgbClr val="FF0000"/>
                </a:solidFill>
              </a:rPr>
              <a:t> firmy </a:t>
            </a:r>
            <a:r>
              <a:rPr lang="cs-CZ" sz="2400" dirty="0">
                <a:solidFill>
                  <a:schemeClr val="bg2"/>
                </a:solidFill>
              </a:rPr>
              <a:t>–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rgbClr val="008080"/>
                </a:solidFill>
              </a:rPr>
              <a:t>vybrané sociálně-kulturní zóny, specifické strategie, multinacionální firmy,  interkulturní marketing.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rgbClr val="008080"/>
                </a:solidFill>
              </a:rPr>
              <a:t>manažeři se přemísťují mezi regiony, je zabezpečena znalost regionálních podmínek.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rgbClr val="008080"/>
                </a:solidFill>
              </a:rPr>
              <a:t> velké potravinářské firmy (francouzská fy </a:t>
            </a:r>
            <a:r>
              <a:rPr lang="cs-CZ" sz="2400" b="1" dirty="0">
                <a:solidFill>
                  <a:srgbClr val="FF0000"/>
                </a:solidFill>
              </a:rPr>
              <a:t>Danone, </a:t>
            </a:r>
            <a:r>
              <a:rPr lang="cs-CZ" sz="2400" dirty="0">
                <a:solidFill>
                  <a:srgbClr val="008080"/>
                </a:solidFill>
              </a:rPr>
              <a:t>švýcarská fy </a:t>
            </a:r>
            <a:r>
              <a:rPr lang="cs-CZ" sz="2400" b="1" dirty="0">
                <a:solidFill>
                  <a:srgbClr val="FF0000"/>
                </a:solidFill>
              </a:rPr>
              <a:t>Nestlé</a:t>
            </a:r>
            <a:r>
              <a:rPr lang="cs-CZ" sz="2400" b="1" dirty="0">
                <a:solidFill>
                  <a:srgbClr val="008080"/>
                </a:solidFill>
              </a:rPr>
              <a:t>). </a:t>
            </a:r>
            <a:endParaRPr 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3F7C9794-5523-42D6-8FA2-F10BCAC73A18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617316" y="4024450"/>
            <a:ext cx="10385946" cy="21632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G – geocentrické firmy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– snahou je vytvořit pracovní tým složený ze zaměstnanců s odpovídajícími zkušenostmi, dovednostmi, znalostmi, kteří mají potřebné zkušenosti z práce v mezinárodním prostředí v různých zemích.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- velké globální firmy, koncepce globálního marketingu (</a:t>
            </a:r>
            <a:r>
              <a:rPr lang="cs-CZ" sz="2400" dirty="0">
                <a:solidFill>
                  <a:srgbClr val="FF0000"/>
                </a:solidFill>
              </a:rPr>
              <a:t>Mc </a:t>
            </a:r>
            <a:r>
              <a:rPr lang="cs-CZ" sz="2400" dirty="0" err="1">
                <a:solidFill>
                  <a:srgbClr val="FF0000"/>
                </a:solidFill>
              </a:rPr>
              <a:t>Donalds</a:t>
            </a:r>
            <a:r>
              <a:rPr lang="cs-CZ" sz="2400" dirty="0">
                <a:solidFill>
                  <a:srgbClr val="008080"/>
                </a:solidFill>
              </a:rPr>
              <a:t>…).</a:t>
            </a:r>
          </a:p>
        </p:txBody>
      </p:sp>
    </p:spTree>
    <p:extLst>
      <p:ext uri="{BB962C8B-B14F-4D97-AF65-F5344CB8AC3E}">
        <p14:creationId xmlns:p14="http://schemas.microsoft.com/office/powerpoint/2010/main" val="2851289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1183" y="302434"/>
            <a:ext cx="105995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2. Mezinárodní marketingové prostředí ekonomické, politické a právní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: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4284" y="789061"/>
            <a:ext cx="11823431" cy="39407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Globální ekonomické prostředí  </a:t>
            </a:r>
            <a:r>
              <a:rPr lang="cs-CZ" sz="2400" dirty="0">
                <a:solidFill>
                  <a:srgbClr val="008080"/>
                </a:solidFill>
              </a:rPr>
              <a:t>- jeho charakteristika a hlavní projevy (mez. obchod, mez.  pohyb kapitálu a PS, mez. doprava, nadnárodní korporace.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Vlny globalizace </a:t>
            </a:r>
            <a:r>
              <a:rPr lang="cs-CZ" sz="2400" dirty="0">
                <a:solidFill>
                  <a:srgbClr val="008080"/>
                </a:solidFill>
              </a:rPr>
              <a:t>- globalizace 1.0, 2.0 a 3.0 (od 15. stol. po současnost)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Integrační tendence </a:t>
            </a:r>
            <a:r>
              <a:rPr lang="cs-CZ" sz="2400" dirty="0">
                <a:solidFill>
                  <a:srgbClr val="008080"/>
                </a:solidFill>
              </a:rPr>
              <a:t>– EU, OPEC, BRICS a další (vstup i menších zemí do integrací). 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Mezinárodní organizace v obchodě  </a:t>
            </a:r>
            <a:r>
              <a:rPr lang="cs-CZ" sz="2400" dirty="0">
                <a:solidFill>
                  <a:srgbClr val="008080"/>
                </a:solidFill>
              </a:rPr>
              <a:t>- charakteristika hlavních subjektů, </a:t>
            </a:r>
            <a:r>
              <a:rPr lang="cs-CZ" sz="2400" b="1" dirty="0">
                <a:solidFill>
                  <a:srgbClr val="008080"/>
                </a:solidFill>
              </a:rPr>
              <a:t>mezivládní </a:t>
            </a:r>
            <a:r>
              <a:rPr lang="cs-CZ" sz="2400" dirty="0">
                <a:solidFill>
                  <a:srgbClr val="008080"/>
                </a:solidFill>
              </a:rPr>
              <a:t>(MMF, Světová banka, WTO, OECD apod.), </a:t>
            </a:r>
            <a:r>
              <a:rPr lang="cs-CZ" sz="2400" b="1" dirty="0">
                <a:solidFill>
                  <a:srgbClr val="008080"/>
                </a:solidFill>
              </a:rPr>
              <a:t>nevládní organizace </a:t>
            </a:r>
            <a:r>
              <a:rPr lang="cs-CZ" sz="2400" dirty="0">
                <a:solidFill>
                  <a:srgbClr val="008080"/>
                </a:solidFill>
              </a:rPr>
              <a:t>(Mezinárodní obchodní komora).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Hodnocení ekonomiky jednotlivých zemí </a:t>
            </a:r>
            <a:r>
              <a:rPr lang="cs-CZ" sz="2400" dirty="0">
                <a:solidFill>
                  <a:srgbClr val="008080"/>
                </a:solidFill>
              </a:rPr>
              <a:t>– uvést hlavní kritéria hodnocení (HDP, platební bilance, inflace… kupní síla), ekonomické systémy, …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typy ekonomik </a:t>
            </a:r>
            <a:r>
              <a:rPr lang="cs-CZ" sz="2400" dirty="0">
                <a:solidFill>
                  <a:srgbClr val="008080"/>
                </a:solidFill>
              </a:rPr>
              <a:t>(nejvyspělejší země, rozvojové, závislé na 1-2 komoditách)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odvětvová struktura dle Kotlera </a:t>
            </a:r>
            <a:r>
              <a:rPr lang="cs-CZ" sz="2400" dirty="0">
                <a:solidFill>
                  <a:srgbClr val="008080"/>
                </a:solidFill>
              </a:rPr>
              <a:t>(průmyslové země, rozvojové země, země vyvážející suroviny, existenční ekonomiky (charakter požadovaného zboží)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Další aspekty ekonom. prostředí </a:t>
            </a:r>
            <a:r>
              <a:rPr lang="cs-CZ" sz="2400" dirty="0">
                <a:solidFill>
                  <a:srgbClr val="008080"/>
                </a:solidFill>
              </a:rPr>
              <a:t>– </a:t>
            </a:r>
            <a:r>
              <a:rPr lang="cs-CZ" sz="2400" b="1" dirty="0">
                <a:solidFill>
                  <a:srgbClr val="008080"/>
                </a:solidFill>
              </a:rPr>
              <a:t>demografické, přírodní, technologické prostředí </a:t>
            </a:r>
            <a:r>
              <a:rPr lang="cs-CZ" sz="2400" dirty="0">
                <a:solidFill>
                  <a:srgbClr val="008080"/>
                </a:solidFill>
              </a:rPr>
              <a:t>a technická infrastruktura (Které marketingové nástroje ovlivňuje?)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959" y="12576"/>
            <a:ext cx="1269521" cy="972845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0245F18-AC44-4DB3-A3EA-E2BFDF5F73EA}"/>
              </a:ext>
            </a:extLst>
          </p:cNvPr>
          <p:cNvSpPr/>
          <p:nvPr/>
        </p:nvSpPr>
        <p:spPr>
          <a:xfrm>
            <a:off x="184284" y="4790014"/>
            <a:ext cx="11823432" cy="18725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Praxe, případové studie: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Ekonomické prostředí aktuálně - </a:t>
            </a:r>
            <a:r>
              <a:rPr lang="cs-CZ" sz="2400" dirty="0">
                <a:solidFill>
                  <a:srgbClr val="008080"/>
                </a:solidFill>
              </a:rPr>
              <a:t>BREXIT</a:t>
            </a:r>
            <a:r>
              <a:rPr lang="cs-CZ" sz="2400">
                <a:solidFill>
                  <a:srgbClr val="008080"/>
                </a:solidFill>
              </a:rPr>
              <a:t>, válečný konflikt</a:t>
            </a:r>
            <a:r>
              <a:rPr lang="cs-CZ" sz="2400" dirty="0">
                <a:solidFill>
                  <a:srgbClr val="008080"/>
                </a:solidFill>
              </a:rPr>
              <a:t>, zbrojení, Green Deal, nerovnoměrnost vývoje, boj s financováním terorismu, pandemie, problémy mnohých odvětví, omezení cestovního ruchu…, typy ekonomik,  G20, G7, integrační seskupení, rating ČR, HDP/ 1 obyv., hlavní změny demografického prostředí, změny rodiny, transfer technologií, zlepšení komunikace se zákazníky. </a:t>
            </a:r>
          </a:p>
        </p:txBody>
      </p:sp>
    </p:spTree>
    <p:extLst>
      <p:ext uri="{BB962C8B-B14F-4D97-AF65-F5344CB8AC3E}">
        <p14:creationId xmlns:p14="http://schemas.microsoft.com/office/powerpoint/2010/main" val="67330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7259" y="576523"/>
            <a:ext cx="8611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ea typeface="+mj-ea"/>
                <a:cs typeface="+mj-cs"/>
              </a:rPr>
              <a:t>Struktura předmětu Mezinárodní marketing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70510" y="1222854"/>
            <a:ext cx="11496647" cy="45821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Podstata mezinárodního marketingu a jeho specifika (1-12.téma, SO/2020)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marketingové prostředí ekonomické 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prostředí právní a politické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prostředí kulturní a sociální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výzkum trhu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Segmentace zemí a výběr cílového trhu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Strategické plánování v mezinárodním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Obchodní metody a formy vstupu na zahraniční trhy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výrobková strategie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cenová politika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distribuční politika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komunikační proces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marketing ve službách (SO/2014)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324" y="12018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6998381-96EE-419F-A5FE-FB6656655ECD}"/>
              </a:ext>
            </a:extLst>
          </p:cNvPr>
          <p:cNvSpPr txBox="1"/>
          <p:nvPr/>
        </p:nvSpPr>
        <p:spPr>
          <a:xfrm>
            <a:off x="461638" y="6281477"/>
            <a:ext cx="31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SO- studijní opora</a:t>
            </a:r>
          </a:p>
        </p:txBody>
      </p:sp>
    </p:spTree>
    <p:extLst>
      <p:ext uri="{BB962C8B-B14F-4D97-AF65-F5344CB8AC3E}">
        <p14:creationId xmlns:p14="http://schemas.microsoft.com/office/powerpoint/2010/main" val="985795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43469" y="59802"/>
            <a:ext cx="8075613" cy="5492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+mn-lt"/>
              </a:rPr>
              <a:t>Globální ekonomické prostředí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84663" y="687843"/>
            <a:ext cx="4959350" cy="830997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Aktuálně: G20 – největší ekonomiky světa (makroekonomika a obchod)</a:t>
            </a:r>
          </a:p>
        </p:txBody>
      </p:sp>
      <p:pic>
        <p:nvPicPr>
          <p:cNvPr id="819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704" y="1347856"/>
            <a:ext cx="4175125" cy="242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ovéPole 4"/>
          <p:cNvSpPr txBox="1">
            <a:spLocks noChangeArrowheads="1"/>
          </p:cNvSpPr>
          <p:nvPr/>
        </p:nvSpPr>
        <p:spPr bwMode="auto">
          <a:xfrm>
            <a:off x="684663" y="1829497"/>
            <a:ext cx="589369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JAR, Argentina, Brazílie, Kanada, Mexiko, USA, Indonésie, SA, Indie, Čína, Japonsko,  Jižní Korea, Rusko, Turecko, EU, Francie, Německo, Itálie, VB, Austrálie.</a:t>
            </a:r>
          </a:p>
        </p:txBody>
      </p:sp>
      <p:sp>
        <p:nvSpPr>
          <p:cNvPr id="8198" name="TextovéPole 2"/>
          <p:cNvSpPr txBox="1">
            <a:spLocks noChangeArrowheads="1"/>
          </p:cNvSpPr>
          <p:nvPr/>
        </p:nvSpPr>
        <p:spPr bwMode="auto">
          <a:xfrm>
            <a:off x="798990" y="3918804"/>
            <a:ext cx="1018165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G7</a:t>
            </a:r>
            <a:r>
              <a:rPr lang="cs-CZ" altLang="cs-CZ" sz="2400" dirty="0">
                <a:solidFill>
                  <a:srgbClr val="008080"/>
                </a:solidFill>
              </a:rPr>
              <a:t> – Francie, Itálie, Japonsko, Kanada, Německo, VB, USA + EU – nejvyspělejší ekonomky (cca 50 % HDP), neformální sdružení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016" y="29555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821EA87-DC55-4C7C-8B41-062DB27BAC5A}"/>
              </a:ext>
            </a:extLst>
          </p:cNvPr>
          <p:cNvSpPr txBox="1"/>
          <p:nvPr/>
        </p:nvSpPr>
        <p:spPr>
          <a:xfrm>
            <a:off x="456559" y="3918804"/>
            <a:ext cx="10457895" cy="1020591"/>
          </a:xfrm>
          <a:prstGeom prst="rect">
            <a:avLst/>
          </a:prstGeom>
          <a:noFill/>
          <a:ln w="57150"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1F5D4FB-A6EF-4087-8AB5-7ED3F026E2BF}"/>
              </a:ext>
            </a:extLst>
          </p:cNvPr>
          <p:cNvSpPr txBox="1"/>
          <p:nvPr/>
        </p:nvSpPr>
        <p:spPr>
          <a:xfrm>
            <a:off x="475639" y="5089710"/>
            <a:ext cx="10848513" cy="1569660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i="1" dirty="0">
                <a:solidFill>
                  <a:srgbClr val="008080"/>
                </a:solidFill>
              </a:rPr>
              <a:t>Na jednání jsou zváni také přední představitelé mezinárodních obchodních organizací (Mezinárodní měnový fond, Světová banka, OSN).  Původně bylo členem i Rusko.  Nyní má pozastavené členství. Rozhodnutí členů nemá právní podporu, ale mohou mít </a:t>
            </a:r>
            <a:r>
              <a:rPr lang="cs-CZ" sz="2400" b="1" i="1" dirty="0">
                <a:solidFill>
                  <a:srgbClr val="008080"/>
                </a:solidFill>
              </a:rPr>
              <a:t>vliv díky své autoritě.</a:t>
            </a:r>
          </a:p>
        </p:txBody>
      </p:sp>
    </p:spTree>
    <p:extLst>
      <p:ext uri="{BB962C8B-B14F-4D97-AF65-F5344CB8AC3E}">
        <p14:creationId xmlns:p14="http://schemas.microsoft.com/office/powerpoint/2010/main" val="3446060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0162" y="576522"/>
            <a:ext cx="893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   </a:t>
            </a: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Globální ekonomické prostředí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5841" y="2752321"/>
            <a:ext cx="11300318" cy="32759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400" b="1" u="sng" dirty="0">
                <a:solidFill>
                  <a:srgbClr val="FF0000"/>
                </a:solidFill>
              </a:rPr>
              <a:t>Uskupení BRICS (2001)</a:t>
            </a:r>
          </a:p>
          <a:p>
            <a:pPr>
              <a:lnSpc>
                <a:spcPct val="80000"/>
              </a:lnSpc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Jak velký význam toto uskupení má, deklaruje ve svých odhadech </a:t>
            </a:r>
            <a:r>
              <a:rPr lang="cs-CZ" sz="2400" b="1" dirty="0" err="1">
                <a:solidFill>
                  <a:srgbClr val="008080"/>
                </a:solidFill>
              </a:rPr>
              <a:t>Goldman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 err="1">
                <a:solidFill>
                  <a:srgbClr val="008080"/>
                </a:solidFill>
              </a:rPr>
              <a:t>Sachs</a:t>
            </a:r>
            <a:r>
              <a:rPr lang="cs-CZ" sz="2400" dirty="0">
                <a:solidFill>
                  <a:srgbClr val="008080"/>
                </a:solidFill>
              </a:rPr>
              <a:t>, když odhaduje: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● že v roce 2025 se bude HDP těchto zemí pohybovat kolem 50 % HDP skupiny zemí G6 (USA, Japonsko, Německo, Velká Británie, Francie a Itálie),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● do roku 2040 by ekonomiky měly překročit HDP uskupení G7 (G6+EU).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Charakteristiky členských zemí BRICS (2018): </a:t>
            </a:r>
            <a:r>
              <a:rPr lang="cs-CZ" sz="2400" b="1" dirty="0">
                <a:solidFill>
                  <a:srgbClr val="FF0000"/>
                </a:solidFill>
              </a:rPr>
              <a:t>42 % </a:t>
            </a:r>
            <a:r>
              <a:rPr lang="cs-CZ" sz="2400" b="1" dirty="0">
                <a:solidFill>
                  <a:srgbClr val="008080"/>
                </a:solidFill>
              </a:rPr>
              <a:t>světové populace, </a:t>
            </a:r>
            <a:r>
              <a:rPr lang="cs-CZ" sz="2400" b="1" dirty="0">
                <a:solidFill>
                  <a:srgbClr val="FF0000"/>
                </a:solidFill>
              </a:rPr>
              <a:t>27 % </a:t>
            </a:r>
            <a:r>
              <a:rPr lang="cs-CZ" sz="2400" b="1" dirty="0">
                <a:solidFill>
                  <a:srgbClr val="008080"/>
                </a:solidFill>
              </a:rPr>
              <a:t>z celkové světové rozlohy, </a:t>
            </a:r>
            <a:r>
              <a:rPr lang="cs-CZ" sz="2400" b="1" dirty="0">
                <a:solidFill>
                  <a:srgbClr val="FF0000"/>
                </a:solidFill>
              </a:rPr>
              <a:t>23,5 % </a:t>
            </a:r>
            <a:r>
              <a:rPr lang="cs-CZ" sz="2400" b="1" dirty="0">
                <a:solidFill>
                  <a:srgbClr val="008080"/>
                </a:solidFill>
              </a:rPr>
              <a:t>podíl na HDP, průměrné zadlužení </a:t>
            </a:r>
            <a:r>
              <a:rPr lang="cs-CZ" sz="2400" b="1" dirty="0">
                <a:solidFill>
                  <a:srgbClr val="FF0000"/>
                </a:solidFill>
              </a:rPr>
              <a:t>57 %  </a:t>
            </a:r>
            <a:r>
              <a:rPr lang="cs-CZ" sz="2400" b="1" dirty="0">
                <a:solidFill>
                  <a:srgbClr val="008080"/>
                </a:solidFill>
              </a:rPr>
              <a:t>k HDP, průměrná inflace </a:t>
            </a:r>
            <a:r>
              <a:rPr lang="cs-CZ" sz="2400" b="1" dirty="0">
                <a:solidFill>
                  <a:srgbClr val="FF0000"/>
                </a:solidFill>
              </a:rPr>
              <a:t>4%, </a:t>
            </a:r>
            <a:r>
              <a:rPr lang="cs-CZ" sz="2400" b="1" dirty="0">
                <a:solidFill>
                  <a:srgbClr val="008080"/>
                </a:solidFill>
              </a:rPr>
              <a:t>průměrná nezaměstnanost </a:t>
            </a:r>
            <a:r>
              <a:rPr lang="cs-CZ" sz="2400" b="1" dirty="0">
                <a:solidFill>
                  <a:srgbClr val="FF0000"/>
                </a:solidFill>
              </a:rPr>
              <a:t>10,53 %</a:t>
            </a:r>
            <a:r>
              <a:rPr lang="cs-CZ" sz="2400" b="1" dirty="0">
                <a:solidFill>
                  <a:srgbClr val="008080"/>
                </a:solidFill>
              </a:rPr>
              <a:t>,  těžba zlata </a:t>
            </a:r>
            <a:r>
              <a:rPr lang="cs-CZ" sz="2400" b="1" dirty="0">
                <a:solidFill>
                  <a:srgbClr val="FF0000"/>
                </a:solidFill>
              </a:rPr>
              <a:t>29 % </a:t>
            </a:r>
            <a:r>
              <a:rPr lang="cs-CZ" sz="2400" b="1" dirty="0">
                <a:solidFill>
                  <a:srgbClr val="008080"/>
                </a:solidFill>
              </a:rPr>
              <a:t>z celkové světové produkce.</a:t>
            </a: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12576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181944F-69B4-44E1-B611-A3F6C76CDB52}"/>
              </a:ext>
            </a:extLst>
          </p:cNvPr>
          <p:cNvSpPr txBox="1"/>
          <p:nvPr/>
        </p:nvSpPr>
        <p:spPr>
          <a:xfrm>
            <a:off x="640162" y="1331650"/>
            <a:ext cx="8592615" cy="9861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i="1" dirty="0">
                <a:solidFill>
                  <a:srgbClr val="008080"/>
                </a:solidFill>
              </a:rPr>
              <a:t>Globální svět se projevuje svou velkou dynamikou, neustále se mění a mění se v něm také poměry. Vznikají </a:t>
            </a:r>
            <a:r>
              <a:rPr lang="cs-CZ" sz="2400" b="1" i="1" dirty="0">
                <a:solidFill>
                  <a:srgbClr val="008080"/>
                </a:solidFill>
              </a:rPr>
              <a:t>nové koalice mezi zeměmi, </a:t>
            </a:r>
            <a:r>
              <a:rPr lang="cs-CZ" sz="2400" i="1" dirty="0">
                <a:solidFill>
                  <a:srgbClr val="008080"/>
                </a:solidFill>
              </a:rPr>
              <a:t>spojenectví a taktéž se tyto vztahy rozpadají.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BEFACE6-2DED-4E8A-9F0D-8D526C92BF7A}"/>
              </a:ext>
            </a:extLst>
          </p:cNvPr>
          <p:cNvSpPr txBox="1"/>
          <p:nvPr/>
        </p:nvSpPr>
        <p:spPr>
          <a:xfrm>
            <a:off x="9481351" y="1521505"/>
            <a:ext cx="2379216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Globální investičně bankovní společnost (New York)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1300AFBE-CBEB-459B-A82C-F31CEC16A41F}"/>
              </a:ext>
            </a:extLst>
          </p:cNvPr>
          <p:cNvCxnSpPr/>
          <p:nvPr/>
        </p:nvCxnSpPr>
        <p:spPr>
          <a:xfrm flipH="1">
            <a:off x="9836458" y="2574524"/>
            <a:ext cx="435006" cy="568171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279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1183" y="406254"/>
            <a:ext cx="105995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2. Mezinárodní marketingové prostředí ekonomické, politické a právní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959" y="53337"/>
            <a:ext cx="1269521" cy="972845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8A13C3D-CB62-4914-8ECF-14C6B710F2E5}"/>
              </a:ext>
            </a:extLst>
          </p:cNvPr>
          <p:cNvSpPr txBox="1"/>
          <p:nvPr/>
        </p:nvSpPr>
        <p:spPr>
          <a:xfrm>
            <a:off x="313663" y="913957"/>
            <a:ext cx="11564673" cy="21679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Politické prostředí </a:t>
            </a:r>
            <a:r>
              <a:rPr lang="cs-CZ" sz="2400" dirty="0">
                <a:solidFill>
                  <a:srgbClr val="008080"/>
                </a:solidFill>
              </a:rPr>
              <a:t>– posouzení politického rizika (PR), ratingové agentury, zranitelnost firem, kategorizace zemí dle PR, indikátory PR. 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Politické akce vlád </a:t>
            </a:r>
            <a:r>
              <a:rPr lang="cs-CZ" sz="2400" dirty="0">
                <a:solidFill>
                  <a:srgbClr val="008080"/>
                </a:solidFill>
              </a:rPr>
              <a:t>– expropriace, konfiskace, embargo obchodní a finanční.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Obchodní politika státu </a:t>
            </a:r>
            <a:r>
              <a:rPr lang="cs-CZ" sz="2400" dirty="0">
                <a:solidFill>
                  <a:srgbClr val="008080"/>
                </a:solidFill>
              </a:rPr>
              <a:t>– zásada protekcionismu, zásada volného obchodu, důvody ochrany domácího trhu, nástroje obchodní politiky (dvoustranné dohody, mnohostranné dohody, autonomní nástroje… cla, dovozní přirážky, kvantitativné restrikce … technické překážky dovozu).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A8A2E7B-DFC5-4418-80F6-BDD15F1FE095}"/>
              </a:ext>
            </a:extLst>
          </p:cNvPr>
          <p:cNvSpPr txBox="1"/>
          <p:nvPr/>
        </p:nvSpPr>
        <p:spPr>
          <a:xfrm>
            <a:off x="313664" y="2988724"/>
            <a:ext cx="1156467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Praxe, případové studie: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řízení rizik (případová studie Marsh), praxe naplňování embarg, obchodní politika ČR, dovozní podmínky Korejská republika, nástroje obchodní politiky ČR, 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Market Access Database, proexportní politika v ČR (Internetový portál Business Info), Zelená linka pro export. 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9262CFA-59F0-4A3E-8E94-5206F086C107}"/>
              </a:ext>
            </a:extLst>
          </p:cNvPr>
          <p:cNvSpPr txBox="1"/>
          <p:nvPr/>
        </p:nvSpPr>
        <p:spPr>
          <a:xfrm>
            <a:off x="313663" y="4678181"/>
            <a:ext cx="11564672" cy="1872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Právní prostředí – </a:t>
            </a:r>
            <a:r>
              <a:rPr lang="cs-CZ" sz="2400" dirty="0">
                <a:solidFill>
                  <a:srgbClr val="008080"/>
                </a:solidFill>
              </a:rPr>
              <a:t>kompatibilita a odlišnost právního prostředí, mezinárodní právo x národní právo,   kontinentální </a:t>
            </a:r>
            <a:r>
              <a:rPr lang="cs-CZ" sz="2400" b="1" dirty="0">
                <a:solidFill>
                  <a:srgbClr val="008080"/>
                </a:solidFill>
              </a:rPr>
              <a:t>kodifikované </a:t>
            </a:r>
            <a:r>
              <a:rPr lang="cs-CZ" sz="2400" dirty="0">
                <a:solidFill>
                  <a:srgbClr val="008080"/>
                </a:solidFill>
              </a:rPr>
              <a:t>a </a:t>
            </a:r>
            <a:r>
              <a:rPr lang="cs-CZ" sz="2400" b="1" dirty="0">
                <a:solidFill>
                  <a:srgbClr val="008080"/>
                </a:solidFill>
              </a:rPr>
              <a:t>precedentní </a:t>
            </a:r>
            <a:r>
              <a:rPr lang="cs-CZ" sz="2400" dirty="0">
                <a:solidFill>
                  <a:srgbClr val="008080"/>
                </a:solidFill>
              </a:rPr>
              <a:t>právo.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Důležité právní předpisy </a:t>
            </a:r>
            <a:r>
              <a:rPr lang="cs-CZ" sz="2400" dirty="0">
                <a:solidFill>
                  <a:srgbClr val="008080"/>
                </a:solidFill>
              </a:rPr>
              <a:t>- předpisy </a:t>
            </a:r>
            <a:r>
              <a:rPr lang="cs-CZ" sz="2400" b="1" dirty="0">
                <a:solidFill>
                  <a:srgbClr val="008080"/>
                </a:solidFill>
              </a:rPr>
              <a:t>veřejnoprávní povahy  </a:t>
            </a:r>
            <a:r>
              <a:rPr lang="cs-CZ" sz="2400" dirty="0">
                <a:solidFill>
                  <a:srgbClr val="008080"/>
                </a:solidFill>
              </a:rPr>
              <a:t>(administrativní normy),   </a:t>
            </a:r>
            <a:r>
              <a:rPr lang="cs-CZ" sz="2400" b="1" dirty="0">
                <a:solidFill>
                  <a:srgbClr val="008080"/>
                </a:solidFill>
              </a:rPr>
              <a:t>procesně právní předpisy</a:t>
            </a:r>
            <a:r>
              <a:rPr lang="cs-CZ" sz="2400" dirty="0">
                <a:solidFill>
                  <a:srgbClr val="008080"/>
                </a:solidFill>
              </a:rPr>
              <a:t>, </a:t>
            </a:r>
            <a:r>
              <a:rPr lang="cs-CZ" sz="2400" b="1" dirty="0">
                <a:solidFill>
                  <a:srgbClr val="008080"/>
                </a:solidFill>
              </a:rPr>
              <a:t>majetkové </a:t>
            </a:r>
            <a:r>
              <a:rPr lang="cs-CZ" sz="2400" dirty="0">
                <a:solidFill>
                  <a:srgbClr val="008080"/>
                </a:solidFill>
              </a:rPr>
              <a:t>právní předpisy, oblast </a:t>
            </a:r>
            <a:r>
              <a:rPr lang="cs-CZ" sz="2400" b="1" dirty="0">
                <a:solidFill>
                  <a:srgbClr val="008080"/>
                </a:solidFill>
              </a:rPr>
              <a:t>pracovního práva</a:t>
            </a:r>
            <a:r>
              <a:rPr lang="cs-CZ" sz="2400" dirty="0">
                <a:solidFill>
                  <a:srgbClr val="008080"/>
                </a:solidFill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Typy mezinárodní obchodních smluv </a:t>
            </a:r>
            <a:r>
              <a:rPr lang="cs-CZ" sz="2400" dirty="0">
                <a:solidFill>
                  <a:srgbClr val="008080"/>
                </a:solidFill>
              </a:rPr>
              <a:t>– obchodně politické mezinárodní smlouvy, smlouvy o právní pomoci, unifikační mezinárodní smlouvy.</a:t>
            </a:r>
          </a:p>
        </p:txBody>
      </p:sp>
    </p:spTree>
    <p:extLst>
      <p:ext uri="{BB962C8B-B14F-4D97-AF65-F5344CB8AC3E}">
        <p14:creationId xmlns:p14="http://schemas.microsoft.com/office/powerpoint/2010/main" val="767888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260351"/>
            <a:ext cx="8993875" cy="663575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Politické prostředí – řízení rizika - </a:t>
            </a:r>
            <a:r>
              <a:rPr lang="cs-CZ" sz="3600" b="1" i="1" dirty="0">
                <a:solidFill>
                  <a:srgbClr val="FF0000"/>
                </a:solidFill>
                <a:latin typeface="+mn-lt"/>
              </a:rPr>
              <a:t>případová studie</a:t>
            </a:r>
            <a:endParaRPr lang="cs-CZ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44638" y="1093941"/>
            <a:ext cx="11338376" cy="5138184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Společnost Marsh </a:t>
            </a:r>
            <a:r>
              <a:rPr lang="cs-CZ" sz="2400" dirty="0">
                <a:solidFill>
                  <a:srgbClr val="008080"/>
                </a:solidFill>
              </a:rPr>
              <a:t>je </a:t>
            </a:r>
            <a:r>
              <a:rPr lang="cs-CZ" sz="2400" dirty="0">
                <a:solidFill>
                  <a:srgbClr val="FF0000"/>
                </a:solidFill>
              </a:rPr>
              <a:t>globálním lídrem </a:t>
            </a:r>
            <a:r>
              <a:rPr lang="cs-CZ" sz="2400" dirty="0">
                <a:solidFill>
                  <a:srgbClr val="008080"/>
                </a:solidFill>
              </a:rPr>
              <a:t>v pojišťovnictví a řízení rizik. Společnost svým zákazníkům pomáhá vyčíslit a řídit riziko, aby přežili a byli úspěšní.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Protipólem politického rizika jsou </a:t>
            </a:r>
            <a:r>
              <a:rPr lang="cs-CZ" sz="2400" b="1" dirty="0">
                <a:solidFill>
                  <a:srgbClr val="008080"/>
                </a:solidFill>
              </a:rPr>
              <a:t>politické jistoty. </a:t>
            </a:r>
            <a:r>
              <a:rPr lang="cs-CZ" sz="2400" dirty="0">
                <a:solidFill>
                  <a:srgbClr val="008080"/>
                </a:solidFill>
              </a:rPr>
              <a:t>V globalizovaném světě jsou důležité především pro rozhodování o </a:t>
            </a:r>
            <a:r>
              <a:rPr lang="cs-CZ" sz="2400" b="1" dirty="0">
                <a:solidFill>
                  <a:srgbClr val="008080"/>
                </a:solidFill>
              </a:rPr>
              <a:t>investování. </a:t>
            </a:r>
            <a:r>
              <a:rPr lang="cs-CZ" sz="2400" dirty="0">
                <a:solidFill>
                  <a:srgbClr val="008080"/>
                </a:solidFill>
              </a:rPr>
              <a:t>Politické jistoty se tak stávají jedním z důležitých aspektů při rozhodování investorů.</a:t>
            </a:r>
            <a:r>
              <a:rPr lang="cs-CZ" sz="2400" b="1" dirty="0">
                <a:solidFill>
                  <a:srgbClr val="008080"/>
                </a:solidFill>
              </a:rPr>
              <a:t> Geopolitické prostředí se stává čím dál tím více nejisté.  </a:t>
            </a:r>
            <a:r>
              <a:rPr lang="cs-CZ" sz="2400" dirty="0">
                <a:solidFill>
                  <a:srgbClr val="008080"/>
                </a:solidFill>
              </a:rPr>
              <a:t>Poslední léta ukázala, že i ve zdánlivě klidných zemích a regionech se může situace změnit poměrně velmi rychle. Rapidní politické změny podporované médii jsou často nepředvídatelné. Toto riziko se týká jak rozvíjejících se trhů, tak tradičních.  Společnost Marsh </a:t>
            </a:r>
            <a:r>
              <a:rPr lang="cs-CZ" sz="2400" b="1" dirty="0">
                <a:solidFill>
                  <a:srgbClr val="008080"/>
                </a:solidFill>
              </a:rPr>
              <a:t>pomáhá sestavit náročné krytí škod </a:t>
            </a:r>
            <a:r>
              <a:rPr lang="cs-CZ" sz="2400" dirty="0">
                <a:solidFill>
                  <a:srgbClr val="008080"/>
                </a:solidFill>
              </a:rPr>
              <a:t>na různých trzích a regionech po celém světě. Jako tržní lídr v oblasti pojištění rizik provádí analýzy s cílem získat přístup k pojistným řešením od  </a:t>
            </a:r>
            <a:r>
              <a:rPr lang="cs-CZ" sz="2400" b="1" dirty="0">
                <a:solidFill>
                  <a:srgbClr val="008080"/>
                </a:solidFill>
              </a:rPr>
              <a:t>rozvojových bank, </a:t>
            </a:r>
            <a:r>
              <a:rPr lang="cs-CZ" sz="2400" dirty="0">
                <a:solidFill>
                  <a:srgbClr val="008080"/>
                </a:solidFill>
              </a:rPr>
              <a:t>jež dokážou nabídnout krytí rizik i ve speciálně náročných právních prostředích.  Díky kombinaci místní odbornosti a celosvětové přítomnosti může společnost Marsh plnit potřeby svých zákazníků. Práce ve velkém umožňuje snížit celkové náklady na riziko a chrání majetek podniků.</a:t>
            </a:r>
          </a:p>
          <a:p>
            <a:r>
              <a:rPr lang="cs-CZ" sz="1200" dirty="0"/>
              <a:t>Webový portál Marsh. </a:t>
            </a:r>
            <a:r>
              <a:rPr lang="cs-CZ" sz="1200" i="1" dirty="0"/>
              <a:t>Politická rizika</a:t>
            </a:r>
            <a:r>
              <a:rPr lang="cs-CZ" sz="1200" dirty="0"/>
              <a:t>.  [online]. [vid. 2. června 2020]. Dostupné z https://www.marsh.com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 </a:t>
            </a:r>
            <a:endParaRPr lang="cs-CZ" sz="2400" b="1" dirty="0">
              <a:solidFill>
                <a:srgbClr val="FF33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412" y="-8229"/>
            <a:ext cx="1138785" cy="93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662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398866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Autonomní nástroje obchodní politiky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264093"/>
            <a:ext cx="10598450" cy="4456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Praxe: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083" y="33405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51519" y="1990180"/>
            <a:ext cx="10598451" cy="427809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Market Access Database (MADB) – databáze </a:t>
            </a:r>
            <a:r>
              <a:rPr lang="cs-CZ" altLang="cs-CZ" sz="2800" b="1" dirty="0">
                <a:solidFill>
                  <a:srgbClr val="008080"/>
                </a:solidFill>
              </a:rPr>
              <a:t>informací pro podnikatele o podmínkách přístupu na trh třetích zemí, včetně registru stížností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FF0000"/>
                </a:solidFill>
                <a:hlinkClick r:id="rId3"/>
              </a:rPr>
              <a:t>http://madb.europa.eu/madb/indexPubli.htm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Příklady:</a:t>
            </a:r>
          </a:p>
          <a:p>
            <a:pPr fontAlgn="ctr"/>
            <a:r>
              <a:rPr lang="cs-CZ" sz="2400" b="1" dirty="0">
                <a:solidFill>
                  <a:srgbClr val="FF0000"/>
                </a:solidFill>
              </a:rPr>
              <a:t>Turecko</a:t>
            </a:r>
          </a:p>
          <a:p>
            <a:pPr fontAlgn="t"/>
            <a:r>
              <a:rPr lang="cs-CZ" sz="2400" b="1" dirty="0">
                <a:solidFill>
                  <a:srgbClr val="008080"/>
                </a:solidFill>
              </a:rPr>
              <a:t>Omezení vývozu mědi a hliníku</a:t>
            </a:r>
            <a:endParaRPr lang="cs-CZ" sz="2400" dirty="0">
              <a:solidFill>
                <a:srgbClr val="008080"/>
              </a:solidFill>
            </a:endParaRPr>
          </a:p>
          <a:p>
            <a:pPr fontAlgn="t"/>
            <a:r>
              <a:rPr lang="cs-CZ" sz="2400" dirty="0">
                <a:solidFill>
                  <a:srgbClr val="008080"/>
                </a:solidFill>
              </a:rPr>
              <a:t>Dne 11. července 2017 Turecko ukončilo dlouhodobá omezení vývozu mědi a hliníku. Tento krok sleduje pokračující úsilí Evropské komise, členských států a evropského průmyslu s příslušnými tureckými orgány o odstranění těchto omezení v rámci partnerství EU pro přístup na trh.</a:t>
            </a:r>
            <a:endParaRPr lang="cs-CZ" alt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70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1378" y="302434"/>
            <a:ext cx="871911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3. Mezinárodní marketingové prostředí kulturní a sociální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959" y="53337"/>
            <a:ext cx="1269521" cy="972845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8A13C3D-CB62-4914-8ECF-14C6B710F2E5}"/>
              </a:ext>
            </a:extLst>
          </p:cNvPr>
          <p:cNvSpPr txBox="1"/>
          <p:nvPr/>
        </p:nvSpPr>
        <p:spPr>
          <a:xfrm>
            <a:off x="313663" y="754707"/>
            <a:ext cx="11564673" cy="42362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Pojem kultura </a:t>
            </a:r>
            <a:r>
              <a:rPr lang="cs-CZ" sz="2400" dirty="0">
                <a:solidFill>
                  <a:srgbClr val="008080"/>
                </a:solidFill>
              </a:rPr>
              <a:t>– definice, rysy, kulturní vzorec.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Kultura z marketingového hlediska – </a:t>
            </a:r>
            <a:r>
              <a:rPr lang="cs-CZ" sz="2400" dirty="0">
                <a:solidFill>
                  <a:srgbClr val="008080"/>
                </a:solidFill>
              </a:rPr>
              <a:t>hmotné a nehmotné prvky (zboží x hodnoty),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národní kultura, individualita a modalita, </a:t>
            </a:r>
            <a:r>
              <a:rPr lang="cs-CZ" sz="2400" b="1" dirty="0">
                <a:solidFill>
                  <a:srgbClr val="008080"/>
                </a:solidFill>
              </a:rPr>
              <a:t>sémantický diferenciál, </a:t>
            </a:r>
            <a:r>
              <a:rPr lang="cs-CZ" sz="2400" dirty="0">
                <a:solidFill>
                  <a:srgbClr val="008080"/>
                </a:solidFill>
              </a:rPr>
              <a:t>kultura a subkultura. 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Kategorie kulturního prostředí </a:t>
            </a: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Jazyk a komunikace</a:t>
            </a:r>
            <a:r>
              <a:rPr lang="cs-CZ" sz="2400" b="1" dirty="0">
                <a:solidFill>
                  <a:srgbClr val="008080"/>
                </a:solidFill>
              </a:rPr>
              <a:t> - </a:t>
            </a:r>
            <a:r>
              <a:rPr lang="cs-CZ" sz="2400" dirty="0">
                <a:solidFill>
                  <a:srgbClr val="008080"/>
                </a:solidFill>
              </a:rPr>
              <a:t> verbální a neverbální komunikace (mimika, gesta, kinetika…).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Náboženství</a:t>
            </a:r>
            <a:r>
              <a:rPr lang="cs-CZ" sz="2400" b="1" dirty="0">
                <a:solidFill>
                  <a:srgbClr val="008080"/>
                </a:solidFill>
              </a:rPr>
              <a:t> – křesťanství, islám, hinduismus a budhismus a jeho vliv na hodnoty a životní styl a spotřebu.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Vzdělání</a:t>
            </a:r>
            <a:r>
              <a:rPr lang="cs-CZ" sz="2400" b="1" dirty="0">
                <a:solidFill>
                  <a:srgbClr val="008080"/>
                </a:solidFill>
              </a:rPr>
              <a:t> – </a:t>
            </a:r>
            <a:r>
              <a:rPr lang="cs-CZ" sz="2400" dirty="0">
                <a:solidFill>
                  <a:srgbClr val="008080"/>
                </a:solidFill>
              </a:rPr>
              <a:t>gramotnost a komunikace se zákazníkem.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Estetika a umění </a:t>
            </a: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Politika, ekonomika a právo </a:t>
            </a: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Hodnoty, přesvědčení a způsob života </a:t>
            </a:r>
            <a:r>
              <a:rPr lang="cs-CZ" sz="2400" b="1" dirty="0">
                <a:solidFill>
                  <a:srgbClr val="008080"/>
                </a:solidFill>
              </a:rPr>
              <a:t>- </a:t>
            </a:r>
            <a:endParaRPr lang="en-GB" sz="2400" b="1" kern="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Hofstedeho kulturní dimenze </a:t>
            </a:r>
            <a:r>
              <a:rPr lang="cs-CZ" sz="2400" b="1" dirty="0">
                <a:solidFill>
                  <a:srgbClr val="008080"/>
                </a:solidFill>
              </a:rPr>
              <a:t>-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-Bold"/>
              </a:rPr>
              <a:t>vzdálenost moci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-Roman"/>
              </a:rPr>
              <a:t>,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-Bold"/>
              </a:rPr>
              <a:t>individualismus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-Roman"/>
              </a:rPr>
              <a:t>,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-Bold"/>
              </a:rPr>
              <a:t>maskulinita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-Roman"/>
              </a:rPr>
              <a:t>a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-Bold"/>
              </a:rPr>
              <a:t>vyhýbání se nejistot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TE28D26C8t00"/>
              </a:rPr>
              <a:t>ě, dlouhodobá orientace</a:t>
            </a:r>
            <a:r>
              <a:rPr lang="cs-CZ" sz="2400" dirty="0">
                <a:solidFill>
                  <a:srgbClr val="008080"/>
                </a:solidFill>
              </a:rPr>
              <a:t> (k pochopení kulturních rozdílů v chování spotřebitelů a komunikaci), </a:t>
            </a:r>
            <a:r>
              <a:rPr lang="cs-CZ" sz="2400" b="1" dirty="0">
                <a:solidFill>
                  <a:srgbClr val="008080"/>
                </a:solidFill>
              </a:rPr>
              <a:t>světové mapy kulturních dimenzí </a:t>
            </a:r>
            <a:r>
              <a:rPr lang="cs-CZ" sz="2400" dirty="0">
                <a:solidFill>
                  <a:srgbClr val="008080"/>
                </a:solidFill>
              </a:rPr>
              <a:t>viz SO.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A8A2E7B-DFC5-4418-80F6-BDD15F1FE095}"/>
              </a:ext>
            </a:extLst>
          </p:cNvPr>
          <p:cNvSpPr txBox="1"/>
          <p:nvPr/>
        </p:nvSpPr>
        <p:spPr>
          <a:xfrm>
            <a:off x="171620" y="5138505"/>
            <a:ext cx="1156467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Praxe, případové studie: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 příklad sémantického diferenciálu pro Švéda a Latinoameričana, příklady subkultur, multikulturní země, turecká komunita v Německu, náboženství a spotřeba, diference vzdělávacích systémů, komunikace s negramotnými zákazníky, mapy kulturních dimenzí.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104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1"/>
            <a:ext cx="8964613" cy="83661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Sémantický diferenciál-Švéd (X), Latinoameričan (Y)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1092201" y="852487"/>
          <a:ext cx="9143998" cy="5441953"/>
        </p:xfrm>
        <a:graphic>
          <a:graphicData uri="http://schemas.openxmlformats.org/drawingml/2006/table">
            <a:tbl>
              <a:tblPr/>
              <a:tblGrid>
                <a:gridCol w="183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4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97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5344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Adjektivum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spíše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ani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spíše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Antonymum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Domýšlivý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Skromný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Hádavý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Snášenlivý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Rozumový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Citový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Hlasitý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Tichý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Pomalý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Rychlý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2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Panovačný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Pokorný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Šetrný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Rozmařilý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2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Falešný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Upřímný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6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Podezřívavý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Důvěřivý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46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Odpovědný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Neodpovědný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2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Stálý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Nestálý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8311" name="AutoShape 1"/>
          <p:cNvCxnSpPr>
            <a:cxnSpLocks noChangeShapeType="1"/>
          </p:cNvCxnSpPr>
          <p:nvPr/>
        </p:nvCxnSpPr>
        <p:spPr bwMode="auto">
          <a:xfrm>
            <a:off x="3128963" y="-1546225"/>
            <a:ext cx="800100" cy="4095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12" name="AutoShape 14"/>
          <p:cNvCxnSpPr>
            <a:cxnSpLocks noChangeShapeType="1"/>
          </p:cNvCxnSpPr>
          <p:nvPr/>
        </p:nvCxnSpPr>
        <p:spPr bwMode="auto">
          <a:xfrm>
            <a:off x="1731963" y="939800"/>
            <a:ext cx="0" cy="1905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13" name="Přímá spojovací čára 40"/>
          <p:cNvCxnSpPr>
            <a:cxnSpLocks noChangeShapeType="1"/>
          </p:cNvCxnSpPr>
          <p:nvPr/>
        </p:nvCxnSpPr>
        <p:spPr bwMode="auto">
          <a:xfrm>
            <a:off x="5016500" y="2492376"/>
            <a:ext cx="1943100" cy="2889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14" name="Přímá spojovací čára 44"/>
          <p:cNvCxnSpPr>
            <a:cxnSpLocks noChangeShapeType="1"/>
          </p:cNvCxnSpPr>
          <p:nvPr/>
        </p:nvCxnSpPr>
        <p:spPr bwMode="auto">
          <a:xfrm flipH="1">
            <a:off x="4943476" y="2852738"/>
            <a:ext cx="2016125" cy="360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15" name="Přímá spojovací čára 48"/>
          <p:cNvCxnSpPr>
            <a:cxnSpLocks noChangeShapeType="1"/>
          </p:cNvCxnSpPr>
          <p:nvPr/>
        </p:nvCxnSpPr>
        <p:spPr bwMode="auto">
          <a:xfrm>
            <a:off x="4943476" y="3213100"/>
            <a:ext cx="936625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16" name="Přímá spojovací čára 52"/>
          <p:cNvCxnSpPr>
            <a:cxnSpLocks noChangeShapeType="1"/>
          </p:cNvCxnSpPr>
          <p:nvPr/>
        </p:nvCxnSpPr>
        <p:spPr bwMode="auto">
          <a:xfrm>
            <a:off x="5880100" y="3644901"/>
            <a:ext cx="1079500" cy="2889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17" name="Přímá spojovací čára 56"/>
          <p:cNvCxnSpPr>
            <a:cxnSpLocks noChangeShapeType="1"/>
          </p:cNvCxnSpPr>
          <p:nvPr/>
        </p:nvCxnSpPr>
        <p:spPr bwMode="auto">
          <a:xfrm flipH="1">
            <a:off x="5664201" y="3933825"/>
            <a:ext cx="1368425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18" name="Přímá spojovací čára 60"/>
          <p:cNvCxnSpPr>
            <a:cxnSpLocks noChangeShapeType="1"/>
          </p:cNvCxnSpPr>
          <p:nvPr/>
        </p:nvCxnSpPr>
        <p:spPr bwMode="auto">
          <a:xfrm flipH="1">
            <a:off x="5016500" y="4365625"/>
            <a:ext cx="647700" cy="2873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19" name="Přímá spojovací čára 63"/>
          <p:cNvCxnSpPr>
            <a:cxnSpLocks noChangeShapeType="1"/>
          </p:cNvCxnSpPr>
          <p:nvPr/>
        </p:nvCxnSpPr>
        <p:spPr bwMode="auto">
          <a:xfrm>
            <a:off x="5016500" y="4652963"/>
            <a:ext cx="1727200" cy="360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0" name="Přímá spojovací čára 65"/>
          <p:cNvCxnSpPr>
            <a:cxnSpLocks noChangeShapeType="1"/>
          </p:cNvCxnSpPr>
          <p:nvPr/>
        </p:nvCxnSpPr>
        <p:spPr bwMode="auto">
          <a:xfrm flipH="1">
            <a:off x="6096000" y="5013325"/>
            <a:ext cx="647700" cy="5032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1" name="Přímá spojovací čára 67"/>
          <p:cNvCxnSpPr>
            <a:cxnSpLocks noChangeShapeType="1"/>
          </p:cNvCxnSpPr>
          <p:nvPr/>
        </p:nvCxnSpPr>
        <p:spPr bwMode="auto">
          <a:xfrm flipH="1">
            <a:off x="4008439" y="5516564"/>
            <a:ext cx="2016125" cy="2889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2" name="Přímá spojovací čára 69"/>
          <p:cNvCxnSpPr>
            <a:cxnSpLocks noChangeShapeType="1"/>
          </p:cNvCxnSpPr>
          <p:nvPr/>
        </p:nvCxnSpPr>
        <p:spPr bwMode="auto">
          <a:xfrm>
            <a:off x="4008439" y="5805488"/>
            <a:ext cx="574675" cy="360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3" name="Přímá spojovací čára 71"/>
          <p:cNvCxnSpPr>
            <a:cxnSpLocks noChangeShapeType="1"/>
          </p:cNvCxnSpPr>
          <p:nvPr/>
        </p:nvCxnSpPr>
        <p:spPr bwMode="auto">
          <a:xfrm>
            <a:off x="6096000" y="2420938"/>
            <a:ext cx="0" cy="431800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4" name="Přímá spojovací čára 73"/>
          <p:cNvCxnSpPr>
            <a:cxnSpLocks noChangeShapeType="1"/>
          </p:cNvCxnSpPr>
          <p:nvPr/>
        </p:nvCxnSpPr>
        <p:spPr bwMode="auto">
          <a:xfrm>
            <a:off x="6096001" y="2852738"/>
            <a:ext cx="936625" cy="360362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5" name="Přímá spojovací čára 75"/>
          <p:cNvCxnSpPr>
            <a:cxnSpLocks noChangeShapeType="1"/>
          </p:cNvCxnSpPr>
          <p:nvPr/>
        </p:nvCxnSpPr>
        <p:spPr bwMode="auto">
          <a:xfrm flipH="1">
            <a:off x="4008438" y="3213101"/>
            <a:ext cx="2951162" cy="360363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6" name="Přímá spojovací čára 77"/>
          <p:cNvCxnSpPr>
            <a:cxnSpLocks noChangeShapeType="1"/>
          </p:cNvCxnSpPr>
          <p:nvPr/>
        </p:nvCxnSpPr>
        <p:spPr bwMode="auto">
          <a:xfrm>
            <a:off x="3935414" y="3573464"/>
            <a:ext cx="2232025" cy="503237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7" name="Přímá spojovací čára 79"/>
          <p:cNvCxnSpPr>
            <a:cxnSpLocks noChangeShapeType="1"/>
          </p:cNvCxnSpPr>
          <p:nvPr/>
        </p:nvCxnSpPr>
        <p:spPr bwMode="auto">
          <a:xfrm>
            <a:off x="6167438" y="4076701"/>
            <a:ext cx="0" cy="288925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8" name="Přímá spojovací čára 81"/>
          <p:cNvCxnSpPr>
            <a:cxnSpLocks noChangeShapeType="1"/>
          </p:cNvCxnSpPr>
          <p:nvPr/>
        </p:nvCxnSpPr>
        <p:spPr bwMode="auto">
          <a:xfrm>
            <a:off x="6167439" y="4365625"/>
            <a:ext cx="1152525" cy="431800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29" name="Přímá spojovací čára 83"/>
          <p:cNvCxnSpPr>
            <a:cxnSpLocks noChangeShapeType="1"/>
          </p:cNvCxnSpPr>
          <p:nvPr/>
        </p:nvCxnSpPr>
        <p:spPr bwMode="auto">
          <a:xfrm>
            <a:off x="7319963" y="4797425"/>
            <a:ext cx="0" cy="287338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30" name="Přímá spojovací čára 85"/>
          <p:cNvCxnSpPr>
            <a:cxnSpLocks noChangeShapeType="1"/>
          </p:cNvCxnSpPr>
          <p:nvPr/>
        </p:nvCxnSpPr>
        <p:spPr bwMode="auto">
          <a:xfrm>
            <a:off x="7319963" y="5084763"/>
            <a:ext cx="0" cy="431800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31" name="Přímá spojovací čára 87"/>
          <p:cNvCxnSpPr>
            <a:cxnSpLocks noChangeShapeType="1"/>
          </p:cNvCxnSpPr>
          <p:nvPr/>
        </p:nvCxnSpPr>
        <p:spPr bwMode="auto">
          <a:xfrm flipH="1">
            <a:off x="6167439" y="5516563"/>
            <a:ext cx="1152525" cy="360362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32" name="Přímá spojovací čára 89"/>
          <p:cNvCxnSpPr>
            <a:cxnSpLocks noChangeShapeType="1"/>
          </p:cNvCxnSpPr>
          <p:nvPr/>
        </p:nvCxnSpPr>
        <p:spPr bwMode="auto">
          <a:xfrm>
            <a:off x="6167438" y="5876926"/>
            <a:ext cx="0" cy="360363"/>
          </a:xfrm>
          <a:prstGeom prst="line">
            <a:avLst/>
          </a:prstGeom>
          <a:noFill/>
          <a:ln w="952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6" name="Obrázek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1257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344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92101"/>
            <a:ext cx="8229600" cy="544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Gramotnost ve světě</a:t>
            </a:r>
          </a:p>
        </p:txBody>
      </p:sp>
      <p:pic>
        <p:nvPicPr>
          <p:cNvPr id="15363" name="Picture 2" descr="C:\Users\halina\Desktop\Literacy_rate_worl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908050"/>
            <a:ext cx="91440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4" name="Obdélník 4"/>
          <p:cNvSpPr>
            <a:spLocks noChangeArrowheads="1"/>
          </p:cNvSpPr>
          <p:nvPr/>
        </p:nvSpPr>
        <p:spPr bwMode="auto">
          <a:xfrm>
            <a:off x="1524000" y="6211889"/>
            <a:ext cx="914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hlinkClick r:id="rId3"/>
              </a:rPr>
              <a:t>http://www.statemaster.com/encyclopedia/Image:Literacy-rate-world.PNG</a:t>
            </a: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729285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28507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Hofstedeho</a:t>
            </a: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kulturní dimenze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134"/>
            <a:ext cx="5380885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3.Individualismus a kolektivismus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Posuzuje se nezávislost či vliv skupiny (např. rodina).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Individualistické kultury- </a:t>
            </a:r>
            <a:r>
              <a:rPr lang="cs-CZ" sz="2400" b="1" dirty="0">
                <a:solidFill>
                  <a:srgbClr val="008080"/>
                </a:solidFill>
              </a:rPr>
              <a:t>velká odpovědnost za své chování </a:t>
            </a:r>
            <a:r>
              <a:rPr lang="cs-CZ" sz="2400" b="1" dirty="0">
                <a:solidFill>
                  <a:srgbClr val="FF0000"/>
                </a:solidFill>
              </a:rPr>
              <a:t>(USA, Kanada, Austrálie, Velká Británie, Nizozemí, Itálie, Dánsko a Švédsko…).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Kolektivistická kultura - </a:t>
            </a:r>
            <a:r>
              <a:rPr lang="cs-CZ" sz="2400" b="1" dirty="0">
                <a:solidFill>
                  <a:srgbClr val="008080"/>
                </a:solidFill>
              </a:rPr>
              <a:t>z</a:t>
            </a:r>
            <a:r>
              <a:rPr lang="cs-CZ" sz="2400" dirty="0">
                <a:solidFill>
                  <a:srgbClr val="008080"/>
                </a:solidFill>
              </a:rPr>
              <a:t>ájem skupiny má přednost před individuálními zájmy,  členové rostou ve skupinách a stávají se součástí nových skupin po celou dobu svého života, poměrně silný pocit sounáležitosti </a:t>
            </a:r>
            <a:r>
              <a:rPr lang="cs-CZ" sz="2400" b="1" dirty="0">
                <a:solidFill>
                  <a:srgbClr val="FF0000"/>
                </a:solidFill>
              </a:rPr>
              <a:t>(asijské země, některé země Latinské Ameriky …).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6241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7547318" y="600187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IDV world map 50">
            <a:extLst>
              <a:ext uri="{FF2B5EF4-FFF2-40B4-BE49-F238E27FC236}">
                <a16:creationId xmlns:a16="http://schemas.microsoft.com/office/drawing/2014/main" id="{27A3D944-F72B-41A2-87F4-DDD4409D1A6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39" y="1481531"/>
            <a:ext cx="6102936" cy="3894938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</p:pic>
    </p:spTree>
    <p:extLst>
      <p:ext uri="{BB962C8B-B14F-4D97-AF65-F5344CB8AC3E}">
        <p14:creationId xmlns:p14="http://schemas.microsoft.com/office/powerpoint/2010/main" val="14891586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2255" y="302434"/>
            <a:ext cx="86373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3. Mezinárodní marketingové prostředí kulturní a sociální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959" y="53337"/>
            <a:ext cx="1269521" cy="972845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8A13C3D-CB62-4914-8ECF-14C6B710F2E5}"/>
              </a:ext>
            </a:extLst>
          </p:cNvPr>
          <p:cNvSpPr txBox="1"/>
          <p:nvPr/>
        </p:nvSpPr>
        <p:spPr>
          <a:xfrm>
            <a:off x="251520" y="1253601"/>
            <a:ext cx="11564673" cy="30543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Mezinárodní sociální prostředí </a:t>
            </a: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souvislosti s kulturou.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Sociální stratifikace </a:t>
            </a: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členění obyvatel do tříd, kast nebo elit. 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Sociální instituce </a:t>
            </a: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nejdůležitější sociální skupiny, primární a sekundární, jejich vliv na spotřebu a komunikaci.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● </a:t>
            </a:r>
            <a:r>
              <a:rPr lang="cs-CZ" sz="2400" b="1" dirty="0">
                <a:solidFill>
                  <a:srgbClr val="FF0000"/>
                </a:solidFill>
              </a:rPr>
              <a:t>Vztahy v sociálním prostředí </a:t>
            </a:r>
            <a:r>
              <a:rPr lang="cs-CZ" sz="2400" dirty="0">
                <a:solidFill>
                  <a:srgbClr val="008080"/>
                </a:solidFill>
              </a:rPr>
              <a:t>– </a:t>
            </a:r>
            <a:r>
              <a:rPr lang="cs-CZ" sz="2400" i="1" dirty="0">
                <a:solidFill>
                  <a:srgbClr val="008080"/>
                </a:solidFill>
              </a:rPr>
              <a:t>muž-žena, </a:t>
            </a:r>
            <a:r>
              <a:rPr lang="cs-CZ" sz="2400" i="1" dirty="0" err="1">
                <a:solidFill>
                  <a:srgbClr val="008080"/>
                </a:solidFill>
              </a:rPr>
              <a:t>stáří-mládí</a:t>
            </a:r>
            <a:r>
              <a:rPr lang="cs-CZ" sz="2400" i="1" dirty="0">
                <a:solidFill>
                  <a:srgbClr val="008080"/>
                </a:solidFill>
              </a:rPr>
              <a:t>, výkon-status.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Modely spotřebního chování </a:t>
            </a:r>
            <a:r>
              <a:rPr lang="cs-CZ" sz="2400" i="1" dirty="0">
                <a:solidFill>
                  <a:srgbClr val="008080"/>
                </a:solidFill>
              </a:rPr>
              <a:t>– psychologické, sociologické, model podnět, černá skříňka - odezva.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Obchodní jednání </a:t>
            </a: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obecné přístupy a etapy, zásady jednání, specifické znaky (týmová podpora, tradice a zvyky, jazykové vybavení, etika jednání, ústupky …).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A8A2E7B-DFC5-4418-80F6-BDD15F1FE095}"/>
              </a:ext>
            </a:extLst>
          </p:cNvPr>
          <p:cNvSpPr txBox="1"/>
          <p:nvPr/>
        </p:nvSpPr>
        <p:spPr>
          <a:xfrm>
            <a:off x="313664" y="4773402"/>
            <a:ext cx="11564672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Praxe, případové studie: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 příklad sociální struktury moderní industriální společnosti, příklady sociální stratifikace v praxi,  odlišnosti obchodního jednání v praxi.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29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9772" y="75390"/>
            <a:ext cx="5913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Požadavky na absolvování předmětu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603836"/>
            <a:ext cx="11823431" cy="49268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80000"/>
              </a:lnSpc>
              <a:buAutoNum type="arabicPeriod"/>
              <a:defRPr/>
            </a:pPr>
            <a:r>
              <a:rPr lang="cs-CZ" sz="2800" dirty="0">
                <a:solidFill>
                  <a:srgbClr val="008080"/>
                </a:solidFill>
              </a:rPr>
              <a:t>Zpracování seminární práce – studenti si vytvoří 3-4 členné týmy a zpracují seminární práci na zadané téma. Za celý tým odevzdá práci do IS SU jen 1 student 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(Název souboru: </a:t>
            </a:r>
            <a:r>
              <a:rPr lang="cs-CZ" sz="2800" dirty="0" err="1">
                <a:solidFill>
                  <a:srgbClr val="008080"/>
                </a:solidFill>
              </a:rPr>
              <a:t>příjmení_příjmení_příjmení_název</a:t>
            </a:r>
            <a:r>
              <a:rPr lang="cs-CZ" sz="2800" dirty="0">
                <a:solidFill>
                  <a:srgbClr val="008080"/>
                </a:solidFill>
              </a:rPr>
              <a:t> firmy) </a:t>
            </a:r>
          </a:p>
          <a:p>
            <a:pPr algn="just">
              <a:lnSpc>
                <a:spcPct val="80000"/>
              </a:lnSpc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r>
              <a:rPr lang="cs-CZ" sz="2800" dirty="0">
                <a:solidFill>
                  <a:srgbClr val="008080"/>
                </a:solidFill>
              </a:rPr>
              <a:t>Pokud bude mít práce odpovídající úroveň, bude práce bodově ohodnocena maximálně </a:t>
            </a:r>
            <a:r>
              <a:rPr lang="cs-CZ" sz="2800" dirty="0">
                <a:solidFill>
                  <a:srgbClr val="FF0000"/>
                </a:solidFill>
              </a:rPr>
              <a:t>15 body.</a:t>
            </a:r>
          </a:p>
          <a:p>
            <a:pPr>
              <a:lnSpc>
                <a:spcPct val="80000"/>
              </a:lnSpc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2. Dobrovolné úkoly 1,2 (</a:t>
            </a:r>
            <a:r>
              <a:rPr lang="cs-CZ" sz="2800" dirty="0">
                <a:solidFill>
                  <a:srgbClr val="FF0000"/>
                </a:solidFill>
              </a:rPr>
              <a:t>2+2</a:t>
            </a:r>
            <a:r>
              <a:rPr lang="cs-CZ" sz="2800" dirty="0">
                <a:solidFill>
                  <a:srgbClr val="008080"/>
                </a:solidFill>
              </a:rPr>
              <a:t> bodů) </a:t>
            </a:r>
          </a:p>
          <a:p>
            <a:pPr algn="just">
              <a:lnSpc>
                <a:spcPct val="80000"/>
              </a:lnSpc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3. Předmět je uzavřen závěrečnou písemnou zkouškou (forma zkoušky  bude upřesněna s ohledem na pandemickou situaci) – </a:t>
            </a:r>
            <a:r>
              <a:rPr lang="cs-CZ" sz="2800" dirty="0">
                <a:solidFill>
                  <a:srgbClr val="FF0000"/>
                </a:solidFill>
              </a:rPr>
              <a:t>40 bodů </a:t>
            </a:r>
          </a:p>
          <a:p>
            <a:pPr>
              <a:lnSpc>
                <a:spcPct val="80000"/>
              </a:lnSpc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   Do celkového počtu bodů se započítávají výsledky ze SP + DÚ + ZT.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E71DA29-736A-4716-A8ED-2FF93A194762}"/>
              </a:ext>
            </a:extLst>
          </p:cNvPr>
          <p:cNvSpPr txBox="1"/>
          <p:nvPr/>
        </p:nvSpPr>
        <p:spPr>
          <a:xfrm>
            <a:off x="550415" y="5604927"/>
            <a:ext cx="10759736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008080"/>
                </a:solidFill>
              </a:rPr>
              <a:t>Studijní materiály a pokyny ke studiu  jsou umístěné v IS. Taktéž úplné prezentace přednášek z prezenčního studia. </a:t>
            </a:r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-242888"/>
            <a:ext cx="8218487" cy="10525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</a:rPr>
              <a:t>Moderní industriální společnost – </a:t>
            </a:r>
            <a:r>
              <a:rPr lang="cs-CZ" sz="3200" b="1" dirty="0">
                <a:solidFill>
                  <a:srgbClr val="FF0000"/>
                </a:solidFill>
              </a:rPr>
              <a:t>příklad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20714"/>
            <a:ext cx="9144000" cy="6237287"/>
          </a:xfrm>
          <a:solidFill>
            <a:srgbClr val="FFFF00"/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703388" y="692151"/>
          <a:ext cx="8785224" cy="6035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1166">
                <a:tc>
                  <a:txBody>
                    <a:bodyPr/>
                    <a:lstStyle/>
                    <a:p>
                      <a:r>
                        <a:rPr lang="cs-CZ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Vyšší třída</a:t>
                      </a:r>
                      <a:endParaRPr lang="cs-CZ" sz="2800" dirty="0"/>
                    </a:p>
                  </a:txBody>
                  <a:tcPr marL="91443" marR="91443" marT="45714" marB="45714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Střední třída</a:t>
                      </a:r>
                      <a:endParaRPr lang="cs-CZ" sz="2800" dirty="0"/>
                    </a:p>
                  </a:txBody>
                  <a:tcPr marL="91443" marR="91443" marT="45714" marB="45714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Nižší třída</a:t>
                      </a:r>
                      <a:endParaRPr lang="cs-CZ" sz="2800" dirty="0"/>
                    </a:p>
                  </a:txBody>
                  <a:tcPr marL="91443" marR="91443" marT="45714" marB="45714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6899">
                <a:tc>
                  <a:txBody>
                    <a:bodyPr/>
                    <a:lstStyle/>
                    <a:p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Horní vrstva  </a:t>
                      </a:r>
                      <a:r>
                        <a:rPr lang="cs-CZ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cs-CZ" sz="2400" b="1" kern="1200" dirty="0">
                          <a:solidFill>
                            <a:srgbClr val="008080"/>
                          </a:solidFill>
                          <a:latin typeface="+mn-lt"/>
                          <a:ea typeface="+mn-ea"/>
                          <a:cs typeface="+mn-cs"/>
                        </a:rPr>
                        <a:t>představitelé státní moci a velkého byznysu</a:t>
                      </a:r>
                      <a:endParaRPr lang="cs-CZ" sz="2400" b="1" dirty="0">
                        <a:solidFill>
                          <a:srgbClr val="008080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Horní vrstva </a:t>
                      </a:r>
                      <a:r>
                        <a:rPr lang="cs-CZ" sz="2400" b="1" kern="1200" dirty="0">
                          <a:solidFill>
                            <a:srgbClr val="008080"/>
                          </a:solidFill>
                          <a:latin typeface="+mn-lt"/>
                          <a:ea typeface="+mn-ea"/>
                          <a:cs typeface="+mn-cs"/>
                        </a:rPr>
                        <a:t>-  malí podnikatelé a manažeři, svobodná povolání</a:t>
                      </a:r>
                      <a:endParaRPr lang="cs-CZ" sz="2400" b="1" dirty="0">
                        <a:solidFill>
                          <a:srgbClr val="008080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Horní vrstva</a:t>
                      </a:r>
                      <a:r>
                        <a:rPr lang="cs-CZ" sz="2400" b="1" kern="1200" dirty="0">
                          <a:solidFill>
                            <a:srgbClr val="008080"/>
                          </a:solidFill>
                          <a:latin typeface="+mn-lt"/>
                          <a:ea typeface="+mn-ea"/>
                          <a:cs typeface="+mn-cs"/>
                        </a:rPr>
                        <a:t>- středně kvalifikovaní dělníci</a:t>
                      </a:r>
                      <a:r>
                        <a:rPr lang="cs-CZ" sz="2400" b="1" kern="1200" baseline="0" dirty="0">
                          <a:solidFill>
                            <a:srgbClr val="00808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kern="1200" dirty="0">
                          <a:solidFill>
                            <a:srgbClr val="008080"/>
                          </a:solidFill>
                          <a:latin typeface="+mn-lt"/>
                          <a:ea typeface="+mn-ea"/>
                          <a:cs typeface="+mn-cs"/>
                        </a:rPr>
                        <a:t>a menší farmáři</a:t>
                      </a:r>
                      <a:endParaRPr lang="cs-CZ" sz="2400" b="1" dirty="0">
                        <a:solidFill>
                          <a:srgbClr val="008080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610">
                <a:tc>
                  <a:txBody>
                    <a:bodyPr/>
                    <a:lstStyle/>
                    <a:p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Spodní vrstva </a:t>
                      </a:r>
                      <a:r>
                        <a:rPr lang="cs-CZ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cs-CZ" sz="2400" b="1" kern="1200" dirty="0">
                          <a:solidFill>
                            <a:srgbClr val="008080"/>
                          </a:solidFill>
                          <a:latin typeface="+mn-lt"/>
                          <a:ea typeface="+mn-ea"/>
                          <a:cs typeface="+mn-cs"/>
                        </a:rPr>
                        <a:t>odborníci, vědci, inženýři, střední podnikatelé, obchodníci</a:t>
                      </a:r>
                      <a:endParaRPr lang="cs-CZ" sz="2400" b="1" dirty="0">
                        <a:solidFill>
                          <a:srgbClr val="008080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Spodní vrstva </a:t>
                      </a:r>
                      <a:r>
                        <a:rPr lang="cs-CZ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cs-CZ" sz="2400" b="1" kern="1200" dirty="0">
                          <a:solidFill>
                            <a:srgbClr val="008080"/>
                          </a:solidFill>
                          <a:latin typeface="+mn-lt"/>
                          <a:ea typeface="+mn-ea"/>
                          <a:cs typeface="+mn-cs"/>
                        </a:rPr>
                        <a:t>úředníci, větší farmáři, vysoce kvalifikovaní dělníci</a:t>
                      </a:r>
                      <a:endParaRPr lang="cs-CZ" sz="2400" b="1" dirty="0">
                        <a:solidFill>
                          <a:srgbClr val="008080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Spodní vrstva-  </a:t>
                      </a:r>
                      <a:r>
                        <a:rPr lang="cs-CZ" sz="2400" b="1" kern="1200" dirty="0">
                          <a:solidFill>
                            <a:srgbClr val="008080"/>
                          </a:solidFill>
                          <a:latin typeface="+mn-lt"/>
                          <a:ea typeface="+mn-ea"/>
                          <a:cs typeface="+mn-cs"/>
                        </a:rPr>
                        <a:t>nekvalifikovaní dělníci, zemědělští dělníci </a:t>
                      </a:r>
                    </a:p>
                    <a:p>
                      <a:r>
                        <a:rPr lang="cs-CZ" sz="2400" b="1" kern="1200" dirty="0">
                          <a:solidFill>
                            <a:srgbClr val="008080"/>
                          </a:solidFill>
                          <a:latin typeface="+mn-lt"/>
                          <a:ea typeface="+mn-ea"/>
                          <a:cs typeface="+mn-cs"/>
                        </a:rPr>
                        <a:t>a nezaměstnaní</a:t>
                      </a:r>
                      <a:endParaRPr lang="cs-CZ" sz="2400" b="1" dirty="0">
                        <a:solidFill>
                          <a:srgbClr val="008080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624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032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260351"/>
            <a:ext cx="8993875" cy="663575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FF0000"/>
                </a:solidFill>
                <a:latin typeface="+mn-lt"/>
              </a:rPr>
              <a:t>Příklady z praxe </a:t>
            </a: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– Brazílie-obchodní jednání</a:t>
            </a:r>
            <a:endParaRPr lang="cs-CZ" sz="3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45909" y="1565371"/>
            <a:ext cx="8720920" cy="5067441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Obchodní zvyklosti: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Oficiální jazyk portugalština, drobné chyby tolerovány, raději tlumočník.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Důraz na přípravu jednání, kromě verbální komunikace podpůrná dokumentace v P (A).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Dodržení času schůzky (tolerance 10 - 15 min.).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Oblečení: oblek, košile (decentní barvy).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Oslovování partnera jménem, případně funkcí, výměna vizitek (dvojjazyčných).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31" y="281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0990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260351"/>
            <a:ext cx="8993875" cy="663575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FF0000"/>
                </a:solidFill>
                <a:latin typeface="+mn-lt"/>
              </a:rPr>
              <a:t>Příklady z praxe – Brazílie </a:t>
            </a:r>
            <a:endParaRPr lang="cs-CZ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45909" y="1565371"/>
            <a:ext cx="8720920" cy="5067441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Samotné jednání: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Uvolněné jednání, pomalejší, nutná trpělivost…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Nepružnost, protahování, důraz na poznání partnera.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Kontrakt musí být podrobně písemně formulován, důraz na prodejní servis.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Společenský oběd či večeře, případně pozvání do rodiny (dárky).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Všude přítomná korupce.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Marketingový mix přizpůsobit spotřebitelům, odlišné, regiony a cílové trhy, sociální stratifikace značná, pozice konkurence atd.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31" y="281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4241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98293" y="260351"/>
            <a:ext cx="3715296" cy="663575"/>
          </a:xfrm>
          <a:noFill/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Dobrovolný  úkol č. 1</a:t>
            </a: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41801" y="1319353"/>
            <a:ext cx="10836323" cy="476473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Jaký vliv má epidemie COVID -19 na světovou ekonomiku?</a:t>
            </a:r>
          </a:p>
          <a:p>
            <a:r>
              <a:rPr lang="cs-CZ" dirty="0"/>
              <a:t>Uveďte 3 konkrétní příklady z různých zemí, různých podniků.</a:t>
            </a:r>
          </a:p>
          <a:p>
            <a:r>
              <a:rPr lang="cs-CZ" dirty="0"/>
              <a:t>Odevzdání do od IS – </a:t>
            </a:r>
            <a:r>
              <a:rPr lang="cs-CZ" dirty="0" err="1"/>
              <a:t>odevzdavárna</a:t>
            </a:r>
            <a:r>
              <a:rPr lang="cs-CZ" dirty="0"/>
              <a:t> _ název dokumentu:</a:t>
            </a:r>
          </a:p>
          <a:p>
            <a:r>
              <a:rPr lang="cs-CZ" dirty="0"/>
              <a:t>příjmení </a:t>
            </a:r>
            <a:r>
              <a:rPr lang="cs-CZ" dirty="0" err="1"/>
              <a:t>studenta_DÚ</a:t>
            </a:r>
            <a:r>
              <a:rPr lang="cs-CZ" dirty="0"/>
              <a:t> č. 1 (prosím o dodržení názvu, kvůli abecednímu seznamu)</a:t>
            </a:r>
          </a:p>
          <a:p>
            <a:r>
              <a:rPr lang="cs-CZ" dirty="0"/>
              <a:t>Děkuji</a:t>
            </a:r>
          </a:p>
          <a:p>
            <a:pPr marL="0" indent="0">
              <a:buNone/>
            </a:pPr>
            <a:r>
              <a:rPr lang="cs-CZ" dirty="0"/>
              <a:t> Termín: do 2. tutoriálu</a:t>
            </a:r>
          </a:p>
          <a:p>
            <a:pPr marL="0" indent="0">
              <a:buNone/>
            </a:pPr>
            <a:r>
              <a:rPr lang="cs-CZ" dirty="0"/>
              <a:t>Halina Starzyczná</a:t>
            </a:r>
          </a:p>
          <a:p>
            <a:pPr>
              <a:buFontTx/>
              <a:buChar char="-"/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81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0880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98293" y="260351"/>
            <a:ext cx="3715296" cy="663575"/>
          </a:xfrm>
          <a:noFill/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Dobrovolný úkol č. 2</a:t>
            </a: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1700" y="2065077"/>
            <a:ext cx="10836323" cy="4103711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r>
              <a:rPr lang="cs-CZ" dirty="0"/>
              <a:t>Dobrovolný úkol č. 2:</a:t>
            </a:r>
          </a:p>
          <a:p>
            <a:r>
              <a:rPr lang="cs-CZ" dirty="0"/>
              <a:t>Vyberte si jakoukoliv zemi na světě a zpracujte specifika obchodního jednání s ní.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Termín odevzdání do 2. tutoriálu (</a:t>
            </a:r>
            <a:r>
              <a:rPr lang="cs-CZ" dirty="0" err="1"/>
              <a:t>odevzdávárna</a:t>
            </a:r>
            <a:r>
              <a:rPr lang="cs-CZ" dirty="0"/>
              <a:t>)</a:t>
            </a:r>
          </a:p>
          <a:p>
            <a:r>
              <a:rPr lang="cs-CZ" dirty="0"/>
              <a:t>Název souboru: </a:t>
            </a:r>
            <a:r>
              <a:rPr lang="cs-CZ" dirty="0" err="1"/>
              <a:t>přijmení_DÚ</a:t>
            </a:r>
            <a:r>
              <a:rPr lang="cs-CZ" dirty="0"/>
              <a:t> č. 2.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Halina Starzyczná</a:t>
            </a:r>
          </a:p>
          <a:p>
            <a:pPr>
              <a:buFontTx/>
              <a:buChar char="-"/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81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8613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12A97C84-AF4C-4500-84FE-D642C54A02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959" y="53337"/>
            <a:ext cx="1269521" cy="972845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666DDA9-64E1-4397-B397-3FA1BFBA5795}"/>
              </a:ext>
            </a:extLst>
          </p:cNvPr>
          <p:cNvSpPr txBox="1"/>
          <p:nvPr/>
        </p:nvSpPr>
        <p:spPr>
          <a:xfrm>
            <a:off x="2286000" y="1887794"/>
            <a:ext cx="710872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600" dirty="0">
                <a:solidFill>
                  <a:srgbClr val="008080"/>
                </a:solidFill>
              </a:rPr>
              <a:t>Děkuji za pozornost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Veselý obličej 3">
            <a:extLst>
              <a:ext uri="{FF2B5EF4-FFF2-40B4-BE49-F238E27FC236}">
                <a16:creationId xmlns:a16="http://schemas.microsoft.com/office/drawing/2014/main" id="{931E2477-C90B-4A05-A4AC-6C3434E4B435}"/>
              </a:ext>
            </a:extLst>
          </p:cNvPr>
          <p:cNvSpPr/>
          <p:nvPr/>
        </p:nvSpPr>
        <p:spPr>
          <a:xfrm>
            <a:off x="4793226" y="3589677"/>
            <a:ext cx="2109019" cy="1557510"/>
          </a:xfrm>
          <a:prstGeom prst="smileyFac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325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04417" y="195931"/>
            <a:ext cx="4530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Zpracování seminární práce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862982"/>
            <a:ext cx="11823431" cy="5539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cap="all" dirty="0">
                <a:solidFill>
                  <a:srgbClr val="FF0000"/>
                </a:solidFill>
              </a:rPr>
              <a:t>A.  Formální náležitosti: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b="1" dirty="0"/>
              <a:t>Písmo: </a:t>
            </a:r>
            <a:r>
              <a:rPr lang="cs-CZ" sz="2400" dirty="0"/>
              <a:t>Times New Roman, velkost 12</a:t>
            </a:r>
          </a:p>
          <a:p>
            <a:r>
              <a:rPr lang="cs-CZ" sz="2400" b="1" dirty="0"/>
              <a:t>Řádkování: </a:t>
            </a:r>
            <a:r>
              <a:rPr lang="cs-CZ" sz="2400" dirty="0"/>
              <a:t>1</a:t>
            </a:r>
          </a:p>
          <a:p>
            <a:r>
              <a:rPr lang="cs-CZ" sz="2400" b="1" dirty="0"/>
              <a:t>Počet stran: </a:t>
            </a:r>
            <a:r>
              <a:rPr lang="cs-CZ" sz="2400" dirty="0"/>
              <a:t>13 (8 vlastního textu)</a:t>
            </a:r>
          </a:p>
          <a:p>
            <a:r>
              <a:rPr lang="cs-CZ" sz="2400" b="1" dirty="0"/>
              <a:t>Číslovat kapitoly! (subkapitoly)</a:t>
            </a:r>
            <a:endParaRPr lang="cs-CZ" sz="2400" dirty="0"/>
          </a:p>
          <a:p>
            <a:r>
              <a:rPr lang="cs-CZ" sz="2400" b="1" dirty="0"/>
              <a:t>Odevzdání dokumentu: do IS (</a:t>
            </a:r>
            <a:r>
              <a:rPr lang="cs-CZ" sz="2400" b="1" dirty="0" err="1"/>
              <a:t>odevzdávárna</a:t>
            </a:r>
            <a:r>
              <a:rPr lang="cs-CZ" sz="2400" b="1" dirty="0"/>
              <a:t>, složka seminární práce ve tvaru </a:t>
            </a:r>
            <a:r>
              <a:rPr lang="cs-CZ" sz="2400" b="1" dirty="0" err="1"/>
              <a:t>prijmeni_nazev_subjektu</a:t>
            </a:r>
            <a:r>
              <a:rPr lang="cs-CZ" sz="2400" b="1" dirty="0"/>
              <a:t> například: (</a:t>
            </a:r>
            <a:r>
              <a:rPr lang="cs-CZ" sz="2400" b="1" dirty="0" err="1"/>
              <a:t>smutna,zly</a:t>
            </a:r>
            <a:r>
              <a:rPr lang="cs-CZ" sz="2400" b="1" dirty="0"/>
              <a:t>, </a:t>
            </a:r>
            <a:r>
              <a:rPr lang="cs-CZ" sz="2400" b="1" dirty="0" err="1"/>
              <a:t>vesela_MCDonald</a:t>
            </a:r>
            <a:r>
              <a:rPr lang="cs-CZ" sz="2400" b="1" dirty="0"/>
              <a:t>)</a:t>
            </a:r>
            <a:endParaRPr lang="cs-CZ" sz="2400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sz="2400" b="1" dirty="0">
                <a:solidFill>
                  <a:srgbClr val="008080"/>
                </a:solidFill>
              </a:rPr>
              <a:t>-  SP by měla ukázat, jak dělá marketing v mezinárodním prostředí vybraná firma.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-  struktura práce je závazná, dodržte ji!</a:t>
            </a:r>
          </a:p>
          <a:p>
            <a:pPr marL="285750" indent="-28575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</a:rPr>
              <a:t>každá kapitola bude obsahovat vlastní myšlenky psané svými slovy. </a:t>
            </a:r>
          </a:p>
          <a:p>
            <a:pPr marL="285750" indent="-28575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</a:rPr>
              <a:t>hodnotí se kvalita textu, rozsah je stanoven velmi nízký, proto se snažte zachytit to podstatné.</a:t>
            </a:r>
          </a:p>
          <a:p>
            <a:pPr marL="285750" indent="-28575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</a:rPr>
              <a:t>SP by neměla obsahovat teorii, měla by prokázat, že jste pochopili probíranou teorii a dokážete na jejím základě pracovat s praxí.</a:t>
            </a:r>
          </a:p>
        </p:txBody>
      </p:sp>
    </p:spTree>
    <p:extLst>
      <p:ext uri="{BB962C8B-B14F-4D97-AF65-F5344CB8AC3E}">
        <p14:creationId xmlns:p14="http://schemas.microsoft.com/office/powerpoint/2010/main" val="301744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19166" y="-56591"/>
            <a:ext cx="4530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Zpracování seminární práce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449337"/>
            <a:ext cx="11823431" cy="61863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cap="all" dirty="0">
                <a:solidFill>
                  <a:srgbClr val="FF0000"/>
                </a:solidFill>
              </a:rPr>
              <a:t>B.  Vlastní obsah práce: 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000" b="1" dirty="0"/>
              <a:t>Titulní list</a:t>
            </a:r>
            <a:endParaRPr lang="cs-CZ" sz="2000" dirty="0"/>
          </a:p>
          <a:p>
            <a:r>
              <a:rPr lang="cs-CZ" sz="2000" b="1" dirty="0"/>
              <a:t>Obsah (čísla stran)</a:t>
            </a:r>
            <a:endParaRPr lang="cs-CZ" sz="2000" dirty="0"/>
          </a:p>
          <a:p>
            <a:r>
              <a:rPr lang="cs-CZ" sz="2000" b="1" dirty="0"/>
              <a:t>Úvod </a:t>
            </a:r>
            <a:endParaRPr lang="cs-CZ" sz="2000" dirty="0"/>
          </a:p>
          <a:p>
            <a:r>
              <a:rPr lang="cs-CZ" sz="2000" b="1" dirty="0"/>
              <a:t>1. </a:t>
            </a:r>
            <a:r>
              <a:rPr lang="cs-CZ" sz="2000" b="1" dirty="0">
                <a:solidFill>
                  <a:srgbClr val="FF0000"/>
                </a:solidFill>
              </a:rPr>
              <a:t>Stručná všeobecná charakteristika zvoleného subjektu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(poslání, mise, vize, cíle, rozsah 1 strana)</a:t>
            </a:r>
          </a:p>
          <a:p>
            <a:r>
              <a:rPr lang="cs-CZ" sz="2000" dirty="0"/>
              <a:t> </a:t>
            </a:r>
            <a:r>
              <a:rPr lang="cs-CZ" sz="2000" b="1" dirty="0"/>
              <a:t>2. </a:t>
            </a:r>
            <a:r>
              <a:rPr lang="cs-CZ" sz="2000" b="1" dirty="0">
                <a:solidFill>
                  <a:srgbClr val="FF0000"/>
                </a:solidFill>
              </a:rPr>
              <a:t>Mezinárodní marketingové prostředí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(popsat, které prvky prostředí ovlivňují firmu a jak, rozsah 2 strany, nejvhodnější je PEST analýza pro vnější prostředí, pak analýza mikroprostředí…)</a:t>
            </a:r>
          </a:p>
          <a:p>
            <a:r>
              <a:rPr lang="cs-CZ" sz="2000" dirty="0"/>
              <a:t> </a:t>
            </a:r>
            <a:r>
              <a:rPr lang="cs-CZ" sz="2000" b="1" dirty="0"/>
              <a:t>3. </a:t>
            </a:r>
            <a:r>
              <a:rPr lang="cs-CZ" sz="2000" b="1" dirty="0">
                <a:solidFill>
                  <a:srgbClr val="FF0000"/>
                </a:solidFill>
              </a:rPr>
              <a:t>Mezinárodní strategie a formy vstupu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(popsat strategie pro jednotlivé trhy, segmentaci, targeting, positioning, formy vstupu na různé trhy, rozsah 2 strany)</a:t>
            </a:r>
          </a:p>
          <a:p>
            <a:r>
              <a:rPr lang="cs-CZ" sz="2000" dirty="0"/>
              <a:t> </a:t>
            </a:r>
            <a:r>
              <a:rPr lang="cs-CZ" sz="2000" b="1" dirty="0"/>
              <a:t>4. </a:t>
            </a:r>
            <a:r>
              <a:rPr lang="cs-CZ" sz="2000" b="1" dirty="0">
                <a:solidFill>
                  <a:srgbClr val="FF0000"/>
                </a:solidFill>
              </a:rPr>
              <a:t>Marketingový mix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(charakterizovat odlišnosti marketingového mixu pro různé trhy, rozsah 2 strany) </a:t>
            </a:r>
          </a:p>
          <a:p>
            <a:r>
              <a:rPr lang="cs-CZ" sz="2000" b="1" dirty="0"/>
              <a:t> 5. </a:t>
            </a:r>
            <a:r>
              <a:rPr lang="cs-CZ" sz="2000" b="1" dirty="0">
                <a:solidFill>
                  <a:srgbClr val="FF0000"/>
                </a:solidFill>
              </a:rPr>
              <a:t>Zajímavosti, aktuality 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(týkající se daného subjektu v mezinárodním prostředí, rozsah 1 strana)</a:t>
            </a:r>
          </a:p>
          <a:p>
            <a:endParaRPr lang="cs-CZ" b="1" dirty="0"/>
          </a:p>
          <a:p>
            <a:r>
              <a:rPr lang="cs-CZ" b="1" dirty="0"/>
              <a:t>Závěr</a:t>
            </a:r>
            <a:endParaRPr lang="cs-CZ" dirty="0"/>
          </a:p>
          <a:p>
            <a:r>
              <a:rPr lang="cs-CZ" b="1" dirty="0"/>
              <a:t>Použitá literatura</a:t>
            </a:r>
            <a:endParaRPr lang="cs-CZ" dirty="0"/>
          </a:p>
          <a:p>
            <a:r>
              <a:rPr lang="cs-CZ" b="1" dirty="0"/>
              <a:t>Přílohy 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1C5007D-957F-4180-966A-CF822D7A243B}"/>
              </a:ext>
            </a:extLst>
          </p:cNvPr>
          <p:cNvSpPr txBox="1"/>
          <p:nvPr/>
        </p:nvSpPr>
        <p:spPr>
          <a:xfrm>
            <a:off x="4788024" y="5837382"/>
            <a:ext cx="5371976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Nezapomeňte uvádět zdroje a správně citovat!</a:t>
            </a:r>
          </a:p>
        </p:txBody>
      </p:sp>
    </p:spTree>
    <p:extLst>
      <p:ext uri="{BB962C8B-B14F-4D97-AF65-F5344CB8AC3E}">
        <p14:creationId xmlns:p14="http://schemas.microsoft.com/office/powerpoint/2010/main" val="191653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59731" y="576523"/>
            <a:ext cx="3406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Klasifikační stupnice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647" y="121522"/>
            <a:ext cx="1464833" cy="1127893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3D12A89-D6F4-4E00-93C7-441F4BB12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397085"/>
              </p:ext>
            </p:extLst>
          </p:nvPr>
        </p:nvGraphicFramePr>
        <p:xfrm>
          <a:off x="2524836" y="1480781"/>
          <a:ext cx="5813946" cy="5128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7044">
                  <a:extLst>
                    <a:ext uri="{9D8B030D-6E8A-4147-A177-3AD203B41FA5}">
                      <a16:colId xmlns:a16="http://schemas.microsoft.com/office/drawing/2014/main" val="2570154279"/>
                    </a:ext>
                  </a:extLst>
                </a:gridCol>
                <a:gridCol w="3826902">
                  <a:extLst>
                    <a:ext uri="{9D8B030D-6E8A-4147-A177-3AD203B41FA5}">
                      <a16:colId xmlns:a16="http://schemas.microsoft.com/office/drawing/2014/main" val="2116304214"/>
                    </a:ext>
                  </a:extLst>
                </a:gridCol>
              </a:tblGrid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A</a:t>
                      </a: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55 - 52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923318"/>
                  </a:ext>
                </a:extLst>
              </a:tr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B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51 – 48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713471937"/>
                  </a:ext>
                </a:extLst>
              </a:tr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C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47 – 43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429643005"/>
                  </a:ext>
                </a:extLst>
              </a:tr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D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42 – 38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196112933"/>
                  </a:ext>
                </a:extLst>
              </a:tr>
              <a:tr h="960139"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E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endParaRPr lang="cs-CZ" sz="3200" dirty="0">
                        <a:effectLst/>
                      </a:endParaRPr>
                    </a:p>
                    <a:p>
                      <a:pPr algn="ctr">
                        <a:lnSpc>
                          <a:spcPts val="1230"/>
                        </a:lnSpc>
                        <a:spcAft>
                          <a:spcPts val="1200"/>
                        </a:spcAft>
                      </a:pPr>
                      <a:r>
                        <a:rPr lang="cs-CZ" sz="3200" dirty="0">
                          <a:effectLst/>
                        </a:rPr>
                        <a:t>37 - 33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47740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31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47546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139242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491385" y="1087096"/>
            <a:ext cx="4297080" cy="10768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cs-CZ" sz="4000" b="1" cap="all" dirty="0"/>
              <a:t>1. tutoriál</a:t>
            </a:r>
            <a:endParaRPr lang="cs-CZ" sz="43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163343" y="5755284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FBA8732-2039-4D5B-B2EB-0FEF81745C90}"/>
              </a:ext>
            </a:extLst>
          </p:cNvPr>
          <p:cNvSpPr txBox="1"/>
          <p:nvPr/>
        </p:nvSpPr>
        <p:spPr>
          <a:xfrm>
            <a:off x="653917" y="3468038"/>
            <a:ext cx="3559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Témata:</a:t>
            </a:r>
            <a:r>
              <a:rPr lang="cs-CZ" dirty="0"/>
              <a:t> 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5C51A1F-6B71-4383-9316-B4758E1A3424}"/>
              </a:ext>
            </a:extLst>
          </p:cNvPr>
          <p:cNvSpPr/>
          <p:nvPr/>
        </p:nvSpPr>
        <p:spPr>
          <a:xfrm>
            <a:off x="3080552" y="3405895"/>
            <a:ext cx="1305017" cy="64750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40ED805-68D7-40D2-8D90-4C4B1221BEB0}"/>
              </a:ext>
            </a:extLst>
          </p:cNvPr>
          <p:cNvSpPr txBox="1"/>
          <p:nvPr/>
        </p:nvSpPr>
        <p:spPr>
          <a:xfrm>
            <a:off x="5545887" y="1967317"/>
            <a:ext cx="6154937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Podstata mezinárodního marketingu </a:t>
            </a:r>
          </a:p>
          <a:p>
            <a:r>
              <a:rPr lang="cs-CZ" sz="2800" b="1" dirty="0">
                <a:solidFill>
                  <a:srgbClr val="008080"/>
                </a:solidFill>
              </a:rPr>
              <a:t>a jeho specifika</a:t>
            </a:r>
          </a:p>
          <a:p>
            <a:r>
              <a:rPr lang="cs-CZ" sz="2800" b="1" dirty="0">
                <a:solidFill>
                  <a:srgbClr val="008080"/>
                </a:solidFill>
              </a:rPr>
              <a:t>Mezinárodní marketingové prostředí ekonomické, politické a právní</a:t>
            </a:r>
          </a:p>
          <a:p>
            <a:r>
              <a:rPr lang="cs-CZ" sz="2800" b="1" dirty="0">
                <a:solidFill>
                  <a:srgbClr val="008080"/>
                </a:solidFill>
              </a:rPr>
              <a:t>Mezinárodní prostředí kulturní a sociální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700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95473" y="99468"/>
            <a:ext cx="92017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1. Podstata mezinárodního marketingu (MM) a jeho specifika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58629" y="745236"/>
            <a:ext cx="11037898" cy="48271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Vznik MM </a:t>
            </a:r>
            <a:r>
              <a:rPr lang="cs-CZ" sz="2400" dirty="0">
                <a:solidFill>
                  <a:srgbClr val="008080"/>
                </a:solidFill>
              </a:rPr>
              <a:t>– 70. léta 20. stol.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Vývoj mezinárodního podnikání po 2. světové válce </a:t>
            </a:r>
            <a:r>
              <a:rPr lang="cs-CZ" sz="2400" dirty="0">
                <a:solidFill>
                  <a:srgbClr val="008080"/>
                </a:solidFill>
              </a:rPr>
              <a:t>– rozvoj MO, liberalizace, internacionalizace, postup od krátkodobých strategií po dlouhodobé, úspory z rozsahu, celosvětový  proces globalizace,  socialistické státy, rozvíjející se ekonomiky, rozvoj technologií, TQM, vztahový marketing, sociální cíle podniků…snaha o budování loajality zákazníků…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Definice MM</a:t>
            </a:r>
            <a:r>
              <a:rPr lang="cs-CZ" sz="2400" dirty="0">
                <a:solidFill>
                  <a:srgbClr val="008080"/>
                </a:solidFill>
              </a:rPr>
              <a:t>– seznamte se s dvěma příklady (Kulhavý a Machková)</a:t>
            </a:r>
          </a:p>
          <a:p>
            <a:pPr>
              <a:lnSpc>
                <a:spcPct val="80000"/>
              </a:lnSpc>
              <a:defRPr/>
            </a:pP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Tuzemský marketing </a:t>
            </a:r>
            <a:r>
              <a:rPr lang="cs-CZ" sz="2400" dirty="0">
                <a:solidFill>
                  <a:srgbClr val="008080"/>
                </a:solidFill>
              </a:rPr>
              <a:t>- jeho výhody, znalost prostředí.</a:t>
            </a:r>
          </a:p>
          <a:p>
            <a:pPr>
              <a:lnSpc>
                <a:spcPct val="80000"/>
              </a:lnSpc>
              <a:defRPr/>
            </a:pP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Rozdíly mezi tuzemským a MM </a:t>
            </a:r>
            <a:r>
              <a:rPr lang="cs-CZ" sz="2400" dirty="0">
                <a:solidFill>
                  <a:srgbClr val="008080"/>
                </a:solidFill>
              </a:rPr>
              <a:t>– výběr zemí, akce na dálku, vyšší náklady, odlišnosti v obchodních jednáních, práce v cizím prostředí, sociální a kulturní odlišnosti, jazykové bariéry, odlišná legislativa, upřednostňování domácích produktů, nižší vypovídací schopnost marketingového výzkumu, profesionální lobby.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647" y="12576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55824235-9A3E-40E6-AD68-CD8FB87E4B10}"/>
              </a:ext>
            </a:extLst>
          </p:cNvPr>
          <p:cNvSpPr txBox="1"/>
          <p:nvPr/>
        </p:nvSpPr>
        <p:spPr>
          <a:xfrm>
            <a:off x="458629" y="5697265"/>
            <a:ext cx="11245007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Praxe, případové studie: </a:t>
            </a:r>
            <a:r>
              <a:rPr lang="cs-CZ" sz="2400" dirty="0">
                <a:solidFill>
                  <a:srgbClr val="008080"/>
                </a:solidFill>
              </a:rPr>
              <a:t>bariéry mez. podnikání v soc. Československu, společenská zodpovědnost v mez. prostředí, sociální marketing,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90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1874953" y="85724"/>
            <a:ext cx="6958084" cy="4730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4000" b="1" dirty="0"/>
            </a:br>
            <a:r>
              <a:rPr lang="cs-CZ" sz="4000" b="1" dirty="0">
                <a:solidFill>
                  <a:srgbClr val="008080"/>
                </a:solidFill>
              </a:rPr>
              <a:t>Vývoj mezinárodního marketingu</a:t>
            </a:r>
            <a:br>
              <a:rPr lang="cs-CZ" sz="4000" b="1" dirty="0">
                <a:solidFill>
                  <a:srgbClr val="008080"/>
                </a:solidFill>
              </a:rPr>
            </a:br>
            <a:r>
              <a:rPr lang="cs-CZ" sz="4000" b="1" dirty="0">
                <a:solidFill>
                  <a:srgbClr val="008080"/>
                </a:solidFill>
              </a:rPr>
              <a:t>(rámcová orientace)</a:t>
            </a:r>
          </a:p>
        </p:txBody>
      </p:sp>
      <p:pic>
        <p:nvPicPr>
          <p:cNvPr id="8195" name="Picture 6" descr="MMj02830530000[1]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47273" y="188635"/>
            <a:ext cx="952500" cy="952500"/>
          </a:xfrm>
        </p:spPr>
      </p:pic>
      <p:pic>
        <p:nvPicPr>
          <p:cNvPr id="8196" name="Picture 10" descr="MCj0339356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38084" y="76200"/>
            <a:ext cx="906463" cy="904875"/>
          </a:xfrm>
        </p:spPr>
      </p:pic>
      <p:pic>
        <p:nvPicPr>
          <p:cNvPr id="8197" name="Picture 11" descr="MMj03546730000[1]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2243" y="100785"/>
            <a:ext cx="762000" cy="638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492801" y="1389964"/>
          <a:ext cx="11204812" cy="4645715"/>
        </p:xfrm>
        <a:graphic>
          <a:graphicData uri="http://schemas.openxmlformats.org/drawingml/2006/table">
            <a:tbl>
              <a:tblPr/>
              <a:tblGrid>
                <a:gridCol w="31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0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0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 vzniku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Koncepce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Počátek 20. století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Výrobní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 léta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Výrobková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3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Prodejní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Marketingová (Transakční marketing) (USA- 20. až 30. léta)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60. léta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 služeb, Sociální marketing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Mezinárodní marketing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Sociálně-ekologický marketing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Polovina 70. let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Sociálně-etický marketing (společenský marketing)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 vztahů (CRM)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230" name="Rectangle 6"/>
          <p:cNvSpPr>
            <a:spLocks noChangeArrowheads="1"/>
          </p:cNvSpPr>
          <p:nvPr/>
        </p:nvSpPr>
        <p:spPr bwMode="auto">
          <a:xfrm>
            <a:off x="6003635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/>
            </a:br>
            <a:endParaRPr lang="cs-CZ" altLang="cs-CZ" sz="180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71" y="49213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438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3839</Words>
  <Application>Microsoft Office PowerPoint</Application>
  <PresentationFormat>Širokoúhlá obrazovka</PresentationFormat>
  <Paragraphs>467</Paragraphs>
  <Slides>35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5" baseType="lpstr">
      <vt:lpstr>Arial</vt:lpstr>
      <vt:lpstr>Calibri</vt:lpstr>
      <vt:lpstr>Calibri Light</vt:lpstr>
      <vt:lpstr>Tahoma</vt:lpstr>
      <vt:lpstr>Times New Roman</vt:lpstr>
      <vt:lpstr>Times-Bold</vt:lpstr>
      <vt:lpstr>Times-Roman</vt:lpstr>
      <vt:lpstr>TTE28D26C8t00</vt:lpstr>
      <vt:lpstr>Wingdings</vt:lpstr>
      <vt:lpstr>Motiv Office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Vývoj mezinárodního marketingu (rámcová orientace)</vt:lpstr>
      <vt:lpstr>Prezentace aplikace PowerPoint</vt:lpstr>
      <vt:lpstr>Prezentace aplikace PowerPoint</vt:lpstr>
      <vt:lpstr>Nejvýznamnější obchodní partneři ČR 2017 (v mld. CZK) </vt:lpstr>
      <vt:lpstr>Prezentace aplikace PowerPoint</vt:lpstr>
      <vt:lpstr>Prezentace aplikace PowerPoint</vt:lpstr>
      <vt:lpstr>Prezentace aplikace PowerPoint</vt:lpstr>
      <vt:lpstr>Prezentace aplikace PowerPoint</vt:lpstr>
      <vt:lpstr>Hlavní manažerské styly v zahraničních firmách-model EPRG (firmy etnocentrické, polycentrické, regiocentrické a geocentrické)</vt:lpstr>
      <vt:lpstr>Hlavní manažerské styly v zahraničních firmách-model EPRG</vt:lpstr>
      <vt:lpstr>Prezentace aplikace PowerPoint</vt:lpstr>
      <vt:lpstr>Globální ekonomické prostředí</vt:lpstr>
      <vt:lpstr>Prezentace aplikace PowerPoint</vt:lpstr>
      <vt:lpstr>Prezentace aplikace PowerPoint</vt:lpstr>
      <vt:lpstr>Politické prostředí – řízení rizika - případová studie</vt:lpstr>
      <vt:lpstr>Prezentace aplikace PowerPoint</vt:lpstr>
      <vt:lpstr>Prezentace aplikace PowerPoint</vt:lpstr>
      <vt:lpstr>Sémantický diferenciál-Švéd (X), Latinoameričan (Y)</vt:lpstr>
      <vt:lpstr>Gramotnost ve světě</vt:lpstr>
      <vt:lpstr>Prezentace aplikace PowerPoint</vt:lpstr>
      <vt:lpstr>Prezentace aplikace PowerPoint</vt:lpstr>
      <vt:lpstr>Moderní industriální společnost – příklad</vt:lpstr>
      <vt:lpstr>Příklady z praxe – Brazílie-obchodní jednání</vt:lpstr>
      <vt:lpstr>Příklady z praxe – Brazílie </vt:lpstr>
      <vt:lpstr>Dobrovolný  úkol č. 1</vt:lpstr>
      <vt:lpstr>Dobrovolný úkol č. 2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158</cp:revision>
  <dcterms:created xsi:type="dcterms:W3CDTF">2016-11-25T20:36:16Z</dcterms:created>
  <dcterms:modified xsi:type="dcterms:W3CDTF">2022-03-04T07:36:50Z</dcterms:modified>
</cp:coreProperties>
</file>