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32" r:id="rId2"/>
    <p:sldId id="289" r:id="rId3"/>
    <p:sldId id="348" r:id="rId4"/>
    <p:sldId id="258" r:id="rId5"/>
    <p:sldId id="263" r:id="rId6"/>
    <p:sldId id="331" r:id="rId7"/>
    <p:sldId id="357" r:id="rId8"/>
    <p:sldId id="307" r:id="rId9"/>
    <p:sldId id="334" r:id="rId10"/>
    <p:sldId id="351" r:id="rId11"/>
    <p:sldId id="350" r:id="rId12"/>
    <p:sldId id="335" r:id="rId13"/>
    <p:sldId id="290" r:id="rId14"/>
    <p:sldId id="317" r:id="rId15"/>
    <p:sldId id="293" r:id="rId16"/>
    <p:sldId id="336" r:id="rId17"/>
    <p:sldId id="306" r:id="rId18"/>
    <p:sldId id="328" r:id="rId19"/>
    <p:sldId id="347" r:id="rId20"/>
    <p:sldId id="349" r:id="rId21"/>
    <p:sldId id="325" r:id="rId22"/>
    <p:sldId id="337" r:id="rId23"/>
    <p:sldId id="319" r:id="rId24"/>
    <p:sldId id="330" r:id="rId25"/>
    <p:sldId id="352" r:id="rId26"/>
    <p:sldId id="338" r:id="rId27"/>
    <p:sldId id="356" r:id="rId28"/>
    <p:sldId id="326" r:id="rId29"/>
    <p:sldId id="320" r:id="rId30"/>
    <p:sldId id="355" r:id="rId31"/>
    <p:sldId id="353" r:id="rId32"/>
    <p:sldId id="354" r:id="rId33"/>
    <p:sldId id="321" r:id="rId34"/>
    <p:sldId id="339" r:id="rId35"/>
    <p:sldId id="327" r:id="rId36"/>
    <p:sldId id="296" r:id="rId37"/>
    <p:sldId id="345" r:id="rId38"/>
    <p:sldId id="314" r:id="rId39"/>
    <p:sldId id="316" r:id="rId40"/>
    <p:sldId id="343" r:id="rId41"/>
    <p:sldId id="333" r:id="rId42"/>
  </p:sldIdLst>
  <p:sldSz cx="12192000" cy="6858000"/>
  <p:notesSz cx="6889750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99"/>
    <a:srgbClr val="FFFF66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88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C5B9039A-E415-41AE-A026-DC565D01A636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ED89C6B7-BAC5-4742-9E7F-553A2DB796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888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490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8317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553BB1-C8A2-405E-A96F-D415A029D031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9416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05000"/>
            <a:ext cx="5384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038600"/>
            <a:ext cx="5384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E34B8-1B12-4C15-A1E1-93BA9AD5C71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83552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48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  <p:sldLayoutId id="214748366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s.wikipedia.org/wiki/Slovensk%C3%A1_socialistick%C3%A1_republik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s://www.eea.europa.eu/sk/signaly-eea/signaly-2012/clanky/stanovenie-201espravnej201c-ceny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hyperlink" Target="https://creativecommons.org/licenses/by/3.0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ultura20.blog.polityka.pl/2020/02/28/piec-szortow-slowniczek-sztucznej-kultury-cz-5/" TargetMode="External"/><Relationship Id="rId5" Type="http://schemas.openxmlformats.org/officeDocument/2006/relationships/image" Target="../media/image12.png"/><Relationship Id="rId4" Type="http://schemas.openxmlformats.org/officeDocument/2006/relationships/hyperlink" Target="https://pixabay.com/en/globe-world-map-earth-planet-map-312668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s.wikipedia.org/wiki/Slovensk%C3%A1_socialistick%C3%A1_republik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rgbClr val="00808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marketing</a:t>
            </a:r>
          </a:p>
          <a:p>
            <a:pPr algn="ctr"/>
            <a:endParaRPr lang="cs-CZ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Halina </a:t>
            </a:r>
            <a:r>
              <a:rPr lang="cs-CZ" sz="28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Starzyczná</a:t>
            </a:r>
            <a:r>
              <a:rPr lang="cs-CZ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  <a:p>
            <a:pPr algn="ctr"/>
            <a:r>
              <a:rPr lang="cs-CZ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Michal Stoklasa, Ph.D.</a:t>
            </a:r>
          </a:p>
          <a:p>
            <a:pPr algn="ctr"/>
            <a:endParaRPr lang="cs-CZ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712876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240538"/>
            <a:ext cx="73093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Bariéry mezinárodního podnikání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 socialistických státech - </a:t>
            </a:r>
            <a:r>
              <a:rPr lang="cs-CZ" sz="3200" b="1" kern="0" dirty="0">
                <a:solidFill>
                  <a:srgbClr val="FF0000"/>
                </a:solidFill>
                <a:latin typeface="Times New Roman"/>
                <a:ea typeface="+mj-ea"/>
                <a:cs typeface="+mj-cs"/>
              </a:rPr>
              <a:t>praxe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490" y="1317756"/>
            <a:ext cx="9077351" cy="5223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Československo</a:t>
            </a:r>
            <a:r>
              <a:rPr lang="cs-CZ" sz="3200" b="1" dirty="0">
                <a:solidFill>
                  <a:srgbClr val="008080"/>
                </a:solidFill>
              </a:rPr>
              <a:t> – </a:t>
            </a: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v období CPE zaměřeno především na země východního bloku, závislost na těchto trzích, což bylo méně motivující ke zlepšování kvality výroby. 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většina zahraničních kapitálových účastí byla z Československa vytlačena na rozdíl od Polska či Maďarska, což znamenalo náročnější transformaci NH.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na konci 80. let se projevovala klesající konkurenceschopnost na světovém trhu (mimo trhy RVHP).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3A5D42C-4F5C-4869-B221-5006C78082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534617" y="2625587"/>
            <a:ext cx="2657383" cy="16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721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-23402"/>
            <a:ext cx="90289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Společenská odpovědnost a sociální marketing  – </a:t>
            </a:r>
            <a:r>
              <a:rPr lang="cs-CZ" sz="3200" b="1" kern="0" dirty="0">
                <a:solidFill>
                  <a:srgbClr val="FF0000"/>
                </a:solidFill>
                <a:latin typeface="Times New Roman"/>
                <a:ea typeface="+mj-ea"/>
                <a:cs typeface="+mj-cs"/>
              </a:rPr>
              <a:t>příklad z praxe v mezinárodním měřítku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73546" y="1404442"/>
            <a:ext cx="9028958" cy="44627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LIDL</a:t>
            </a:r>
          </a:p>
          <a:p>
            <a:r>
              <a:rPr lang="cs-CZ" sz="2800" b="1" dirty="0">
                <a:solidFill>
                  <a:srgbClr val="008080"/>
                </a:solidFill>
              </a:rPr>
              <a:t>● </a:t>
            </a:r>
            <a:r>
              <a:rPr lang="cs-CZ" sz="2800" dirty="0">
                <a:solidFill>
                  <a:srgbClr val="008080"/>
                </a:solidFill>
              </a:rPr>
              <a:t>„</a:t>
            </a:r>
            <a:r>
              <a:rPr lang="cs-CZ" sz="2800" b="1" dirty="0" err="1">
                <a:solidFill>
                  <a:srgbClr val="FF0000"/>
                </a:solidFill>
              </a:rPr>
              <a:t>Cotton</a:t>
            </a:r>
            <a:r>
              <a:rPr lang="cs-CZ" sz="2800" b="1" dirty="0">
                <a:solidFill>
                  <a:srgbClr val="FF0000"/>
                </a:solidFill>
              </a:rPr>
              <a:t> made in Africa</a:t>
            </a:r>
            <a:r>
              <a:rPr lang="cs-CZ" sz="2800" b="1" dirty="0">
                <a:solidFill>
                  <a:srgbClr val="008080"/>
                </a:solidFill>
              </a:rPr>
              <a:t>“ </a:t>
            </a:r>
            <a:r>
              <a:rPr lang="cs-CZ" sz="2800" dirty="0">
                <a:solidFill>
                  <a:srgbClr val="008080"/>
                </a:solidFill>
              </a:rPr>
              <a:t>je mezinárodně uznávaný standard pro udržitelnou bavlnu z Afriky. 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Cíl kampaně: </a:t>
            </a:r>
            <a:r>
              <a:rPr lang="cs-CZ" sz="2800" dirty="0">
                <a:solidFill>
                  <a:srgbClr val="008080"/>
                </a:solidFill>
              </a:rPr>
              <a:t>chránit životní prostředí (ŽP), zlepšit pracovní a životní podmínky drobných zemědělců a pracovníků v odzrňování, zlepšit sociální, ekonomické a ekologické podmínky produkce bavlny v Africe. </a:t>
            </a:r>
          </a:p>
          <a:p>
            <a:r>
              <a:rPr lang="cs-CZ" sz="2800" b="1" dirty="0">
                <a:solidFill>
                  <a:srgbClr val="008080"/>
                </a:solidFill>
              </a:rPr>
              <a:t>● </a:t>
            </a:r>
            <a:r>
              <a:rPr lang="cs-CZ" sz="2800" dirty="0">
                <a:solidFill>
                  <a:srgbClr val="008080"/>
                </a:solidFill>
              </a:rPr>
              <a:t>společnosti zapojené do kampaně pořádají školení pro drobné zemědělce, učí je šetrné a efektivnější pěstování bavlny, aby  farmy dosáhly zisku. </a:t>
            </a:r>
            <a:endParaRPr lang="cs-CZ" sz="3200" b="1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223" y="0"/>
            <a:ext cx="1464833" cy="112789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A26E7CB-98CD-49CD-9192-66CE6E427F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494983" y="2518564"/>
            <a:ext cx="2528183" cy="274092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B542A61-467A-4A89-AAB9-F4CA76D6FD07}"/>
              </a:ext>
            </a:extLst>
          </p:cNvPr>
          <p:cNvSpPr txBox="1"/>
          <p:nvPr/>
        </p:nvSpPr>
        <p:spPr>
          <a:xfrm>
            <a:off x="12446758" y="5798024"/>
            <a:ext cx="1790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4" tooltip="https://www.eea.europa.eu/sk/signaly-eea/signaly-2012/clanky/stanovenie-201espravnej201c-ceny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5" tooltip="https://creativecommons.org/licenses/by/3.0/"/>
              </a:rPr>
              <a:t>CC BY</a:t>
            </a:r>
            <a:endParaRPr lang="cs-CZ" sz="900"/>
          </a:p>
        </p:txBody>
      </p:sp>
    </p:spTree>
    <p:extLst>
      <p:ext uri="{BB962C8B-B14F-4D97-AF65-F5344CB8AC3E}">
        <p14:creationId xmlns:p14="http://schemas.microsoft.com/office/powerpoint/2010/main" val="1590689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8731" y="271385"/>
            <a:ext cx="893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   Definice mezinárodního marketingu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30620" y="1725900"/>
            <a:ext cx="7261892" cy="47643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cs-CZ" sz="2400" b="1" dirty="0"/>
          </a:p>
          <a:p>
            <a:pPr marL="263525"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Podle </a:t>
            </a:r>
            <a:r>
              <a:rPr lang="cs-CZ" sz="3200" b="1" dirty="0" err="1">
                <a:solidFill>
                  <a:srgbClr val="FF0000"/>
                </a:solidFill>
              </a:rPr>
              <a:t>Kulhaveho</a:t>
            </a:r>
            <a:r>
              <a:rPr lang="cs-CZ" sz="3200" b="1" dirty="0">
                <a:solidFill>
                  <a:srgbClr val="FF0000"/>
                </a:solidFill>
              </a:rPr>
              <a:t>:</a:t>
            </a:r>
          </a:p>
          <a:p>
            <a:pPr marL="263525" indent="14288"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Pod pojmem mezinárodní marketing rozumíme </a:t>
            </a:r>
            <a:r>
              <a:rPr lang="cs-CZ" sz="3200" u="sng" dirty="0">
                <a:solidFill>
                  <a:srgbClr val="FF0000"/>
                </a:solidFill>
              </a:rPr>
              <a:t>na zahraniční trh orientované vedení podniku a umístění zboží a služeb na zahraničním trhu. </a:t>
            </a:r>
            <a:r>
              <a:rPr lang="cs-CZ" sz="3200" dirty="0">
                <a:solidFill>
                  <a:srgbClr val="008080"/>
                </a:solidFill>
              </a:rPr>
              <a:t>Definiční vlastnosti mezinárodního marketingu je skutečnost, že strategicky přechází do managementu.</a:t>
            </a:r>
          </a:p>
          <a:p>
            <a:pPr marL="263525" indent="14288">
              <a:lnSpc>
                <a:spcPct val="90000"/>
              </a:lnSpc>
              <a:defRPr/>
            </a:pPr>
            <a:endParaRPr lang="cs-CZ" sz="28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cs-CZ" sz="24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6" y="12576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2BF8F29C-673C-4CFE-9481-93B7A96761B4}"/>
              </a:ext>
            </a:extLst>
          </p:cNvPr>
          <p:cNvSpPr txBox="1"/>
          <p:nvPr/>
        </p:nvSpPr>
        <p:spPr>
          <a:xfrm>
            <a:off x="8794742" y="1872944"/>
            <a:ext cx="2156346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TOP Management</a:t>
            </a:r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C6B85E6B-EDD8-4DFB-8749-7C82734F259F}"/>
              </a:ext>
            </a:extLst>
          </p:cNvPr>
          <p:cNvSpPr/>
          <p:nvPr/>
        </p:nvSpPr>
        <p:spPr>
          <a:xfrm>
            <a:off x="9749050" y="4538029"/>
            <a:ext cx="532262" cy="456133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9A80920-539E-43BE-B355-01B2B7C98DCC}"/>
              </a:ext>
            </a:extLst>
          </p:cNvPr>
          <p:cNvSpPr txBox="1"/>
          <p:nvPr/>
        </p:nvSpPr>
        <p:spPr>
          <a:xfrm>
            <a:off x="8918812" y="5182692"/>
            <a:ext cx="2156346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Umístění zboží na zahraničním trhu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4E1E451-74F4-4DD2-8B0E-9E0320CF0297}"/>
              </a:ext>
            </a:extLst>
          </p:cNvPr>
          <p:cNvSpPr txBox="1"/>
          <p:nvPr/>
        </p:nvSpPr>
        <p:spPr>
          <a:xfrm>
            <a:off x="8918812" y="3589590"/>
            <a:ext cx="2156346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Strategie na zahraniční trh</a:t>
            </a:r>
          </a:p>
        </p:txBody>
      </p:sp>
      <p:sp>
        <p:nvSpPr>
          <p:cNvPr id="10" name="Šipka: obousměrná svislá 9">
            <a:extLst>
              <a:ext uri="{FF2B5EF4-FFF2-40B4-BE49-F238E27FC236}">
                <a16:creationId xmlns:a16="http://schemas.microsoft.com/office/drawing/2014/main" id="{F540E681-033F-458D-BC67-0E41629A1BD9}"/>
              </a:ext>
            </a:extLst>
          </p:cNvPr>
          <p:cNvSpPr/>
          <p:nvPr/>
        </p:nvSpPr>
        <p:spPr>
          <a:xfrm>
            <a:off x="9778554" y="2762662"/>
            <a:ext cx="354978" cy="666338"/>
          </a:xfrm>
          <a:prstGeom prst="up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09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0162" y="449337"/>
            <a:ext cx="8933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   Definice mezinárodního marketingu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5231" y="1402080"/>
            <a:ext cx="7440596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63525" indent="14288"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Podle Machkové:</a:t>
            </a:r>
          </a:p>
          <a:p>
            <a:pPr marL="263525" indent="14288"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Mezinárodní marketing je </a:t>
            </a:r>
            <a:r>
              <a:rPr lang="cs-CZ" sz="3200" u="sng" dirty="0">
                <a:solidFill>
                  <a:srgbClr val="FF0000"/>
                </a:solidFill>
              </a:rPr>
              <a:t>podnikatelská filosofie zaměřená na uspokojování potřeb a přání zákazníků na mezinárodních trzích. </a:t>
            </a:r>
            <a:r>
              <a:rPr lang="cs-CZ" sz="3200" dirty="0">
                <a:solidFill>
                  <a:srgbClr val="008080"/>
                </a:solidFill>
              </a:rPr>
              <a:t>Cílem mezinárodní marketingové strategie je vytvářet maximální hodnotu pro firemní partnery díky optimalizaci zdrojů a vyhledávání podnikatelských příležitostí na mezinárodních trzích. </a:t>
            </a:r>
          </a:p>
          <a:p>
            <a:pPr>
              <a:defRPr/>
            </a:pPr>
            <a:endParaRPr lang="cs-CZ" sz="24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436" y="12576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25C96E45-7747-4BB2-9711-C296FF338BA6}"/>
              </a:ext>
            </a:extLst>
          </p:cNvPr>
          <p:cNvSpPr txBox="1"/>
          <p:nvPr/>
        </p:nvSpPr>
        <p:spPr>
          <a:xfrm>
            <a:off x="8598089" y="1496812"/>
            <a:ext cx="2784143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Podnikatelská filosofie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6EBAA28-CB6D-41CD-9910-41F9A8F53015}"/>
              </a:ext>
            </a:extLst>
          </p:cNvPr>
          <p:cNvSpPr txBox="1"/>
          <p:nvPr/>
        </p:nvSpPr>
        <p:spPr>
          <a:xfrm>
            <a:off x="8598088" y="3329863"/>
            <a:ext cx="2784143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Uspokojování potřeb zákazníků na zahraničních trzích</a:t>
            </a:r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065A7D56-F023-4775-9E72-48E6C13E02A2}"/>
              </a:ext>
            </a:extLst>
          </p:cNvPr>
          <p:cNvSpPr/>
          <p:nvPr/>
        </p:nvSpPr>
        <p:spPr>
          <a:xfrm>
            <a:off x="9596786" y="2651340"/>
            <a:ext cx="532262" cy="456133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E9CA517-BE04-4304-BDFC-2E8C061BBB1F}"/>
              </a:ext>
            </a:extLst>
          </p:cNvPr>
          <p:cNvSpPr txBox="1"/>
          <p:nvPr/>
        </p:nvSpPr>
        <p:spPr>
          <a:xfrm>
            <a:off x="8598088" y="5209080"/>
            <a:ext cx="2784143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Hledání příležitostí na zahraničním trhu</a:t>
            </a:r>
          </a:p>
        </p:txBody>
      </p:sp>
    </p:spTree>
    <p:extLst>
      <p:ext uri="{BB962C8B-B14F-4D97-AF65-F5344CB8AC3E}">
        <p14:creationId xmlns:p14="http://schemas.microsoft.com/office/powerpoint/2010/main" val="177687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98129" y="846016"/>
            <a:ext cx="6357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Tuzemský (domácí) marketing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60166" y="2530136"/>
            <a:ext cx="8633173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FF3300"/>
                </a:solidFill>
              </a:rPr>
              <a:t>Je orientovaný na národní (domácí) trh. </a:t>
            </a:r>
          </a:p>
          <a:p>
            <a:pPr>
              <a:defRPr/>
            </a:pPr>
            <a:endParaRPr lang="cs-CZ" sz="2800" b="1" dirty="0">
              <a:solidFill>
                <a:srgbClr val="FF3300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Firma zná lépe:</a:t>
            </a:r>
          </a:p>
          <a:p>
            <a:pPr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rgbClr val="FF3300"/>
                </a:solidFill>
              </a:rPr>
              <a:t>- zákazníky, jejich preference, konkurenci, ekonomické a sociální prostředí, legislativu apod.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735CBEC2-4972-4C57-AC4A-547C4D4356DC}"/>
              </a:ext>
            </a:extLst>
          </p:cNvPr>
          <p:cNvSpPr txBox="1"/>
          <p:nvPr/>
        </p:nvSpPr>
        <p:spPr>
          <a:xfrm>
            <a:off x="10002533" y="2530136"/>
            <a:ext cx="167422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Výhody</a:t>
            </a:r>
            <a:r>
              <a:rPr lang="cs-CZ" dirty="0"/>
              <a:t> 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8DFF916A-63C7-415B-BFE9-FF8A02EC222E}"/>
              </a:ext>
            </a:extLst>
          </p:cNvPr>
          <p:cNvCxnSpPr/>
          <p:nvPr/>
        </p:nvCxnSpPr>
        <p:spPr>
          <a:xfrm flipH="1">
            <a:off x="9674641" y="3065634"/>
            <a:ext cx="1096753" cy="1054223"/>
          </a:xfrm>
          <a:prstGeom prst="straightConnector1">
            <a:avLst/>
          </a:prstGeom>
          <a:ln w="571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795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59669" y="236933"/>
            <a:ext cx="98478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Podstatné rozdíly mezi mezinárodním 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a tuzemským marketingem: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1" y="1446618"/>
            <a:ext cx="9085892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potenciální dosah více než </a:t>
            </a:r>
            <a:r>
              <a:rPr lang="cs-CZ" sz="3200" dirty="0">
                <a:solidFill>
                  <a:srgbClr val="FF0000"/>
                </a:solidFill>
              </a:rPr>
              <a:t>190 zemí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i="1" dirty="0">
                <a:solidFill>
                  <a:srgbClr val="008080"/>
                </a:solidFill>
              </a:rPr>
              <a:t>(výběr, kritéria)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řízení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akcí na dálku</a:t>
            </a:r>
            <a:endParaRPr lang="cs-CZ" sz="32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vyšší </a:t>
            </a:r>
            <a:r>
              <a:rPr lang="cs-CZ" sz="3200" dirty="0">
                <a:solidFill>
                  <a:srgbClr val="FF0000"/>
                </a:solidFill>
              </a:rPr>
              <a:t>náklady oběhu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i="1" dirty="0">
                <a:solidFill>
                  <a:srgbClr val="008080"/>
                </a:solidFill>
              </a:rPr>
              <a:t>(promítají se do ceny)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odlišnosti v </a:t>
            </a:r>
            <a:r>
              <a:rPr lang="cs-CZ" sz="3200" dirty="0">
                <a:solidFill>
                  <a:srgbClr val="FF0000"/>
                </a:solidFill>
              </a:rPr>
              <a:t>obchodních jednáních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i="1" dirty="0">
                <a:solidFill>
                  <a:srgbClr val="008080"/>
                </a:solidFill>
              </a:rPr>
              <a:t>(vliv odvětví i produktu) 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samotná </a:t>
            </a:r>
            <a:r>
              <a:rPr lang="cs-CZ" sz="3200" dirty="0">
                <a:solidFill>
                  <a:srgbClr val="FF0000"/>
                </a:solidFill>
              </a:rPr>
              <a:t>práce v cizím prostředí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cs-CZ" sz="3200" dirty="0">
                <a:solidFill>
                  <a:srgbClr val="008080"/>
                </a:solidFill>
              </a:rPr>
              <a:t>kulturní šoky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i="1" dirty="0">
                <a:solidFill>
                  <a:srgbClr val="008080"/>
                </a:solidFill>
              </a:rPr>
              <a:t>(odlišný životní styl i pracovní podmínky)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</a:t>
            </a:r>
            <a:r>
              <a:rPr lang="cs-CZ" sz="3200" dirty="0">
                <a:solidFill>
                  <a:srgbClr val="FF0000"/>
                </a:solidFill>
              </a:rPr>
              <a:t>sociální a kulturní </a:t>
            </a:r>
            <a:r>
              <a:rPr lang="cs-CZ" sz="3200" dirty="0">
                <a:solidFill>
                  <a:srgbClr val="008080"/>
                </a:solidFill>
              </a:rPr>
              <a:t>odlišnosti a jejich vliv na chování a rozhodování spotřebitelů </a:t>
            </a:r>
            <a:r>
              <a:rPr lang="cs-CZ" sz="3200" i="1" dirty="0">
                <a:solidFill>
                  <a:srgbClr val="008080"/>
                </a:solidFill>
              </a:rPr>
              <a:t>(náročné pro multikulturní země).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61463"/>
            <a:ext cx="1464833" cy="112789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150494A-B0E9-4BED-BE2C-3CBD494BE3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678501" y="1369851"/>
            <a:ext cx="1657982" cy="1581140"/>
          </a:xfrm>
          <a:prstGeom prst="rect">
            <a:avLst/>
          </a:prstGeom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39DB5050-8CA7-42E7-9ECA-49971F232220}"/>
              </a:ext>
            </a:extLst>
          </p:cNvPr>
          <p:cNvCxnSpPr/>
          <p:nvPr/>
        </p:nvCxnSpPr>
        <p:spPr>
          <a:xfrm>
            <a:off x="7246960" y="968991"/>
            <a:ext cx="1501254" cy="0"/>
          </a:xfrm>
          <a:prstGeom prst="straightConnector1">
            <a:avLst/>
          </a:prstGeom>
          <a:ln w="571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>
            <a:extLst>
              <a:ext uri="{FF2B5EF4-FFF2-40B4-BE49-F238E27FC236}">
                <a16:creationId xmlns:a16="http://schemas.microsoft.com/office/drawing/2014/main" id="{094B1C88-004D-4F37-94A0-7220CD9EB4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9392003" y="3141167"/>
            <a:ext cx="2580322" cy="2655446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E9FC0823-159F-4C8D-9365-641DC6559E2B}"/>
              </a:ext>
            </a:extLst>
          </p:cNvPr>
          <p:cNvSpPr txBox="1"/>
          <p:nvPr/>
        </p:nvSpPr>
        <p:spPr>
          <a:xfrm>
            <a:off x="8503451" y="7038742"/>
            <a:ext cx="32481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6" tooltip="https://kultura20.blog.polityka.pl/2020/02/28/piec-szortow-slowniczek-sztucznej-kultury-cz-5/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7" tooltip="https://creativecommons.org/licenses/by/3.0/"/>
              </a:rPr>
              <a:t>CC BY</a:t>
            </a:r>
            <a:endParaRPr lang="cs-CZ" sz="900"/>
          </a:p>
        </p:txBody>
      </p:sp>
    </p:spTree>
    <p:extLst>
      <p:ext uri="{BB962C8B-B14F-4D97-AF65-F5344CB8AC3E}">
        <p14:creationId xmlns:p14="http://schemas.microsoft.com/office/powerpoint/2010/main" val="3129397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18628" y="201751"/>
            <a:ext cx="98478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Podstatné rozdíly mezi mezinárodním 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a tuzemským marketingem: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9331" y="1721619"/>
            <a:ext cx="10668060" cy="36379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FF0000"/>
                </a:solidFill>
              </a:rPr>
              <a:t>jazykové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dirty="0">
                <a:solidFill>
                  <a:srgbClr val="008080"/>
                </a:solidFill>
              </a:rPr>
              <a:t>bariéry </a:t>
            </a:r>
            <a:r>
              <a:rPr lang="cs-CZ" sz="3200" i="1" dirty="0">
                <a:solidFill>
                  <a:srgbClr val="008080"/>
                </a:solidFill>
              </a:rPr>
              <a:t>(nestačí znalost světových jazyků)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FF0000"/>
                </a:solidFill>
              </a:rPr>
              <a:t>legislativní </a:t>
            </a:r>
            <a:r>
              <a:rPr lang="cs-CZ" sz="3200" dirty="0">
                <a:solidFill>
                  <a:srgbClr val="008080"/>
                </a:solidFill>
              </a:rPr>
              <a:t>předpisy </a:t>
            </a:r>
            <a:r>
              <a:rPr lang="cs-CZ" sz="3200" i="1" dirty="0">
                <a:solidFill>
                  <a:srgbClr val="008080"/>
                </a:solidFill>
              </a:rPr>
              <a:t>(úprava podmínek podnikání)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převládající snaha </a:t>
            </a:r>
            <a:r>
              <a:rPr lang="cs-CZ" sz="3200" dirty="0">
                <a:solidFill>
                  <a:srgbClr val="FF0000"/>
                </a:solidFill>
              </a:rPr>
              <a:t>upřednostňování domácích výrobků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    </a:t>
            </a:r>
            <a:r>
              <a:rPr lang="cs-CZ" sz="3200" dirty="0">
                <a:solidFill>
                  <a:srgbClr val="008080"/>
                </a:solidFill>
              </a:rPr>
              <a:t>zejména ve vyspělých zemích </a:t>
            </a:r>
            <a:r>
              <a:rPr lang="cs-CZ" sz="3200" dirty="0">
                <a:solidFill>
                  <a:srgbClr val="FF0000"/>
                </a:solidFill>
              </a:rPr>
              <a:t>(</a:t>
            </a:r>
            <a:r>
              <a:rPr lang="cs-CZ" sz="3200" i="1" dirty="0">
                <a:solidFill>
                  <a:srgbClr val="FF0000"/>
                </a:solidFill>
              </a:rPr>
              <a:t>vhodná distribuce na trh</a:t>
            </a:r>
            <a:r>
              <a:rPr lang="cs-CZ" sz="3200" dirty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relativní vypovídací schopnost </a:t>
            </a:r>
            <a:r>
              <a:rPr lang="cs-CZ" sz="3200" dirty="0">
                <a:solidFill>
                  <a:srgbClr val="FF0000"/>
                </a:solidFill>
              </a:rPr>
              <a:t>marketingového výzkumu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    </a:t>
            </a:r>
            <a:r>
              <a:rPr lang="cs-CZ" sz="3200" dirty="0">
                <a:solidFill>
                  <a:srgbClr val="008080"/>
                </a:solidFill>
              </a:rPr>
              <a:t>v zahraničí v oblasti jak primárních tak sekundárních zdrojů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    informací </a:t>
            </a:r>
            <a:r>
              <a:rPr lang="cs-CZ" sz="3200" i="1" dirty="0">
                <a:solidFill>
                  <a:srgbClr val="008080"/>
                </a:solidFill>
              </a:rPr>
              <a:t>(</a:t>
            </a:r>
            <a:r>
              <a:rPr lang="cs-CZ" sz="3200" i="1" dirty="0">
                <a:solidFill>
                  <a:srgbClr val="FF0000"/>
                </a:solidFill>
              </a:rPr>
              <a:t>zkreslování informací, dostupnost respondentů </a:t>
            </a:r>
            <a:r>
              <a:rPr lang="cs-CZ" sz="3200" i="1" dirty="0">
                <a:solidFill>
                  <a:srgbClr val="008080"/>
                </a:solidFill>
              </a:rPr>
              <a:t>) 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</a:t>
            </a:r>
            <a:r>
              <a:rPr lang="cs-CZ" sz="3200" dirty="0">
                <a:solidFill>
                  <a:srgbClr val="008080"/>
                </a:solidFill>
              </a:rPr>
              <a:t>vliv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profesionálních lobby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i="1" dirty="0">
                <a:solidFill>
                  <a:srgbClr val="008080"/>
                </a:solidFill>
              </a:rPr>
              <a:t>(</a:t>
            </a:r>
            <a:r>
              <a:rPr lang="cs-CZ" sz="3200" i="1" dirty="0">
                <a:solidFill>
                  <a:srgbClr val="FF0000"/>
                </a:solidFill>
              </a:rPr>
              <a:t>síla zájmových skupin, odborů</a:t>
            </a:r>
            <a:r>
              <a:rPr lang="cs-CZ" sz="3200" i="1" dirty="0">
                <a:solidFill>
                  <a:srgbClr val="008080"/>
                </a:solidFill>
              </a:rPr>
              <a:t>).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61463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86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55292" y="838133"/>
            <a:ext cx="72547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dirty="0">
                <a:solidFill>
                  <a:srgbClr val="008080"/>
                </a:solidFill>
              </a:rPr>
              <a:t>Tři koncepce mezinárodního marketingu: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55292" y="2900726"/>
            <a:ext cx="7650535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3600" b="1" dirty="0">
                <a:solidFill>
                  <a:srgbClr val="008080"/>
                </a:solidFill>
              </a:rPr>
              <a:t>Vývozní (exportní  marketing)</a:t>
            </a:r>
          </a:p>
          <a:p>
            <a:pPr algn="ctr">
              <a:defRPr/>
            </a:pPr>
            <a:r>
              <a:rPr lang="cs-CZ" sz="3600" b="1" dirty="0">
                <a:solidFill>
                  <a:srgbClr val="008080"/>
                </a:solidFill>
              </a:rPr>
              <a:t>Globální marketing</a:t>
            </a:r>
          </a:p>
          <a:p>
            <a:pPr algn="ctr">
              <a:defRPr/>
            </a:pPr>
            <a:r>
              <a:rPr lang="cs-CZ" sz="3600" b="1" dirty="0">
                <a:solidFill>
                  <a:srgbClr val="008080"/>
                </a:solidFill>
              </a:rPr>
              <a:t>Interkulturní marketing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909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19674" y="274187"/>
            <a:ext cx="93077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600" b="1" dirty="0">
                <a:solidFill>
                  <a:srgbClr val="008080"/>
                </a:solidFill>
              </a:rPr>
              <a:t>Vývozní (exportní) market</a:t>
            </a:r>
            <a:r>
              <a:rPr lang="cs-CZ" sz="4000" b="1" dirty="0">
                <a:solidFill>
                  <a:srgbClr val="008080"/>
                </a:solidFill>
              </a:rPr>
              <a:t>ing</a:t>
            </a:r>
            <a:r>
              <a:rPr lang="cs-CZ" sz="4000" dirty="0">
                <a:solidFill>
                  <a:srgbClr val="008080"/>
                </a:solidFill>
              </a:rPr>
              <a:t>: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1395" y="1284409"/>
            <a:ext cx="8510343" cy="50167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3200" dirty="0">
                <a:solidFill>
                  <a:srgbClr val="FF0000"/>
                </a:solidFill>
              </a:rPr>
              <a:t>Je základní, nejnižší formou mezinárodního marketingu, </a:t>
            </a:r>
            <a:r>
              <a:rPr lang="cs-CZ" sz="3200" dirty="0">
                <a:solidFill>
                  <a:srgbClr val="008080"/>
                </a:solidFill>
              </a:rPr>
              <a:t>kdy zboží je prodáváno přes národní hranice. </a:t>
            </a:r>
          </a:p>
          <a:p>
            <a:pPr>
              <a:defRPr/>
            </a:pPr>
            <a:r>
              <a:rPr lang="cs-CZ" sz="3200" dirty="0">
                <a:solidFill>
                  <a:srgbClr val="FF0000"/>
                </a:solidFill>
              </a:rPr>
              <a:t>Hlavní odlišností exportního marketingu od národního - nutnost výběru trhů, volba distribuce a případné modifikace produktu podle požadavků zákazníků.</a:t>
            </a:r>
          </a:p>
          <a:p>
            <a:pPr>
              <a:defRPr/>
            </a:pPr>
            <a:r>
              <a:rPr lang="cs-CZ" sz="3200" dirty="0">
                <a:solidFill>
                  <a:srgbClr val="008080"/>
                </a:solidFill>
              </a:rPr>
              <a:t>Marketingové strategie jsou orientované především na prodej a na distribuci, převažují MSP, neobsazené segmenty.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620" y="32288"/>
            <a:ext cx="1464833" cy="1127893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5F56B3CE-8ABF-4AAE-8699-8683C21E3D96}"/>
              </a:ext>
            </a:extLst>
          </p:cNvPr>
          <p:cNvSpPr txBox="1"/>
          <p:nvPr/>
        </p:nvSpPr>
        <p:spPr>
          <a:xfrm>
            <a:off x="9072854" y="3013685"/>
            <a:ext cx="286926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Výběr trhu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876E058-2CCC-4EBB-8FC6-B8105AACD568}"/>
              </a:ext>
            </a:extLst>
          </p:cNvPr>
          <p:cNvSpPr txBox="1"/>
          <p:nvPr/>
        </p:nvSpPr>
        <p:spPr>
          <a:xfrm>
            <a:off x="9072855" y="3958486"/>
            <a:ext cx="286926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Volba distribuce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BA673C4-73EF-434C-A6CC-9D47F714D708}"/>
              </a:ext>
            </a:extLst>
          </p:cNvPr>
          <p:cNvSpPr txBox="1"/>
          <p:nvPr/>
        </p:nvSpPr>
        <p:spPr>
          <a:xfrm>
            <a:off x="9072855" y="4924758"/>
            <a:ext cx="286926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Modifikace produktu</a:t>
            </a:r>
          </a:p>
        </p:txBody>
      </p:sp>
      <p:pic>
        <p:nvPicPr>
          <p:cNvPr id="2050" name="Picture 2" descr="Český vývoz zboží roste - MZV">
            <a:extLst>
              <a:ext uri="{FF2B5EF4-FFF2-40B4-BE49-F238E27FC236}">
                <a16:creationId xmlns:a16="http://schemas.microsoft.com/office/drawing/2014/main" id="{A2CC00DB-8F1F-418E-902E-A8C56FF93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854" y="1277308"/>
            <a:ext cx="28289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254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9445" y="538385"/>
            <a:ext cx="9307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600" b="1" dirty="0">
                <a:solidFill>
                  <a:srgbClr val="008080"/>
                </a:solidFill>
              </a:rPr>
              <a:t>Proč exportovat?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726440"/>
            <a:ext cx="5421311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Vyrábíte produkty nebo poskytujete služby, které mají úspěch a našly si své zákazníky v Česku?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Pak splňujete základní </a:t>
            </a:r>
            <a:r>
              <a:rPr lang="pl-PL" sz="2400" b="1" dirty="0">
                <a:solidFill>
                  <a:srgbClr val="008080"/>
                </a:solidFill>
              </a:rPr>
              <a:t>předpoklad pro to, abyste je nabídli i za našimi hranicemi. </a:t>
            </a:r>
          </a:p>
          <a:p>
            <a:r>
              <a:rPr lang="pl-PL" sz="2400" b="1" dirty="0">
                <a:solidFill>
                  <a:srgbClr val="008080"/>
                </a:solidFill>
              </a:rPr>
              <a:t>Říkáte si, to není nic </a:t>
            </a:r>
            <a:r>
              <a:rPr lang="cs-CZ" sz="2400" b="1" dirty="0">
                <a:solidFill>
                  <a:srgbClr val="008080"/>
                </a:solidFill>
              </a:rPr>
              <a:t>pro nás, jsme moc malá firma, náš sektor je složitý, byly by to jen starosti...?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Zkuste se na svoji budoucnost podívat jinak!</a:t>
            </a:r>
            <a:endParaRPr lang="cs-CZ" sz="2400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5137B6B1-57CD-48DB-A55C-4D0BD20A3695}"/>
              </a:ext>
            </a:extLst>
          </p:cNvPr>
          <p:cNvSpPr txBox="1"/>
          <p:nvPr/>
        </p:nvSpPr>
        <p:spPr>
          <a:xfrm>
            <a:off x="6471821" y="803110"/>
            <a:ext cx="1376039" cy="1015663"/>
          </a:xfrm>
          <a:prstGeom prst="rect">
            <a:avLst/>
          </a:prstGeom>
          <a:solidFill>
            <a:srgbClr val="FFFF6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Získáte</a:t>
            </a:r>
          </a:p>
          <a:p>
            <a:r>
              <a:rPr lang="cs-CZ" sz="2000" b="1" dirty="0"/>
              <a:t>cenné</a:t>
            </a:r>
          </a:p>
          <a:p>
            <a:r>
              <a:rPr lang="cs-CZ" sz="2000" b="1" dirty="0"/>
              <a:t>zkušenosti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795FA93-A29B-4AA2-A5E4-3E5D40A6D1E7}"/>
              </a:ext>
            </a:extLst>
          </p:cNvPr>
          <p:cNvSpPr txBox="1"/>
          <p:nvPr/>
        </p:nvSpPr>
        <p:spPr>
          <a:xfrm>
            <a:off x="8369808" y="253358"/>
            <a:ext cx="1615736" cy="1938992"/>
          </a:xfrm>
          <a:prstGeom prst="rect">
            <a:avLst/>
          </a:prstGeom>
          <a:solidFill>
            <a:srgbClr val="FFFF6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Vaše produkty</a:t>
            </a:r>
          </a:p>
          <a:p>
            <a:r>
              <a:rPr lang="cs-CZ" sz="2000" b="1" dirty="0"/>
              <a:t>budou známé</a:t>
            </a:r>
          </a:p>
          <a:p>
            <a:r>
              <a:rPr lang="cs-CZ" sz="2000" b="1" dirty="0"/>
              <a:t>za hranicemi</a:t>
            </a:r>
          </a:p>
          <a:p>
            <a:r>
              <a:rPr lang="cs-CZ" sz="2000" b="1" dirty="0"/>
              <a:t>Česka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FA55A3B-8889-448A-91FA-E04175E1647B}"/>
              </a:ext>
            </a:extLst>
          </p:cNvPr>
          <p:cNvSpPr txBox="1"/>
          <p:nvPr/>
        </p:nvSpPr>
        <p:spPr>
          <a:xfrm>
            <a:off x="5803393" y="2141938"/>
            <a:ext cx="2158352" cy="1015663"/>
          </a:xfrm>
          <a:prstGeom prst="rect">
            <a:avLst/>
          </a:prstGeom>
          <a:solidFill>
            <a:srgbClr val="FFFF6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Budete</a:t>
            </a:r>
          </a:p>
          <a:p>
            <a:r>
              <a:rPr lang="cs-CZ" sz="2000" b="1" dirty="0"/>
              <a:t>konkurenceschopnější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5037EAA-3151-44AE-8649-C253D00E6FAF}"/>
              </a:ext>
            </a:extLst>
          </p:cNvPr>
          <p:cNvSpPr txBox="1"/>
          <p:nvPr/>
        </p:nvSpPr>
        <p:spPr>
          <a:xfrm>
            <a:off x="10116105" y="2188105"/>
            <a:ext cx="1819922" cy="2246769"/>
          </a:xfrm>
          <a:prstGeom prst="rect">
            <a:avLst/>
          </a:prstGeom>
          <a:solidFill>
            <a:srgbClr val="FFFF6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Rozložíte svá rizika,</a:t>
            </a:r>
          </a:p>
          <a:p>
            <a:r>
              <a:rPr lang="cs-CZ" sz="2000" b="1" dirty="0"/>
              <a:t>protože nebudete</a:t>
            </a:r>
          </a:p>
          <a:p>
            <a:r>
              <a:rPr lang="cs-CZ" sz="2000" b="1" dirty="0"/>
              <a:t>závislí na jednom</a:t>
            </a:r>
          </a:p>
          <a:p>
            <a:r>
              <a:rPr lang="cs-CZ" sz="2000" b="1" dirty="0"/>
              <a:t>trhu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AD6F10E-439C-4A9B-8A65-4A0E74F66A73}"/>
              </a:ext>
            </a:extLst>
          </p:cNvPr>
          <p:cNvSpPr txBox="1"/>
          <p:nvPr/>
        </p:nvSpPr>
        <p:spPr>
          <a:xfrm>
            <a:off x="5948039" y="3400249"/>
            <a:ext cx="1589103" cy="1323439"/>
          </a:xfrm>
          <a:prstGeom prst="rect">
            <a:avLst/>
          </a:prstGeom>
          <a:solidFill>
            <a:srgbClr val="FFFF6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Otevře se Vám</a:t>
            </a:r>
          </a:p>
          <a:p>
            <a:r>
              <a:rPr lang="cs-CZ" sz="2000" b="1" dirty="0"/>
              <a:t>více prostoru</a:t>
            </a:r>
          </a:p>
          <a:p>
            <a:r>
              <a:rPr lang="cs-CZ" sz="2000" b="1" dirty="0"/>
              <a:t>pro inovace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588EC09-4937-4AD8-963F-711DD995FE92}"/>
              </a:ext>
            </a:extLst>
          </p:cNvPr>
          <p:cNvSpPr txBox="1"/>
          <p:nvPr/>
        </p:nvSpPr>
        <p:spPr>
          <a:xfrm>
            <a:off x="8218765" y="2519842"/>
            <a:ext cx="1340528" cy="2246769"/>
          </a:xfrm>
          <a:prstGeom prst="rect">
            <a:avLst/>
          </a:prstGeom>
          <a:solidFill>
            <a:srgbClr val="FFFF6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Vaše produkty</a:t>
            </a:r>
          </a:p>
          <a:p>
            <a:r>
              <a:rPr lang="cs-CZ" sz="2000" b="1" dirty="0"/>
              <a:t>a služby budou mít</a:t>
            </a:r>
          </a:p>
          <a:p>
            <a:r>
              <a:rPr lang="cs-CZ" sz="2000" b="1" dirty="0"/>
              <a:t>delší komerční</a:t>
            </a:r>
          </a:p>
          <a:p>
            <a:r>
              <a:rPr lang="cs-CZ" sz="2000" b="1" dirty="0"/>
              <a:t>životnost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88370CC8-C49F-4685-A6C3-8406607B162B}"/>
              </a:ext>
            </a:extLst>
          </p:cNvPr>
          <p:cNvSpPr txBox="1"/>
          <p:nvPr/>
        </p:nvSpPr>
        <p:spPr>
          <a:xfrm>
            <a:off x="6816397" y="4988413"/>
            <a:ext cx="1441489" cy="1015663"/>
          </a:xfrm>
          <a:prstGeom prst="rect">
            <a:avLst/>
          </a:prstGeom>
          <a:solidFill>
            <a:srgbClr val="FFFF6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Získáte</a:t>
            </a:r>
          </a:p>
          <a:p>
            <a:r>
              <a:rPr lang="cs-CZ" sz="2000" b="1" dirty="0"/>
              <a:t>nové</a:t>
            </a:r>
          </a:p>
          <a:p>
            <a:r>
              <a:rPr lang="cs-CZ" sz="2000" b="1" dirty="0"/>
              <a:t>zákazníky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2D159D4E-FE07-4CA0-BE63-0073194657C7}"/>
              </a:ext>
            </a:extLst>
          </p:cNvPr>
          <p:cNvSpPr txBox="1"/>
          <p:nvPr/>
        </p:nvSpPr>
        <p:spPr>
          <a:xfrm>
            <a:off x="9419207" y="4849913"/>
            <a:ext cx="1748901" cy="163121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sz="2000" b="1" dirty="0"/>
              <a:t>Naučíte se využívat</a:t>
            </a:r>
          </a:p>
          <a:p>
            <a:r>
              <a:rPr lang="cs-CZ" sz="2000" b="1" dirty="0"/>
              <a:t>finanční nástroje</a:t>
            </a:r>
          </a:p>
          <a:p>
            <a:r>
              <a:rPr lang="cs-CZ" sz="2000" b="1" dirty="0"/>
              <a:t>pro váš růst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EBDF6DC8-BA73-4219-B0E2-6D97C0541A64}"/>
              </a:ext>
            </a:extLst>
          </p:cNvPr>
          <p:cNvSpPr txBox="1"/>
          <p:nvPr/>
        </p:nvSpPr>
        <p:spPr>
          <a:xfrm>
            <a:off x="417250" y="5911743"/>
            <a:ext cx="5122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Jak se prosadit ve světě? Ministerstvo zahraničních věcí ČR. Příručka pro úspěšné exportéry.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BFF12A2-97F1-4DD5-84D3-0FAF75D335E3}"/>
              </a:ext>
            </a:extLst>
          </p:cNvPr>
          <p:cNvSpPr txBox="1"/>
          <p:nvPr/>
        </p:nvSpPr>
        <p:spPr>
          <a:xfrm>
            <a:off x="4358174" y="499451"/>
            <a:ext cx="1530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Praxe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43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7259" y="576523"/>
            <a:ext cx="8611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ea typeface="+mj-ea"/>
                <a:cs typeface="+mj-cs"/>
              </a:rPr>
              <a:t>Struktura předmětu Mezinárodní marketing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70510" y="1222854"/>
            <a:ext cx="11101411" cy="4237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Podstata mezinárodního marketingu a jeho </a:t>
            </a:r>
            <a:r>
              <a:rPr lang="cs-CZ" sz="2800" b="1">
                <a:solidFill>
                  <a:srgbClr val="008080"/>
                </a:solidFill>
              </a:rPr>
              <a:t>specifika </a:t>
            </a:r>
            <a:endParaRPr lang="cs-CZ" sz="28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marketingové prostředí ekonomické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prostředí právní a politické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prostředí kulturní a sociální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výzkum trhu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Segmentace zemí a výběr cílového trhu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Strategické plánování v mezinárodním marketingu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Obchodní metody a formy vstupu na zahraniční trhy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výrobková strategie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cenová politika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distribuční politika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Mezinárodní komunikační proces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324" y="1201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795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9DE05-6BC5-4677-BA8A-5D34EB745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84" y="52860"/>
            <a:ext cx="9779759" cy="1325563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Nejvýznamnější obchodní partneři ČR 2017 (v mld. CZK)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4676954-4664-4327-A44D-E19571A000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3E350E28-4950-479B-9423-80BB8232A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822065"/>
              </p:ext>
            </p:extLst>
          </p:nvPr>
        </p:nvGraphicFramePr>
        <p:xfrm>
          <a:off x="682388" y="1160060"/>
          <a:ext cx="7373223" cy="50752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6940">
                  <a:extLst>
                    <a:ext uri="{9D8B030D-6E8A-4147-A177-3AD203B41FA5}">
                      <a16:colId xmlns:a16="http://schemas.microsoft.com/office/drawing/2014/main" val="2140395142"/>
                    </a:ext>
                  </a:extLst>
                </a:gridCol>
                <a:gridCol w="1436207">
                  <a:extLst>
                    <a:ext uri="{9D8B030D-6E8A-4147-A177-3AD203B41FA5}">
                      <a16:colId xmlns:a16="http://schemas.microsoft.com/office/drawing/2014/main" val="829502292"/>
                    </a:ext>
                  </a:extLst>
                </a:gridCol>
                <a:gridCol w="1725038">
                  <a:extLst>
                    <a:ext uri="{9D8B030D-6E8A-4147-A177-3AD203B41FA5}">
                      <a16:colId xmlns:a16="http://schemas.microsoft.com/office/drawing/2014/main" val="4069441339"/>
                    </a:ext>
                  </a:extLst>
                </a:gridCol>
                <a:gridCol w="1725038">
                  <a:extLst>
                    <a:ext uri="{9D8B030D-6E8A-4147-A177-3AD203B41FA5}">
                      <a16:colId xmlns:a16="http://schemas.microsoft.com/office/drawing/2014/main" val="1419895125"/>
                    </a:ext>
                  </a:extLst>
                </a:gridCol>
              </a:tblGrid>
              <a:tr h="286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Země 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Obrat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Dovoz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Vývoz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757601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1. Německo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2351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1380 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971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844122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2. Polsko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545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254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291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596711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3. Čína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529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56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473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624735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4. Slovensko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507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325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182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4995919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5. Itálie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330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171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158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461014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6. Francie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334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215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119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566374"/>
                  </a:ext>
                </a:extLst>
              </a:tr>
              <a:tr h="34256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7. Spojené království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308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209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630237"/>
                  </a:ext>
                </a:extLst>
              </a:tr>
              <a:tr h="36951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8. Rakousko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295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186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110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4080101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9. Nizozemí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227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104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571062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10. Maďarsko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212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90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2880920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11. Španělsko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192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03600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12. Rusko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197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82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115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5344758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13. USA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181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88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93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392021"/>
                  </a:ext>
                </a:extLst>
              </a:tr>
              <a:tr h="2601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14. Belgie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156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96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60</a:t>
                      </a:r>
                      <a:endParaRPr lang="cs-CZ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3505656"/>
                  </a:ext>
                </a:extLst>
              </a:tr>
              <a:tr h="25240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effectLst/>
                        </a:rPr>
                        <a:t>15. Korea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110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99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974052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EBD32CE3-FBCB-4E68-8073-0D8E4E5F60F1}"/>
              </a:ext>
            </a:extLst>
          </p:cNvPr>
          <p:cNvSpPr txBox="1"/>
          <p:nvPr/>
        </p:nvSpPr>
        <p:spPr>
          <a:xfrm>
            <a:off x="9294125" y="1965278"/>
            <a:ext cx="1856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FF0000"/>
                </a:solidFill>
              </a:rPr>
              <a:t>Praxe</a:t>
            </a:r>
          </a:p>
        </p:txBody>
      </p:sp>
    </p:spTree>
    <p:extLst>
      <p:ext uri="{BB962C8B-B14F-4D97-AF65-F5344CB8AC3E}">
        <p14:creationId xmlns:p14="http://schemas.microsoft.com/office/powerpoint/2010/main" val="2742485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600" b="1" dirty="0">
                <a:solidFill>
                  <a:srgbClr val="008080"/>
                </a:solidFill>
              </a:rPr>
              <a:t>Postup podniku při provádění vývozního marketingu: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47055" y="1767074"/>
            <a:ext cx="99160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FF0000"/>
                </a:solidFill>
              </a:rPr>
              <a:t>Výzkum trhu </a:t>
            </a:r>
            <a:r>
              <a:rPr lang="cs-CZ" sz="3200" b="1" dirty="0">
                <a:solidFill>
                  <a:srgbClr val="008080"/>
                </a:solidFill>
              </a:rPr>
              <a:t>– vytipování zemí, geograficky blízké trhy</a:t>
            </a:r>
            <a:endParaRPr lang="cs-CZ" sz="32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47053" y="2715046"/>
            <a:ext cx="99160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FF0000"/>
                </a:solidFill>
              </a:rPr>
              <a:t>Výběr země</a:t>
            </a:r>
            <a:r>
              <a:rPr lang="cs-CZ" sz="32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b="1" dirty="0">
                <a:solidFill>
                  <a:srgbClr val="008080"/>
                </a:solidFill>
              </a:rPr>
              <a:t>- či skupiny  zemí</a:t>
            </a:r>
            <a:endParaRPr lang="cs-CZ" sz="3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7052" y="3664301"/>
            <a:ext cx="99160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FF0000"/>
                </a:solidFill>
              </a:rPr>
              <a:t>Obchodní metody</a:t>
            </a:r>
            <a:r>
              <a:rPr lang="cs-CZ" sz="32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3200" b="1" dirty="0">
                <a:solidFill>
                  <a:srgbClr val="008080"/>
                </a:solidFill>
              </a:rPr>
              <a:t>-formy vstupu na zahraniční trh</a:t>
            </a:r>
            <a:endParaRPr lang="cs-CZ" sz="32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47052" y="4612273"/>
            <a:ext cx="99160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FF0000"/>
                </a:solidFill>
              </a:rPr>
              <a:t>Obchodní strategie </a:t>
            </a:r>
            <a:r>
              <a:rPr lang="cs-CZ" sz="3200" b="1" dirty="0">
                <a:solidFill>
                  <a:srgbClr val="008080"/>
                </a:solidFill>
              </a:rPr>
              <a:t>-marketingový mix</a:t>
            </a:r>
            <a:endParaRPr lang="cs-CZ" sz="32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47052" y="5720016"/>
            <a:ext cx="99160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Konkrétní nabídka</a:t>
            </a:r>
          </a:p>
        </p:txBody>
      </p:sp>
    </p:spTree>
    <p:extLst>
      <p:ext uri="{BB962C8B-B14F-4D97-AF65-F5344CB8AC3E}">
        <p14:creationId xmlns:p14="http://schemas.microsoft.com/office/powerpoint/2010/main" val="4010853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38748" y="195486"/>
            <a:ext cx="9307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600" b="1" dirty="0">
                <a:solidFill>
                  <a:srgbClr val="008080"/>
                </a:solidFill>
              </a:rPr>
              <a:t>Globální marketing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7755" y="888130"/>
            <a:ext cx="9848191" cy="28069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Marketingové aktivity </a:t>
            </a:r>
            <a:r>
              <a:rPr lang="cs-CZ" sz="2800" dirty="0">
                <a:solidFill>
                  <a:srgbClr val="008080"/>
                </a:solidFill>
              </a:rPr>
              <a:t>jsou globální a pokrývají celý svět. 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Snaha o dosažení úspor z rozsahu </a:t>
            </a:r>
            <a:r>
              <a:rPr lang="cs-CZ" sz="2800" dirty="0">
                <a:solidFill>
                  <a:srgbClr val="FF0000"/>
                </a:solidFill>
              </a:rPr>
              <a:t>vývojem výrobku, který bude prodáván za rozumnou cenu na celém globálním trhu. 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>
                <a:solidFill>
                  <a:srgbClr val="008080"/>
                </a:solidFill>
              </a:rPr>
              <a:t>Vychází se z toho, že </a:t>
            </a:r>
            <a:r>
              <a:rPr lang="cs-CZ" sz="2800" dirty="0">
                <a:solidFill>
                  <a:srgbClr val="FF0000"/>
                </a:solidFill>
              </a:rPr>
              <a:t>světové trhy se postupně sbližují ve smyslu společných základních vlastností a stejných způsobů uspokojení potřeb </a:t>
            </a:r>
            <a:r>
              <a:rPr lang="cs-CZ" sz="2800" u="sng" dirty="0">
                <a:solidFill>
                  <a:srgbClr val="008080"/>
                </a:solidFill>
              </a:rPr>
              <a:t>(</a:t>
            </a:r>
            <a:r>
              <a:rPr lang="cs-CZ" sz="2800" b="1" u="sng" dirty="0">
                <a:solidFill>
                  <a:srgbClr val="008080"/>
                </a:solidFill>
              </a:rPr>
              <a:t>homogenizace nabídky, </a:t>
            </a:r>
            <a:r>
              <a:rPr lang="cs-CZ" sz="2800" u="sng" dirty="0">
                <a:solidFill>
                  <a:srgbClr val="008080"/>
                </a:solidFill>
              </a:rPr>
              <a:t>Coca Cola, Samsung, Vichy).</a:t>
            </a:r>
          </a:p>
          <a:p>
            <a:pPr>
              <a:lnSpc>
                <a:spcPct val="90000"/>
              </a:lnSpc>
              <a:defRPr/>
            </a:pPr>
            <a:endParaRPr lang="cs-CZ" sz="2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0"/>
            <a:ext cx="1464833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7713586" y="388022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F8F640C-3C92-441C-B7B4-DA88789E5A63}"/>
              </a:ext>
            </a:extLst>
          </p:cNvPr>
          <p:cNvSpPr txBox="1"/>
          <p:nvPr/>
        </p:nvSpPr>
        <p:spPr>
          <a:xfrm>
            <a:off x="537755" y="4116515"/>
            <a:ext cx="11448218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008080"/>
                </a:solidFill>
              </a:rPr>
              <a:t>Globalizace branží (globalizace oborů a konkurence)</a:t>
            </a:r>
          </a:p>
          <a:p>
            <a:r>
              <a:rPr lang="pl-PL" sz="2400" b="1" dirty="0">
                <a:solidFill>
                  <a:srgbClr val="FF0000"/>
                </a:solidFill>
              </a:rPr>
              <a:t>Obory</a:t>
            </a:r>
            <a:r>
              <a:rPr lang="pl-PL" sz="2400" b="1" dirty="0">
                <a:solidFill>
                  <a:srgbClr val="008080"/>
                </a:solidFill>
              </a:rPr>
              <a:t> – </a:t>
            </a:r>
            <a:r>
              <a:rPr lang="cs-CZ" sz="2400" dirty="0">
                <a:solidFill>
                  <a:srgbClr val="008080"/>
                </a:solidFill>
              </a:rPr>
              <a:t>vysoké náklady na výzkum a vývoj, které mohou být amortizovány pouze tím, že je realizována </a:t>
            </a:r>
            <a:r>
              <a:rPr lang="cs-CZ" sz="2400" b="1" dirty="0">
                <a:solidFill>
                  <a:srgbClr val="008080"/>
                </a:solidFill>
              </a:rPr>
              <a:t>široká světová realizace odbytu </a:t>
            </a:r>
            <a:r>
              <a:rPr lang="cs-CZ" sz="2400" dirty="0">
                <a:solidFill>
                  <a:srgbClr val="008080"/>
                </a:solidFill>
              </a:rPr>
              <a:t>a prodeje velkého množství identických standardizovaných  produktů (v některých zemích jsou špičkoví výzkumníci osvobození od daní, např. Belgie).</a:t>
            </a:r>
            <a:endParaRPr lang="pl-PL" sz="2400" b="1" dirty="0">
              <a:solidFill>
                <a:srgbClr val="008080"/>
              </a:solidFill>
            </a:endParaRPr>
          </a:p>
          <a:p>
            <a:r>
              <a:rPr lang="pl-PL" sz="2400" b="1" dirty="0">
                <a:solidFill>
                  <a:srgbClr val="FF0000"/>
                </a:solidFill>
              </a:rPr>
              <a:t>Konkurence</a:t>
            </a:r>
            <a:r>
              <a:rPr lang="pl-PL" sz="2400" b="1" dirty="0">
                <a:solidFill>
                  <a:srgbClr val="008080"/>
                </a:solidFill>
              </a:rPr>
              <a:t> – globalizace soutěže. </a:t>
            </a: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54945D41-1D99-43CD-BE21-0FE26EDF0063}"/>
              </a:ext>
            </a:extLst>
          </p:cNvPr>
          <p:cNvSpPr/>
          <p:nvPr/>
        </p:nvSpPr>
        <p:spPr>
          <a:xfrm>
            <a:off x="7240464" y="3248585"/>
            <a:ext cx="473122" cy="755842"/>
          </a:xfrm>
          <a:prstGeom prst="downArrow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225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21268" y="563982"/>
            <a:ext cx="9307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600" b="1" dirty="0">
                <a:solidFill>
                  <a:srgbClr val="008080"/>
                </a:solidFill>
              </a:rPr>
              <a:t>Globální marketing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7755" y="1520954"/>
            <a:ext cx="9771367" cy="40257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endParaRPr lang="cs-CZ" sz="2800" dirty="0"/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Vytvářejí se tak </a:t>
            </a:r>
            <a:r>
              <a:rPr lang="cs-CZ" sz="3200" dirty="0">
                <a:solidFill>
                  <a:srgbClr val="FF0000"/>
                </a:solidFill>
              </a:rPr>
              <a:t>významné tržní segmenty s podobnou poptávkou po určitých základních produktech na celém světě </a:t>
            </a:r>
            <a:r>
              <a:rPr lang="cs-CZ" sz="3200" u="sng" dirty="0">
                <a:solidFill>
                  <a:srgbClr val="008080"/>
                </a:solidFill>
              </a:rPr>
              <a:t>(</a:t>
            </a:r>
            <a:r>
              <a:rPr lang="cs-CZ" sz="3200" b="1" u="sng" dirty="0">
                <a:solidFill>
                  <a:srgbClr val="008080"/>
                </a:solidFill>
              </a:rPr>
              <a:t>homogenizace poptávky). </a:t>
            </a:r>
          </a:p>
          <a:p>
            <a:pPr>
              <a:lnSpc>
                <a:spcPct val="90000"/>
              </a:lnSpc>
              <a:defRPr/>
            </a:pPr>
            <a:endParaRPr lang="cs-CZ" sz="3200" dirty="0"/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Některá rozhodnutí jsou aplikovatelná na celém světě, jiná vyžadují posouzení místních vlivů. </a:t>
            </a:r>
            <a:r>
              <a:rPr lang="cs-CZ" sz="3200" dirty="0">
                <a:solidFill>
                  <a:srgbClr val="FF0000"/>
                </a:solidFill>
              </a:rPr>
              <a:t>Firma vytváří globální marketingovou strategii. Přesto se však ceny, distribuční kanály a reklama mohou na různých trzích lišit. </a:t>
            </a:r>
            <a:endParaRPr lang="cs-CZ" sz="32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0"/>
            <a:ext cx="1464833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6674868" y="756518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387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Předpoklady globálního marketingu 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0700" y="1709393"/>
            <a:ext cx="9771441" cy="36379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Homogenizace potřeb i chování spotřebitelů - </a:t>
            </a:r>
            <a:r>
              <a:rPr lang="cs-CZ" sz="3200" dirty="0">
                <a:solidFill>
                  <a:srgbClr val="008080"/>
                </a:solidFill>
              </a:rPr>
              <a:t>umožněna zejména moderními komunikačními prostředky (</a:t>
            </a:r>
            <a:r>
              <a:rPr lang="cs-CZ" sz="3200" b="1" dirty="0">
                <a:solidFill>
                  <a:srgbClr val="008080"/>
                </a:solidFill>
              </a:rPr>
              <a:t>satelitní televize, internet, digitalizace</a:t>
            </a:r>
            <a:r>
              <a:rPr lang="cs-CZ" sz="3200" dirty="0">
                <a:solidFill>
                  <a:srgbClr val="008080"/>
                </a:solidFill>
              </a:rPr>
              <a:t>) a </a:t>
            </a:r>
            <a:r>
              <a:rPr lang="cs-CZ" sz="3200" b="1" dirty="0">
                <a:solidFill>
                  <a:srgbClr val="008080"/>
                </a:solidFill>
              </a:rPr>
              <a:t>rozvojem cestovního ruchu (zpomalení v době pandemie?).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Spotřebitelé preferují výrobky standardní kvality za přijatelnou cenu.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Velkosériová výroba </a:t>
            </a:r>
            <a:r>
              <a:rPr lang="cs-CZ" sz="3200" dirty="0">
                <a:solidFill>
                  <a:srgbClr val="008080"/>
                </a:solidFill>
              </a:rPr>
              <a:t>umožňuje snížení nákladů a výsledným efektem je tzv. úspora z rozsahu</a:t>
            </a:r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10600413" y="1878221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8456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220"/>
            <a:ext cx="96775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Globální spotřebitel – </a:t>
            </a:r>
            <a:r>
              <a:rPr lang="cs-CZ" sz="3200" b="1" dirty="0">
                <a:solidFill>
                  <a:srgbClr val="FF0000"/>
                </a:solidFill>
              </a:rPr>
              <a:t> (Studie </a:t>
            </a:r>
            <a:r>
              <a:rPr lang="cs-CZ" sz="3200" b="1" dirty="0" err="1">
                <a:solidFill>
                  <a:srgbClr val="FF0000"/>
                </a:solidFill>
              </a:rPr>
              <a:t>Deutsche</a:t>
            </a:r>
            <a:r>
              <a:rPr lang="cs-CZ" sz="3200" b="1" dirty="0">
                <a:solidFill>
                  <a:srgbClr val="FF0000"/>
                </a:solidFill>
              </a:rPr>
              <a:t> Bank,2012)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9980" y="685292"/>
            <a:ext cx="8813876" cy="14219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 1. </a:t>
            </a:r>
            <a:r>
              <a:rPr lang="cs-CZ" sz="2400" b="1" dirty="0">
                <a:solidFill>
                  <a:srgbClr val="FF0000"/>
                </a:solidFill>
              </a:rPr>
              <a:t>Ve většině zemí se zvýšila nerovnost v příjmech</a:t>
            </a:r>
          </a:p>
          <a:p>
            <a:pPr>
              <a:lnSpc>
                <a:spcPct val="90000"/>
              </a:lnSpc>
              <a:defRPr/>
            </a:pPr>
            <a:r>
              <a:rPr lang="cs-CZ" sz="2400" i="1" dirty="0">
                <a:solidFill>
                  <a:srgbClr val="008080"/>
                </a:solidFill>
              </a:rPr>
              <a:t> Argument kritiků globalizace říká, že globalizace umožňuje zbohatnout úzké skupině vyvolených, ale většina společností cítí pozitivní efekt jen velmi omezeně. 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026" y="-76074"/>
            <a:ext cx="1382974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9763304" y="703189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135FDE1-AD35-4489-B3DA-CB4DC4FF6B43}"/>
              </a:ext>
            </a:extLst>
          </p:cNvPr>
          <p:cNvSpPr txBox="1"/>
          <p:nvPr/>
        </p:nvSpPr>
        <p:spPr>
          <a:xfrm>
            <a:off x="89979" y="2396290"/>
            <a:ext cx="12057797" cy="43765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●2. </a:t>
            </a:r>
            <a:r>
              <a:rPr lang="cs-CZ" sz="2400" b="1" dirty="0">
                <a:solidFill>
                  <a:srgbClr val="FF0000"/>
                </a:solidFill>
              </a:rPr>
              <a:t>Snižování rozdílů mezi chudými a bohatými zeměmi z hlediska kupní síly</a:t>
            </a: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Asijské ekonomiky - </a:t>
            </a:r>
            <a:r>
              <a:rPr lang="cs-CZ" sz="2400" dirty="0">
                <a:solidFill>
                  <a:srgbClr val="008080"/>
                </a:solidFill>
              </a:rPr>
              <a:t>v roce 1950 si průměrný Číňan mohl koupit 5 % spotřeby průměrného Američana, roce 1990  to bylo 8 %,  v roce 2012 to bylo 17 %. Z toho je patrné, do jaké míry akcelerovala Čína v poslední době</a:t>
            </a:r>
            <a:r>
              <a:rPr lang="cs-CZ" sz="2400" dirty="0"/>
              <a:t>.</a:t>
            </a:r>
          </a:p>
          <a:p>
            <a:r>
              <a:rPr lang="cs-CZ" sz="2400" dirty="0">
                <a:solidFill>
                  <a:srgbClr val="008080"/>
                </a:solidFill>
              </a:rPr>
              <a:t>Osobní příjmy se v reálném dolarovém vyjádření v </a:t>
            </a:r>
            <a:r>
              <a:rPr lang="cs-CZ" sz="2400" b="1" dirty="0">
                <a:solidFill>
                  <a:srgbClr val="FF0000"/>
                </a:solidFill>
              </a:rPr>
              <a:t>Číně</a:t>
            </a:r>
            <a:r>
              <a:rPr lang="cs-CZ" sz="2400" dirty="0">
                <a:solidFill>
                  <a:srgbClr val="FF0000"/>
                </a:solidFill>
              </a:rPr>
              <a:t> </a:t>
            </a:r>
            <a:r>
              <a:rPr lang="cs-CZ" sz="2400" dirty="0">
                <a:solidFill>
                  <a:srgbClr val="008080"/>
                </a:solidFill>
              </a:rPr>
              <a:t>od roku 1990 zvedly 6x, v </a:t>
            </a:r>
            <a:r>
              <a:rPr lang="cs-CZ" sz="2400" b="1" dirty="0">
                <a:solidFill>
                  <a:srgbClr val="FF0000"/>
                </a:solidFill>
              </a:rPr>
              <a:t>Indii</a:t>
            </a:r>
            <a:r>
              <a:rPr lang="cs-CZ" sz="2400" dirty="0">
                <a:solidFill>
                  <a:srgbClr val="FF0000"/>
                </a:solidFill>
              </a:rPr>
              <a:t> </a:t>
            </a:r>
            <a:r>
              <a:rPr lang="cs-CZ" sz="2400" dirty="0">
                <a:solidFill>
                  <a:srgbClr val="008080"/>
                </a:solidFill>
              </a:rPr>
              <a:t>narostly 2,5x a například v </a:t>
            </a:r>
            <a:r>
              <a:rPr lang="cs-CZ" sz="2400" b="1" dirty="0">
                <a:solidFill>
                  <a:srgbClr val="008080"/>
                </a:solidFill>
              </a:rPr>
              <a:t>Indonésii</a:t>
            </a:r>
            <a:r>
              <a:rPr lang="cs-CZ" sz="2400" dirty="0">
                <a:solidFill>
                  <a:srgbClr val="008080"/>
                </a:solidFill>
              </a:rPr>
              <a:t> zbohatli spotřebitelé o 100 procent. To jsou působivá čísla, pokud si uvědomíme, jak se vyvíjela situace v rozvinutém světě.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Premianty jsou </a:t>
            </a:r>
            <a:r>
              <a:rPr lang="cs-CZ" sz="2400" b="1" dirty="0">
                <a:solidFill>
                  <a:srgbClr val="FF0000"/>
                </a:solidFill>
              </a:rPr>
              <a:t>VB</a:t>
            </a:r>
            <a:r>
              <a:rPr lang="cs-CZ" sz="2400" dirty="0">
                <a:solidFill>
                  <a:srgbClr val="008080"/>
                </a:solidFill>
              </a:rPr>
              <a:t> s nárůstem 44 % a</a:t>
            </a:r>
            <a:r>
              <a:rPr lang="cs-CZ" sz="2400" dirty="0">
                <a:solidFill>
                  <a:srgbClr val="FF0000"/>
                </a:solidFill>
              </a:rPr>
              <a:t> </a:t>
            </a:r>
            <a:r>
              <a:rPr lang="cs-CZ" sz="2400" b="1" dirty="0">
                <a:solidFill>
                  <a:srgbClr val="FF0000"/>
                </a:solidFill>
              </a:rPr>
              <a:t>USA</a:t>
            </a:r>
            <a:r>
              <a:rPr lang="cs-CZ" sz="2400" dirty="0">
                <a:solidFill>
                  <a:srgbClr val="008080"/>
                </a:solidFill>
              </a:rPr>
              <a:t>, kde reálné příjmy za dvacet let vzrostly o 33 %. V kontinentální Evropě a v Japonsku byl růst pomalejší. Velké rozdíly mezi bohatými a chudými zeměmi přetrvávají, nicméně rozvíjející se země tuto ztrátu za posledních dvacet let pomalu umazávaly. Došlo tak ke snížení nerovnosti v příjmech a zbohatnutí spotřebitelů na globální úrovni.</a:t>
            </a:r>
            <a:r>
              <a:rPr lang="cs-CZ" sz="2400">
                <a:solidFill>
                  <a:srgbClr val="008080"/>
                </a:solidFill>
              </a:rPr>
              <a:t> </a:t>
            </a:r>
            <a:endParaRPr lang="cs-CZ" sz="24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8684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8040" y="237516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Negativa globálního marketingu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06027" y="1420290"/>
            <a:ext cx="6311124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Nedostatky koncepce: 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nebere v úvahu odlišné sociálně-kulturní zvyklosti spotřebitelů</a:t>
            </a:r>
            <a:r>
              <a:rPr lang="cs-CZ" sz="3200" dirty="0">
                <a:solidFill>
                  <a:srgbClr val="008080"/>
                </a:solidFill>
              </a:rPr>
              <a:t>, neumožňuje rychlou reakci na změny trhu a konkurenci, je trochu demotivující pro pracovníky dceřiných společností v zahraničí těchto nadnárodních firem - centrály silně omezují vlastní rozhodování poboček.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  <p:sp>
        <p:nvSpPr>
          <p:cNvPr id="3" name="Šipka dolů 2"/>
          <p:cNvSpPr/>
          <p:nvPr/>
        </p:nvSpPr>
        <p:spPr>
          <a:xfrm>
            <a:off x="8393315" y="561033"/>
            <a:ext cx="653143" cy="26125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5EFBD86-F0A4-4D9A-A0C6-C8EDB57683FA}"/>
              </a:ext>
            </a:extLst>
          </p:cNvPr>
          <p:cNvSpPr txBox="1"/>
          <p:nvPr/>
        </p:nvSpPr>
        <p:spPr>
          <a:xfrm>
            <a:off x="7711963" y="1400167"/>
            <a:ext cx="269266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Nabídka standardizovaného sortimentu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5E41B77-5484-4C09-BFF5-A1C4559320E3}"/>
              </a:ext>
            </a:extLst>
          </p:cNvPr>
          <p:cNvSpPr txBox="1"/>
          <p:nvPr/>
        </p:nvSpPr>
        <p:spPr>
          <a:xfrm>
            <a:off x="6933063" y="2975213"/>
            <a:ext cx="5052910" cy="304698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V praxi ale také vidíme, že i firmy jako např. Mc Donald určitou míru přizpůsobení volí: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-  např. Mc Bůček v ČR,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-  v Izraeli se prodává McKebab,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-  v Egyptě to je McArabia,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-  ve Francii le Mc Baguette a 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-  v USA Bic Mac.</a:t>
            </a:r>
          </a:p>
        </p:txBody>
      </p:sp>
    </p:spTree>
    <p:extLst>
      <p:ext uri="{BB962C8B-B14F-4D97-AF65-F5344CB8AC3E}">
        <p14:creationId xmlns:p14="http://schemas.microsoft.com/office/powerpoint/2010/main" val="2544736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Predikce globalizace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3664" y="2694664"/>
            <a:ext cx="11130714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Prakticky všechna odvětví se změní, například: 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▶</a:t>
            </a:r>
            <a:r>
              <a:rPr lang="cs-CZ" sz="2400" b="1" dirty="0">
                <a:solidFill>
                  <a:srgbClr val="008080"/>
                </a:solidFill>
              </a:rPr>
              <a:t>doprava </a:t>
            </a:r>
            <a:r>
              <a:rPr lang="cs-CZ" sz="2400" dirty="0">
                <a:solidFill>
                  <a:srgbClr val="008080"/>
                </a:solidFill>
              </a:rPr>
              <a:t>– nastoupí mj. auta bez řidiče a propojené automobily, drony a společné používání aut (car-sharing) 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▶</a:t>
            </a:r>
            <a:r>
              <a:rPr lang="cs-CZ" sz="2400" b="1" dirty="0">
                <a:solidFill>
                  <a:srgbClr val="008080"/>
                </a:solidFill>
              </a:rPr>
              <a:t>telekomunikace </a:t>
            </a:r>
            <a:r>
              <a:rPr lang="cs-CZ" sz="2400" dirty="0">
                <a:solidFill>
                  <a:srgbClr val="008080"/>
                </a:solidFill>
              </a:rPr>
              <a:t>– výkonnější sítě, virtuální realita, virtuální pracoviště apod. 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▶</a:t>
            </a:r>
            <a:r>
              <a:rPr lang="cs-CZ" sz="2400" b="1" dirty="0">
                <a:solidFill>
                  <a:srgbClr val="008080"/>
                </a:solidFill>
              </a:rPr>
              <a:t>distribuce </a:t>
            </a:r>
            <a:r>
              <a:rPr lang="cs-CZ" sz="2400" dirty="0">
                <a:solidFill>
                  <a:srgbClr val="008080"/>
                </a:solidFill>
              </a:rPr>
              <a:t>– poroste význam elektronického obchodování 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▶</a:t>
            </a:r>
            <a:r>
              <a:rPr lang="cs-CZ" sz="2400" b="1" dirty="0">
                <a:solidFill>
                  <a:srgbClr val="008080"/>
                </a:solidFill>
              </a:rPr>
              <a:t>finanční služby</a:t>
            </a:r>
            <a:r>
              <a:rPr lang="cs-CZ" sz="2400" dirty="0">
                <a:solidFill>
                  <a:srgbClr val="008080"/>
                </a:solidFill>
              </a:rPr>
              <a:t> – mj. virtuální banky a pojišťovny, Crowdfunding – nová forma financování nových projektů za přispění veřejnosti)</a:t>
            </a:r>
          </a:p>
          <a:p>
            <a:pPr>
              <a:defRPr/>
            </a:pPr>
            <a:r>
              <a:rPr lang="cs-CZ" sz="2400" dirty="0">
                <a:solidFill>
                  <a:srgbClr val="008080"/>
                </a:solidFill>
              </a:rPr>
              <a:t>▶</a:t>
            </a:r>
            <a:r>
              <a:rPr lang="cs-CZ" sz="2400" b="1" dirty="0">
                <a:solidFill>
                  <a:srgbClr val="008080"/>
                </a:solidFill>
              </a:rPr>
              <a:t>tovární výroba </a:t>
            </a:r>
            <a:r>
              <a:rPr lang="cs-CZ" sz="2400" dirty="0">
                <a:solidFill>
                  <a:srgbClr val="008080"/>
                </a:solidFill>
              </a:rPr>
              <a:t>– automatizace, robotizace.</a:t>
            </a:r>
            <a:endParaRPr lang="cs-CZ" sz="2400" b="1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5584" y="40647"/>
            <a:ext cx="1464833" cy="1127893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749417B3-33C6-4422-B780-D63CC78CA26D}"/>
              </a:ext>
            </a:extLst>
          </p:cNvPr>
          <p:cNvSpPr/>
          <p:nvPr/>
        </p:nvSpPr>
        <p:spPr>
          <a:xfrm>
            <a:off x="470516" y="6004478"/>
            <a:ext cx="105111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https://www.dotaceeu.cz/Dotace/media/SF/Informace%20a%20dokumenty/2021/reflection-paper-globalisation_cs.pdf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8125460-09F2-40DC-99D4-EA0EFBF29D95}"/>
              </a:ext>
            </a:extLst>
          </p:cNvPr>
          <p:cNvSpPr txBox="1"/>
          <p:nvPr/>
        </p:nvSpPr>
        <p:spPr>
          <a:xfrm>
            <a:off x="313664" y="1343515"/>
            <a:ext cx="10117598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i="1" dirty="0">
                <a:solidFill>
                  <a:srgbClr val="FF0000"/>
                </a:solidFill>
              </a:rPr>
              <a:t>Stále ještě se nacházíme v počáteční fázi transformace. Digitalizace, roboti, umělá inteligence, internet věcí či 3D tisk zásadně změní způsob, jakým vyrábíme, pracujeme, pohybujeme se a konzumujeme.</a:t>
            </a:r>
          </a:p>
        </p:txBody>
      </p:sp>
    </p:spTree>
    <p:extLst>
      <p:ext uri="{BB962C8B-B14F-4D97-AF65-F5344CB8AC3E}">
        <p14:creationId xmlns:p14="http://schemas.microsoft.com/office/powerpoint/2010/main" val="19868216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Interkulturní marketing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480780"/>
            <a:ext cx="11130714" cy="43396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u="sng" dirty="0">
                <a:solidFill>
                  <a:srgbClr val="FF0000"/>
                </a:solidFill>
              </a:rPr>
              <a:t>Definice:</a:t>
            </a: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Interkulturní marketing představuje teorii a výzkum spotřebitelského chování lidí v zemích s různou národní kulturou (Průcha).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EU: </a:t>
            </a:r>
            <a:r>
              <a:rPr lang="cs-CZ" sz="2800" dirty="0">
                <a:solidFill>
                  <a:srgbClr val="008080"/>
                </a:solidFill>
              </a:rPr>
              <a:t>řada multikulturních zemí, např. Francie, Anglie, Německo, Holandsko… </a:t>
            </a:r>
          </a:p>
          <a:p>
            <a:pPr>
              <a:defRPr/>
            </a:pPr>
            <a:endParaRPr lang="cs-CZ" sz="28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2800" dirty="0">
                <a:solidFill>
                  <a:srgbClr val="FF0000"/>
                </a:solidFill>
              </a:rPr>
              <a:t>Přístup IM:</a:t>
            </a: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„Mysli globálně, ale jednej lokálně“ s ohledem na lokální trhy. </a:t>
            </a:r>
          </a:p>
          <a:p>
            <a:pPr>
              <a:defRPr/>
            </a:pPr>
            <a:endParaRPr lang="cs-CZ" sz="2800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Regiony, regionální značky, CHOP…</a:t>
            </a:r>
          </a:p>
          <a:p>
            <a:pPr>
              <a:defRPr/>
            </a:pPr>
            <a:endParaRPr lang="cs-CZ" sz="24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1620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76523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Interkulturní marketing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264093"/>
            <a:ext cx="9984301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3200" dirty="0">
                <a:solidFill>
                  <a:srgbClr val="FF0000"/>
                </a:solidFill>
              </a:rPr>
              <a:t>Firma musí zkoumat a adaptovat se na odlišné mezinárodní marketingové prostředí </a:t>
            </a:r>
            <a:r>
              <a:rPr lang="cs-CZ" sz="3200" dirty="0">
                <a:solidFill>
                  <a:srgbClr val="008080"/>
                </a:solidFill>
              </a:rPr>
              <a:t>(kulturní, sociální, ekonomické, politické, legislativní a demografické a geografické) a podle nich vytvářet </a:t>
            </a:r>
            <a:r>
              <a:rPr lang="cs-CZ" sz="3200" b="1" dirty="0">
                <a:solidFill>
                  <a:srgbClr val="008080"/>
                </a:solidFill>
              </a:rPr>
              <a:t>specifický marketingový mix</a:t>
            </a:r>
            <a:r>
              <a:rPr lang="cs-CZ" sz="3200" dirty="0">
                <a:solidFill>
                  <a:srgbClr val="008080"/>
                </a:solidFill>
              </a:rPr>
              <a:t>.</a:t>
            </a:r>
          </a:p>
          <a:p>
            <a:pPr>
              <a:defRPr/>
            </a:pPr>
            <a:r>
              <a:rPr lang="cs-CZ" sz="3200" dirty="0">
                <a:solidFill>
                  <a:srgbClr val="008080"/>
                </a:solidFill>
              </a:rPr>
              <a:t>Spotřební chování je ovlivňováno sociálními a kulturními faktory a ukazuje, že čím je společnost vyspělejší a bohatší, tím více se liší potřeby a přání jednotlivců.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51519" y="5295966"/>
            <a:ext cx="9984301" cy="138499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rgbClr val="FF0000"/>
                </a:solidFill>
              </a:rPr>
              <a:t>Interkulturní marketing se dotýká i regionů.</a:t>
            </a:r>
          </a:p>
          <a:p>
            <a:pPr algn="ctr">
              <a:defRPr/>
            </a:pPr>
            <a:r>
              <a:rPr lang="cs-CZ" sz="2800" b="1" dirty="0">
                <a:solidFill>
                  <a:srgbClr val="FF0000"/>
                </a:solidFill>
              </a:rPr>
              <a:t>  (</a:t>
            </a:r>
            <a:r>
              <a:rPr lang="cs-CZ" sz="2800" b="1" dirty="0" err="1">
                <a:solidFill>
                  <a:srgbClr val="FF0000"/>
                </a:solidFill>
              </a:rPr>
              <a:t>reg</a:t>
            </a:r>
            <a:r>
              <a:rPr lang="cs-CZ" sz="2800" b="1" dirty="0">
                <a:solidFill>
                  <a:srgbClr val="FF0000"/>
                </a:solidFill>
              </a:rPr>
              <a:t>. značky, ochranná značení původu…)</a:t>
            </a:r>
          </a:p>
          <a:p>
            <a:pPr algn="ctr">
              <a:defRPr/>
            </a:pPr>
            <a:r>
              <a:rPr lang="cs-CZ" sz="2800" b="1" dirty="0">
                <a:solidFill>
                  <a:srgbClr val="FF0000"/>
                </a:solidFill>
              </a:rPr>
              <a:t>   </a:t>
            </a:r>
            <a:r>
              <a:rPr lang="cs-CZ" sz="2800" b="1" dirty="0" err="1">
                <a:solidFill>
                  <a:srgbClr val="FF0000"/>
                </a:solidFill>
              </a:rPr>
              <a:t>Euromarketing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66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4575" y="576523"/>
            <a:ext cx="72170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ea typeface="+mj-ea"/>
                <a:cs typeface="+mj-cs"/>
              </a:rPr>
              <a:t>Požadavky na absolvování předmětu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0758" y="12576"/>
            <a:ext cx="1464833" cy="112789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20FD1AB3-3FA2-406C-AA07-D63BB60C05EA}"/>
              </a:ext>
            </a:extLst>
          </p:cNvPr>
          <p:cNvSpPr txBox="1"/>
          <p:nvPr/>
        </p:nvSpPr>
        <p:spPr>
          <a:xfrm>
            <a:off x="559557" y="1233680"/>
            <a:ext cx="6523631" cy="56938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cs-CZ" sz="2800" b="1" dirty="0">
                <a:solidFill>
                  <a:srgbClr val="008080"/>
                </a:solidFill>
              </a:rPr>
              <a:t>Zpracování seminární práce ve skupinách a její odevzdání v IS vždy před její prezentací na semináři (viz samostatný dokument – </a:t>
            </a:r>
            <a:r>
              <a:rPr lang="cs-CZ" sz="2800" b="1" dirty="0" err="1">
                <a:solidFill>
                  <a:srgbClr val="008080"/>
                </a:solidFill>
              </a:rPr>
              <a:t>odevzdávárna</a:t>
            </a:r>
            <a:r>
              <a:rPr lang="cs-CZ" sz="2800" b="1" dirty="0">
                <a:solidFill>
                  <a:srgbClr val="008080"/>
                </a:solidFill>
              </a:rPr>
              <a:t>) - </a:t>
            </a:r>
            <a:r>
              <a:rPr lang="cs-CZ" sz="2800" b="1" i="1" dirty="0">
                <a:solidFill>
                  <a:srgbClr val="FF0000"/>
                </a:solidFill>
              </a:rPr>
              <a:t>15 bodů (10 bodů za zpracování, 5 bodů za prezentaci)</a:t>
            </a:r>
            <a:endParaRPr lang="cs-CZ" sz="2800" b="1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cs-CZ" sz="2800" b="1" dirty="0">
              <a:solidFill>
                <a:srgbClr val="008080"/>
              </a:solidFill>
            </a:endParaRPr>
          </a:p>
          <a:p>
            <a:pPr marL="514350" indent="-514350">
              <a:buAutoNum type="arabicPeriod"/>
            </a:pPr>
            <a:r>
              <a:rPr lang="cs-CZ" sz="2800" b="1" dirty="0">
                <a:solidFill>
                  <a:srgbClr val="008080"/>
                </a:solidFill>
              </a:rPr>
              <a:t>Absolvování závěrečného testu (bodové ohodnocení –</a:t>
            </a:r>
            <a:r>
              <a:rPr lang="cs-CZ" sz="2800" b="1" dirty="0">
                <a:solidFill>
                  <a:srgbClr val="FF0000"/>
                </a:solidFill>
              </a:rPr>
              <a:t> maximálně 40 bodů</a:t>
            </a:r>
            <a:r>
              <a:rPr lang="cs-CZ" sz="2800" b="1" dirty="0">
                <a:solidFill>
                  <a:srgbClr val="008080"/>
                </a:solidFill>
              </a:rPr>
              <a:t>)</a:t>
            </a:r>
          </a:p>
          <a:p>
            <a:pPr marL="514350" indent="-514350">
              <a:buFontTx/>
              <a:buAutoNum type="arabicPeriod"/>
            </a:pPr>
            <a:r>
              <a:rPr lang="cs-CZ" sz="2800" b="1" dirty="0">
                <a:solidFill>
                  <a:srgbClr val="008080"/>
                </a:solidFill>
              </a:rPr>
              <a:t>Dobrovolný úkol – zpracování nad rámec bodového ohodnocení.</a:t>
            </a:r>
          </a:p>
          <a:p>
            <a:endParaRPr lang="cs-CZ" sz="2800" b="1" dirty="0">
              <a:solidFill>
                <a:srgbClr val="008080"/>
              </a:solidFill>
            </a:endParaRP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24026DFE-3785-4F1B-BD02-ACC4DB50F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973771"/>
              </p:ext>
            </p:extLst>
          </p:nvPr>
        </p:nvGraphicFramePr>
        <p:xfrm>
          <a:off x="7833816" y="1233680"/>
          <a:ext cx="2961564" cy="4135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6839">
                  <a:extLst>
                    <a:ext uri="{9D8B030D-6E8A-4147-A177-3AD203B41FA5}">
                      <a16:colId xmlns:a16="http://schemas.microsoft.com/office/drawing/2014/main" val="1027095438"/>
                    </a:ext>
                  </a:extLst>
                </a:gridCol>
                <a:gridCol w="2264725">
                  <a:extLst>
                    <a:ext uri="{9D8B030D-6E8A-4147-A177-3AD203B41FA5}">
                      <a16:colId xmlns:a16="http://schemas.microsoft.com/office/drawing/2014/main" val="591059558"/>
                    </a:ext>
                  </a:extLst>
                </a:gridCol>
              </a:tblGrid>
              <a:tr h="827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cs-CZ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1"/>
                          </a:solidFill>
                          <a:effectLst/>
                        </a:rPr>
                        <a:t>55 - 52</a:t>
                      </a:r>
                      <a:endParaRPr lang="cs-CZ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790063"/>
                  </a:ext>
                </a:extLst>
              </a:tr>
              <a:tr h="827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B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51 – 48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377183"/>
                  </a:ext>
                </a:extLst>
              </a:tr>
              <a:tr h="827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C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47 – 43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25351"/>
                  </a:ext>
                </a:extLst>
              </a:tr>
              <a:tr h="827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D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42 – 38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635507"/>
                  </a:ext>
                </a:extLst>
              </a:tr>
              <a:tr h="827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E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37 - 33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722913"/>
                  </a:ext>
                </a:extLst>
              </a:tr>
            </a:tbl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A9F738A0-0F45-4BD2-9902-B7AE320AAAB8}"/>
              </a:ext>
            </a:extLst>
          </p:cNvPr>
          <p:cNvSpPr txBox="1"/>
          <p:nvPr/>
        </p:nvSpPr>
        <p:spPr>
          <a:xfrm>
            <a:off x="7642746" y="5663821"/>
            <a:ext cx="4271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Základní materiály ke studiu a pokyny jsou v IS</a:t>
            </a:r>
          </a:p>
        </p:txBody>
      </p:sp>
    </p:spTree>
    <p:extLst>
      <p:ext uri="{BB962C8B-B14F-4D97-AF65-F5344CB8AC3E}">
        <p14:creationId xmlns:p14="http://schemas.microsoft.com/office/powerpoint/2010/main" val="4808183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7305" y="156949"/>
            <a:ext cx="9307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Interkulturní marketing – přizpůsobení 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341C2A2F-FF5F-4D65-BA38-385A9D0AB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735047"/>
              </p:ext>
            </p:extLst>
          </p:nvPr>
        </p:nvGraphicFramePr>
        <p:xfrm>
          <a:off x="251520" y="703189"/>
          <a:ext cx="10475647" cy="6171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6768">
                  <a:extLst>
                    <a:ext uri="{9D8B030D-6E8A-4147-A177-3AD203B41FA5}">
                      <a16:colId xmlns:a16="http://schemas.microsoft.com/office/drawing/2014/main" val="683001559"/>
                    </a:ext>
                  </a:extLst>
                </a:gridCol>
                <a:gridCol w="6878879">
                  <a:extLst>
                    <a:ext uri="{9D8B030D-6E8A-4147-A177-3AD203B41FA5}">
                      <a16:colId xmlns:a16="http://schemas.microsoft.com/office/drawing/2014/main" val="2403824913"/>
                    </a:ext>
                  </a:extLst>
                </a:gridCol>
              </a:tblGrid>
              <a:tr h="21866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Prvek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Charakter přizpůsobení (adaptace)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631558"/>
                  </a:ext>
                </a:extLst>
              </a:tr>
              <a:tr h="106507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Produkt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Úprava ingrediencí, množství v balení, výběr barev podle kulturních zvyklostí …</a:t>
                      </a:r>
                    </a:p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832485"/>
                  </a:ext>
                </a:extLst>
              </a:tr>
              <a:tr h="37492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Značka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Používání domácích značek, selekce značky pro konkrétní zahraniční trh…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128588"/>
                  </a:ext>
                </a:extLst>
              </a:tr>
              <a:tr h="775096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Cena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Prodej jen základních produktů bez doplňkových komponentů a služeb, nabídka menších spotřebitelských balení za nižší cenu, nabídka spotřebitelských úvěrů…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912872"/>
                  </a:ext>
                </a:extLst>
              </a:tr>
              <a:tr h="68387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Distribuce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Doba prodeje je přizpůsobena místním zvyklostem …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088222"/>
                  </a:ext>
                </a:extLst>
              </a:tr>
              <a:tr h="775096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Komunikace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Reklamy se známými domácími VIP, podpora charity, sdílený marketing, podpora sportu v dané zemi či kultury…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28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8459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233041"/>
            <a:ext cx="99843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Interkulturní marketing – koncepce sociálně kulturních zón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4133" y="1443841"/>
            <a:ext cx="10326779" cy="569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Koncepce je založena na identifikaci geografických zón, které mají podobné:</a:t>
            </a: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008080"/>
                </a:solidFill>
              </a:rPr>
              <a:t>ekonomické a </a:t>
            </a:r>
            <a:r>
              <a:rPr lang="cs-CZ" sz="2800" b="1">
                <a:solidFill>
                  <a:srgbClr val="008080"/>
                </a:solidFill>
              </a:rPr>
              <a:t>sociálně-kulturní zázemí </a:t>
            </a:r>
            <a:endParaRPr lang="cs-CZ" sz="2800" b="1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● umožňují uplatnit jednotnou marketingovou strategii pro více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   zemí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● podobná kritéria. </a:t>
            </a:r>
          </a:p>
          <a:p>
            <a:pPr>
              <a:defRPr/>
            </a:pPr>
            <a:endParaRPr lang="cs-CZ" sz="2800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Např. to může být podle kupní síly, velikosti spotřeby, hodnotového systému spotřebitelů, spotřebních zvyklostí, jazykové příbuznosti, citlivosti spotřebitelů na ceny apod. </a:t>
            </a:r>
          </a:p>
          <a:p>
            <a:pPr>
              <a:defRPr/>
            </a:pPr>
            <a:endParaRPr lang="cs-CZ" sz="2800" dirty="0">
              <a:solidFill>
                <a:srgbClr val="008080"/>
              </a:solidFill>
            </a:endParaRPr>
          </a:p>
          <a:p>
            <a:pPr algn="ctr">
              <a:defRPr/>
            </a:pPr>
            <a:r>
              <a:rPr lang="cs-CZ" sz="2800" b="1" i="1" dirty="0">
                <a:solidFill>
                  <a:srgbClr val="FF0000"/>
                </a:solidFill>
              </a:rPr>
              <a:t>Ani EU není jednou sociálně kulturní zónou!</a:t>
            </a:r>
          </a:p>
          <a:p>
            <a:pPr>
              <a:defRPr/>
            </a:pPr>
            <a:r>
              <a:rPr lang="cs-CZ" sz="2800" b="1" i="1" dirty="0">
                <a:solidFill>
                  <a:srgbClr val="FF0000"/>
                </a:solidFill>
              </a:rPr>
              <a:t>Ani sousední země nemusí mít stejné podmínky pro prodej produktů!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935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50675"/>
            <a:ext cx="99843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Interkulturní marketing – koncepce sociálně kulturních vrstev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134"/>
            <a:ext cx="11734453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Koncepce není řešena z geografického hlediska, ale dle homogenních segmentů dle sdílení hodnot.</a:t>
            </a: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● Sociální vrstvy mají stejné postoje, vkus, myšlení a spotřebitelské chování. </a:t>
            </a:r>
          </a:p>
          <a:p>
            <a:pPr>
              <a:defRPr/>
            </a:pPr>
            <a:r>
              <a:rPr lang="cs-CZ" sz="2800" dirty="0">
                <a:solidFill>
                  <a:srgbClr val="008080"/>
                </a:solidFill>
              </a:rPr>
              <a:t>● Týká se to určitých etnik (etnický marketing), dospívající mládeže, vysoko příjmové vrstvy obyvatel… ras…</a:t>
            </a:r>
          </a:p>
          <a:p>
            <a:pPr>
              <a:defRPr/>
            </a:pPr>
            <a:r>
              <a:rPr lang="cs-CZ" sz="2800" b="1" dirty="0">
                <a:solidFill>
                  <a:srgbClr val="FF0000"/>
                </a:solidFill>
              </a:rPr>
              <a:t>Příklad z praxe:</a:t>
            </a:r>
          </a:p>
          <a:p>
            <a:pPr algn="just">
              <a:defRPr/>
            </a:pPr>
            <a:r>
              <a:rPr lang="cs-CZ" sz="2400" dirty="0">
                <a:solidFill>
                  <a:srgbClr val="FF0000"/>
                </a:solidFill>
              </a:rPr>
              <a:t>Na indickém trhu má značný vliv náboženství, rozhoduje nízká cena. V obchodech lze nalézt všechno, ale v malém množství. Na těchto trzích, ale i v některých vyspělých zemích, mají významné místo různé etnické skupiny. V Číně roste skupina bohatých spotřebitelů. Etnická i rasová diverzita je v jednotlivých zemích poměrně odlišná. Existují extrémy. Např. v Japonsku je téměř veškeré obyvatelstvo japonského původu. Opačným extrémem jsou USA, více než 9 % populace se narodilo v jiné zemi.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8640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5293" y="449337"/>
            <a:ext cx="9946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Nejdůležitější motivy vstupu na zahraniční trhy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19616" y="1890494"/>
            <a:ext cx="8537639" cy="27515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Aktivní:</a:t>
            </a:r>
            <a:r>
              <a:rPr lang="cs-CZ" sz="3200" dirty="0">
                <a:solidFill>
                  <a:srgbClr val="FF0000"/>
                </a:solidFill>
              </a:rPr>
              <a:t>  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výhodnější ekonomické podmínky v zahraničí, unikátní výrobky, rozšíření tržního podílu, zlepšení obchodně-politického klimatu, nová poptávka po zboží, úspory z rozsahu, vytvoření image mezinárodní firmy.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8670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5293" y="449337"/>
            <a:ext cx="9946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Nejdůležitější motivy vstupu na zahraniční trhy</a:t>
            </a:r>
            <a:endParaRPr kumimoji="0" lang="en-GB" sz="36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80602" y="2213675"/>
            <a:ext cx="9880978" cy="27515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Pasivní: 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konkurenční tlaky (vstup konkurence na domácí trh), vytížení výrobních kapacit, klesající domácí prodeje a zisky (restriktivní opatření, zhoršení obchodně-politického klimatu), omezení rizika, nadvýroba, blízkost zákazníků, nasycené domácí trhy.</a:t>
            </a:r>
          </a:p>
        </p:txBody>
      </p:sp>
    </p:spTree>
    <p:extLst>
      <p:ext uri="{BB962C8B-B14F-4D97-AF65-F5344CB8AC3E}">
        <p14:creationId xmlns:p14="http://schemas.microsoft.com/office/powerpoint/2010/main" val="4296154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19" y="101600"/>
            <a:ext cx="930777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Vstup zahraničních obchodních řetězců n</a:t>
            </a:r>
            <a:r>
              <a:rPr lang="cs-CZ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 český </a:t>
            </a: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trh po 1989 – </a:t>
            </a:r>
            <a:r>
              <a:rPr lang="cs-CZ" sz="3200" b="1" kern="0" dirty="0">
                <a:solidFill>
                  <a:srgbClr val="FF0000"/>
                </a:solidFill>
                <a:latin typeface="Times New Roman"/>
                <a:ea typeface="+mj-ea"/>
                <a:cs typeface="+mj-cs"/>
              </a:rPr>
              <a:t>příklad z praxe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28942" y="1413922"/>
            <a:ext cx="9465686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Aktivní motivy:</a:t>
            </a:r>
          </a:p>
          <a:p>
            <a:pPr marL="533400" indent="-533400" algn="just"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  <a:cs typeface="Arial" pitchFamily="34" charset="0"/>
              </a:rPr>
              <a:t>● počáteční atomizace tuzemského obchodu a nízká</a:t>
            </a:r>
          </a:p>
          <a:p>
            <a:pPr marL="533400" indent="-533400" algn="just"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  <a:cs typeface="Arial" pitchFamily="34" charset="0"/>
              </a:rPr>
              <a:t>organizovanost českých obchodníků, transformace</a:t>
            </a:r>
          </a:p>
          <a:p>
            <a:pPr marL="533400" indent="-533400"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  <a:cs typeface="Arial" pitchFamily="34" charset="0"/>
              </a:rPr>
              <a:t>družstev </a:t>
            </a:r>
            <a:r>
              <a:rPr lang="cs-CZ" sz="2800" b="1" dirty="0">
                <a:solidFill>
                  <a:srgbClr val="FF0000"/>
                </a:solidFill>
                <a:cs typeface="Arial" pitchFamily="34" charset="0"/>
              </a:rPr>
              <a:t>(malé ekonomické bariéry vstupu),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  <a:cs typeface="Arial" pitchFamily="34" charset="0"/>
              </a:rPr>
              <a:t>● další atraktivita českého trhu </a:t>
            </a:r>
            <a:r>
              <a:rPr lang="cs-CZ" sz="2800" b="1" dirty="0">
                <a:solidFill>
                  <a:srgbClr val="FF0000"/>
                </a:solidFill>
                <a:cs typeface="Arial" pitchFamily="34" charset="0"/>
              </a:rPr>
              <a:t>(relativně dobrá kupní síla … pro západoevropské firmy: geografická blízkost, malé kulturní rozdíly…),</a:t>
            </a:r>
          </a:p>
          <a:p>
            <a:pPr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Pasivní motivy:</a:t>
            </a:r>
          </a:p>
          <a:p>
            <a:pPr>
              <a:buFontTx/>
              <a:buNone/>
              <a:defRPr/>
            </a:pPr>
            <a:r>
              <a:rPr lang="cs-CZ" sz="2800" b="1" dirty="0">
                <a:solidFill>
                  <a:srgbClr val="008080"/>
                </a:solidFill>
                <a:cs typeface="Arial" pitchFamily="34" charset="0"/>
              </a:rPr>
              <a:t>● </a:t>
            </a:r>
            <a:r>
              <a:rPr lang="cs-CZ" sz="2800" b="1" dirty="0">
                <a:solidFill>
                  <a:srgbClr val="008080"/>
                </a:solidFill>
              </a:rPr>
              <a:t>Nasycení domácího trhu a legislativní překážky rozvoje, silná konkurence.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140" y="10160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6336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74351" y="195486"/>
            <a:ext cx="72547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Úrovně rozhodování v mezinárodním marketingu: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74351" y="1402080"/>
            <a:ext cx="9943357" cy="28500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Strategická úroveň</a:t>
            </a:r>
            <a:r>
              <a:rPr lang="cs-CZ" sz="3200" b="1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– hledání vhodné obchodní metody pro vstup podniku na zahraniční trh (přímý export, nepřímý export, </a:t>
            </a:r>
            <a:r>
              <a:rPr lang="cs-CZ" sz="3200" dirty="0" err="1">
                <a:solidFill>
                  <a:srgbClr val="008080"/>
                </a:solidFill>
              </a:rPr>
              <a:t>franchising</a:t>
            </a:r>
            <a:r>
              <a:rPr lang="cs-CZ" sz="3200" dirty="0">
                <a:solidFill>
                  <a:srgbClr val="008080"/>
                </a:solidFill>
              </a:rPr>
              <a:t>, akvizice…)</a:t>
            </a:r>
          </a:p>
          <a:p>
            <a:pPr>
              <a:lnSpc>
                <a:spcPct val="80000"/>
              </a:lnSpc>
              <a:defRPr/>
            </a:pPr>
            <a:endParaRPr lang="cs-CZ" sz="32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- příprava optimální marketingová strategie.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8511990" y="71595"/>
            <a:ext cx="1479818" cy="1206594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45415FF-58E4-4BDA-B103-CB0004C2119A}"/>
              </a:ext>
            </a:extLst>
          </p:cNvPr>
          <p:cNvSpPr txBox="1"/>
          <p:nvPr/>
        </p:nvSpPr>
        <p:spPr>
          <a:xfrm>
            <a:off x="374351" y="4375982"/>
            <a:ext cx="9943357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Analytická úroveň</a:t>
            </a: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lnSpc>
                <a:spcPct val="80000"/>
              </a:lnSpc>
              <a:buFontTx/>
              <a:buChar char="-"/>
              <a:defRPr/>
            </a:pPr>
            <a:r>
              <a:rPr lang="cs-CZ" sz="3200" dirty="0">
                <a:solidFill>
                  <a:srgbClr val="008080"/>
                </a:solidFill>
              </a:rPr>
              <a:t>analýza trhů </a:t>
            </a:r>
          </a:p>
          <a:p>
            <a:pPr marL="457200" indent="-457200">
              <a:lnSpc>
                <a:spcPct val="80000"/>
              </a:lnSpc>
              <a:buFontTx/>
              <a:buChar char="-"/>
              <a:defRPr/>
            </a:pPr>
            <a:r>
              <a:rPr lang="cs-CZ" sz="3200" dirty="0">
                <a:solidFill>
                  <a:srgbClr val="008080"/>
                </a:solidFill>
              </a:rPr>
              <a:t>segmentace trhů a výběr trhů </a:t>
            </a:r>
          </a:p>
          <a:p>
            <a:pPr marL="457200" indent="-457200">
              <a:lnSpc>
                <a:spcPct val="80000"/>
              </a:lnSpc>
              <a:buFontTx/>
              <a:buChar char="-"/>
              <a:defRPr/>
            </a:pPr>
            <a:r>
              <a:rPr lang="cs-CZ" sz="3200" dirty="0">
                <a:solidFill>
                  <a:srgbClr val="008080"/>
                </a:solidFill>
              </a:rPr>
              <a:t>mezinárodní marketingový výzkum.</a:t>
            </a:r>
          </a:p>
        </p:txBody>
      </p:sp>
    </p:spTree>
    <p:extLst>
      <p:ext uri="{BB962C8B-B14F-4D97-AF65-F5344CB8AC3E}">
        <p14:creationId xmlns:p14="http://schemas.microsoft.com/office/powerpoint/2010/main" val="3485076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7654" y="195486"/>
            <a:ext cx="72547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Úrovně rozhodování v mezinárodním marketingu:</a:t>
            </a:r>
            <a:endParaRPr lang="en-GB" sz="3200" b="1" kern="0" dirty="0">
              <a:solidFill>
                <a:srgbClr val="008080"/>
              </a:solidFill>
            </a:endParaRPr>
          </a:p>
          <a:p>
            <a:pPr lvl="0">
              <a:defRPr/>
            </a:pPr>
            <a:r>
              <a:rPr lang="cs-CZ" sz="3200" b="1" dirty="0">
                <a:solidFill>
                  <a:srgbClr val="008080"/>
                </a:solidFill>
              </a:rPr>
              <a:t>: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8313106" y="66110"/>
            <a:ext cx="1479818" cy="1206594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EB1A757-7511-4356-BA4A-F4C71E36A49F}"/>
              </a:ext>
            </a:extLst>
          </p:cNvPr>
          <p:cNvSpPr txBox="1"/>
          <p:nvPr/>
        </p:nvSpPr>
        <p:spPr>
          <a:xfrm>
            <a:off x="297654" y="1272704"/>
            <a:ext cx="10209839" cy="28500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Funkční úroveň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– mezinárodní výrobková strategie 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-  řízení mezinárodních distribučních cest 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-  mezinárodní cenová strategie 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-  mezinárodní komunikační strategie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-  mezinárodní strategie ve službách.</a:t>
            </a:r>
          </a:p>
          <a:p>
            <a:pPr algn="just">
              <a:lnSpc>
                <a:spcPct val="80000"/>
              </a:lnSpc>
              <a:defRPr/>
            </a:pPr>
            <a:endParaRPr lang="cs-CZ" sz="3200" dirty="0">
              <a:solidFill>
                <a:srgbClr val="00808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B977005-B1B3-4DA8-81F5-B6E818E0585D}"/>
              </a:ext>
            </a:extLst>
          </p:cNvPr>
          <p:cNvSpPr txBox="1"/>
          <p:nvPr/>
        </p:nvSpPr>
        <p:spPr>
          <a:xfrm>
            <a:off x="297654" y="4206457"/>
            <a:ext cx="10209838" cy="24560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  <a:defRPr/>
            </a:pPr>
            <a:endParaRPr lang="cs-CZ" sz="3200" dirty="0">
              <a:solidFill>
                <a:srgbClr val="008080"/>
              </a:solidFill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Řídící úroveň </a:t>
            </a:r>
          </a:p>
          <a:p>
            <a:pPr marL="457200" indent="-457200" algn="just">
              <a:lnSpc>
                <a:spcPct val="80000"/>
              </a:lnSpc>
              <a:buFontTx/>
              <a:buChar char="-"/>
              <a:defRPr/>
            </a:pPr>
            <a:r>
              <a:rPr lang="cs-CZ" sz="3200" dirty="0">
                <a:solidFill>
                  <a:srgbClr val="008080"/>
                </a:solidFill>
              </a:rPr>
              <a:t>forma organizační struktury podniku  </a:t>
            </a:r>
          </a:p>
          <a:p>
            <a:pPr marL="457200" indent="-457200" algn="just">
              <a:lnSpc>
                <a:spcPct val="80000"/>
              </a:lnSpc>
              <a:buFontTx/>
              <a:buChar char="-"/>
              <a:defRPr/>
            </a:pPr>
            <a:r>
              <a:rPr lang="cs-CZ" sz="3200" dirty="0">
                <a:solidFill>
                  <a:srgbClr val="008080"/>
                </a:solidFill>
              </a:rPr>
              <a:t>řízení mezinárodních obchodních aktivit</a:t>
            </a:r>
          </a:p>
          <a:p>
            <a:pPr marL="457200" indent="-457200" algn="just">
              <a:lnSpc>
                <a:spcPct val="80000"/>
              </a:lnSpc>
              <a:buFontTx/>
              <a:buChar char="-"/>
              <a:defRPr/>
            </a:pPr>
            <a:r>
              <a:rPr lang="cs-CZ" sz="3200" dirty="0">
                <a:solidFill>
                  <a:srgbClr val="008080"/>
                </a:solidFill>
              </a:rPr>
              <a:t>plánování a kontrola a </a:t>
            </a:r>
          </a:p>
          <a:p>
            <a:pPr marL="457200" indent="-457200" algn="just">
              <a:lnSpc>
                <a:spcPct val="80000"/>
              </a:lnSpc>
              <a:buFontTx/>
              <a:buChar char="-"/>
              <a:defRPr/>
            </a:pPr>
            <a:r>
              <a:rPr lang="cs-CZ" sz="3200" dirty="0">
                <a:solidFill>
                  <a:srgbClr val="008080"/>
                </a:solidFill>
              </a:rPr>
              <a:t>financování mezinárodního podnikání.</a:t>
            </a:r>
            <a:endParaRPr lang="cs-CZ" sz="24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465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785" y="521017"/>
            <a:ext cx="9813535" cy="8810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200" b="1" i="1" dirty="0">
                <a:solidFill>
                  <a:srgbClr val="008080"/>
                </a:solidFill>
                <a:latin typeface="+mn-lt"/>
              </a:rPr>
              <a:t>Zásadní otázky podniku před vstupem do mezinárodního podnikání: shrnutí</a:t>
            </a:r>
            <a:endParaRPr lang="cs-CZ" sz="32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784" y="1443251"/>
            <a:ext cx="10958755" cy="501081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514350" indent="-514350">
              <a:buAutoNum type="arabicParenR"/>
              <a:defRPr/>
            </a:pPr>
            <a:r>
              <a:rPr lang="cs-CZ" sz="3200" b="1" dirty="0">
                <a:solidFill>
                  <a:srgbClr val="008080"/>
                </a:solidFill>
              </a:rPr>
              <a:t>Jít na zahraniční trh, ano nebo ne? </a:t>
            </a:r>
            <a:r>
              <a:rPr lang="cs-CZ" sz="3200" b="1" dirty="0">
                <a:solidFill>
                  <a:srgbClr val="FF0000"/>
                </a:solidFill>
              </a:rPr>
              <a:t>Rozhodovací analýza (varianty, kritéria)</a:t>
            </a:r>
          </a:p>
          <a:p>
            <a:pPr marL="0" indent="0">
              <a:buNone/>
              <a:defRPr/>
            </a:pPr>
            <a:r>
              <a:rPr lang="cs-CZ" sz="3200" b="1" dirty="0">
                <a:solidFill>
                  <a:srgbClr val="008080"/>
                </a:solidFill>
              </a:rPr>
              <a:t>2) Na který trh vstoupit? </a:t>
            </a:r>
            <a:r>
              <a:rPr lang="cs-CZ" sz="3200" b="1" dirty="0">
                <a:solidFill>
                  <a:srgbClr val="FF0000"/>
                </a:solidFill>
              </a:rPr>
              <a:t>Světadíl, země, region, SÚ…</a:t>
            </a:r>
          </a:p>
          <a:p>
            <a:pPr marL="0" indent="0">
              <a:buNone/>
              <a:defRPr/>
            </a:pPr>
            <a:r>
              <a:rPr lang="cs-CZ" sz="3200" b="1" dirty="0">
                <a:solidFill>
                  <a:srgbClr val="008080"/>
                </a:solidFill>
              </a:rPr>
              <a:t>3) Jakou formu (obchodní metodu) zvolit pro vstup na zahraniční trh? </a:t>
            </a:r>
            <a:r>
              <a:rPr lang="cs-CZ" sz="3200" b="1" dirty="0">
                <a:solidFill>
                  <a:srgbClr val="FF0000"/>
                </a:solidFill>
              </a:rPr>
              <a:t>Kapitálově náročnou či ne.</a:t>
            </a:r>
          </a:p>
          <a:p>
            <a:pPr marL="0" indent="0">
              <a:buNone/>
              <a:defRPr/>
            </a:pPr>
            <a:r>
              <a:rPr lang="cs-CZ" sz="3200" b="1" dirty="0">
                <a:solidFill>
                  <a:srgbClr val="008080"/>
                </a:solidFill>
              </a:rPr>
              <a:t>4) Jakou zvolit marketingovou koncepci a strategii? </a:t>
            </a:r>
            <a:r>
              <a:rPr lang="cs-CZ" sz="3200" b="1" dirty="0">
                <a:solidFill>
                  <a:srgbClr val="FF0000"/>
                </a:solidFill>
              </a:rPr>
              <a:t>Např. standardizace produktu či adaptace…</a:t>
            </a:r>
          </a:p>
          <a:p>
            <a:pPr marL="0" indent="0">
              <a:buNone/>
              <a:defRPr/>
            </a:pPr>
            <a:r>
              <a:rPr lang="cs-CZ" sz="3200" b="1" dirty="0">
                <a:solidFill>
                  <a:srgbClr val="008080"/>
                </a:solidFill>
              </a:rPr>
              <a:t>5) Jakou zvolit organizační formu a systém řízení mezinárodních obchodních aktivit? </a:t>
            </a:r>
            <a:r>
              <a:rPr lang="cs-CZ" sz="3200" b="1" dirty="0">
                <a:solidFill>
                  <a:srgbClr val="FF0000"/>
                </a:solidFill>
              </a:rPr>
              <a:t>Souvisí s formou vstupu a volbou distribučních kanálů.</a:t>
            </a:r>
          </a:p>
          <a:p>
            <a:pPr marL="0" indent="0">
              <a:buNone/>
              <a:defRPr/>
            </a:pP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123" y="15877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41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91570" y="260351"/>
            <a:ext cx="8993875" cy="1568449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b="1" i="1" dirty="0">
                <a:solidFill>
                  <a:srgbClr val="008080"/>
                </a:solidFill>
                <a:latin typeface="+mn-lt"/>
              </a:rPr>
              <a:t>Hlavní manažerské styly v zahraničních firmách-model EPRG (firmy etnocentrické, polycentrické, regiocentrické a geocentrické)</a:t>
            </a:r>
            <a:endParaRPr lang="cs-CZ" sz="36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5037" y="1828800"/>
            <a:ext cx="9577980" cy="2410283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E – etnocentrické firmy </a:t>
            </a:r>
          </a:p>
          <a:p>
            <a:pPr marL="0" indent="0" algn="just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– </a:t>
            </a:r>
            <a:r>
              <a:rPr lang="cs-CZ" sz="2400" dirty="0">
                <a:solidFill>
                  <a:srgbClr val="008080"/>
                </a:solidFill>
              </a:rPr>
              <a:t>hlavně tuzemský trh, po dosažení maximálního podílu přechod k internacionalizaci, </a:t>
            </a:r>
            <a:r>
              <a:rPr lang="cs-CZ" sz="2400" b="1" dirty="0">
                <a:solidFill>
                  <a:srgbClr val="008080"/>
                </a:solidFill>
              </a:rPr>
              <a:t>kulturně blízké trhy </a:t>
            </a:r>
            <a:r>
              <a:rPr lang="cs-CZ" sz="2400" dirty="0">
                <a:solidFill>
                  <a:srgbClr val="008080"/>
                </a:solidFill>
              </a:rPr>
              <a:t>- manažeři země původu (expatrianti), ale s omezenými pravomocemi, vyšší náklady na odměňování a životní standard, nebezpečí nepochopení místních zaměstnanců</a:t>
            </a:r>
          </a:p>
          <a:p>
            <a:pPr marL="0" indent="0"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(</a:t>
            </a:r>
            <a:r>
              <a:rPr lang="cs-CZ" sz="2400" dirty="0">
                <a:solidFill>
                  <a:srgbClr val="FF0000"/>
                </a:solidFill>
              </a:rPr>
              <a:t>MSP,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americké, japonské, francouzské firmy</a:t>
            </a:r>
            <a:r>
              <a:rPr lang="cs-CZ" sz="2400" dirty="0">
                <a:solidFill>
                  <a:srgbClr val="008080"/>
                </a:solidFill>
              </a:rPr>
              <a:t>).</a:t>
            </a:r>
          </a:p>
          <a:p>
            <a:pPr marL="0" indent="0">
              <a:buNone/>
              <a:defRPr/>
            </a:pPr>
            <a:r>
              <a:rPr lang="cs-CZ" sz="3200" dirty="0">
                <a:solidFill>
                  <a:srgbClr val="008080"/>
                </a:solidFill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195B0818-BA95-46E9-B86F-D46639E5BFE1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685037" y="4380824"/>
            <a:ext cx="9744502" cy="23129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P - polycentrické firmy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– </a:t>
            </a:r>
            <a:r>
              <a:rPr lang="cs-CZ" sz="2400" dirty="0">
                <a:solidFill>
                  <a:srgbClr val="008080"/>
                </a:solidFill>
              </a:rPr>
              <a:t>největší </a:t>
            </a:r>
            <a:r>
              <a:rPr lang="cs-CZ" sz="2400" b="1" dirty="0">
                <a:solidFill>
                  <a:srgbClr val="008080"/>
                </a:solidFill>
              </a:rPr>
              <a:t>přizpůsobivost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trhům</a:t>
            </a:r>
            <a:r>
              <a:rPr lang="cs-CZ" sz="2400" dirty="0">
                <a:solidFill>
                  <a:srgbClr val="008080"/>
                </a:solidFill>
              </a:rPr>
              <a:t>,  velké rozhodovací pravomoci poboček,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- tuzemský management, zaměstnanci vedení pobočky mají výhodu ve znalosti jazyku, místních podmínek, kultury, norem a hodnot.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(</a:t>
            </a:r>
            <a:r>
              <a:rPr lang="cs-CZ" sz="2400" dirty="0">
                <a:solidFill>
                  <a:srgbClr val="FF0000"/>
                </a:solidFill>
              </a:rPr>
              <a:t>středně velké firmy na omezeném zahraničním trhu</a:t>
            </a:r>
            <a:r>
              <a:rPr lang="cs-CZ" sz="2400" dirty="0">
                <a:solidFill>
                  <a:srgbClr val="00808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1738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9469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r>
              <a:rPr lang="cs-CZ" sz="4000" b="1" cap="all" dirty="0"/>
              <a:t>Podstata mezinárodního marketingu </a:t>
            </a:r>
          </a:p>
          <a:p>
            <a:pPr lvl="0"/>
            <a:r>
              <a:rPr lang="cs-CZ" sz="4000" b="1" cap="all" dirty="0"/>
              <a:t>a jeho specifika</a:t>
            </a:r>
            <a:endParaRPr lang="cs-CZ" sz="43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006200"/>
            <a:ext cx="4806091" cy="29589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Cílem přednášky je objasnit vznik a vývoj mezinárodního marketingu a vysvětlit jeho jednotlivé koncepce</a:t>
            </a:r>
          </a:p>
          <a:p>
            <a:pPr marL="0" indent="0" algn="ctr">
              <a:buNone/>
              <a:defRPr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163343" y="5755284"/>
            <a:ext cx="2688299" cy="65770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89224" y="397094"/>
            <a:ext cx="8993875" cy="663575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b="1" i="1" dirty="0">
                <a:solidFill>
                  <a:srgbClr val="008080"/>
                </a:solidFill>
                <a:latin typeface="+mn-lt"/>
              </a:rPr>
              <a:t>Hlavní manažerské styly v zahraničních firmách-model EPRG</a:t>
            </a:r>
            <a:endParaRPr lang="cs-CZ" sz="36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17316" y="1292323"/>
            <a:ext cx="9577980" cy="2560586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R – </a:t>
            </a:r>
            <a:r>
              <a:rPr lang="cs-CZ" sz="2400" b="1" dirty="0" err="1">
                <a:solidFill>
                  <a:srgbClr val="FF0000"/>
                </a:solidFill>
              </a:rPr>
              <a:t>regiocentrické</a:t>
            </a:r>
            <a:r>
              <a:rPr lang="cs-CZ" sz="2400" b="1" dirty="0">
                <a:solidFill>
                  <a:srgbClr val="FF0000"/>
                </a:solidFill>
              </a:rPr>
              <a:t> firmy </a:t>
            </a:r>
            <a:r>
              <a:rPr lang="cs-CZ" sz="2400" dirty="0">
                <a:solidFill>
                  <a:schemeClr val="bg2"/>
                </a:solidFill>
              </a:rPr>
              <a:t>–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rgbClr val="008080"/>
                </a:solidFill>
              </a:rPr>
              <a:t>vybrané </a:t>
            </a:r>
            <a:r>
              <a:rPr lang="cs-CZ" sz="2400" b="1" dirty="0">
                <a:solidFill>
                  <a:srgbClr val="008080"/>
                </a:solidFill>
              </a:rPr>
              <a:t>sociálně-kulturní zóny</a:t>
            </a:r>
            <a:r>
              <a:rPr lang="cs-CZ" sz="2400" dirty="0">
                <a:solidFill>
                  <a:srgbClr val="008080"/>
                </a:solidFill>
              </a:rPr>
              <a:t>, specifické strategie, multinacionální firmy,  interkulturní marketing.</a:t>
            </a:r>
          </a:p>
          <a:p>
            <a:pPr>
              <a:buFontTx/>
              <a:buChar char="-"/>
              <a:defRPr/>
            </a:pPr>
            <a:r>
              <a:rPr lang="cs-CZ" sz="2400" dirty="0">
                <a:solidFill>
                  <a:srgbClr val="008080"/>
                </a:solidFill>
              </a:rPr>
              <a:t>manažeři se přemísťují mezi </a:t>
            </a:r>
            <a:r>
              <a:rPr lang="cs-CZ" sz="2400" b="1" dirty="0">
                <a:solidFill>
                  <a:srgbClr val="008080"/>
                </a:solidFill>
              </a:rPr>
              <a:t>regiony, </a:t>
            </a:r>
            <a:r>
              <a:rPr lang="cs-CZ" sz="2400" dirty="0">
                <a:solidFill>
                  <a:srgbClr val="008080"/>
                </a:solidFill>
              </a:rPr>
              <a:t>je zabezpečena znalost regionálních podmínek.</a:t>
            </a:r>
          </a:p>
          <a:p>
            <a:pPr marL="0" indent="0"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 (</a:t>
            </a:r>
            <a:r>
              <a:rPr lang="cs-CZ" sz="2400" dirty="0">
                <a:solidFill>
                  <a:srgbClr val="FF0000"/>
                </a:solidFill>
              </a:rPr>
              <a:t>velké potravinářské firmy  např. </a:t>
            </a:r>
            <a:r>
              <a:rPr lang="cs-CZ" sz="2400" b="1" dirty="0" err="1">
                <a:solidFill>
                  <a:srgbClr val="FF0000"/>
                </a:solidFill>
              </a:rPr>
              <a:t>Danone</a:t>
            </a:r>
            <a:r>
              <a:rPr lang="cs-CZ" sz="2400" b="1" dirty="0">
                <a:solidFill>
                  <a:srgbClr val="FF0000"/>
                </a:solidFill>
              </a:rPr>
              <a:t>, Nestlé</a:t>
            </a:r>
            <a:r>
              <a:rPr lang="cs-CZ" sz="2400" b="1" dirty="0">
                <a:solidFill>
                  <a:srgbClr val="008080"/>
                </a:solidFill>
              </a:rPr>
              <a:t>). </a:t>
            </a:r>
            <a:endParaRPr lang="cs-CZ" sz="24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3F7C9794-5523-42D6-8FA2-F10BCAC73A18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617316" y="4024450"/>
            <a:ext cx="10385946" cy="21632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G – geocentrické firmy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– </a:t>
            </a:r>
            <a:r>
              <a:rPr lang="cs-CZ" sz="2400" dirty="0">
                <a:solidFill>
                  <a:srgbClr val="008080"/>
                </a:solidFill>
              </a:rPr>
              <a:t>snahou je vytvořit pracovní tým složený ze zaměstnanců s odpovídajícími zkušenostmi, dovednostmi, znalostmi, kteří mají potřebné zkušenosti z práce v mezinárodním prostředí (snaha o rovné příležitosti)</a:t>
            </a:r>
            <a:r>
              <a:rPr lang="cs-CZ" sz="2400" dirty="0"/>
              <a:t>. </a:t>
            </a:r>
            <a:endParaRPr lang="cs-CZ" sz="2400" b="1" dirty="0">
              <a:solidFill>
                <a:srgbClr val="00808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(</a:t>
            </a:r>
            <a:r>
              <a:rPr lang="cs-CZ" sz="2400" dirty="0">
                <a:solidFill>
                  <a:srgbClr val="FF0000"/>
                </a:solidFill>
              </a:rPr>
              <a:t>velké globální firmy, koncepce globálního marketingu, např. </a:t>
            </a:r>
            <a:r>
              <a:rPr lang="cs-CZ" sz="2400" dirty="0" err="1">
                <a:solidFill>
                  <a:srgbClr val="FF0000"/>
                </a:solidFill>
              </a:rPr>
              <a:t>Mc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Donalds</a:t>
            </a:r>
            <a:r>
              <a:rPr lang="cs-CZ" sz="2400" dirty="0">
                <a:solidFill>
                  <a:srgbClr val="008080"/>
                </a:solidFill>
              </a:rPr>
              <a:t>…).</a:t>
            </a:r>
          </a:p>
        </p:txBody>
      </p:sp>
    </p:spTree>
    <p:extLst>
      <p:ext uri="{BB962C8B-B14F-4D97-AF65-F5344CB8AC3E}">
        <p14:creationId xmlns:p14="http://schemas.microsoft.com/office/powerpoint/2010/main" val="28512897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398293" y="260351"/>
            <a:ext cx="3715296" cy="663575"/>
          </a:xfrm>
          <a:noFill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+mn-lt"/>
              </a:rPr>
              <a:t>Shrnutí přednášky</a:t>
            </a:r>
          </a:p>
        </p:txBody>
      </p:sp>
      <p:sp>
        <p:nvSpPr>
          <p:cNvPr id="1034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03586" y="1314450"/>
            <a:ext cx="10836323" cy="55435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Vývoj mezinárodního marketingu -</a:t>
            </a:r>
            <a:r>
              <a:rPr lang="cs-CZ" sz="2400" dirty="0">
                <a:solidFill>
                  <a:srgbClr val="008080"/>
                </a:solidFill>
              </a:rPr>
              <a:t>70. léta 20. století.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Vývoj mezinárodního podnikání – </a:t>
            </a:r>
            <a:r>
              <a:rPr lang="cs-CZ" sz="2400" dirty="0">
                <a:solidFill>
                  <a:srgbClr val="008080"/>
                </a:solidFill>
              </a:rPr>
              <a:t>internacionalizace aktivit, od krátkodobosti ke dlouhodobosti, otevírání nových trhů, rozvoj IT, marketing  vztahů.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Definice mezinárodního marketingu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Podstatné rozdíly mezi tuzemským a mezinárodním marketingem – </a:t>
            </a:r>
            <a:r>
              <a:rPr lang="cs-CZ" sz="2400" dirty="0">
                <a:solidFill>
                  <a:srgbClr val="008080"/>
                </a:solidFill>
              </a:rPr>
              <a:t>znalost zákazníků, jejich preferencí, konkurence, prostředí…obchodní jednání, jazyk, legislativa…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Koncepce mezinárodního marketingu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Vývozní marketing – </a:t>
            </a:r>
            <a:r>
              <a:rPr lang="cs-CZ" sz="2400" dirty="0">
                <a:solidFill>
                  <a:srgbClr val="008080"/>
                </a:solidFill>
              </a:rPr>
              <a:t>exportní, nejnižší forma, výběr trhu, distribuce, modifikace produktu...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Globální marketing – </a:t>
            </a:r>
            <a:r>
              <a:rPr lang="cs-CZ" sz="2400" dirty="0">
                <a:solidFill>
                  <a:srgbClr val="008080"/>
                </a:solidFill>
              </a:rPr>
              <a:t>homogenizace nabídky a poptávky, globální strategie, nedostatky koncepce.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Interkulturní marketing – </a:t>
            </a:r>
            <a:r>
              <a:rPr lang="cs-CZ" sz="2400" dirty="0">
                <a:solidFill>
                  <a:srgbClr val="008080"/>
                </a:solidFill>
              </a:rPr>
              <a:t>země s jinou kulturou.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Motivy vstupu na zahraniční trhy – </a:t>
            </a:r>
            <a:r>
              <a:rPr lang="cs-CZ" sz="2400" dirty="0">
                <a:solidFill>
                  <a:srgbClr val="008080"/>
                </a:solidFill>
              </a:rPr>
              <a:t>aktivní a </a:t>
            </a:r>
            <a:r>
              <a:rPr lang="cs-CZ" sz="2400">
                <a:solidFill>
                  <a:srgbClr val="008080"/>
                </a:solidFill>
              </a:rPr>
              <a:t>pasivní motivy.</a:t>
            </a:r>
            <a:endParaRPr lang="cs-CZ" sz="24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Model EPRG </a:t>
            </a:r>
            <a:r>
              <a:rPr lang="cs-CZ" sz="2400" dirty="0">
                <a:solidFill>
                  <a:srgbClr val="008080"/>
                </a:solidFill>
              </a:rPr>
              <a:t>– etnocentrické, polycentrické, </a:t>
            </a:r>
            <a:r>
              <a:rPr lang="cs-CZ" sz="2400" dirty="0" err="1">
                <a:solidFill>
                  <a:srgbClr val="008080"/>
                </a:solidFill>
              </a:rPr>
              <a:t>regiocentrické</a:t>
            </a:r>
            <a:r>
              <a:rPr lang="cs-CZ" sz="2400" dirty="0">
                <a:solidFill>
                  <a:srgbClr val="008080"/>
                </a:solidFill>
              </a:rPr>
              <a:t>, geocentrické.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2" y="2819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73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39242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32976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r>
              <a:rPr lang="cs-CZ" b="1" cap="all" dirty="0">
                <a:solidFill>
                  <a:schemeClr val="bg1"/>
                </a:solidFill>
              </a:rPr>
              <a:t>Podstata mezinárodního marketingu </a:t>
            </a:r>
          </a:p>
          <a:p>
            <a:pPr lvl="0"/>
            <a:r>
              <a:rPr lang="cs-CZ" b="1" cap="all" dirty="0">
                <a:solidFill>
                  <a:schemeClr val="bg1"/>
                </a:solidFill>
              </a:rPr>
              <a:t>a jeho specifika</a:t>
            </a:r>
            <a:endParaRPr lang="cs-CZ" sz="48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542197"/>
            <a:ext cx="6270924" cy="47357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Vývoj mezinárodního marketingu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Vývoj mezinárodního podnikání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Definice mezinárodního marketingu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Podstatné rozdíly mezi tuzemským a mezinárodním marketingem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Koncepce mezinárodního marketingu-vývozní, globální, interkulturní marketing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Motivy vstupu na zahraniční trhy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Úrovně rozhodování v mezinárodním marketingu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Model EPRG – manažerské přístupy</a:t>
            </a:r>
          </a:p>
          <a:p>
            <a:pPr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Zásadní otázky položené před vstupem na zahraniční trh</a:t>
            </a: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01556" y="4675969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1874953" y="85724"/>
            <a:ext cx="6958084" cy="47307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cs-CZ" sz="4000" b="1" dirty="0"/>
            </a:br>
            <a:r>
              <a:rPr lang="cs-CZ" sz="4000" b="1" dirty="0">
                <a:solidFill>
                  <a:srgbClr val="008080"/>
                </a:solidFill>
              </a:rPr>
              <a:t>Vývoj mezinárodního marketingu</a:t>
            </a:r>
            <a:br>
              <a:rPr lang="cs-CZ" sz="4000" b="1" dirty="0">
                <a:solidFill>
                  <a:srgbClr val="008080"/>
                </a:solidFill>
              </a:rPr>
            </a:br>
            <a:r>
              <a:rPr lang="cs-CZ" sz="4000" b="1" dirty="0">
                <a:solidFill>
                  <a:srgbClr val="008080"/>
                </a:solidFill>
              </a:rPr>
              <a:t>(rámcová orientace)</a:t>
            </a:r>
          </a:p>
        </p:txBody>
      </p:sp>
      <p:pic>
        <p:nvPicPr>
          <p:cNvPr id="8195" name="Picture 6" descr="MMj02830530000[1]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47273" y="188635"/>
            <a:ext cx="952500" cy="952500"/>
          </a:xfrm>
        </p:spPr>
      </p:pic>
      <p:pic>
        <p:nvPicPr>
          <p:cNvPr id="8196" name="Picture 10" descr="MCj0339356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38084" y="76200"/>
            <a:ext cx="906463" cy="904875"/>
          </a:xfrm>
        </p:spPr>
      </p:pic>
      <p:pic>
        <p:nvPicPr>
          <p:cNvPr id="8197" name="Picture 11" descr="MMj03546730000[1]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2243" y="100785"/>
            <a:ext cx="762000" cy="638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883206"/>
              </p:ext>
            </p:extLst>
          </p:nvPr>
        </p:nvGraphicFramePr>
        <p:xfrm>
          <a:off x="492801" y="1389964"/>
          <a:ext cx="11204812" cy="4645715"/>
        </p:xfrm>
        <a:graphic>
          <a:graphicData uri="http://schemas.openxmlformats.org/drawingml/2006/table">
            <a:tbl>
              <a:tblPr/>
              <a:tblGrid>
                <a:gridCol w="317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0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0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Období vzniku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Koncepce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0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Počátek 20. století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Výrobní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 léta 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Výrobková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3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 léta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Prodejní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50. léta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Marketingová (Transakční marketing) (USA- 20. až 30. léta)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4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60. léta 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Marketing služeb, Sociální marketing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70. léta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Mezinárodní marketing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Sociálně-ekologický marketing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6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Polovina 70. let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Sociálně-etický marketing (společenský marketing)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24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90. léta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Marketing vztahů (CRM)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230" name="Rectangle 6"/>
          <p:cNvSpPr>
            <a:spLocks noChangeArrowheads="1"/>
          </p:cNvSpPr>
          <p:nvPr/>
        </p:nvSpPr>
        <p:spPr bwMode="auto">
          <a:xfrm>
            <a:off x="6003635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sz="1800"/>
            </a:br>
            <a:endParaRPr lang="cs-CZ" altLang="cs-CZ" sz="1800"/>
          </a:p>
        </p:txBody>
      </p:sp>
      <p:sp>
        <p:nvSpPr>
          <p:cNvPr id="8231" name="Rectangle 7"/>
          <p:cNvSpPr>
            <a:spLocks noChangeArrowheads="1"/>
          </p:cNvSpPr>
          <p:nvPr/>
        </p:nvSpPr>
        <p:spPr bwMode="auto">
          <a:xfrm>
            <a:off x="6002842" y="-180697"/>
            <a:ext cx="184731" cy="369332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671" y="49213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43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240538"/>
            <a:ext cx="73093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Bariéry mezinárodního podnikání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 socialistických státech - </a:t>
            </a:r>
            <a:r>
              <a:rPr lang="cs-CZ" sz="3200" b="1" kern="0" dirty="0">
                <a:solidFill>
                  <a:srgbClr val="FF0000"/>
                </a:solidFill>
                <a:latin typeface="Times New Roman"/>
                <a:ea typeface="+mj-ea"/>
                <a:cs typeface="+mj-cs"/>
              </a:rPr>
              <a:t>praxe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490" y="1317756"/>
            <a:ext cx="9077351" cy="5223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Československo</a:t>
            </a:r>
            <a:r>
              <a:rPr lang="cs-CZ" sz="3200" b="1" dirty="0">
                <a:solidFill>
                  <a:srgbClr val="008080"/>
                </a:solidFill>
              </a:rPr>
              <a:t> – </a:t>
            </a: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v období CPE zaměřeno především na země východního bloku, závislost na těchto trzích, což bylo méně motivující ke zlepšování kvality výroby. 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většina zahraničních kapitálových účastí byla z Československa vytlačena na rozdíl od Polska či Maďarska, což znamenalo náročnější transformaci NH.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● na konci 80. let se projevovala klesající konkurenceschopnost na světovém trhu (mimo trhy RVHP).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3A5D42C-4F5C-4869-B221-5006C78082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534617" y="2625587"/>
            <a:ext cx="2657383" cy="16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584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8419" y="101247"/>
            <a:ext cx="73093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Vývoj mezinárodního podnikání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 moderní době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78465"/>
            <a:ext cx="8384480" cy="5223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Po 2. světové válce </a:t>
            </a:r>
            <a:r>
              <a:rPr lang="cs-CZ" sz="3200" dirty="0">
                <a:solidFill>
                  <a:srgbClr val="008080"/>
                </a:solidFill>
              </a:rPr>
              <a:t>- zvýšení internacionalizace ekonomických aktivit ve světě, rozvoj mezinárodního obchodu, jeho liberalizace.</a:t>
            </a:r>
          </a:p>
          <a:p>
            <a:pPr>
              <a:lnSpc>
                <a:spcPct val="80000"/>
              </a:lnSpc>
              <a:defRPr/>
            </a:pPr>
            <a:endParaRPr lang="cs-CZ" sz="32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V 70. letech 20. stol </a:t>
            </a:r>
            <a:r>
              <a:rPr lang="cs-CZ" sz="3200" dirty="0">
                <a:solidFill>
                  <a:srgbClr val="008080"/>
                </a:solidFill>
              </a:rPr>
              <a:t>vzniká </a:t>
            </a:r>
            <a:r>
              <a:rPr lang="cs-CZ" sz="3200" i="1" dirty="0">
                <a:solidFill>
                  <a:srgbClr val="FF0000"/>
                </a:solidFill>
              </a:rPr>
              <a:t>mezinárodní marketing</a:t>
            </a:r>
            <a:r>
              <a:rPr lang="cs-CZ" sz="3200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cs-CZ" sz="3200" b="1" dirty="0">
                <a:solidFill>
                  <a:srgbClr val="008080"/>
                </a:solidFill>
              </a:rPr>
              <a:t>krátkodobé strategie</a:t>
            </a:r>
            <a:r>
              <a:rPr lang="cs-CZ" sz="3200" dirty="0">
                <a:solidFill>
                  <a:srgbClr val="008080"/>
                </a:solidFill>
              </a:rPr>
              <a:t>, synergické efekty, úspory z rozsahu, startuje proces globalizace.</a:t>
            </a:r>
          </a:p>
          <a:p>
            <a:pPr>
              <a:lnSpc>
                <a:spcPct val="80000"/>
              </a:lnSpc>
              <a:defRPr/>
            </a:pPr>
            <a:endParaRPr lang="cs-CZ" sz="32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V 70. a 80. letech 20. stol. </a:t>
            </a:r>
            <a:r>
              <a:rPr lang="cs-CZ" sz="3200" dirty="0">
                <a:solidFill>
                  <a:schemeClr val="bg2">
                    <a:lumMod val="75000"/>
                  </a:schemeClr>
                </a:solidFill>
              </a:rPr>
              <a:t>-  </a:t>
            </a:r>
            <a:r>
              <a:rPr lang="cs-CZ" sz="3200" dirty="0">
                <a:solidFill>
                  <a:srgbClr val="008080"/>
                </a:solidFill>
              </a:rPr>
              <a:t>důraz na snižování nákladů a zvyšování kvality. Koncepce TQM, existence značných bariér mezinárodního podnikání v socialistických státech.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1026" name="Picture 2" descr="Novinky v zákoně o podnikání na kapitálovém trhu | Právní prostor">
            <a:extLst>
              <a:ext uri="{FF2B5EF4-FFF2-40B4-BE49-F238E27FC236}">
                <a16:creationId xmlns:a16="http://schemas.microsoft.com/office/drawing/2014/main" id="{E40EE1A0-5261-404C-980F-959B03B64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600" y="2094819"/>
            <a:ext cx="3454399" cy="281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7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42381" y="0"/>
            <a:ext cx="102625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Vývoj mezinárodního podnikání v moderní době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42382" y="620218"/>
            <a:ext cx="8766274" cy="6011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Počátkem 90. let 20. století </a:t>
            </a:r>
            <a:r>
              <a:rPr lang="cs-CZ" sz="3200" dirty="0">
                <a:solidFill>
                  <a:schemeClr val="bg2">
                    <a:lumMod val="75000"/>
                  </a:schemeClr>
                </a:solidFill>
              </a:rPr>
              <a:t>- </a:t>
            </a:r>
            <a:r>
              <a:rPr lang="cs-CZ" sz="3200" dirty="0">
                <a:solidFill>
                  <a:srgbClr val="008080"/>
                </a:solidFill>
              </a:rPr>
              <a:t>politické změny v zemích střední a východní Evropy – </a:t>
            </a:r>
            <a:r>
              <a:rPr lang="cs-CZ" sz="3200" b="1" dirty="0">
                <a:solidFill>
                  <a:srgbClr val="FF0000"/>
                </a:solidFill>
              </a:rPr>
              <a:t>otevření nových trhů.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Rostoucí konkurenceschopnost rozvíjejících se ekonomik </a:t>
            </a:r>
          </a:p>
          <a:p>
            <a:pPr>
              <a:lnSpc>
                <a:spcPct val="80000"/>
              </a:lnSpc>
              <a:defRPr/>
            </a:pPr>
            <a:endParaRPr lang="cs-CZ" sz="32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dirty="0">
                <a:solidFill>
                  <a:srgbClr val="008080"/>
                </a:solidFill>
              </a:rPr>
              <a:t>Rozvoj </a:t>
            </a:r>
            <a:r>
              <a:rPr lang="cs-CZ" sz="3200" dirty="0">
                <a:solidFill>
                  <a:srgbClr val="FF0000"/>
                </a:solidFill>
              </a:rPr>
              <a:t>IT</a:t>
            </a:r>
            <a:r>
              <a:rPr lang="cs-CZ" sz="3200" dirty="0">
                <a:solidFill>
                  <a:srgbClr val="008080"/>
                </a:solidFill>
              </a:rPr>
              <a:t> (internet),  </a:t>
            </a:r>
            <a:r>
              <a:rPr lang="cs-CZ" sz="3200" b="1" dirty="0">
                <a:solidFill>
                  <a:srgbClr val="008080"/>
                </a:solidFill>
              </a:rPr>
              <a:t>dlouhodobé strategie </a:t>
            </a:r>
            <a:r>
              <a:rPr lang="cs-CZ" sz="3200" dirty="0">
                <a:solidFill>
                  <a:srgbClr val="008080"/>
                </a:solidFill>
              </a:rPr>
              <a:t>rozvoje, týmová spolupráce všech podnikových partnerů, </a:t>
            </a:r>
            <a:r>
              <a:rPr lang="cs-CZ" sz="3200" b="1" dirty="0">
                <a:solidFill>
                  <a:srgbClr val="FF0000"/>
                </a:solidFill>
              </a:rPr>
              <a:t>společensko-sociální cíle podniků.</a:t>
            </a:r>
          </a:p>
          <a:p>
            <a:pPr>
              <a:lnSpc>
                <a:spcPct val="80000"/>
              </a:lnSpc>
              <a:defRPr/>
            </a:pPr>
            <a:endParaRPr lang="cs-CZ" sz="3200" b="1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FF0000"/>
                </a:solidFill>
              </a:rPr>
              <a:t>Koncem 90. let a poč. 21. století </a:t>
            </a:r>
            <a:r>
              <a:rPr lang="cs-CZ" sz="3200" dirty="0">
                <a:solidFill>
                  <a:schemeClr val="bg2">
                    <a:lumMod val="75000"/>
                  </a:schemeClr>
                </a:solidFill>
              </a:rPr>
              <a:t>– </a:t>
            </a:r>
            <a:r>
              <a:rPr lang="cs-CZ" sz="3200" b="1" dirty="0">
                <a:solidFill>
                  <a:srgbClr val="008080"/>
                </a:solidFill>
              </a:rPr>
              <a:t>Marketing vztahů </a:t>
            </a:r>
            <a:r>
              <a:rPr lang="cs-CZ" sz="3200" dirty="0">
                <a:solidFill>
                  <a:srgbClr val="008080"/>
                </a:solidFill>
              </a:rPr>
              <a:t>(CRM) - porozumění zákazníkům, předvídání potřeb současných a budoucích zákazníků podniku. </a:t>
            </a:r>
          </a:p>
          <a:p>
            <a:pPr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Cíl: </a:t>
            </a:r>
            <a:r>
              <a:rPr lang="cs-CZ" sz="3200" dirty="0">
                <a:solidFill>
                  <a:srgbClr val="008080"/>
                </a:solidFill>
              </a:rPr>
              <a:t>maximalizace loajality zákazníků.  </a:t>
            </a:r>
            <a:endParaRPr lang="cs-CZ" sz="32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392" y="0"/>
            <a:ext cx="1464833" cy="1127893"/>
          </a:xfrm>
          <a:prstGeom prst="rect">
            <a:avLst/>
          </a:prstGeom>
        </p:spPr>
      </p:pic>
      <p:pic>
        <p:nvPicPr>
          <p:cNvPr id="3074" name="Picture 2" descr="Setkat Vztah Podnikání - Obrázek zdarma na Pixabay">
            <a:extLst>
              <a:ext uri="{FF2B5EF4-FFF2-40B4-BE49-F238E27FC236}">
                <a16:creationId xmlns:a16="http://schemas.microsoft.com/office/drawing/2014/main" id="{0CDE0234-73F1-409F-9442-01AF21F8A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2692" y="410311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3890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3351</Words>
  <Application>Microsoft Office PowerPoint</Application>
  <PresentationFormat>Širokoúhlá obrazovka</PresentationFormat>
  <Paragraphs>442</Paragraphs>
  <Slides>41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Tahoma</vt:lpstr>
      <vt:lpstr>Times New Roman</vt:lpstr>
      <vt:lpstr>Motiv Office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 Vývoj mezinárodního marketingu (rámcová orientace)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Nejvýznamnější obchodní partneři ČR 2017 (v mld. CZK)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Zásadní otázky podniku před vstupem do mezinárodního podnikání: shrnutí</vt:lpstr>
      <vt:lpstr>Hlavní manažerské styly v zahraničních firmách-model EPRG (firmy etnocentrické, polycentrické, regiocentrické a geocentrické)</vt:lpstr>
      <vt:lpstr>Hlavní manažerské styly v zahraničních firmách-model EPRG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243</cp:revision>
  <cp:lastPrinted>2021-02-24T15:53:12Z</cp:lastPrinted>
  <dcterms:created xsi:type="dcterms:W3CDTF">2016-11-25T20:36:16Z</dcterms:created>
  <dcterms:modified xsi:type="dcterms:W3CDTF">2022-03-05T18:35:48Z</dcterms:modified>
</cp:coreProperties>
</file>