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263" r:id="rId3"/>
    <p:sldId id="307" r:id="rId4"/>
    <p:sldId id="352" r:id="rId5"/>
    <p:sldId id="351" r:id="rId6"/>
    <p:sldId id="337" r:id="rId7"/>
    <p:sldId id="350" r:id="rId8"/>
    <p:sldId id="338" r:id="rId9"/>
    <p:sldId id="334" r:id="rId10"/>
    <p:sldId id="290" r:id="rId11"/>
    <p:sldId id="328" r:id="rId12"/>
    <p:sldId id="341" r:id="rId13"/>
    <p:sldId id="353" r:id="rId14"/>
    <p:sldId id="317" r:id="rId15"/>
    <p:sldId id="293" r:id="rId16"/>
    <p:sldId id="340" r:id="rId17"/>
    <p:sldId id="306" r:id="rId18"/>
    <p:sldId id="339" r:id="rId19"/>
    <p:sldId id="316" r:id="rId20"/>
    <p:sldId id="335" r:id="rId21"/>
    <p:sldId id="355" r:id="rId22"/>
    <p:sldId id="349" r:id="rId23"/>
    <p:sldId id="326" r:id="rId24"/>
    <p:sldId id="344" r:id="rId25"/>
    <p:sldId id="327" r:id="rId26"/>
    <p:sldId id="345" r:id="rId27"/>
    <p:sldId id="320" r:id="rId28"/>
    <p:sldId id="357" r:id="rId29"/>
    <p:sldId id="347" r:id="rId30"/>
    <p:sldId id="296" r:id="rId31"/>
    <p:sldId id="314" r:id="rId32"/>
    <p:sldId id="319" r:id="rId33"/>
    <p:sldId id="354" r:id="rId34"/>
    <p:sldId id="343" r:id="rId35"/>
    <p:sldId id="333" r:id="rId36"/>
    <p:sldId id="358" r:id="rId37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66"/>
    <a:srgbClr val="00808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5B9039A-E415-41AE-A026-DC565D01A636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D89C6B7-BAC5-4742-9E7F-553A2DB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88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9873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337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8685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8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9416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09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.wikipedia.org/wiki/Riziko!" TargetMode="Externa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fcr.cz/cs/soukromy-sektor/bankovnictvi-a-platebni-sluzby/platebni-sluzby-a-vyporadani-obchodu/aktuality/2017/vyhodnoceni-konzultace-k-zakonu-o-smenar-29320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adb.europa.eu/madb/indexPubli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po.cz/cz/zahranicni-obchod/podpora-exportu/zelena-linka-pro-expor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Port%C3%A1l:Pr%C3%A1vo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ikist.com/free-photo-vaost/cs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de/paragraf-paragraph-recht-gericht-370928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94692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dirty="0"/>
              <a:t>Mezinárodní marketingové ekonomické, politické  a právní prostředí</a:t>
            </a:r>
            <a:endParaRPr lang="cs-CZ" sz="4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006200"/>
            <a:ext cx="5409943" cy="3775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Cílem přednášky je seznámit se základními aspekty mezinárodního ekonomického, politického</a:t>
            </a:r>
          </a:p>
          <a:p>
            <a:pPr marL="0" indent="0" algn="ctr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a právního prostředí</a:t>
            </a:r>
          </a:p>
          <a:p>
            <a:pPr marL="0" indent="0" algn="ctr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pro potřeby mezinárodního marketingu</a:t>
            </a:r>
          </a:p>
          <a:p>
            <a:pPr marL="0" indent="0" algn="ctr">
              <a:buNone/>
              <a:defRPr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84027" y="6008880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576522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5841" y="2752321"/>
            <a:ext cx="11300318" cy="32759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400" b="1" u="sng" dirty="0">
                <a:solidFill>
                  <a:srgbClr val="FF0000"/>
                </a:solidFill>
              </a:rPr>
              <a:t>Uskupení BRICS (2001)</a:t>
            </a:r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Jak velký význam toto uskupení má, deklaruje ve svých odhadech </a:t>
            </a:r>
            <a:r>
              <a:rPr lang="cs-CZ" sz="2400" b="1" dirty="0" err="1">
                <a:solidFill>
                  <a:srgbClr val="008080"/>
                </a:solidFill>
              </a:rPr>
              <a:t>Goldman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 err="1">
                <a:solidFill>
                  <a:srgbClr val="008080"/>
                </a:solidFill>
              </a:rPr>
              <a:t>Sachs</a:t>
            </a:r>
            <a:r>
              <a:rPr lang="cs-CZ" sz="2400" dirty="0">
                <a:solidFill>
                  <a:srgbClr val="008080"/>
                </a:solidFill>
              </a:rPr>
              <a:t>, když odhaduje: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že v roce 2025 se bude HDP těchto zemí pohybovat kolem 50 % HDP skupiny zemí G6 (USA, Japonsko, Německo, Velká Británie, Francie a Itálie),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008080"/>
                </a:solidFill>
              </a:rPr>
              <a:t>● do roku 2040 by ekonomiky měly překročit HDP uskupení G7 (G6+EU).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Charakteristiky členských zemí BRICS (2018): </a:t>
            </a:r>
            <a:r>
              <a:rPr lang="cs-CZ" sz="2400" b="1" dirty="0">
                <a:solidFill>
                  <a:srgbClr val="FF0000"/>
                </a:solidFill>
              </a:rPr>
              <a:t>42 % </a:t>
            </a:r>
            <a:r>
              <a:rPr lang="cs-CZ" sz="2400" b="1" dirty="0">
                <a:solidFill>
                  <a:srgbClr val="008080"/>
                </a:solidFill>
              </a:rPr>
              <a:t>světové populace, </a:t>
            </a:r>
            <a:r>
              <a:rPr lang="cs-CZ" sz="2400" b="1" dirty="0">
                <a:solidFill>
                  <a:srgbClr val="FF0000"/>
                </a:solidFill>
              </a:rPr>
              <a:t>27 % </a:t>
            </a:r>
            <a:r>
              <a:rPr lang="cs-CZ" sz="2400" b="1" dirty="0">
                <a:solidFill>
                  <a:srgbClr val="008080"/>
                </a:solidFill>
              </a:rPr>
              <a:t>z celkové světové rozlohy, </a:t>
            </a:r>
            <a:r>
              <a:rPr lang="cs-CZ" sz="2400" b="1" dirty="0">
                <a:solidFill>
                  <a:srgbClr val="FF0000"/>
                </a:solidFill>
              </a:rPr>
              <a:t>23,5 % </a:t>
            </a:r>
            <a:r>
              <a:rPr lang="cs-CZ" sz="2400" b="1" dirty="0">
                <a:solidFill>
                  <a:srgbClr val="008080"/>
                </a:solidFill>
              </a:rPr>
              <a:t>podíl na HDP, průměrné zadlužení </a:t>
            </a:r>
            <a:r>
              <a:rPr lang="cs-CZ" sz="2400" b="1" dirty="0">
                <a:solidFill>
                  <a:srgbClr val="FF0000"/>
                </a:solidFill>
              </a:rPr>
              <a:t>57 %  </a:t>
            </a:r>
            <a:r>
              <a:rPr lang="cs-CZ" sz="2400" b="1" dirty="0">
                <a:solidFill>
                  <a:srgbClr val="008080"/>
                </a:solidFill>
              </a:rPr>
              <a:t>k HDP, průměrná inflace </a:t>
            </a:r>
            <a:r>
              <a:rPr lang="cs-CZ" sz="2400" b="1" dirty="0">
                <a:solidFill>
                  <a:srgbClr val="FF0000"/>
                </a:solidFill>
              </a:rPr>
              <a:t>4%, </a:t>
            </a:r>
            <a:r>
              <a:rPr lang="cs-CZ" sz="2400" b="1" dirty="0">
                <a:solidFill>
                  <a:srgbClr val="008080"/>
                </a:solidFill>
              </a:rPr>
              <a:t>průměrná nezaměstnanost </a:t>
            </a:r>
            <a:r>
              <a:rPr lang="cs-CZ" sz="2400" b="1" dirty="0">
                <a:solidFill>
                  <a:srgbClr val="FF0000"/>
                </a:solidFill>
              </a:rPr>
              <a:t>10,53 %</a:t>
            </a:r>
            <a:r>
              <a:rPr lang="cs-CZ" sz="2400" b="1" dirty="0">
                <a:solidFill>
                  <a:srgbClr val="008080"/>
                </a:solidFill>
              </a:rPr>
              <a:t>,  těžba zlata </a:t>
            </a:r>
            <a:r>
              <a:rPr lang="cs-CZ" sz="2400" b="1" dirty="0">
                <a:solidFill>
                  <a:srgbClr val="FF0000"/>
                </a:solidFill>
              </a:rPr>
              <a:t>29 % </a:t>
            </a:r>
            <a:r>
              <a:rPr lang="cs-CZ" sz="2400" b="1" dirty="0">
                <a:solidFill>
                  <a:srgbClr val="008080"/>
                </a:solidFill>
              </a:rPr>
              <a:t>z celkové světové produkce.</a:t>
            </a: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181944F-69B4-44E1-B611-A3F6C76CDB52}"/>
              </a:ext>
            </a:extLst>
          </p:cNvPr>
          <p:cNvSpPr txBox="1"/>
          <p:nvPr/>
        </p:nvSpPr>
        <p:spPr>
          <a:xfrm>
            <a:off x="640162" y="1331650"/>
            <a:ext cx="8592615" cy="986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i="1" dirty="0">
                <a:solidFill>
                  <a:srgbClr val="008080"/>
                </a:solidFill>
              </a:rPr>
              <a:t>Globální svět se projevuje svou velkou dynamikou, neustále se mění a mění se v něm také poměry. Vznikají </a:t>
            </a:r>
            <a:r>
              <a:rPr lang="cs-CZ" sz="2400" b="1" i="1" dirty="0">
                <a:solidFill>
                  <a:srgbClr val="008080"/>
                </a:solidFill>
              </a:rPr>
              <a:t>nové koalice mezi zeměmi, </a:t>
            </a:r>
            <a:r>
              <a:rPr lang="cs-CZ" sz="2400" i="1" dirty="0">
                <a:solidFill>
                  <a:srgbClr val="008080"/>
                </a:solidFill>
              </a:rPr>
              <a:t>spojenectví a taktéž se tyto vztahy rozpadají.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BEFACE6-2DED-4E8A-9F0D-8D526C92BF7A}"/>
              </a:ext>
            </a:extLst>
          </p:cNvPr>
          <p:cNvSpPr txBox="1"/>
          <p:nvPr/>
        </p:nvSpPr>
        <p:spPr>
          <a:xfrm>
            <a:off x="9481351" y="1521505"/>
            <a:ext cx="2379216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Globální investičně bankovní společnost (New York)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300AFBE-CBEB-459B-A82C-F31CEC16A41F}"/>
              </a:ext>
            </a:extLst>
          </p:cNvPr>
          <p:cNvCxnSpPr/>
          <p:nvPr/>
        </p:nvCxnSpPr>
        <p:spPr>
          <a:xfrm flipH="1">
            <a:off x="9836458" y="2574524"/>
            <a:ext cx="435006" cy="568171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27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7105" y="156949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Mezinárodní organizace v obchodě (hlavní subjekty)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2689" y="2388734"/>
            <a:ext cx="11109403" cy="38927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●Mezinárodní měnový fond-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udržení </a:t>
            </a:r>
            <a:r>
              <a:rPr lang="cs-CZ" sz="2800" i="1" dirty="0">
                <a:solidFill>
                  <a:srgbClr val="FF0000"/>
                </a:solidFill>
              </a:rPr>
              <a:t>stability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světového </a:t>
            </a:r>
            <a:r>
              <a:rPr lang="cs-CZ" sz="2800" i="1" dirty="0">
                <a:solidFill>
                  <a:srgbClr val="FF0000"/>
                </a:solidFill>
              </a:rPr>
              <a:t>měnového systému</a:t>
            </a:r>
            <a:r>
              <a:rPr lang="cs-CZ" sz="2800" dirty="0">
                <a:solidFill>
                  <a:srgbClr val="FF0000"/>
                </a:solidFill>
              </a:rPr>
              <a:t>,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poskytování krátkodobých úvěrů.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● Světová banka </a:t>
            </a:r>
            <a:r>
              <a:rPr lang="cs-CZ" sz="2800" dirty="0">
                <a:solidFill>
                  <a:srgbClr val="008080"/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poskytování </a:t>
            </a:r>
            <a:r>
              <a:rPr lang="cs-CZ" sz="2800" i="1" dirty="0">
                <a:solidFill>
                  <a:srgbClr val="FF0000"/>
                </a:solidFill>
              </a:rPr>
              <a:t>rozvojové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i="1" dirty="0">
                <a:solidFill>
                  <a:srgbClr val="FF0000"/>
                </a:solidFill>
              </a:rPr>
              <a:t>pomoci, 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dlouhodobé úvěry vládám i firmám s nízkými úroky, ekonom. analýzy, dohled nad obchod. bankami, poradenství. SB je tvořena několika samostatnými organizacemi (např. IBRD – mezinárodní banka pro obnovu a rozvoj). Patří pod ní regionální banky –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Regionální rozvojové banky- </a:t>
            </a:r>
            <a:r>
              <a:rPr lang="cs-CZ" sz="2800" b="1" dirty="0">
                <a:solidFill>
                  <a:srgbClr val="008080"/>
                </a:solidFill>
              </a:rPr>
              <a:t>pomoc rozvoji v daném </a:t>
            </a:r>
            <a:r>
              <a:rPr lang="cs-CZ" sz="2800" i="1" dirty="0">
                <a:solidFill>
                  <a:srgbClr val="FF0000"/>
                </a:solidFill>
              </a:rPr>
              <a:t>regionu </a:t>
            </a:r>
            <a:r>
              <a:rPr lang="cs-CZ" sz="2800" b="1" dirty="0">
                <a:solidFill>
                  <a:srgbClr val="008080"/>
                </a:solidFill>
              </a:rPr>
              <a:t>(Africká rozvojová banka, Asijská rozvojová banka, Evropská investiční banka…).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092" y="139242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AFFABC4-4B50-4850-8315-BB8664617465}"/>
              </a:ext>
            </a:extLst>
          </p:cNvPr>
          <p:cNvSpPr txBox="1"/>
          <p:nvPr/>
        </p:nvSpPr>
        <p:spPr>
          <a:xfrm>
            <a:off x="422690" y="741724"/>
            <a:ext cx="9136602" cy="830997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>
                <a:solidFill>
                  <a:srgbClr val="008080"/>
                </a:solidFill>
              </a:rPr>
              <a:t>Prostředí, v němž se podniky pohybují je ovlivněno vládami jednotlivých zemí a činností mezinárodních organizací (mezivládních a nevládních)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E3383E3-2A43-4BB6-99F8-1F00B814A715}"/>
              </a:ext>
            </a:extLst>
          </p:cNvPr>
          <p:cNvSpPr txBox="1"/>
          <p:nvPr/>
        </p:nvSpPr>
        <p:spPr>
          <a:xfrm>
            <a:off x="422690" y="1755399"/>
            <a:ext cx="11109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008080"/>
                </a:solidFill>
              </a:rPr>
              <a:t>Mezivládní organizace (MMF, SB, WTO,…)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400D0BD0-B1C1-4B3A-AA54-42CECE476AB1}"/>
              </a:ext>
            </a:extLst>
          </p:cNvPr>
          <p:cNvSpPr/>
          <p:nvPr/>
        </p:nvSpPr>
        <p:spPr>
          <a:xfrm>
            <a:off x="3515558" y="4935985"/>
            <a:ext cx="435005" cy="355107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550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31425" y="1181348"/>
            <a:ext cx="11529149" cy="54180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SVĚTOVÁ OBCHODNÍ ORGANIZACE  (GATT, WTO)</a:t>
            </a:r>
            <a:r>
              <a:rPr lang="cs-CZ" sz="2400" b="1" dirty="0">
                <a:solidFill>
                  <a:srgbClr val="008080"/>
                </a:solidFill>
              </a:rPr>
              <a:t> - všeobecná dohoda </a:t>
            </a:r>
            <a:r>
              <a:rPr lang="cs-CZ" sz="2400" b="1" dirty="0">
                <a:solidFill>
                  <a:srgbClr val="FF0000"/>
                </a:solidFill>
              </a:rPr>
              <a:t>o clech a obchodu - </a:t>
            </a:r>
            <a:r>
              <a:rPr lang="cs-CZ" sz="2400" i="1" dirty="0">
                <a:solidFill>
                  <a:srgbClr val="FF0000"/>
                </a:solidFill>
              </a:rPr>
              <a:t>odstraňování překážek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obchodu se zbožím a službami, sjednocování obchodního práva,   …, monitoring národních obchodních politik.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OECD - </a:t>
            </a:r>
            <a:r>
              <a:rPr lang="cs-CZ" sz="2400" i="1" dirty="0">
                <a:solidFill>
                  <a:srgbClr val="FF0000"/>
                </a:solidFill>
              </a:rPr>
              <a:t>koordinace</a:t>
            </a: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i="1" dirty="0">
                <a:solidFill>
                  <a:srgbClr val="FF0000"/>
                </a:solidFill>
              </a:rPr>
              <a:t>politiky </a:t>
            </a:r>
            <a:r>
              <a:rPr lang="cs-CZ" sz="2400" b="1" dirty="0">
                <a:solidFill>
                  <a:srgbClr val="008080"/>
                </a:solidFill>
              </a:rPr>
              <a:t>členských zemí, podpora </a:t>
            </a:r>
            <a:r>
              <a:rPr lang="cs-CZ" sz="2400" b="1" dirty="0" err="1">
                <a:solidFill>
                  <a:srgbClr val="008080"/>
                </a:solidFill>
              </a:rPr>
              <a:t>hosp</a:t>
            </a:r>
            <a:r>
              <a:rPr lang="cs-CZ" sz="2400" b="1" dirty="0">
                <a:solidFill>
                  <a:srgbClr val="008080"/>
                </a:solidFill>
              </a:rPr>
              <a:t>. a sociálního rozvoje v oblastech působnosti organizace.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SVĚTOVÁ CELNÍ ORGANIZACE</a:t>
            </a:r>
            <a:r>
              <a:rPr lang="cs-CZ" sz="2400" b="1" dirty="0">
                <a:solidFill>
                  <a:srgbClr val="008080"/>
                </a:solidFill>
              </a:rPr>
              <a:t> – řeší metodické otázky v oblasti cel, tvoří světové celní standardy, celní systém a harmonizaci popisu a číselného označování zboží.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cap="small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●Mezinárodní OBCHODNÍ CENTRUM </a:t>
            </a:r>
            <a:r>
              <a:rPr lang="cs-CZ" sz="2400" b="1" cap="small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2400" b="1" cap="small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cap="small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ílem je podpora konkurenceschopnosti rozvíjejících se zemí, pomoc při formulaci obchodních strategií, směru rozvoje obchodních aktivit a identifikace exportního potencionálu včetně analýz, výzkumu trhů, obchodního poradenství, školení apod.</a:t>
            </a:r>
          </a:p>
          <a:p>
            <a:pPr algn="just">
              <a:lnSpc>
                <a:spcPct val="80000"/>
              </a:lnSpc>
              <a:defRPr/>
            </a:pPr>
            <a:endParaRPr lang="cs-CZ" sz="2400" b="1" dirty="0">
              <a:solidFill>
                <a:srgbClr val="00808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</a:t>
            </a:r>
            <a:r>
              <a:rPr lang="cs-CZ" sz="2400" b="1" cap="small" dirty="0">
                <a:solidFill>
                  <a:srgbClr val="FF0000"/>
                </a:solidFill>
              </a:rPr>
              <a:t>Konference o obchodu a rozvoji - </a:t>
            </a:r>
            <a:r>
              <a:rPr lang="cs-CZ" sz="2400" b="1" cap="small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rganizace vytvořena orgány </a:t>
            </a:r>
            <a:r>
              <a:rPr lang="cs-CZ" sz="2400" b="1" dirty="0">
                <a:solidFill>
                  <a:srgbClr val="FF0000"/>
                </a:solidFill>
              </a:rPr>
              <a:t>OSN</a:t>
            </a:r>
            <a:r>
              <a:rPr lang="cs-CZ" sz="2400" b="1" dirty="0">
                <a:solidFill>
                  <a:srgbClr val="008080"/>
                </a:solidFill>
              </a:rPr>
              <a:t>, cílem je podpora začlenění </a:t>
            </a:r>
            <a:r>
              <a:rPr lang="cs-CZ" sz="2400" b="1" dirty="0">
                <a:solidFill>
                  <a:srgbClr val="FF0000"/>
                </a:solidFill>
              </a:rPr>
              <a:t>rozvojových zemí a nejméně rozvinutých </a:t>
            </a:r>
            <a:r>
              <a:rPr lang="cs-CZ" sz="2400" b="1" dirty="0">
                <a:solidFill>
                  <a:srgbClr val="008080"/>
                </a:solidFill>
              </a:rPr>
              <a:t>do světového obchodu, zabývá se specifickými problémy třetího světa, orientuje se na přímé zahraniční investice, rozvoj nových technologií, dopravu a obchodní logistiku, součástí je zadluženost zemí a problematika životního prostředí.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1169" y="0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F7F7870-9ADC-446C-8B5E-BD162DCDF8F9}"/>
              </a:ext>
            </a:extLst>
          </p:cNvPr>
          <p:cNvSpPr/>
          <p:nvPr/>
        </p:nvSpPr>
        <p:spPr>
          <a:xfrm>
            <a:off x="399249" y="248941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Mezinárodní organizace v obchodě (hlavní subjekty)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6652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868" y="-22619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F7F7870-9ADC-446C-8B5E-BD162DCDF8F9}"/>
              </a:ext>
            </a:extLst>
          </p:cNvPr>
          <p:cNvSpPr/>
          <p:nvPr/>
        </p:nvSpPr>
        <p:spPr>
          <a:xfrm>
            <a:off x="399249" y="248941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Mezinárodní organizace v obchodě (hlavní subjekty)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7E6E0B0-9D79-49DF-84ED-7ECE42949B9E}"/>
              </a:ext>
            </a:extLst>
          </p:cNvPr>
          <p:cNvSpPr txBox="1"/>
          <p:nvPr/>
        </p:nvSpPr>
        <p:spPr>
          <a:xfrm>
            <a:off x="399249" y="4013675"/>
            <a:ext cx="5696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Nevládní organizace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7ACC79-E165-40C3-AE9A-39BC61BBD3DC}"/>
              </a:ext>
            </a:extLst>
          </p:cNvPr>
          <p:cNvSpPr txBox="1"/>
          <p:nvPr/>
        </p:nvSpPr>
        <p:spPr>
          <a:xfrm>
            <a:off x="150198" y="1204270"/>
            <a:ext cx="11257608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●EVROPSKÁ HOSPODÁŘSKÁ KOMISE OSN </a:t>
            </a:r>
            <a:r>
              <a:rPr lang="cs-CZ" sz="2400" dirty="0">
                <a:solidFill>
                  <a:srgbClr val="008080"/>
                </a:solidFill>
              </a:rPr>
              <a:t>– </a:t>
            </a:r>
            <a:r>
              <a:rPr lang="cs-CZ" sz="2400" b="1" dirty="0">
                <a:solidFill>
                  <a:srgbClr val="008080"/>
                </a:solidFill>
              </a:rPr>
              <a:t>regionální komise OSN</a:t>
            </a:r>
            <a:r>
              <a:rPr lang="cs-CZ" sz="2400" dirty="0">
                <a:solidFill>
                  <a:srgbClr val="008080"/>
                </a:solidFill>
              </a:rPr>
              <a:t>. Hlavním cílem je podpora ekonomické integraci a spolupráci zemí, pozornost je věnována</a:t>
            </a:r>
            <a:r>
              <a:rPr lang="cs-CZ" sz="2400" b="1" dirty="0">
                <a:solidFill>
                  <a:srgbClr val="008080"/>
                </a:solidFill>
              </a:rPr>
              <a:t> udržitelnému rozvoji. </a:t>
            </a:r>
            <a:r>
              <a:rPr lang="cs-CZ" sz="2400" dirty="0">
                <a:solidFill>
                  <a:srgbClr val="008080"/>
                </a:solidFill>
              </a:rPr>
              <a:t>Hlavními oblastmi orientace jsou energetika, obchod, doprava, lesní hospodářství a zemědělství.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●BANKA PRO MEZINÁRODNÍ PLATBY - </a:t>
            </a:r>
            <a:r>
              <a:rPr lang="cs-CZ" sz="2400" dirty="0">
                <a:solidFill>
                  <a:srgbClr val="008080"/>
                </a:solidFill>
              </a:rPr>
              <a:t>cílem organizace je podpora mezinárodní finanční spolupráce a stability, </a:t>
            </a:r>
            <a:r>
              <a:rPr lang="cs-CZ" sz="2400" b="1" dirty="0">
                <a:solidFill>
                  <a:srgbClr val="008080"/>
                </a:solidFill>
              </a:rPr>
              <a:t>sdružuje centrální banky zemí,  </a:t>
            </a:r>
            <a:r>
              <a:rPr lang="cs-CZ" sz="2400" dirty="0">
                <a:solidFill>
                  <a:srgbClr val="008080"/>
                </a:solidFill>
              </a:rPr>
              <a:t>poskytuje bankovní služby, metodiku a informace.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C2F8072-16CE-49B1-833A-879B71EEA189}"/>
              </a:ext>
            </a:extLst>
          </p:cNvPr>
          <p:cNvSpPr txBox="1"/>
          <p:nvPr/>
        </p:nvSpPr>
        <p:spPr>
          <a:xfrm>
            <a:off x="399249" y="4541157"/>
            <a:ext cx="10987610" cy="1938992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Nevládní organizace – Mezinárodní obchodní komora </a:t>
            </a:r>
            <a:r>
              <a:rPr lang="cs-CZ" sz="2400" dirty="0"/>
              <a:t>-</a:t>
            </a:r>
            <a:r>
              <a:rPr lang="cs-CZ" sz="2400" dirty="0">
                <a:solidFill>
                  <a:srgbClr val="008080"/>
                </a:solidFill>
              </a:rPr>
              <a:t>sdružuje </a:t>
            </a:r>
            <a:r>
              <a:rPr lang="cs-CZ" sz="2400" b="1" dirty="0">
                <a:solidFill>
                  <a:srgbClr val="008080"/>
                </a:solidFill>
              </a:rPr>
              <a:t>hospodářské komory </a:t>
            </a:r>
            <a:r>
              <a:rPr lang="cs-CZ" sz="2400" dirty="0">
                <a:solidFill>
                  <a:srgbClr val="008080"/>
                </a:solidFill>
              </a:rPr>
              <a:t>po celém světě,  cílem organizace je usnadňování podnikání a obchodu a tvorba </a:t>
            </a:r>
            <a:r>
              <a:rPr lang="cs-CZ" sz="2400" b="1" dirty="0">
                <a:solidFill>
                  <a:srgbClr val="008080"/>
                </a:solidFill>
              </a:rPr>
              <a:t>jednotných pravidel pro obchodní praxi</a:t>
            </a:r>
            <a:r>
              <a:rPr lang="cs-CZ" sz="2400" dirty="0">
                <a:solidFill>
                  <a:srgbClr val="008080"/>
                </a:solidFill>
              </a:rPr>
              <a:t>, pravidla mohou členové zahrnout do svých obchodních smluv. Např. lze uvést pravidla INCOTERMS, Certifikáty o původu zboží, Pravidla pro dokumentární akreditivy apod.</a:t>
            </a:r>
          </a:p>
        </p:txBody>
      </p:sp>
    </p:spTree>
    <p:extLst>
      <p:ext uri="{BB962C8B-B14F-4D97-AF65-F5344CB8AC3E}">
        <p14:creationId xmlns:p14="http://schemas.microsoft.com/office/powerpoint/2010/main" val="388702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80504" y="101445"/>
            <a:ext cx="7932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Hodnocení ekonomiky jednotlivých zemí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7751" y="710045"/>
            <a:ext cx="11155483" cy="5713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u="sng" dirty="0">
                <a:solidFill>
                  <a:srgbClr val="FF0000"/>
                </a:solidFill>
              </a:rPr>
              <a:t>Podstata ekonomického prostředí: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Ekonomický systém: </a:t>
            </a:r>
            <a:r>
              <a:rPr lang="cs-CZ" sz="2400" b="1" dirty="0">
                <a:solidFill>
                  <a:srgbClr val="008080"/>
                </a:solidFill>
              </a:rPr>
              <a:t>(tržní nebo centrálně plánovaný, smíšený)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Typy odvětvové struktury dle Kotlera (z pohledu komodit a marketingu): 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průmyslově vyspělé země </a:t>
            </a:r>
            <a:r>
              <a:rPr lang="cs-CZ" sz="2400" b="1" dirty="0">
                <a:solidFill>
                  <a:srgbClr val="008080"/>
                </a:solidFill>
              </a:rPr>
              <a:t>– vývoz a dovoz průmyslového zboží, směna za suroviny </a:t>
            </a:r>
            <a:r>
              <a:rPr lang="cs-CZ" sz="2400" b="1" i="1" dirty="0">
                <a:solidFill>
                  <a:srgbClr val="FF0000"/>
                </a:solidFill>
              </a:rPr>
              <a:t>(západní Evropa … bohaté trhy, ČR), </a:t>
            </a:r>
            <a:r>
              <a:rPr lang="cs-CZ" sz="2400" i="1" dirty="0">
                <a:solidFill>
                  <a:srgbClr val="0070C0"/>
                </a:solidFill>
              </a:rPr>
              <a:t>bohatší střední třída má zájem o mnohé produkty.</a:t>
            </a:r>
          </a:p>
          <a:p>
            <a:pPr>
              <a:lnSpc>
                <a:spcPct val="80000"/>
              </a:lnSpc>
              <a:defRPr/>
            </a:pPr>
            <a:endParaRPr lang="cs-CZ" sz="2400" i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rozvojové ekonomiky  (industrializující se, průmysl 10-20 % HDP)</a:t>
            </a:r>
            <a:r>
              <a:rPr lang="cs-CZ" sz="2400" b="1" dirty="0">
                <a:solidFill>
                  <a:srgbClr val="008080"/>
                </a:solidFill>
              </a:rPr>
              <a:t>– dovoz strojů a zařízení a spotřebního zboží pro rostoucí střední vrstvu </a:t>
            </a:r>
            <a:r>
              <a:rPr lang="cs-CZ" sz="2400" b="1" i="1" dirty="0">
                <a:solidFill>
                  <a:srgbClr val="FF0000"/>
                </a:solidFill>
              </a:rPr>
              <a:t>(Indie, Egypt, Filipíny),</a:t>
            </a:r>
            <a:r>
              <a:rPr lang="cs-CZ" sz="2400" dirty="0"/>
              <a:t> </a:t>
            </a:r>
            <a:r>
              <a:rPr lang="cs-CZ" sz="2400" i="1" dirty="0">
                <a:solidFill>
                  <a:srgbClr val="0070C0"/>
                </a:solidFill>
              </a:rPr>
              <a:t>zájem dovést spotřební zboží pro bohaté spotřebitele a zákazníky z rostoucí střední vrstvy obyvatel.</a:t>
            </a:r>
          </a:p>
          <a:p>
            <a:pPr>
              <a:lnSpc>
                <a:spcPct val="80000"/>
              </a:lnSpc>
              <a:defRPr/>
            </a:pPr>
            <a:endParaRPr lang="cs-CZ" sz="2400" b="1" i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ekonomiky vyvážející základní suroviny </a:t>
            </a:r>
            <a:r>
              <a:rPr lang="cs-CZ" sz="2400" b="1" dirty="0">
                <a:solidFill>
                  <a:srgbClr val="008080"/>
                </a:solidFill>
              </a:rPr>
              <a:t>- 1 nebo více </a:t>
            </a:r>
            <a:r>
              <a:rPr lang="cs-CZ" sz="2400" b="1" dirty="0" err="1">
                <a:solidFill>
                  <a:srgbClr val="008080"/>
                </a:solidFill>
              </a:rPr>
              <a:t>sur</a:t>
            </a:r>
            <a:r>
              <a:rPr lang="cs-CZ" sz="2400" b="1" dirty="0">
                <a:solidFill>
                  <a:srgbClr val="008080"/>
                </a:solidFill>
              </a:rPr>
              <a:t>. zdrojů, </a:t>
            </a:r>
            <a:r>
              <a:rPr lang="cs-CZ" sz="2400" b="1" i="1" dirty="0">
                <a:solidFill>
                  <a:srgbClr val="FF0000"/>
                </a:solidFill>
              </a:rPr>
              <a:t>(Dem. </a:t>
            </a:r>
            <a:r>
              <a:rPr lang="cs-CZ" sz="2400" b="1" i="1" dirty="0" err="1">
                <a:solidFill>
                  <a:srgbClr val="FF0000"/>
                </a:solidFill>
              </a:rPr>
              <a:t>rep</a:t>
            </a:r>
            <a:r>
              <a:rPr lang="cs-CZ" sz="2400" b="1" i="1" dirty="0">
                <a:solidFill>
                  <a:srgbClr val="FF0000"/>
                </a:solidFill>
              </a:rPr>
              <a:t>. Kongo, Chile),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i="1" dirty="0">
                <a:solidFill>
                  <a:srgbClr val="0070C0"/>
                </a:solidFill>
              </a:rPr>
              <a:t>trhy pro těžařská zařízení, stroje, materiál a nákladní vozy a luxusní zboží pro bohaté.  Výjimečné postavení zemí se strategickými komoditami (SA).</a:t>
            </a:r>
          </a:p>
          <a:p>
            <a:pPr>
              <a:lnSpc>
                <a:spcPct val="80000"/>
              </a:lnSpc>
              <a:defRPr/>
            </a:pPr>
            <a:endParaRPr lang="cs-CZ" sz="2400" i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● existenční ekonomiky (samozásobitelské) </a:t>
            </a:r>
            <a:r>
              <a:rPr lang="cs-CZ" sz="2400" b="1" dirty="0">
                <a:solidFill>
                  <a:srgbClr val="008080"/>
                </a:solidFill>
              </a:rPr>
              <a:t>- zaměstnanost v zemědělství, malý prostor pro marketéry, </a:t>
            </a:r>
            <a:r>
              <a:rPr lang="cs-CZ" sz="2400" i="1" dirty="0">
                <a:solidFill>
                  <a:srgbClr val="0070C0"/>
                </a:solidFill>
              </a:rPr>
              <a:t>pro vývozce málo příležitostí, většinu své produkce spotřebují a zbytek je směňován za jednoduché zboží.</a:t>
            </a:r>
            <a:endParaRPr lang="cs-CZ" sz="2400" b="1" i="1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54261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1D41693-2E5E-40BD-8417-6022DA854925}"/>
              </a:ext>
            </a:extLst>
          </p:cNvPr>
          <p:cNvSpPr txBox="1"/>
          <p:nvPr/>
        </p:nvSpPr>
        <p:spPr>
          <a:xfrm>
            <a:off x="1363493" y="644742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dirty="0">
                <a:solidFill>
                  <a:srgbClr val="FF0000"/>
                </a:solidFill>
              </a:rPr>
              <a:t>Zařazení země– signalizuje životní úroveň, kupní sílu a zaměření potřeb zákazníků.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79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18628" y="201751"/>
            <a:ext cx="98478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Ekonomické prostředí jednotlivých zemí: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628" y="682581"/>
            <a:ext cx="10721281" cy="586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Hlavní posuzovaná ekonomická kritéria: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u="sng" dirty="0">
                <a:solidFill>
                  <a:srgbClr val="008080"/>
                </a:solidFill>
              </a:rPr>
              <a:t>HDP </a:t>
            </a:r>
            <a:r>
              <a:rPr lang="cs-CZ" sz="2800" b="1" u="sng" dirty="0">
                <a:solidFill>
                  <a:srgbClr val="FF0000"/>
                </a:solidFill>
              </a:rPr>
              <a:t>(</a:t>
            </a:r>
            <a:r>
              <a:rPr lang="cs-CZ" sz="2800" b="1" dirty="0">
                <a:solidFill>
                  <a:srgbClr val="FF0000"/>
                </a:solidFill>
              </a:rPr>
              <a:t>první signál kupní síly obyvatelstva a zaměření produktové nabídky)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bilance zahraničního obchodu 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platební bilance </a:t>
            </a:r>
            <a:r>
              <a:rPr lang="cs-CZ" sz="2800" b="1" dirty="0">
                <a:solidFill>
                  <a:srgbClr val="FF0000"/>
                </a:solidFill>
              </a:rPr>
              <a:t>(veškerý mezinárodní tok zboží, služeb a kapitálu)  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saldo státního rozpočtu </a:t>
            </a:r>
            <a:r>
              <a:rPr lang="cs-CZ" sz="2800" b="1" dirty="0">
                <a:solidFill>
                  <a:srgbClr val="FF0000"/>
                </a:solidFill>
              </a:rPr>
              <a:t>(přebytek/ztráta)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produktivita práce </a:t>
            </a:r>
            <a:r>
              <a:rPr lang="cs-CZ" sz="2800" b="1" dirty="0">
                <a:solidFill>
                  <a:srgbClr val="FF0000"/>
                </a:solidFill>
              </a:rPr>
              <a:t>(směrný ukazatel vývoje HDP i kupní síly)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statistika nezaměstnanosti </a:t>
            </a:r>
            <a:r>
              <a:rPr lang="cs-CZ" sz="2800" b="1" dirty="0">
                <a:solidFill>
                  <a:srgbClr val="FF3300"/>
                </a:solidFill>
              </a:rPr>
              <a:t>(směrný ukazatel, kupní síla)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míra inflace a spotřebitelské ceny </a:t>
            </a:r>
            <a:r>
              <a:rPr lang="cs-CZ" sz="2800" b="1" dirty="0">
                <a:solidFill>
                  <a:srgbClr val="FF0000"/>
                </a:solidFill>
              </a:rPr>
              <a:t>(kupní síla)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měnové kurzy </a:t>
            </a:r>
            <a:r>
              <a:rPr lang="cs-CZ" sz="2800" b="1" dirty="0">
                <a:solidFill>
                  <a:srgbClr val="FF3300"/>
                </a:solidFill>
              </a:rPr>
              <a:t>(ovlivňují hodnotu exportu a importu, vliv na ceny)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investice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(jejich ochrana)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úspory z rozsahu </a:t>
            </a:r>
            <a:r>
              <a:rPr lang="cs-CZ" sz="2800" b="1" dirty="0">
                <a:solidFill>
                  <a:srgbClr val="FF0000"/>
                </a:solidFill>
              </a:rPr>
              <a:t>(výroba i prodej ve velkém)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daně a cla </a:t>
            </a:r>
            <a:r>
              <a:rPr lang="cs-CZ" sz="2800" b="1" dirty="0">
                <a:solidFill>
                  <a:srgbClr val="FF0000"/>
                </a:solidFill>
              </a:rPr>
              <a:t>(ovlivňují cenu exportu a importu) 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úroková míra </a:t>
            </a:r>
            <a:r>
              <a:rPr lang="cs-CZ" sz="2800" b="1" dirty="0">
                <a:solidFill>
                  <a:srgbClr val="FF0000"/>
                </a:solidFill>
              </a:rPr>
              <a:t>(cena peněz). </a:t>
            </a:r>
            <a:endParaRPr lang="cs-CZ" sz="20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6146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97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9065" y="53448"/>
            <a:ext cx="7254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Ekonomické prostředí jednotlivých zemí. </a:t>
            </a:r>
          </a:p>
          <a:p>
            <a:pPr lvl="0"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Co ještě zjišťujeme?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3440" y="1013634"/>
            <a:ext cx="9825563" cy="16262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Demografické prostředí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- </a:t>
            </a:r>
            <a:r>
              <a:rPr lang="cs-CZ" sz="2400" b="1" dirty="0">
                <a:solidFill>
                  <a:srgbClr val="008080"/>
                </a:solidFill>
              </a:rPr>
              <a:t>počet obyvatel dané země, z toho mužů, žen, trendy populačního vývoje v zemi, hustota osídlení, počet ekonomicky aktivních obyvatel, úroveň a struktura vzdělání, údaje o zdravotním stavu obyvatel, stupeň urbanizace apod. </a:t>
            </a:r>
            <a:r>
              <a:rPr lang="cs-CZ" sz="2400" b="1" i="1" dirty="0">
                <a:solidFill>
                  <a:srgbClr val="FF0000"/>
                </a:solidFill>
              </a:rPr>
              <a:t>(produkt, cena, logistika, MK…)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7" y="138377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88DF566-1CF4-44A9-908C-D6C823EAFDC9}"/>
              </a:ext>
            </a:extLst>
          </p:cNvPr>
          <p:cNvSpPr txBox="1"/>
          <p:nvPr/>
        </p:nvSpPr>
        <p:spPr>
          <a:xfrm>
            <a:off x="443883" y="4503632"/>
            <a:ext cx="10972801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i="1" dirty="0">
                <a:solidFill>
                  <a:srgbClr val="FF0000"/>
                </a:solidFill>
              </a:rPr>
              <a:t>Čínská vláda se snažila omezit růst populace. Každá rodina mohla mít pouze jedno dítě. Výsledkem bylo, že čínské děti jsou více „rozmazlené.“ Rodiče je zahrnují vším možným. Hovoří se o tzv. </a:t>
            </a:r>
            <a:r>
              <a:rPr lang="cs-CZ" sz="2400" b="1" i="1" dirty="0">
                <a:solidFill>
                  <a:srgbClr val="FF0000"/>
                </a:solidFill>
              </a:rPr>
              <a:t>„syndromu 6 kapes.“ </a:t>
            </a:r>
            <a:r>
              <a:rPr lang="cs-CZ" sz="2400" i="1" dirty="0">
                <a:solidFill>
                  <a:srgbClr val="FF0000"/>
                </a:solidFill>
              </a:rPr>
              <a:t>To znamená, že jedno dítě má kolem sebe 6 dospělých (dva rodiče, 4 prarodiče). Tento trend oslovil mnohé hračkářské firmy ke vstupu na čínský trh.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B73FBA0-5635-4A6B-882D-2D7459F8037C}"/>
              </a:ext>
            </a:extLst>
          </p:cNvPr>
          <p:cNvSpPr txBox="1"/>
          <p:nvPr/>
        </p:nvSpPr>
        <p:spPr>
          <a:xfrm>
            <a:off x="11416684" y="5064916"/>
            <a:ext cx="1324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EEB0740-84F5-42FF-BCF4-0731F8949D41}"/>
              </a:ext>
            </a:extLst>
          </p:cNvPr>
          <p:cNvSpPr txBox="1"/>
          <p:nvPr/>
        </p:nvSpPr>
        <p:spPr>
          <a:xfrm>
            <a:off x="553439" y="2801754"/>
            <a:ext cx="11194677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Hlavní změny: </a:t>
            </a:r>
            <a:r>
              <a:rPr lang="cs-CZ" sz="2400" dirty="0">
                <a:solidFill>
                  <a:srgbClr val="008080"/>
                </a:solidFill>
              </a:rPr>
              <a:t>stárnutí populace ve vyspělých zemích (i v Latinské Americe) -  snižování porodnosti, vyšší průměrná délka života,  bohatší a aktivnější starší populace (populace 50+), mění se podoba rodiny, méně sezdaných, vyšší věk sňatků, pracující ženy a matky, jednočlenné domácnosti, migrační vlivy… </a:t>
            </a:r>
          </a:p>
        </p:txBody>
      </p:sp>
    </p:spTree>
    <p:extLst>
      <p:ext uri="{BB962C8B-B14F-4D97-AF65-F5344CB8AC3E}">
        <p14:creationId xmlns:p14="http://schemas.microsoft.com/office/powerpoint/2010/main" val="3294381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9066" y="195486"/>
            <a:ext cx="72547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Ekonomické prostředí jednotlivých zemí. Co ještě zjišťujeme?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8557" y="1247078"/>
            <a:ext cx="10028216" cy="12815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Přírodní prostředí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- </a:t>
            </a:r>
            <a:r>
              <a:rPr lang="cs-CZ" sz="2400" b="1" dirty="0">
                <a:solidFill>
                  <a:srgbClr val="008080"/>
                </a:solidFill>
              </a:rPr>
              <a:t>přírodní zdroje, velikost země, podnebí, vodní zdroje, orografické podmínky, nadmořská výška, klimatické pásmo, v němž země leží … </a:t>
            </a:r>
            <a:r>
              <a:rPr lang="cs-CZ" sz="2400" b="1" i="1" dirty="0">
                <a:solidFill>
                  <a:srgbClr val="FF0000"/>
                </a:solidFill>
              </a:rPr>
              <a:t>(vliv na produkt, jeho balení, distribuční kanály, cenu…)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7" y="138377"/>
            <a:ext cx="1464833" cy="1127893"/>
          </a:xfrm>
          <a:prstGeom prst="rect">
            <a:avLst/>
          </a:prstGeom>
        </p:spPr>
      </p:pic>
      <p:pic>
        <p:nvPicPr>
          <p:cNvPr id="7" name="Obrázek 6" descr="HlavnÃ­ oblasti s vÃ½skytem ropy.">
            <a:extLst>
              <a:ext uri="{FF2B5EF4-FFF2-40B4-BE49-F238E27FC236}">
                <a16:creationId xmlns:a16="http://schemas.microsoft.com/office/drawing/2014/main" id="{2F3B01A5-1E63-4E97-8433-D01553F916A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883" y="3310076"/>
            <a:ext cx="5242560" cy="3238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Šipka: doprava 2">
            <a:extLst>
              <a:ext uri="{FF2B5EF4-FFF2-40B4-BE49-F238E27FC236}">
                <a16:creationId xmlns:a16="http://schemas.microsoft.com/office/drawing/2014/main" id="{277D9F1C-3D63-4EB5-A74F-24619EDE0209}"/>
              </a:ext>
            </a:extLst>
          </p:cNvPr>
          <p:cNvSpPr/>
          <p:nvPr/>
        </p:nvSpPr>
        <p:spPr>
          <a:xfrm>
            <a:off x="4171914" y="5761634"/>
            <a:ext cx="1509204" cy="39949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90D6A62-07DF-44CA-BD47-06C3B8DD81D3}"/>
              </a:ext>
            </a:extLst>
          </p:cNvPr>
          <p:cNvSpPr txBox="1"/>
          <p:nvPr/>
        </p:nvSpPr>
        <p:spPr>
          <a:xfrm>
            <a:off x="1402671" y="5699464"/>
            <a:ext cx="1873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Zdroje ropy: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8371108-F585-4716-AC01-1429A3301793}"/>
              </a:ext>
            </a:extLst>
          </p:cNvPr>
          <p:cNvSpPr txBox="1"/>
          <p:nvPr/>
        </p:nvSpPr>
        <p:spPr>
          <a:xfrm>
            <a:off x="438557" y="2621002"/>
            <a:ext cx="5859262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Suroviny lze rozdělit na obnovitelné a neobnovitelné zdroje.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Do </a:t>
            </a:r>
            <a:r>
              <a:rPr lang="cs-CZ" sz="2400" b="1" dirty="0">
                <a:solidFill>
                  <a:srgbClr val="008080"/>
                </a:solidFill>
              </a:rPr>
              <a:t>obnovitelných zdrojů </a:t>
            </a:r>
            <a:r>
              <a:rPr lang="cs-CZ" sz="2400" dirty="0">
                <a:solidFill>
                  <a:srgbClr val="008080"/>
                </a:solidFill>
              </a:rPr>
              <a:t>můžeme zařadit lesy, potraviny.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Mezi </a:t>
            </a:r>
            <a:r>
              <a:rPr lang="cs-CZ" sz="2400" b="1" dirty="0">
                <a:solidFill>
                  <a:srgbClr val="008080"/>
                </a:solidFill>
              </a:rPr>
              <a:t>neobnovitelné</a:t>
            </a:r>
            <a:r>
              <a:rPr lang="cs-CZ" sz="2400" dirty="0">
                <a:solidFill>
                  <a:srgbClr val="008080"/>
                </a:solidFill>
              </a:rPr>
              <a:t> zdroje patří ropa, uhlí a různé minerály.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E0A279-A665-4468-A722-EA71E2FF6CD3}"/>
              </a:ext>
            </a:extLst>
          </p:cNvPr>
          <p:cNvSpPr txBox="1"/>
          <p:nvPr/>
        </p:nvSpPr>
        <p:spPr>
          <a:xfrm>
            <a:off x="579066" y="5023840"/>
            <a:ext cx="4854067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dirty="0">
                <a:solidFill>
                  <a:srgbClr val="008080"/>
                </a:solidFill>
              </a:rPr>
              <a:t>Hledání nových alternativních zdrojů, ochrana ŽP</a:t>
            </a:r>
          </a:p>
        </p:txBody>
      </p:sp>
    </p:spTree>
    <p:extLst>
      <p:ext uri="{BB962C8B-B14F-4D97-AF65-F5344CB8AC3E}">
        <p14:creationId xmlns:p14="http://schemas.microsoft.com/office/powerpoint/2010/main" val="328490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9066" y="195486"/>
            <a:ext cx="7254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2800" b="1" dirty="0">
                <a:solidFill>
                  <a:srgbClr val="008080"/>
                </a:solidFill>
              </a:rPr>
              <a:t>Ekonomické prostředí jednotlivých zemí. Co ještě zjišťujeme?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79066" y="1244428"/>
            <a:ext cx="7561757" cy="5122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Technologické  prostředí</a:t>
            </a:r>
          </a:p>
          <a:p>
            <a:pPr marL="285750" indent="-285750">
              <a:lnSpc>
                <a:spcPct val="8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zahrnuje technickou a technologickou vyspělost země a vědecko-výzkumný potenciál.</a:t>
            </a:r>
          </a:p>
          <a:p>
            <a:pPr marL="285750" indent="-285750">
              <a:lnSpc>
                <a:spcPct val="8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FF0000"/>
                </a:solidFill>
              </a:rPr>
              <a:t>hlavní ukazatele: </a:t>
            </a:r>
            <a:r>
              <a:rPr lang="cs-CZ" sz="2400" dirty="0">
                <a:solidFill>
                  <a:srgbClr val="008080"/>
                </a:solidFill>
              </a:rPr>
              <a:t>celkové výdaje na vlastní výzkum a vývoj v podnikatelském sektoru, výdaje na výzkum a vývoj v jednotlivých odvětvích, počet mezinárodních patentů, počet vědeckých pracovníků, vybavenost výpočetních technikou, počet uživatelů internetu apod. 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    K největším investorům patří USA, Čína, Německo, Japonsko.</a:t>
            </a:r>
          </a:p>
          <a:p>
            <a:pPr>
              <a:lnSpc>
                <a:spcPct val="80000"/>
              </a:lnSpc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Technická infrastruktura země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 - </a:t>
            </a:r>
            <a:r>
              <a:rPr lang="cs-CZ" sz="2400" b="1" dirty="0">
                <a:solidFill>
                  <a:srgbClr val="008080"/>
                </a:solidFill>
              </a:rPr>
              <a:t>úroveň a pokrytí země telekomunikačními službami a sítí, kvalita a struktura dopravní sítě, hustota a struktura obchodní sítě a úroveň finančních služeb.. </a:t>
            </a:r>
            <a:r>
              <a:rPr lang="cs-CZ" sz="2400" b="1" i="1" dirty="0">
                <a:solidFill>
                  <a:srgbClr val="FF0000"/>
                </a:solidFill>
              </a:rPr>
              <a:t>(MK, distribuce…)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647" y="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586CE93-732F-4DD7-8F46-D442AA7A2376}"/>
              </a:ext>
            </a:extLst>
          </p:cNvPr>
          <p:cNvSpPr txBox="1"/>
          <p:nvPr/>
        </p:nvSpPr>
        <p:spPr>
          <a:xfrm>
            <a:off x="8202968" y="2062816"/>
            <a:ext cx="3923930" cy="4524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Technologie posílily mezinárodní aktivity-obrovský </a:t>
            </a:r>
            <a:r>
              <a:rPr lang="cs-CZ" b="1" dirty="0"/>
              <a:t>rozvoj služeb </a:t>
            </a:r>
            <a:r>
              <a:rPr lang="cs-CZ" dirty="0"/>
              <a:t>nejen výrobních aktivit -</a:t>
            </a:r>
            <a:r>
              <a:rPr lang="cs-CZ" b="1" dirty="0" err="1"/>
              <a:t>deindustrializace</a:t>
            </a:r>
            <a:r>
              <a:rPr lang="cs-CZ" b="1" dirty="0"/>
              <a:t> </a:t>
            </a:r>
          </a:p>
          <a:p>
            <a:pPr marL="285750" indent="-285750">
              <a:buFontTx/>
              <a:buChar char="-"/>
            </a:pPr>
            <a:r>
              <a:rPr lang="cs-CZ" b="1" dirty="0"/>
              <a:t>Transfer technologií </a:t>
            </a:r>
            <a:r>
              <a:rPr lang="cs-CZ" dirty="0"/>
              <a:t>do méně vyspělých zemí posiluje jejich konkurenceschopnost a zvyšuje </a:t>
            </a:r>
            <a:r>
              <a:rPr lang="cs-CZ" b="1" dirty="0"/>
              <a:t>mezinárodní konkurenci. </a:t>
            </a:r>
          </a:p>
          <a:p>
            <a:pPr marL="285750" indent="-285750">
              <a:buFontTx/>
              <a:buChar char="-"/>
            </a:pPr>
            <a:r>
              <a:rPr lang="cs-CZ" dirty="0"/>
              <a:t>IT zlepšují </a:t>
            </a:r>
            <a:r>
              <a:rPr lang="cs-CZ" b="1" dirty="0"/>
              <a:t>vztahy mezi partnery, </a:t>
            </a:r>
            <a:r>
              <a:rPr lang="cs-CZ" dirty="0"/>
              <a:t>což rozšiřuje možnosti vztahového marketingu a CRM v oblasti mezinárodní logistiky a distribuce. </a:t>
            </a:r>
          </a:p>
          <a:p>
            <a:pPr marL="285750" indent="-285750">
              <a:buFontTx/>
              <a:buChar char="-"/>
            </a:pPr>
            <a:r>
              <a:rPr lang="cs-CZ" dirty="0"/>
              <a:t>Zlepšení </a:t>
            </a:r>
            <a:r>
              <a:rPr lang="cs-CZ" b="1" dirty="0"/>
              <a:t>komunikace se spotřebiteli</a:t>
            </a:r>
            <a:r>
              <a:rPr lang="cs-CZ" dirty="0"/>
              <a:t>,</a:t>
            </a:r>
          </a:p>
          <a:p>
            <a:r>
              <a:rPr lang="cs-CZ" dirty="0"/>
              <a:t>      usnadňují náročný mezinárodní</a:t>
            </a:r>
          </a:p>
          <a:p>
            <a:r>
              <a:rPr lang="cs-CZ" dirty="0"/>
              <a:t>       výzkum. A to nelze opomenout</a:t>
            </a:r>
          </a:p>
          <a:p>
            <a:r>
              <a:rPr lang="cs-CZ" dirty="0"/>
              <a:t>      elektronické obchodování (e</a:t>
            </a:r>
          </a:p>
          <a:p>
            <a:r>
              <a:rPr lang="cs-CZ" dirty="0"/>
              <a:t>      -commerce, e-business).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576D61-AEBE-4B4F-806D-2BE821A2BEDB}"/>
              </a:ext>
            </a:extLst>
          </p:cNvPr>
          <p:cNvSpPr txBox="1"/>
          <p:nvPr/>
        </p:nvSpPr>
        <p:spPr>
          <a:xfrm>
            <a:off x="9108489" y="1452767"/>
            <a:ext cx="205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Projevy v praxi</a:t>
            </a:r>
          </a:p>
        </p:txBody>
      </p:sp>
    </p:spTree>
    <p:extLst>
      <p:ext uri="{BB962C8B-B14F-4D97-AF65-F5344CB8AC3E}">
        <p14:creationId xmlns:p14="http://schemas.microsoft.com/office/powerpoint/2010/main" val="2368831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Politické prostředí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67379" y="2845890"/>
            <a:ext cx="8279471" cy="320863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Posuzování rizika: ratingové agentury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Zranitelnost podniku ovlivňuje: např.: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vztah mezi mateřskou a cílovou zemí, velikost podniku…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cs-CZ" sz="2400" b="1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Kategorizace zemí podle politického rizika: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rgbClr val="008080"/>
                </a:solidFill>
              </a:rPr>
              <a:t> politicky velmi stabilní země, politicky relativně klidné země,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   politicky neklidné země, země bezprostředně před politickým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   převratem, země ve válečném stavu.</a:t>
            </a: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98A880C-599D-4F71-9AE3-CFA2412A02A8}"/>
              </a:ext>
            </a:extLst>
          </p:cNvPr>
          <p:cNvSpPr txBox="1"/>
          <p:nvPr/>
        </p:nvSpPr>
        <p:spPr>
          <a:xfrm>
            <a:off x="367379" y="971946"/>
            <a:ext cx="944584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None/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Politické riziko vyplývá z postojů a činů vlády té země, ve které se má realizovat daný mezinárodní projekt - </a:t>
            </a:r>
            <a:r>
              <a:rPr lang="cs-CZ" sz="2400" b="1" dirty="0">
                <a:solidFill>
                  <a:srgbClr val="008080"/>
                </a:solidFill>
              </a:rPr>
              <a:t>války, terorismus, stávky, nepokoje a politická rozhodnutí, znárodnění, zestátnění, podpory a omezení podnikání v konkrétní zemi. </a:t>
            </a:r>
          </a:p>
        </p:txBody>
      </p:sp>
    </p:spTree>
    <p:extLst>
      <p:ext uri="{BB962C8B-B14F-4D97-AF65-F5344CB8AC3E}">
        <p14:creationId xmlns:p14="http://schemas.microsoft.com/office/powerpoint/2010/main" val="53012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7220" y="4074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39242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32976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b="1" dirty="0">
                <a:solidFill>
                  <a:schemeClr val="bg1"/>
                </a:solidFill>
              </a:rPr>
              <a:t>Mezinárodní marketingové ekonomické, právní a politické prostředí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33665" y="2184213"/>
            <a:ext cx="5162216" cy="33840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Globální ekonomické prostředí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Ekonomické prostředí jednotlivých zemí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Subjekty mezinárodních ekonomických vztahů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politické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Obchodní politika státu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právní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01556" y="467596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Politické prostředí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0249" y="1342515"/>
            <a:ext cx="8089149" cy="5138184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Indikátory politického rizika: je jich mnoho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dirty="0">
                <a:solidFill>
                  <a:srgbClr val="008080"/>
                </a:solidFill>
              </a:rPr>
              <a:t>politická stabilita země, nepokoje, systém politických stran a rozdělení politické moci, frekvence střídání vlád, veřejné mínění ve vztahu k vládnoucí straně, parlamentní a legislativní systém a forma demokracie, kultura politické diskuse, náznaky násilí a teroru, rasová a národnostní nesnášenlivost….</a:t>
            </a:r>
          </a:p>
          <a:p>
            <a:pPr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Zmírnění politického rizika:</a:t>
            </a:r>
          </a:p>
          <a:p>
            <a:pPr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  ● pojištění firmy, kapitálové nebo technické spojení s domácí firmou, využití domácího managementu ve vedení firmy, vertikální integrace, soustředění výzkumu a vývoje v zemi původu, spolupráce s vládou při zakládání podniků, změna výrobního programu a snížení cen, dobrá politika vztahů vůči odborům apod.</a:t>
            </a: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33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31" y="28191"/>
            <a:ext cx="1464833" cy="11278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22B6D79-BE08-4B2F-BC24-B97BA4FF5C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17148" y="2383960"/>
            <a:ext cx="3174603" cy="149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96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Politické prostředí – řízení rizika - </a:t>
            </a:r>
            <a:r>
              <a:rPr lang="cs-CZ" sz="3600" b="1" i="1" dirty="0">
                <a:solidFill>
                  <a:srgbClr val="FF0000"/>
                </a:solidFill>
                <a:latin typeface="+mn-lt"/>
              </a:rPr>
              <a:t>případová studie</a:t>
            </a:r>
            <a:endParaRPr 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44638" y="1093941"/>
            <a:ext cx="11338376" cy="5138184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Společnost Marsh </a:t>
            </a:r>
            <a:r>
              <a:rPr lang="cs-CZ" sz="2400" dirty="0">
                <a:solidFill>
                  <a:srgbClr val="008080"/>
                </a:solidFill>
              </a:rPr>
              <a:t>je </a:t>
            </a:r>
            <a:r>
              <a:rPr lang="cs-CZ" sz="2400" dirty="0">
                <a:solidFill>
                  <a:srgbClr val="FF0000"/>
                </a:solidFill>
              </a:rPr>
              <a:t>globálním lídrem </a:t>
            </a:r>
            <a:r>
              <a:rPr lang="cs-CZ" sz="2400" dirty="0">
                <a:solidFill>
                  <a:srgbClr val="008080"/>
                </a:solidFill>
              </a:rPr>
              <a:t>v pojišťovnictví a řízení rizik. Společnost svým zákazníkům pomáhá vyčíslit a řídit riziko, aby přežili a byli úspěšní.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Protipólem politického rizika jsou </a:t>
            </a:r>
            <a:r>
              <a:rPr lang="cs-CZ" sz="2400" b="1" dirty="0">
                <a:solidFill>
                  <a:srgbClr val="008080"/>
                </a:solidFill>
              </a:rPr>
              <a:t>politické jistoty. </a:t>
            </a:r>
            <a:r>
              <a:rPr lang="cs-CZ" sz="2400" dirty="0">
                <a:solidFill>
                  <a:srgbClr val="008080"/>
                </a:solidFill>
              </a:rPr>
              <a:t>V globalizovaném světě jsou důležité především pro rozhodování o </a:t>
            </a:r>
            <a:r>
              <a:rPr lang="cs-CZ" sz="2400" b="1" dirty="0">
                <a:solidFill>
                  <a:srgbClr val="008080"/>
                </a:solidFill>
              </a:rPr>
              <a:t>investování. </a:t>
            </a:r>
            <a:r>
              <a:rPr lang="cs-CZ" sz="2400" dirty="0">
                <a:solidFill>
                  <a:srgbClr val="008080"/>
                </a:solidFill>
              </a:rPr>
              <a:t>Politické jistoty se tak stávají jedním z důležitých aspektů při rozhodování investorů.</a:t>
            </a:r>
            <a:r>
              <a:rPr lang="cs-CZ" sz="2400" b="1" dirty="0">
                <a:solidFill>
                  <a:srgbClr val="008080"/>
                </a:solidFill>
              </a:rPr>
              <a:t> Geopolitické prostředí se stává čím dál tím více nejisté.  </a:t>
            </a:r>
            <a:r>
              <a:rPr lang="cs-CZ" sz="2400" dirty="0">
                <a:solidFill>
                  <a:srgbClr val="008080"/>
                </a:solidFill>
              </a:rPr>
              <a:t>Poslední léta ukázala, že i ve zdánlivě klidných zemích a regionech se může situace změnit poměrně velmi rychle. Rapidní politické změny podporované médii jsou často nepředvídatelné. Toto riziko se týká jak rozvíjejících se trhů, tak tradičních.  Společnost Marsh </a:t>
            </a:r>
            <a:r>
              <a:rPr lang="cs-CZ" sz="2400" b="1" dirty="0">
                <a:solidFill>
                  <a:srgbClr val="008080"/>
                </a:solidFill>
              </a:rPr>
              <a:t>pomáhá sestavit náročné krytí škod </a:t>
            </a:r>
            <a:r>
              <a:rPr lang="cs-CZ" sz="2400" dirty="0">
                <a:solidFill>
                  <a:srgbClr val="008080"/>
                </a:solidFill>
              </a:rPr>
              <a:t>na různých trzích a regionech po celém světě. Jako tržní lídr v oblasti pojištění rizik provádí analýzy s cílem získat přístup k pojistným řešením od  </a:t>
            </a:r>
            <a:r>
              <a:rPr lang="cs-CZ" sz="2400" b="1" dirty="0">
                <a:solidFill>
                  <a:srgbClr val="008080"/>
                </a:solidFill>
              </a:rPr>
              <a:t>rozvojových bank, </a:t>
            </a:r>
            <a:r>
              <a:rPr lang="cs-CZ" sz="2400" dirty="0">
                <a:solidFill>
                  <a:srgbClr val="008080"/>
                </a:solidFill>
              </a:rPr>
              <a:t>jež dokážou nabídnout krytí rizik i ve speciálně náročných právních prostředích.  Díky kombinaci místní odbornosti a celosvětové přítomnosti může společnost Marsh plnit potřeby svých zákazníků. Práce ve velkém umožňuje snížit celkové náklady na riziko a chrání majetek podniků.</a:t>
            </a:r>
          </a:p>
          <a:p>
            <a:r>
              <a:rPr lang="cs-CZ" sz="1200" dirty="0"/>
              <a:t>Webový portál Marsh. </a:t>
            </a:r>
            <a:r>
              <a:rPr lang="cs-CZ" sz="1200" i="1" dirty="0"/>
              <a:t>Politická rizika</a:t>
            </a:r>
            <a:r>
              <a:rPr lang="cs-CZ" sz="1200" dirty="0"/>
              <a:t>.  [online]. [vid. 2. června 2020]. Dostupné z https://www.marsh.com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33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12" y="-8229"/>
            <a:ext cx="1138785" cy="9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662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663575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Politické prostředí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68957" y="923926"/>
            <a:ext cx="6981754" cy="567372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Politické akce vlád, např.: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Expropriace </a:t>
            </a:r>
            <a:r>
              <a:rPr lang="cs-CZ" b="1" dirty="0">
                <a:solidFill>
                  <a:srgbClr val="008080"/>
                </a:solidFill>
              </a:rPr>
              <a:t>-  </a:t>
            </a:r>
            <a:r>
              <a:rPr lang="cs-CZ" dirty="0">
                <a:solidFill>
                  <a:srgbClr val="008080"/>
                </a:solidFill>
              </a:rPr>
              <a:t>vyvlastnění majetku zahraniční společnosti sice s náhradou, ale jednání o náhradě bývají zdlouhavá </a:t>
            </a:r>
            <a:r>
              <a:rPr lang="cs-CZ" dirty="0">
                <a:solidFill>
                  <a:srgbClr val="FF0000"/>
                </a:solidFill>
              </a:rPr>
              <a:t>(praxe: vyvlastnění majetku a pozemku při stavbě dálnic).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Konfiskace - </a:t>
            </a:r>
            <a:r>
              <a:rPr lang="cs-CZ" dirty="0">
                <a:solidFill>
                  <a:srgbClr val="008080"/>
                </a:solidFill>
              </a:rPr>
              <a:t>vyvlastnění majetku zahraniční společnosti zcela bez náhrady.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rgbClr val="FF3300"/>
                </a:solidFill>
              </a:rPr>
              <a:t>Embarga  - </a:t>
            </a:r>
            <a:r>
              <a:rPr lang="cs-CZ" dirty="0">
                <a:solidFill>
                  <a:srgbClr val="008080"/>
                </a:solidFill>
              </a:rPr>
              <a:t>omezení některých obchodů a spolupráce (finanční a obchodní embargo), vyhlášení embarg většinou přináší odvetné akce, což přináší nemalé ztráty pro všechny podnikatele.  </a:t>
            </a:r>
            <a:r>
              <a:rPr lang="cs-CZ" dirty="0">
                <a:solidFill>
                  <a:srgbClr val="FF3300"/>
                </a:solidFill>
              </a:rPr>
              <a:t>(nejznámější: např. Rusko, Irán…).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31" y="28191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2065C15-2047-4ED3-97FB-4787B3B2C2CC}"/>
              </a:ext>
            </a:extLst>
          </p:cNvPr>
          <p:cNvSpPr txBox="1"/>
          <p:nvPr/>
        </p:nvSpPr>
        <p:spPr>
          <a:xfrm>
            <a:off x="8097765" y="1361456"/>
            <a:ext cx="2849732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Finanční embargo </a:t>
            </a:r>
            <a:r>
              <a:rPr lang="cs-CZ" dirty="0">
                <a:solidFill>
                  <a:srgbClr val="FF0000"/>
                </a:solidFill>
              </a:rPr>
              <a:t>– omezení finančních operací a zdrojů.</a:t>
            </a:r>
          </a:p>
          <a:p>
            <a:r>
              <a:rPr lang="cs-CZ" b="1" dirty="0">
                <a:solidFill>
                  <a:srgbClr val="FF0000"/>
                </a:solidFill>
              </a:rPr>
              <a:t>Obchodní embargo </a:t>
            </a:r>
            <a:r>
              <a:rPr lang="cs-CZ" dirty="0">
                <a:solidFill>
                  <a:srgbClr val="FF0000"/>
                </a:solidFill>
              </a:rPr>
              <a:t>– omezení vývozu a dovozu zboží.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59380C2-CDF0-4435-A17C-D4B012CAC4CE}"/>
              </a:ext>
            </a:extLst>
          </p:cNvPr>
          <p:cNvSpPr txBox="1"/>
          <p:nvPr/>
        </p:nvSpPr>
        <p:spPr>
          <a:xfrm>
            <a:off x="7876873" y="3742219"/>
            <a:ext cx="403803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</a:t>
            </a:r>
          </a:p>
          <a:p>
            <a:r>
              <a:rPr lang="cs-CZ" dirty="0">
                <a:solidFill>
                  <a:srgbClr val="FF0000"/>
                </a:solidFill>
              </a:rPr>
              <a:t>Když je např. embargo uvaleno na export finálních výrobků, podnikatelé investují do strojních zařízení a výstavby továren.  Jako příklad si můžeme uvést embargo uvalené na Rusko. Finové v Rusku vyrábějí jogurty. Francouzi a Italové vyrábějí sýry, Němci kombajny…</a:t>
            </a:r>
          </a:p>
        </p:txBody>
      </p:sp>
    </p:spTree>
    <p:extLst>
      <p:ext uri="{BB962C8B-B14F-4D97-AF65-F5344CB8AC3E}">
        <p14:creationId xmlns:p14="http://schemas.microsoft.com/office/powerpoint/2010/main" val="194275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Obchodní politika státu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11471" y="2390145"/>
            <a:ext cx="5910342" cy="27761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Dva hlavní principy chování státu: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</a:rPr>
              <a:t> Zásada protekcionismu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</a:rPr>
              <a:t> Zásada volného obchodu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cxnSp>
        <p:nvCxnSpPr>
          <p:cNvPr id="7" name="Přímá spojnice se šipkou 2"/>
          <p:cNvCxnSpPr>
            <a:cxnSpLocks noChangeShapeType="1"/>
          </p:cNvCxnSpPr>
          <p:nvPr/>
        </p:nvCxnSpPr>
        <p:spPr bwMode="auto">
          <a:xfrm>
            <a:off x="5035045" y="820019"/>
            <a:ext cx="1439863" cy="1008063"/>
          </a:xfrm>
          <a:prstGeom prst="straightConnector1">
            <a:avLst/>
          </a:prstGeom>
          <a:noFill/>
          <a:ln w="76200" algn="ctr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Náhled snímku 7">
                <a:extLst>
                  <a:ext uri="{FF2B5EF4-FFF2-40B4-BE49-F238E27FC236}">
                    <a16:creationId xmlns:a16="http://schemas.microsoft.com/office/drawing/2014/main" id="{0370B67F-BF26-41B0-9288-C285449184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5712032"/>
                  </p:ext>
                </p:extLst>
              </p:nvPr>
            </p:nvGraphicFramePr>
            <p:xfrm>
              <a:off x="-2382982" y="4154720"/>
              <a:ext cx="3048000" cy="1714500"/>
            </p:xfrm>
            <a:graphic>
              <a:graphicData uri="http://schemas.microsoft.com/office/powerpoint/2016/slidezoom">
                <pslz:sldZm>
                  <pslz:sldZmObj sldId="326" cId="3393162079">
                    <pslz:zmPr id="{749402BD-4B57-4511-97A0-09B86FB70A0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Náhled snímku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370B67F-BF26-41B0-9288-C285449184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382982" y="415472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3162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Obchodní politika státu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711599"/>
            <a:ext cx="7649606" cy="39580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Nejčastější důvody ochrany domácího trhu: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ochrana začínajících podniků čí odvětví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kumulace kapitálu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zachování životní úrovně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zachování přírodních zdrojů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odvetné akce a vyjednávání…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(praxe: reakce na embarga či různá omezení obchodu, např. USA clo na ocel a AL).</a:t>
            </a: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BCDB786-6635-4A95-B545-558BB6889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57901" y="2386012"/>
            <a:ext cx="3114675" cy="20859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27797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28689" y="112789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Nástroje obchodní politiky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32780" y="2547260"/>
            <a:ext cx="8830086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2 typy nástrojů: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FF0000"/>
              </a:solidFill>
            </a:endParaRPr>
          </a:p>
          <a:p>
            <a:pPr marL="514350" indent="-514350">
              <a:lnSpc>
                <a:spcPct val="80000"/>
              </a:lnSpc>
              <a:buAutoNum type="arabicPeriod"/>
              <a:defRPr/>
            </a:pPr>
            <a:r>
              <a:rPr lang="cs-CZ" sz="3200" b="1" dirty="0">
                <a:solidFill>
                  <a:srgbClr val="008080"/>
                </a:solidFill>
              </a:rPr>
              <a:t>Smluvní nástroje (dvoustranné, mnohostranné)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2. Autonomní nástroje (individuální vůči další zemi)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33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92462" y="373158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Nástroje obchodní politiky - smluvní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2462" y="957933"/>
            <a:ext cx="9424743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Tx/>
              <a:buNone/>
              <a:defRPr/>
            </a:pPr>
            <a:r>
              <a:rPr lang="cs-CZ" sz="2400" b="1" dirty="0">
                <a:solidFill>
                  <a:srgbClr val="FF3300"/>
                </a:solidFill>
              </a:rPr>
              <a:t>Dvoustranné dohody: např.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obchodní smlouva, platební dohoda, bilaterální smlouvy o zamezení dvojího zdanění, bilaterální dohody o vzájemné podpoře a ochraně investic, smlouvy o volném pohybu osob (bezvízovém styku), smlouvy o celní unii….</a:t>
            </a:r>
          </a:p>
          <a:p>
            <a:pPr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Mnohostranné dohody: např.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Všeobecná dohoda o clech a obchodu </a:t>
            </a:r>
            <a:r>
              <a:rPr lang="cs-CZ" sz="2400" dirty="0">
                <a:solidFill>
                  <a:srgbClr val="FF0000"/>
                </a:solidFill>
              </a:rPr>
              <a:t>(GATT, WTO)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Úmluva OSN o smlouvách o mez. koupi </a:t>
            </a:r>
            <a:r>
              <a:rPr lang="cs-CZ" sz="2400" dirty="0">
                <a:solidFill>
                  <a:srgbClr val="FF0000"/>
                </a:solidFill>
              </a:rPr>
              <a:t>(Vídeňská úmluva)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Evropská úmluva o mezinárodní obchodní arbitráži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Asociační dohody s ES a zeměmi ES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Úmluva o mezinárodní železniční dopravě </a:t>
            </a:r>
            <a:r>
              <a:rPr lang="cs-CZ" sz="2400" dirty="0">
                <a:solidFill>
                  <a:srgbClr val="FF0000"/>
                </a:solidFill>
              </a:rPr>
              <a:t>(COTIF)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Úmluva OSN o námořní přepravě zboží …</a:t>
            </a:r>
          </a:p>
          <a:p>
            <a:pPr>
              <a:defRPr/>
            </a:pP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34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39886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Autonomní nástroje obchodní politiky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3563" y="1161298"/>
            <a:ext cx="10038892" cy="4926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Cla – </a:t>
            </a:r>
            <a:r>
              <a:rPr lang="cs-CZ" sz="2800" b="1" dirty="0">
                <a:solidFill>
                  <a:srgbClr val="008080"/>
                </a:solidFill>
              </a:rPr>
              <a:t>funkce fiskální, ochranná, regulační (komoditní),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ekologická </a:t>
            </a:r>
            <a:r>
              <a:rPr lang="cs-CZ" sz="2800" b="1" dirty="0">
                <a:solidFill>
                  <a:srgbClr val="FF0000"/>
                </a:solidFill>
              </a:rPr>
              <a:t>(clo vývozní, dovozní a transitní), </a:t>
            </a:r>
            <a:r>
              <a:rPr lang="cs-CZ" sz="2800" b="1" dirty="0">
                <a:solidFill>
                  <a:srgbClr val="339966"/>
                </a:solidFill>
              </a:rPr>
              <a:t>existují i další cla </a:t>
            </a:r>
            <a:r>
              <a:rPr lang="cs-CZ" sz="2800" b="1" dirty="0">
                <a:solidFill>
                  <a:srgbClr val="FF0000"/>
                </a:solidFill>
              </a:rPr>
              <a:t>(viz SO).</a:t>
            </a: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Kvantitativní restrikce – </a:t>
            </a:r>
            <a:r>
              <a:rPr lang="cs-CZ" sz="2800" b="1" dirty="0">
                <a:solidFill>
                  <a:srgbClr val="008080"/>
                </a:solidFill>
              </a:rPr>
              <a:t>max. objem vývozu či dovozu (kvóty), nad limit následují sankce, ochrana odvětví, citlivých komodit (zemědělských produktů a potravin).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Dovozní přirážka – </a:t>
            </a:r>
            <a:r>
              <a:rPr lang="cs-CZ" sz="2800" b="1" dirty="0">
                <a:solidFill>
                  <a:srgbClr val="008080"/>
                </a:solidFill>
              </a:rPr>
              <a:t>mimořádně, </a:t>
            </a:r>
            <a:r>
              <a:rPr lang="cs-CZ" sz="2800" dirty="0">
                <a:solidFill>
                  <a:srgbClr val="FF0000"/>
                </a:solidFill>
              </a:rPr>
              <a:t>nad rámec běžných cel, </a:t>
            </a:r>
            <a:r>
              <a:rPr lang="cs-CZ" sz="2800" b="1" dirty="0">
                <a:solidFill>
                  <a:srgbClr val="008080"/>
                </a:solidFill>
              </a:rPr>
              <a:t>doplnění nevyrovnané platební bilance či plošné omezení dovozu.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Technické překážky obchodu – </a:t>
            </a:r>
            <a:r>
              <a:rPr lang="cs-CZ" sz="2800" b="1" dirty="0">
                <a:solidFill>
                  <a:srgbClr val="008080"/>
                </a:solidFill>
              </a:rPr>
              <a:t>povinné certifikáty, administrativní povolovací řízení, prokázání shody, v rámci EU jednotná technická harmonizace a normalizace zboží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3340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66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39886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Nástroje obchodní politiky v ČR -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1298"/>
            <a:ext cx="11793152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ČR využívá jak </a:t>
            </a:r>
            <a:r>
              <a:rPr lang="cs-CZ" sz="2400" b="1" dirty="0">
                <a:solidFill>
                  <a:srgbClr val="FF0000"/>
                </a:solidFill>
              </a:rPr>
              <a:t>smluvní, tak i autonomních nástroje</a:t>
            </a:r>
            <a:r>
              <a:rPr lang="cs-CZ" sz="2400" dirty="0">
                <a:solidFill>
                  <a:srgbClr val="008080"/>
                </a:solidFill>
              </a:rPr>
              <a:t>.  Protože uplatňuje liberální ekonomiku, převládají </a:t>
            </a:r>
            <a:r>
              <a:rPr lang="cs-CZ" sz="2400" b="1" dirty="0">
                <a:solidFill>
                  <a:srgbClr val="008080"/>
                </a:solidFill>
              </a:rPr>
              <a:t>aktivní autonomní nástroje </a:t>
            </a:r>
            <a:r>
              <a:rPr lang="cs-CZ" sz="2400" dirty="0">
                <a:solidFill>
                  <a:srgbClr val="008080"/>
                </a:solidFill>
              </a:rPr>
              <a:t>(podpora vývozu a exportérů).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Základními </a:t>
            </a:r>
            <a:r>
              <a:rPr lang="cs-CZ" sz="2400" b="1" dirty="0">
                <a:solidFill>
                  <a:srgbClr val="008080"/>
                </a:solidFill>
              </a:rPr>
              <a:t>smluvními nástroji </a:t>
            </a:r>
            <a:r>
              <a:rPr lang="cs-CZ" sz="2400" dirty="0">
                <a:solidFill>
                  <a:srgbClr val="008080"/>
                </a:solidFill>
              </a:rPr>
              <a:t>jsou </a:t>
            </a:r>
            <a:r>
              <a:rPr lang="cs-CZ" sz="2400" b="1" dirty="0">
                <a:solidFill>
                  <a:srgbClr val="FF0000"/>
                </a:solidFill>
              </a:rPr>
              <a:t>multilaterální smluvní závazky uzavřené vládou ČR</a:t>
            </a:r>
            <a:r>
              <a:rPr lang="cs-CZ" sz="2400" dirty="0">
                <a:solidFill>
                  <a:srgbClr val="008080"/>
                </a:solidFill>
              </a:rPr>
              <a:t>, které vyplývají z členství ČR v mezinárodních organizacích (např. EU, WTO, OSN, OECD). EU uplatňuje </a:t>
            </a:r>
            <a:r>
              <a:rPr lang="cs-CZ" sz="2400" dirty="0">
                <a:solidFill>
                  <a:srgbClr val="FF0000"/>
                </a:solidFill>
              </a:rPr>
              <a:t>společnou obchodní politiku vůči třetím zemím.</a:t>
            </a:r>
            <a:r>
              <a:rPr lang="cs-CZ" sz="2400" dirty="0">
                <a:solidFill>
                  <a:srgbClr val="008080"/>
                </a:solidFill>
              </a:rPr>
              <a:t> S touto politikou musí korespondovat všechny bilaterální dohody s nečlenskými státy, které jsou uzavírané nad rámec dohod EU. Takže tyto </a:t>
            </a:r>
            <a:r>
              <a:rPr lang="cs-CZ" sz="2400" b="1" dirty="0">
                <a:solidFill>
                  <a:srgbClr val="008080"/>
                </a:solidFill>
              </a:rPr>
              <a:t>dvoustranné dohody </a:t>
            </a:r>
            <a:r>
              <a:rPr lang="cs-CZ" sz="2400" dirty="0">
                <a:solidFill>
                  <a:srgbClr val="008080"/>
                </a:solidFill>
              </a:rPr>
              <a:t>jsou věnované spíše </a:t>
            </a:r>
            <a:r>
              <a:rPr lang="cs-CZ" sz="2400" b="1" dirty="0">
                <a:solidFill>
                  <a:srgbClr val="008080"/>
                </a:solidFill>
              </a:rPr>
              <a:t>spolupráci, </a:t>
            </a:r>
            <a:r>
              <a:rPr lang="cs-CZ" sz="2400" dirty="0">
                <a:solidFill>
                  <a:srgbClr val="008080"/>
                </a:solidFill>
              </a:rPr>
              <a:t>partnerství, zamezení dvojího zdanění, nebo spolupráci v rámci určitého konkrétního odvětví (energetika, doprava, věda výzkum…). Přehled uzavřených dohod lze nalézt na stránkách MPO (Business Info). </a:t>
            </a:r>
            <a:r>
              <a:rPr lang="cs-CZ" sz="2400" b="1" dirty="0">
                <a:solidFill>
                  <a:srgbClr val="008080"/>
                </a:solidFill>
              </a:rPr>
              <a:t>Autonomní nástroje pasívní </a:t>
            </a:r>
            <a:r>
              <a:rPr lang="cs-CZ" sz="2400" dirty="0">
                <a:solidFill>
                  <a:srgbClr val="008080"/>
                </a:solidFill>
              </a:rPr>
              <a:t>sloužící k ochraně trhu (tarifní-cla), jsou upravena v rámci EU.  Pro ochranu trhu se využívají další nástroje, např. prokazování původu zboží, veterinární opatření při obchodu se zvířaty, surovinami, potravinami živočišného původu apod. V určitých případech mohou být přijímána určitá opatření proti dovozům vojenského materiálu, zbraní či výbušnin.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39" y="-3365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3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39886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Autonomní nástroje obchodní politiky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4093"/>
            <a:ext cx="10598450" cy="4456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Praxe: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33405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19" y="1990180"/>
            <a:ext cx="10598451" cy="427809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Market Access Database (MADB) – databáze </a:t>
            </a:r>
            <a:r>
              <a:rPr lang="cs-CZ" altLang="cs-CZ" sz="2800" b="1" dirty="0">
                <a:solidFill>
                  <a:srgbClr val="008080"/>
                </a:solidFill>
              </a:rPr>
              <a:t>informací pro podnikatele o podmínkách přístupu na trh třetích zemí, včetně registru stížností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FF0000"/>
                </a:solidFill>
                <a:hlinkClick r:id="rId3"/>
              </a:rPr>
              <a:t>http://madb.europa.eu/madb/indexPubli.htm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Příklady:</a:t>
            </a:r>
          </a:p>
          <a:p>
            <a:pPr fontAlgn="ctr"/>
            <a:r>
              <a:rPr lang="cs-CZ" sz="2400" b="1" dirty="0">
                <a:solidFill>
                  <a:srgbClr val="FF0000"/>
                </a:solidFill>
              </a:rPr>
              <a:t>Turecko</a:t>
            </a:r>
          </a:p>
          <a:p>
            <a:pPr fontAlgn="t"/>
            <a:r>
              <a:rPr lang="cs-CZ" sz="2400" b="1" dirty="0">
                <a:solidFill>
                  <a:srgbClr val="008080"/>
                </a:solidFill>
              </a:rPr>
              <a:t>Omezení vývozu mědi a hliníku</a:t>
            </a:r>
            <a:endParaRPr lang="cs-CZ" sz="2400" dirty="0">
              <a:solidFill>
                <a:srgbClr val="008080"/>
              </a:solidFill>
            </a:endParaRPr>
          </a:p>
          <a:p>
            <a:pPr fontAlgn="t"/>
            <a:r>
              <a:rPr lang="cs-CZ" sz="2400" dirty="0">
                <a:solidFill>
                  <a:srgbClr val="008080"/>
                </a:solidFill>
              </a:rPr>
              <a:t>Dne 11. července 2017 Turecko ukončilo dlouhodobá omezení vývozu mědi a hliníku. Tento krok sleduje pokračující úsilí Evropské komise, členských států a evropského průmyslu s příslušnými tureckými orgány o odstranění těchto omezení v rámci partnerství EU pro přístup na trh.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70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73093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 (G)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903" y="105236"/>
            <a:ext cx="1464833" cy="1127893"/>
          </a:xfrm>
          <a:prstGeom prst="rect">
            <a:avLst/>
          </a:prstGeom>
        </p:spPr>
      </p:pic>
      <p:sp>
        <p:nvSpPr>
          <p:cNvPr id="7" name="Textové pole 553">
            <a:extLst>
              <a:ext uri="{FF2B5EF4-FFF2-40B4-BE49-F238E27FC236}">
                <a16:creationId xmlns:a16="http://schemas.microsoft.com/office/drawing/2014/main" id="{D6000239-80B3-4571-A767-71EC70E9AF8E}"/>
              </a:ext>
            </a:extLst>
          </p:cNvPr>
          <p:cNvSpPr txBox="1"/>
          <p:nvPr/>
        </p:nvSpPr>
        <p:spPr>
          <a:xfrm>
            <a:off x="1038532" y="3502463"/>
            <a:ext cx="2962479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Mezinárodní obchod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 pole 554">
            <a:extLst>
              <a:ext uri="{FF2B5EF4-FFF2-40B4-BE49-F238E27FC236}">
                <a16:creationId xmlns:a16="http://schemas.microsoft.com/office/drawing/2014/main" id="{0515813D-8231-49E1-B956-224D2EB9A93B}"/>
              </a:ext>
            </a:extLst>
          </p:cNvPr>
          <p:cNvSpPr txBox="1"/>
          <p:nvPr/>
        </p:nvSpPr>
        <p:spPr>
          <a:xfrm>
            <a:off x="1038532" y="5039113"/>
            <a:ext cx="296247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  <a:r>
              <a:rPr lang="cs-CZ" sz="16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ové pole 544">
            <a:extLst>
              <a:ext uri="{FF2B5EF4-FFF2-40B4-BE49-F238E27FC236}">
                <a16:creationId xmlns:a16="http://schemas.microsoft.com/office/drawing/2014/main" id="{E585C9F2-04FD-40E1-832E-83F47FBD081D}"/>
              </a:ext>
            </a:extLst>
          </p:cNvPr>
          <p:cNvSpPr txBox="1"/>
          <p:nvPr/>
        </p:nvSpPr>
        <p:spPr>
          <a:xfrm>
            <a:off x="4788024" y="4637916"/>
            <a:ext cx="3210757" cy="8822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Nadnárodní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korporace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 pole 552">
            <a:extLst>
              <a:ext uri="{FF2B5EF4-FFF2-40B4-BE49-F238E27FC236}">
                <a16:creationId xmlns:a16="http://schemas.microsoft.com/office/drawing/2014/main" id="{F432E9CE-67D0-4918-B24C-C109EACE553E}"/>
              </a:ext>
            </a:extLst>
          </p:cNvPr>
          <p:cNvSpPr txBox="1"/>
          <p:nvPr/>
        </p:nvSpPr>
        <p:spPr>
          <a:xfrm>
            <a:off x="8672118" y="3558554"/>
            <a:ext cx="290477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Mezinárodní pohyb kapitálu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ové pole 545">
            <a:extLst>
              <a:ext uri="{FF2B5EF4-FFF2-40B4-BE49-F238E27FC236}">
                <a16:creationId xmlns:a16="http://schemas.microsoft.com/office/drawing/2014/main" id="{5297C340-8338-4C23-821E-CC2D87990770}"/>
              </a:ext>
            </a:extLst>
          </p:cNvPr>
          <p:cNvSpPr txBox="1"/>
          <p:nvPr/>
        </p:nvSpPr>
        <p:spPr>
          <a:xfrm>
            <a:off x="8716095" y="4876497"/>
            <a:ext cx="299534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Mezinárodní pohyb pracovních sil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ové pole 550">
            <a:extLst>
              <a:ext uri="{FF2B5EF4-FFF2-40B4-BE49-F238E27FC236}">
                <a16:creationId xmlns:a16="http://schemas.microsoft.com/office/drawing/2014/main" id="{DDD1BBB8-955A-404C-A210-D7716CDDBCC2}"/>
              </a:ext>
            </a:extLst>
          </p:cNvPr>
          <p:cNvSpPr txBox="1"/>
          <p:nvPr/>
        </p:nvSpPr>
        <p:spPr>
          <a:xfrm>
            <a:off x="5219365" y="3562765"/>
            <a:ext cx="2221973" cy="4381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400" b="1" kern="1200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Globalizace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5FC5E047-8BD2-4F6B-A9D8-6F6FEEC8D4D8}"/>
              </a:ext>
            </a:extLst>
          </p:cNvPr>
          <p:cNvSpPr/>
          <p:nvPr/>
        </p:nvSpPr>
        <p:spPr>
          <a:xfrm>
            <a:off x="6240410" y="4063573"/>
            <a:ext cx="446844" cy="415499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0ECD6676-10F7-4C41-9EB8-30C85E9A44CE}"/>
              </a:ext>
            </a:extLst>
          </p:cNvPr>
          <p:cNvSpPr/>
          <p:nvPr/>
        </p:nvSpPr>
        <p:spPr>
          <a:xfrm>
            <a:off x="7869482" y="3657344"/>
            <a:ext cx="643018" cy="36398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1C241810-E9A2-4C60-AE1D-B48FD19C0F0A}"/>
              </a:ext>
            </a:extLst>
          </p:cNvPr>
          <p:cNvSpPr/>
          <p:nvPr/>
        </p:nvSpPr>
        <p:spPr>
          <a:xfrm>
            <a:off x="4275910" y="3758009"/>
            <a:ext cx="759788" cy="319907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33D7A8F-C3B0-4557-BA7B-F8D59702090F}"/>
              </a:ext>
            </a:extLst>
          </p:cNvPr>
          <p:cNvSpPr txBox="1"/>
          <p:nvPr/>
        </p:nvSpPr>
        <p:spPr>
          <a:xfrm>
            <a:off x="943711" y="1340344"/>
            <a:ext cx="1048468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G - představuje ekonomické překračování hranic národních států propojováním trhů, práva a politiky. </a:t>
            </a:r>
          </a:p>
          <a:p>
            <a:r>
              <a:rPr lang="cs-CZ" sz="2400" b="1" dirty="0"/>
              <a:t>Hlavní projevy globalizace </a:t>
            </a:r>
            <a:r>
              <a:rPr lang="cs-CZ" sz="2400" dirty="0"/>
              <a:t>- na úrovni mezinárodního obchodu, dopravy, nadnárodních korporacích, mezinárodních toků kapitálu a mezinárodního pohybu pracovní síly.</a:t>
            </a:r>
          </a:p>
        </p:txBody>
      </p:sp>
    </p:spTree>
    <p:extLst>
      <p:ext uri="{BB962C8B-B14F-4D97-AF65-F5344CB8AC3E}">
        <p14:creationId xmlns:p14="http://schemas.microsoft.com/office/powerpoint/2010/main" val="14027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338602"/>
            <a:ext cx="91854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800" b="1" dirty="0">
                <a:solidFill>
                  <a:srgbClr val="FF0000"/>
                </a:solidFill>
              </a:rPr>
              <a:t>Praktické příklady úspěšného vyřízení překážek v obchodě 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00552"/>
            <a:ext cx="11720806" cy="526297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fontAlgn="ctr"/>
            <a:r>
              <a:rPr lang="cs-CZ" sz="2400" b="1" dirty="0" err="1">
                <a:solidFill>
                  <a:srgbClr val="FF0000"/>
                </a:solidFill>
              </a:rPr>
              <a:t>Tchajwan</a:t>
            </a:r>
            <a:endParaRPr lang="cs-CZ" sz="2400" b="1" dirty="0">
              <a:solidFill>
                <a:srgbClr val="FF0000"/>
              </a:solidFill>
            </a:endParaRPr>
          </a:p>
          <a:p>
            <a:pPr fontAlgn="t"/>
            <a:r>
              <a:rPr lang="cs-CZ" sz="2400" b="1" dirty="0">
                <a:solidFill>
                  <a:srgbClr val="008080"/>
                </a:solidFill>
              </a:rPr>
              <a:t>Odstranění zákazu dovozu hovězího</a:t>
            </a:r>
            <a:endParaRPr lang="cs-CZ" sz="2400" dirty="0">
              <a:solidFill>
                <a:srgbClr val="008080"/>
              </a:solidFill>
            </a:endParaRPr>
          </a:p>
          <a:p>
            <a:pPr fontAlgn="t"/>
            <a:r>
              <a:rPr lang="cs-CZ" sz="2400" dirty="0">
                <a:solidFill>
                  <a:srgbClr val="008080"/>
                </a:solidFill>
              </a:rPr>
              <a:t>Hovězí maso z Nizozemska a Švédska je nyní povoleno na tchajwanském trhu. Vítaná zpráva byla oznámena dne 18. září 2017 výkonným nařízením tchajwanského ministerstva zdravotnictví a sociálních služeb. Rozhodnutí je okamžitě účinné. Otevření tchajwanského trhu je výsledkem společného úsilí vlád členských států a Evropské komise s tchajwanskou vládou, akademickou obcí a širší veřejností.</a:t>
            </a:r>
          </a:p>
          <a:p>
            <a:pPr fontAlgn="ctr"/>
            <a:r>
              <a:rPr lang="cs-CZ" sz="2400" b="1" dirty="0">
                <a:solidFill>
                  <a:srgbClr val="FF0000"/>
                </a:solidFill>
              </a:rPr>
              <a:t>Brazílie</a:t>
            </a:r>
          </a:p>
          <a:p>
            <a:pPr fontAlgn="t"/>
            <a:r>
              <a:rPr lang="cs-CZ" sz="2400" b="1" dirty="0">
                <a:solidFill>
                  <a:srgbClr val="008080"/>
                </a:solidFill>
              </a:rPr>
              <a:t>Postupy při posuzování shody v případě hraček</a:t>
            </a:r>
            <a:endParaRPr lang="cs-CZ" sz="2400" dirty="0">
              <a:solidFill>
                <a:srgbClr val="008080"/>
              </a:solidFill>
            </a:endParaRPr>
          </a:p>
          <a:p>
            <a:pPr fontAlgn="t"/>
            <a:r>
              <a:rPr lang="cs-CZ" sz="2400" dirty="0">
                <a:solidFill>
                  <a:srgbClr val="008080"/>
                </a:solidFill>
              </a:rPr>
              <a:t>V srpnu 2007 vstoupila v Brazílii v platnost řada opatření omezujících dovoz hraček. Jednání s Brazílií byla ze strany EK vedena i na půdě WTO a vedla k částečnému uvolnění systému v roce 2008. Další tlak ze strany Unie a ostatních obchodních partnerů vedl ke zrušení diskriminačního nařízení (č. 326/2007) v říjnu 2009.</a:t>
            </a:r>
          </a:p>
          <a:p>
            <a:pPr fontAlgn="t"/>
            <a:r>
              <a:rPr lang="cs-CZ" sz="2400" dirty="0">
                <a:solidFill>
                  <a:srgbClr val="008080"/>
                </a:solidFill>
              </a:rPr>
              <a:t>Zdroj: MPO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2576"/>
            <a:ext cx="1464833" cy="1127893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9577157" y="256547"/>
            <a:ext cx="930336" cy="797029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48507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13540" y="123414"/>
            <a:ext cx="8065827" cy="8810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b="1" i="1" dirty="0">
                <a:solidFill>
                  <a:srgbClr val="008080"/>
                </a:solidFill>
                <a:latin typeface="+mn-lt"/>
              </a:rPr>
              <a:t>Proexportní politika ČR</a:t>
            </a:r>
            <a:r>
              <a:rPr lang="cs-CZ" sz="3200" b="1" i="1" dirty="0">
                <a:solidFill>
                  <a:srgbClr val="FF0000"/>
                </a:solidFill>
                <a:latin typeface="+mn-lt"/>
              </a:rPr>
              <a:t> (praxe)</a:t>
            </a:r>
            <a:endParaRPr lang="cs-CZ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98926" y="910988"/>
            <a:ext cx="9120282" cy="5445424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Výstavy a veletrhy </a:t>
            </a:r>
            <a:r>
              <a:rPr lang="cs-CZ" sz="2400" b="1" i="1" dirty="0">
                <a:solidFill>
                  <a:srgbClr val="008080"/>
                </a:solidFill>
              </a:rPr>
              <a:t>(MPO)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Výchova pracovníků pro  ZO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Česká centra v zahraničí  (MZO)</a:t>
            </a:r>
          </a:p>
          <a:p>
            <a:pPr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Czech Invest</a:t>
            </a:r>
            <a:r>
              <a:rPr lang="cs-CZ" sz="2400" b="1" i="1" dirty="0"/>
              <a:t>  </a:t>
            </a:r>
            <a:r>
              <a:rPr lang="cs-CZ" sz="2400" b="1" i="1" dirty="0">
                <a:solidFill>
                  <a:srgbClr val="008080"/>
                </a:solidFill>
              </a:rPr>
              <a:t>(MPO)</a:t>
            </a:r>
            <a:r>
              <a:rPr lang="cs-CZ" sz="2400" b="1" dirty="0"/>
              <a:t>    </a:t>
            </a:r>
            <a:r>
              <a:rPr lang="cs-CZ" sz="2400" b="1" dirty="0">
                <a:solidFill>
                  <a:srgbClr val="008080"/>
                </a:solidFill>
              </a:rPr>
              <a:t>(Agentura pro podporu podnikání a investic)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Czech </a:t>
            </a:r>
            <a:r>
              <a:rPr lang="cs-CZ" sz="2400" b="1" i="1" dirty="0" err="1">
                <a:solidFill>
                  <a:srgbClr val="FF0000"/>
                </a:solidFill>
              </a:rPr>
              <a:t>Trade</a:t>
            </a:r>
            <a:r>
              <a:rPr lang="cs-CZ" sz="2400" b="1" dirty="0"/>
              <a:t>  </a:t>
            </a:r>
            <a:r>
              <a:rPr lang="cs-CZ" sz="2400" b="1" dirty="0">
                <a:solidFill>
                  <a:srgbClr val="008080"/>
                </a:solidFill>
              </a:rPr>
              <a:t>(Česká agentura na podporu obchodu), (MPO)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/>
              <a:t>   </a:t>
            </a:r>
            <a:r>
              <a:rPr lang="cs-CZ" sz="2400" b="1" i="1" dirty="0">
                <a:solidFill>
                  <a:srgbClr val="FF0000"/>
                </a:solidFill>
              </a:rPr>
              <a:t>Česká exportní banka </a:t>
            </a:r>
            <a:r>
              <a:rPr lang="cs-CZ" sz="2400" b="1" dirty="0">
                <a:solidFill>
                  <a:srgbClr val="008080"/>
                </a:solidFill>
              </a:rPr>
              <a:t>(financuje vývozní operace, jež vyžadují dlouhodobé zdroje) </a:t>
            </a:r>
          </a:p>
          <a:p>
            <a:pPr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EGAP </a:t>
            </a:r>
            <a:r>
              <a:rPr lang="cs-CZ" sz="2400" b="1" dirty="0">
                <a:solidFill>
                  <a:srgbClr val="008080"/>
                </a:solidFill>
              </a:rPr>
              <a:t>(Exportní garanční a pojišťovací společnost), garance úvěrů</a:t>
            </a:r>
          </a:p>
          <a:p>
            <a:pPr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Klientské centrum pro export</a:t>
            </a:r>
            <a:endParaRPr lang="cs-CZ" sz="2400" i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/>
              <a:t>   </a:t>
            </a:r>
            <a:r>
              <a:rPr lang="cs-CZ" sz="2400" b="1" dirty="0">
                <a:solidFill>
                  <a:srgbClr val="FF0000"/>
                </a:solidFill>
              </a:rPr>
              <a:t>Zelená linka pro export </a:t>
            </a:r>
            <a:r>
              <a:rPr lang="cs-CZ" sz="2400" b="1" dirty="0">
                <a:solidFill>
                  <a:srgbClr val="008080"/>
                </a:solidFill>
              </a:rPr>
              <a:t>(informace o službách, které stát exportérům nabízí) </a:t>
            </a:r>
            <a:r>
              <a:rPr lang="cs-CZ" sz="2400" b="1" dirty="0">
                <a:solidFill>
                  <a:srgbClr val="008080"/>
                </a:solidFill>
                <a:hlinkClick r:id="rId2"/>
              </a:rPr>
              <a:t>https://www.mpo.cz/cz/zahranicni-obchod/podpora-exportu/zelena-linka-pro-export</a:t>
            </a:r>
            <a:r>
              <a:rPr lang="cs-CZ" sz="2400" b="1" dirty="0">
                <a:solidFill>
                  <a:srgbClr val="008080"/>
                </a:solidFill>
              </a:rPr>
              <a:t>)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   Internetový portál </a:t>
            </a:r>
            <a:r>
              <a:rPr lang="cs-CZ" sz="2400" b="1" dirty="0" err="1">
                <a:solidFill>
                  <a:srgbClr val="FF0000"/>
                </a:solidFill>
              </a:rPr>
              <a:t>Bussines</a:t>
            </a:r>
            <a:r>
              <a:rPr lang="cs-CZ" sz="2400" b="1" dirty="0">
                <a:solidFill>
                  <a:srgbClr val="FF0000"/>
                </a:solidFill>
              </a:rPr>
              <a:t> Info – oficiální portál pro podnikání a obchod.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5865" y="202185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Právní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1579" y="872144"/>
            <a:ext cx="9432060" cy="2513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Právní prostředí úzce souvisí s prostředím politickým: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Na jedné straně  existuje v mezinárodním  prostředí celá řada </a:t>
            </a:r>
            <a:r>
              <a:rPr lang="cs-CZ" sz="2800" b="1" dirty="0">
                <a:solidFill>
                  <a:srgbClr val="FF3300"/>
                </a:solidFill>
              </a:rPr>
              <a:t>kompatibilních pravidel, </a:t>
            </a:r>
            <a:r>
              <a:rPr lang="cs-CZ" sz="2800" b="1" dirty="0">
                <a:solidFill>
                  <a:srgbClr val="008080"/>
                </a:solidFill>
              </a:rPr>
              <a:t>které obchod usnadňují.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Na druhé straně existují </a:t>
            </a:r>
            <a:r>
              <a:rPr lang="cs-CZ" sz="2800" b="1" dirty="0">
                <a:solidFill>
                  <a:srgbClr val="FF3300"/>
                </a:solidFill>
              </a:rPr>
              <a:t>odlišné právní normy </a:t>
            </a:r>
            <a:r>
              <a:rPr lang="cs-CZ" sz="2800" b="1" dirty="0">
                <a:solidFill>
                  <a:srgbClr val="008080"/>
                </a:solidFill>
              </a:rPr>
              <a:t>v různých státech zapříčiňující značná rizika a neúspěchy </a:t>
            </a:r>
            <a:r>
              <a:rPr lang="cs-CZ" sz="2800" b="1" dirty="0">
                <a:solidFill>
                  <a:srgbClr val="FF0000"/>
                </a:solidFill>
              </a:rPr>
              <a:t>(mezinárodní právo X národní právo).</a:t>
            </a:r>
            <a:endParaRPr lang="cs-CZ" sz="2800" b="1" dirty="0">
              <a:solidFill>
                <a:schemeClr val="bg1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7713586" y="388022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BB36C0-41AE-4287-ACA0-C66EF93200E7}"/>
              </a:ext>
            </a:extLst>
          </p:cNvPr>
          <p:cNvSpPr txBox="1"/>
          <p:nvPr/>
        </p:nvSpPr>
        <p:spPr>
          <a:xfrm>
            <a:off x="670761" y="3471221"/>
            <a:ext cx="9322877" cy="29091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3300"/>
                </a:solidFill>
              </a:rPr>
              <a:t>Je třeba vzít v úvahu, zda se jedná o:</a:t>
            </a: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 kontinentální kodifikované právo (psané právo, </a:t>
            </a:r>
            <a:r>
              <a:rPr lang="cs-CZ" sz="2800" b="1" dirty="0">
                <a:solidFill>
                  <a:srgbClr val="FF0000"/>
                </a:solidFill>
              </a:rPr>
              <a:t>praxe:  většina zemí, Německo, ČR, Francie…)</a:t>
            </a: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endParaRPr lang="cs-CZ" sz="2800" b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r>
              <a:rPr lang="cs-CZ" sz="2800" b="1" dirty="0">
                <a:solidFill>
                  <a:srgbClr val="008080"/>
                </a:solidFill>
              </a:rPr>
              <a:t> či </a:t>
            </a:r>
            <a:r>
              <a:rPr lang="cs-CZ" sz="2800" b="1" dirty="0" err="1">
                <a:solidFill>
                  <a:srgbClr val="008080"/>
                </a:solidFill>
              </a:rPr>
              <a:t>precendentní</a:t>
            </a:r>
            <a:r>
              <a:rPr lang="cs-CZ" sz="2800" b="1" dirty="0">
                <a:solidFill>
                  <a:srgbClr val="008080"/>
                </a:solidFill>
              </a:rPr>
              <a:t> (anglosaské) – (nepsané právo, </a:t>
            </a:r>
            <a:r>
              <a:rPr lang="cs-CZ" sz="2800" b="1" dirty="0">
                <a:solidFill>
                  <a:srgbClr val="FF0000"/>
                </a:solidFill>
              </a:rPr>
              <a:t>praxe: USA, VB, Indie, Austrálie…)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 Pozor na jazyk smlouvy !!!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B3B6732-4C07-46A9-A76F-E62787D05B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623224" y="2308194"/>
            <a:ext cx="1464833" cy="167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30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Typy mezinárodních obchodních smluv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6729" y="1542335"/>
            <a:ext cx="8288798" cy="4573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Obchodně politické mezinárodní smlouvy </a:t>
            </a:r>
            <a:r>
              <a:rPr lang="cs-CZ" sz="2800" b="1" dirty="0">
                <a:solidFill>
                  <a:srgbClr val="008080"/>
                </a:solidFill>
              </a:rPr>
              <a:t>– se zejména  týkají regulace mezinárodního obchodu </a:t>
            </a:r>
            <a:r>
              <a:rPr lang="cs-CZ" sz="2800" b="1" i="1" dirty="0">
                <a:solidFill>
                  <a:srgbClr val="FF0000"/>
                </a:solidFill>
              </a:rPr>
              <a:t>(např. ukládání cel, GATT, …).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Smlouvy o právní pomoci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určují postup soudů smluvních států při řešení občanskoprávních a obchodně právních </a:t>
            </a:r>
            <a:r>
              <a:rPr lang="cs-CZ" sz="2800" b="1" dirty="0">
                <a:solidFill>
                  <a:srgbClr val="FF0000"/>
                </a:solidFill>
              </a:rPr>
              <a:t>sporů.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cs-CZ" sz="2800" b="1" dirty="0">
                <a:solidFill>
                  <a:srgbClr val="FF0000"/>
                </a:solidFill>
              </a:rPr>
              <a:t>Unifikační mezinárodní smlouvy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- sjednocují právní úpravu smluvních států tak, aby majetkoprávní spory nebyly ovlivněny určitou pravomocí soudu, který spor rozhoduje </a:t>
            </a:r>
            <a:r>
              <a:rPr lang="cs-CZ" sz="2800" b="1" i="1" dirty="0">
                <a:solidFill>
                  <a:srgbClr val="FF0000"/>
                </a:solidFill>
              </a:rPr>
              <a:t>(mnohostranné).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8689255" y="659165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DDE04EA-4EAC-439E-ACBC-BFE1E34D6B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15859" y="2375193"/>
            <a:ext cx="2349412" cy="175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51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Důležité právní předpisy v dané zemi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229493"/>
            <a:ext cx="9307773" cy="52715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Předpisy veřejnoprávní povahy  (administrativní normy) - </a:t>
            </a:r>
            <a:r>
              <a:rPr lang="cs-CZ" sz="2800" b="1" dirty="0">
                <a:solidFill>
                  <a:srgbClr val="008080"/>
                </a:solidFill>
              </a:rPr>
              <a:t>upravují vztah mezi státem a PO a FO při postupu vedoucím k navazování a uskutečňování majetkových styků v mezinárodním obchodě.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Procesně právní předpisy- </a:t>
            </a:r>
            <a:r>
              <a:rPr lang="cs-CZ" sz="2800" b="1" dirty="0">
                <a:solidFill>
                  <a:srgbClr val="008080"/>
                </a:solidFill>
              </a:rPr>
              <a:t>upravují </a:t>
            </a:r>
            <a:r>
              <a:rPr lang="cs-CZ" sz="2800" dirty="0">
                <a:solidFill>
                  <a:srgbClr val="FF0000"/>
                </a:solidFill>
              </a:rPr>
              <a:t>obchodní jednání </a:t>
            </a:r>
            <a:r>
              <a:rPr lang="cs-CZ" sz="2800" b="1" dirty="0">
                <a:solidFill>
                  <a:srgbClr val="008080"/>
                </a:solidFill>
              </a:rPr>
              <a:t>a soudní spory.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Majetkově právní předpisy - </a:t>
            </a:r>
            <a:r>
              <a:rPr lang="cs-CZ" sz="2800" b="1" dirty="0">
                <a:solidFill>
                  <a:srgbClr val="008080"/>
                </a:solidFill>
              </a:rPr>
              <a:t>v různých  zemích se mohou objevovat </a:t>
            </a:r>
            <a:r>
              <a:rPr lang="cs-CZ" sz="2800" dirty="0">
                <a:solidFill>
                  <a:srgbClr val="FF0000"/>
                </a:solidFill>
              </a:rPr>
              <a:t>v různých zákonech</a:t>
            </a:r>
            <a:r>
              <a:rPr lang="cs-CZ" sz="2800" b="1" dirty="0">
                <a:solidFill>
                  <a:srgbClr val="008080"/>
                </a:solidFill>
              </a:rPr>
              <a:t>. Někde je to v občanském zákoníku, jinde ještě v obchodním zákoníku nebo samostatných zákonech.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Oblast pracovního práva </a:t>
            </a:r>
            <a:r>
              <a:rPr lang="cs-CZ" sz="2800" b="1" dirty="0">
                <a:solidFill>
                  <a:srgbClr val="008080"/>
                </a:solidFill>
              </a:rPr>
              <a:t>– zaměstnávání domácích pracovníků…v souladu s právem dané země.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10521140" y="1780567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4142299-A77C-4176-86A3-7B408FA133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66907" y="2592899"/>
            <a:ext cx="3161607" cy="212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875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1700" y="2065077"/>
            <a:ext cx="10836323" cy="4103711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Znalost charakteristik globálního ekonomického prostředí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Základní charakteristika hlavních subjektů mez. ekonom. prostředí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Přírodní prostředí, demografické prostředí, technická infrastruktura země,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Politické prostředí - kategorizace zemí dle politického rizika, indikátory politického rizika, zmírnění rizika, politické akce vlád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Obchodní politika státu, principy chování, důvody ochrany, typy nástrojů a jejich charakteristika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Proexportní politika ČR</a:t>
            </a:r>
          </a:p>
          <a:p>
            <a:pPr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Legislativa zemí, typy mezinárodních smluv, důležité právní předpisy.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362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Dobrovolný  úkol č. 1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41801" y="1319353"/>
            <a:ext cx="10836323" cy="476473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Jaký vliv má epidemie COVID -19 na světovou ekonomiku?</a:t>
            </a:r>
          </a:p>
          <a:p>
            <a:r>
              <a:rPr lang="cs-CZ" dirty="0"/>
              <a:t>Uveďte 3 konkrétní příklady z různých zemí, různých podniků.</a:t>
            </a:r>
          </a:p>
          <a:p>
            <a:r>
              <a:rPr lang="cs-CZ" dirty="0"/>
              <a:t>Odevzdání do od IS – </a:t>
            </a:r>
            <a:r>
              <a:rPr lang="cs-CZ" dirty="0" err="1"/>
              <a:t>odevzdavárna</a:t>
            </a:r>
            <a:r>
              <a:rPr lang="cs-CZ" dirty="0"/>
              <a:t> _ název dokumentu:</a:t>
            </a:r>
          </a:p>
          <a:p>
            <a:r>
              <a:rPr lang="cs-CZ" dirty="0"/>
              <a:t>příjmení </a:t>
            </a:r>
            <a:r>
              <a:rPr lang="cs-CZ" dirty="0" err="1"/>
              <a:t>studenta_DÚ</a:t>
            </a:r>
            <a:r>
              <a:rPr lang="cs-CZ" dirty="0"/>
              <a:t> č. 1 (prosím o dodržení názvu, kvůli abecednímu seznamu)</a:t>
            </a:r>
          </a:p>
          <a:p>
            <a:r>
              <a:rPr lang="cs-CZ" dirty="0"/>
              <a:t>Děkuji</a:t>
            </a:r>
          </a:p>
          <a:p>
            <a:pPr marL="0" indent="0">
              <a:buNone/>
            </a:pPr>
            <a:r>
              <a:rPr lang="cs-CZ"/>
              <a:t> Termín: do 17.3.2022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Halina Starzyczná</a:t>
            </a:r>
          </a:p>
          <a:p>
            <a:pPr>
              <a:buFontTx/>
              <a:buChar char="-"/>
              <a:defRPr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8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03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Vlny globalizace (autoři uvádějí dvě až tři vlny)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1480" y="1655637"/>
            <a:ext cx="11849040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Globalizace 1.0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dirty="0"/>
              <a:t>– </a:t>
            </a:r>
            <a:r>
              <a:rPr lang="cs-CZ" sz="2400" b="1" dirty="0">
                <a:solidFill>
                  <a:srgbClr val="FF0000"/>
                </a:solidFill>
              </a:rPr>
              <a:t>začátek v roce 1492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008080"/>
                </a:solidFill>
              </a:rPr>
              <a:t>objev Amerika, objev nových zemí započal koloniální sféru a éru mnohem čilejších obchodních vztahů se zámořskými destinacemi, </a:t>
            </a:r>
            <a:r>
              <a:rPr lang="cs-CZ" sz="2400" b="1" dirty="0">
                <a:solidFill>
                  <a:srgbClr val="008080"/>
                </a:solidFill>
              </a:rPr>
              <a:t>kolonie </a:t>
            </a:r>
            <a:r>
              <a:rPr lang="cs-CZ" sz="2400" dirty="0">
                <a:solidFill>
                  <a:srgbClr val="008080"/>
                </a:solidFill>
              </a:rPr>
              <a:t>se staly odběratelem evropského zboží, byly levným zdrojem pracovní síly i některých surovin.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Globalizace 2.0 </a:t>
            </a:r>
            <a:r>
              <a:rPr lang="cs-CZ" sz="2400" dirty="0"/>
              <a:t>– </a:t>
            </a:r>
            <a:r>
              <a:rPr lang="cs-CZ" sz="2400" b="1" dirty="0">
                <a:solidFill>
                  <a:srgbClr val="FF0000"/>
                </a:solidFill>
              </a:rPr>
              <a:t>zahájení na počátku 19. století v období průmyslové revoluce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008080"/>
                </a:solidFill>
              </a:rPr>
              <a:t>Evropa posílena technologiemi, mohla častěji obchodovat se zámořím, lidé začali cestovat-pohyb osob v mezinárodním prostředí, </a:t>
            </a:r>
            <a:r>
              <a:rPr lang="cs-CZ" sz="2400" b="1" dirty="0">
                <a:solidFill>
                  <a:srgbClr val="008080"/>
                </a:solidFill>
              </a:rPr>
              <a:t>koloniální řád začal pomalu </a:t>
            </a:r>
            <a:r>
              <a:rPr lang="cs-CZ" sz="2400" dirty="0">
                <a:solidFill>
                  <a:srgbClr val="008080"/>
                </a:solidFill>
              </a:rPr>
              <a:t>ustupovat a boj o moc a rozdělení se přenesl </a:t>
            </a:r>
            <a:r>
              <a:rPr lang="cs-CZ" sz="2400" b="1" dirty="0">
                <a:solidFill>
                  <a:srgbClr val="008080"/>
                </a:solidFill>
              </a:rPr>
              <a:t>na úroveň států, </a:t>
            </a:r>
            <a:r>
              <a:rPr lang="cs-CZ" sz="2400" dirty="0">
                <a:solidFill>
                  <a:srgbClr val="008080"/>
                </a:solidFill>
              </a:rPr>
              <a:t>rostla propojenost firem.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Globalizace 3.0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dirty="0"/>
              <a:t>– </a:t>
            </a:r>
            <a:r>
              <a:rPr lang="cs-CZ" sz="2400" b="1" dirty="0">
                <a:solidFill>
                  <a:srgbClr val="FF0000"/>
                </a:solidFill>
              </a:rPr>
              <a:t>začátek kolem roku 2000 a je fenoménem 21. století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008080"/>
                </a:solidFill>
              </a:rPr>
              <a:t>došlo k pádu </a:t>
            </a:r>
            <a:r>
              <a:rPr lang="cs-CZ" sz="2400" b="1" dirty="0">
                <a:solidFill>
                  <a:srgbClr val="008080"/>
                </a:solidFill>
              </a:rPr>
              <a:t>bipolárního světa </a:t>
            </a:r>
            <a:r>
              <a:rPr lang="cs-CZ" sz="2400" dirty="0">
                <a:solidFill>
                  <a:srgbClr val="008080"/>
                </a:solidFill>
              </a:rPr>
              <a:t>(„sovětského a západního“), zrychluje se propojenosti firem vlivem IT a způsobu výměny dat, globalizace vstupuje i do individuálního života jednotlivce, zkracují se vzdálenosti, zmenšuje velikost naší planety, pohyb lidí ve fyzickém i virtuálním prostoru (stejně i zboží a služby), </a:t>
            </a:r>
            <a:r>
              <a:rPr lang="cs-CZ" sz="2400" b="1" dirty="0">
                <a:solidFill>
                  <a:srgbClr val="008080"/>
                </a:solidFill>
              </a:rPr>
              <a:t>sílí boj o moc a terorismus </a:t>
            </a:r>
            <a:r>
              <a:rPr lang="cs-CZ" sz="2400" dirty="0">
                <a:solidFill>
                  <a:srgbClr val="008080"/>
                </a:solidFill>
              </a:rPr>
              <a:t>(Štrach, 2009).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9636" y="3340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7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73093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8009" y="1182873"/>
            <a:ext cx="9665133" cy="52715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Proces globalizace </a:t>
            </a:r>
            <a:r>
              <a:rPr lang="cs-CZ" sz="2800" b="1" dirty="0">
                <a:solidFill>
                  <a:srgbClr val="008080"/>
                </a:solidFill>
              </a:rPr>
              <a:t>se zrychluje (internacionalizace, koncentrace, růst konkurence…)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Mezinárodní obchod </a:t>
            </a:r>
            <a:r>
              <a:rPr lang="cs-CZ" sz="2800" b="1" dirty="0">
                <a:solidFill>
                  <a:srgbClr val="008080"/>
                </a:solidFill>
              </a:rPr>
              <a:t>- rozvoj, přímé zahraniční investice  přicházejí do střední a východní Evropy, Číny a Ruska (i přes embargo), liberalizace versus omezení (USA x Čína)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Světová ekonomika  </a:t>
            </a:r>
            <a:r>
              <a:rPr lang="cs-CZ" sz="2800" b="1" dirty="0">
                <a:solidFill>
                  <a:srgbClr val="008080"/>
                </a:solidFill>
              </a:rPr>
              <a:t>- mění se, další změny přicházejí s </a:t>
            </a:r>
            <a:r>
              <a:rPr lang="cs-CZ" sz="2800" b="1" dirty="0" err="1">
                <a:solidFill>
                  <a:srgbClr val="008080"/>
                </a:solidFill>
              </a:rPr>
              <a:t>Covidem</a:t>
            </a:r>
            <a:r>
              <a:rPr lang="cs-CZ" sz="2800" b="1" dirty="0">
                <a:solidFill>
                  <a:srgbClr val="008080"/>
                </a:solidFill>
              </a:rPr>
              <a:t> 19, vliv regionálních konfliktů i nebezpečí globálního konfliktu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Faktory rozvoje </a:t>
            </a:r>
            <a:r>
              <a:rPr lang="cs-CZ" sz="2800" b="1" dirty="0">
                <a:solidFill>
                  <a:srgbClr val="008080"/>
                </a:solidFill>
              </a:rPr>
              <a:t>– technický pokrok, technologie (</a:t>
            </a:r>
            <a:r>
              <a:rPr lang="cs-CZ" sz="2800" b="1" dirty="0" err="1">
                <a:solidFill>
                  <a:srgbClr val="008080"/>
                </a:solidFill>
              </a:rPr>
              <a:t>Covid</a:t>
            </a:r>
            <a:r>
              <a:rPr lang="cs-CZ" sz="2800" b="1" dirty="0">
                <a:solidFill>
                  <a:srgbClr val="008080"/>
                </a:solidFill>
              </a:rPr>
              <a:t> 19) a světová soutěž </a:t>
            </a:r>
          </a:p>
          <a:p>
            <a:pPr>
              <a:lnSpc>
                <a:spcPct val="80000"/>
              </a:lnSpc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0000"/>
                </a:solidFill>
              </a:rPr>
              <a:t>Integrace </a:t>
            </a:r>
            <a:r>
              <a:rPr lang="cs-CZ" sz="2800" b="1" dirty="0">
                <a:solidFill>
                  <a:srgbClr val="008080"/>
                </a:solidFill>
              </a:rPr>
              <a:t>– EU, BRICS, OPEC… (i menší státy vstupují do regionálních integrací kvůli silné konkurenci).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10990D3-1625-4D7C-98F3-9790B0D1B76D}"/>
              </a:ext>
            </a:extLst>
          </p:cNvPr>
          <p:cNvSpPr txBox="1"/>
          <p:nvPr/>
        </p:nvSpPr>
        <p:spPr>
          <a:xfrm>
            <a:off x="9871969" y="1953087"/>
            <a:ext cx="2100357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DÚ č. 1 Jaký vliv má koronavirová pandemie na světovou ekonomiku?</a:t>
            </a:r>
          </a:p>
          <a:p>
            <a:r>
              <a:rPr lang="cs-CZ" dirty="0">
                <a:solidFill>
                  <a:srgbClr val="FF0000"/>
                </a:solidFill>
              </a:rPr>
              <a:t>Vyberte si nějakou zemi, mezinárodní firmu  a charakterizujte, jak musela změnit svoji strategii a marketingové aktivity (uveďte 3 příklady).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C5702EA7-4A1B-4911-82AC-C04E0FCFEB88}"/>
              </a:ext>
            </a:extLst>
          </p:cNvPr>
          <p:cNvSpPr/>
          <p:nvPr/>
        </p:nvSpPr>
        <p:spPr>
          <a:xfrm>
            <a:off x="7280407" y="4340552"/>
            <a:ext cx="2388094" cy="142043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59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469" y="59802"/>
            <a:ext cx="8075613" cy="5492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Globální ekonomické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72901" y="1191261"/>
            <a:ext cx="10786753" cy="5016758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Aktuálně:  hlavní charakteristiky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Brexit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regionální válečné konflikty, globální konflikt,</a:t>
            </a:r>
          </a:p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zbrojení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Nerovnoměrnost ekonomického vývoje ve světě</a:t>
            </a:r>
            <a:endParaRPr lang="cs-CZ" sz="32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boje s financováním terorismu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strukturálních reforem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Pandemie a její vliv na ekonomické prostředí, problémy s jejím řešením na celém světě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cestovního ruchu …, stravovacích zařízení… a dalších odvětví ekonomiky.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7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83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576522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72221" y="1480305"/>
            <a:ext cx="8869304" cy="4065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3200" b="1" u="sng" dirty="0">
                <a:solidFill>
                  <a:srgbClr val="008080"/>
                </a:solidFill>
              </a:rPr>
              <a:t>Typy ekonomik (</a:t>
            </a:r>
            <a:r>
              <a:rPr lang="cs-CZ" altLang="cs-CZ" sz="3200" b="1" u="sng" dirty="0">
                <a:solidFill>
                  <a:srgbClr val="FF0000"/>
                </a:solidFill>
              </a:rPr>
              <a:t>nejvyspělejší, rozvojové, závislé na komoditách</a:t>
            </a:r>
            <a:r>
              <a:rPr lang="cs-CZ" altLang="cs-CZ" sz="3200" b="1" u="sng" dirty="0">
                <a:solidFill>
                  <a:srgbClr val="008080"/>
                </a:solidFill>
              </a:rPr>
              <a:t>)</a:t>
            </a:r>
          </a:p>
          <a:p>
            <a:pPr>
              <a:lnSpc>
                <a:spcPct val="80000"/>
              </a:lnSpc>
              <a:defRPr/>
            </a:pPr>
            <a:endParaRPr lang="cs-CZ" altLang="cs-CZ" sz="32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1.Nejvyspělejší země světa (cca 28 zemí)- </a:t>
            </a:r>
            <a:r>
              <a:rPr lang="cs-CZ" altLang="cs-CZ" sz="2800" b="1" dirty="0">
                <a:solidFill>
                  <a:srgbClr val="008080"/>
                </a:solidFill>
              </a:rPr>
              <a:t>velký vliv na vývoz zboží a služeb po celém světě, mají cca </a:t>
            </a:r>
            <a:r>
              <a:rPr lang="cs-CZ" altLang="cs-CZ" sz="2800" b="1" dirty="0">
                <a:solidFill>
                  <a:srgbClr val="FF0000"/>
                </a:solidFill>
              </a:rPr>
              <a:t>80 % </a:t>
            </a:r>
            <a:r>
              <a:rPr lang="cs-CZ" altLang="cs-CZ" sz="2800" b="1" dirty="0">
                <a:solidFill>
                  <a:srgbClr val="008080"/>
                </a:solidFill>
              </a:rPr>
              <a:t>podíl na vývozu zboží a služeb </a:t>
            </a:r>
          </a:p>
          <a:p>
            <a:pPr>
              <a:lnSpc>
                <a:spcPct val="80000"/>
              </a:lnSpc>
              <a:defRPr/>
            </a:pPr>
            <a:endParaRPr lang="cs-CZ" altLang="cs-CZ" sz="2800" b="1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Patří sem např.: vybrané státy EU, Japonsko, Izrael, USA, a tzv. asijští tygři (Hong Kong, Indonésie, Malajsie), Jižní Korea, Čína, Rusko a další…</a:t>
            </a:r>
            <a:endParaRPr lang="cs-CZ" sz="28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2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576522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Globální ekonomické prostředí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222853"/>
            <a:ext cx="10148074" cy="51644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3200" b="1" u="sng" dirty="0">
                <a:solidFill>
                  <a:srgbClr val="FF0000"/>
                </a:solidFill>
              </a:rPr>
              <a:t>Typy ekonomik:</a:t>
            </a:r>
          </a:p>
          <a:p>
            <a:pPr>
              <a:lnSpc>
                <a:spcPct val="80000"/>
              </a:lnSpc>
              <a:defRPr/>
            </a:pPr>
            <a:endParaRPr lang="cs-CZ" altLang="cs-CZ" sz="32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2. Rozvojové tržní ekonomiky (cca 128) -  </a:t>
            </a:r>
            <a:r>
              <a:rPr lang="cs-CZ" altLang="cs-CZ" sz="3200" b="1" dirty="0">
                <a:solidFill>
                  <a:srgbClr val="008080"/>
                </a:solidFill>
              </a:rPr>
              <a:t>necelá 1/5 vývozu zboží a služeb, dovoz strojů a zařízení, spotřební zboží.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3200" b="1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3. Země závislé na 1 nebo 2 důležitých komoditách </a:t>
            </a:r>
            <a:r>
              <a:rPr lang="cs-CZ" altLang="cs-CZ" sz="3200" b="1" dirty="0">
                <a:solidFill>
                  <a:srgbClr val="008080"/>
                </a:solidFill>
              </a:rPr>
              <a:t>(ropa: např. Saudská Arábie),</a:t>
            </a:r>
          </a:p>
          <a:p>
            <a:pPr>
              <a:lnSpc>
                <a:spcPct val="80000"/>
              </a:lnSpc>
              <a:defRPr/>
            </a:pPr>
            <a:endParaRPr lang="cs-CZ" altLang="cs-CZ" sz="32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Ratingové agentury: </a:t>
            </a:r>
            <a:r>
              <a:rPr lang="cs-CZ" altLang="cs-CZ" sz="3200" b="1" dirty="0">
                <a:solidFill>
                  <a:srgbClr val="008080"/>
                </a:solidFill>
              </a:rPr>
              <a:t>Fitch Ratings, Moody´s, Standard </a:t>
            </a:r>
            <a:r>
              <a:rPr lang="cs-CZ" altLang="cs-CZ" sz="3200" b="1" dirty="0">
                <a:solidFill>
                  <a:srgbClr val="008080"/>
                </a:solidFill>
                <a:latin typeface="Sakkal Majalla" pitchFamily="2" charset="0"/>
                <a:cs typeface="Sakkal Majalla" pitchFamily="2" charset="0"/>
              </a:rPr>
              <a:t>&amp; </a:t>
            </a:r>
            <a:r>
              <a:rPr lang="cs-CZ" altLang="cs-CZ" sz="3200" b="1" dirty="0" err="1">
                <a:solidFill>
                  <a:srgbClr val="008080"/>
                </a:solidFill>
                <a:cs typeface="Sakkal Majalla" pitchFamily="2" charset="0"/>
              </a:rPr>
              <a:t>Poor</a:t>
            </a:r>
            <a:r>
              <a:rPr lang="cs-CZ" altLang="cs-CZ" sz="3200" b="1" dirty="0">
                <a:solidFill>
                  <a:srgbClr val="008080"/>
                </a:solidFill>
                <a:cs typeface="Sakkal Majalla" pitchFamily="2" charset="0"/>
              </a:rPr>
              <a:t> ´s.</a:t>
            </a:r>
            <a:endParaRPr lang="cs-CZ" altLang="cs-CZ" sz="3200" b="1" dirty="0">
              <a:solidFill>
                <a:srgbClr val="008080"/>
              </a:solidFill>
            </a:endParaRP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6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469" y="59802"/>
            <a:ext cx="8075613" cy="5492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+mn-lt"/>
              </a:rPr>
              <a:t>Globální ekonomické prostředí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84663" y="687843"/>
            <a:ext cx="4959350" cy="830997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Aktuálně: G20 – největší ekonomiky světa (makroekonomika a obchod)</a:t>
            </a:r>
          </a:p>
        </p:txBody>
      </p:sp>
      <p:pic>
        <p:nvPicPr>
          <p:cNvPr id="819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704" y="1347856"/>
            <a:ext cx="4175125" cy="242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ovéPole 4"/>
          <p:cNvSpPr txBox="1">
            <a:spLocks noChangeArrowheads="1"/>
          </p:cNvSpPr>
          <p:nvPr/>
        </p:nvSpPr>
        <p:spPr bwMode="auto">
          <a:xfrm>
            <a:off x="684663" y="1829497"/>
            <a:ext cx="589369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JAR, Argentina, Brazílie, Kanada, Mexiko, USA, Indonésie, SA, Indie, Čína, Japonsko,  Jižní Korea, Rusko, Turecko, EU, Francie, Německo, Itálie, VB, Austrálie.</a:t>
            </a:r>
          </a:p>
        </p:txBody>
      </p:sp>
      <p:sp>
        <p:nvSpPr>
          <p:cNvPr id="8198" name="TextovéPole 2"/>
          <p:cNvSpPr txBox="1">
            <a:spLocks noChangeArrowheads="1"/>
          </p:cNvSpPr>
          <p:nvPr/>
        </p:nvSpPr>
        <p:spPr bwMode="auto">
          <a:xfrm>
            <a:off x="798990" y="3918804"/>
            <a:ext cx="1018165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G7</a:t>
            </a:r>
            <a:r>
              <a:rPr lang="cs-CZ" altLang="cs-CZ" sz="2400" dirty="0">
                <a:solidFill>
                  <a:srgbClr val="008080"/>
                </a:solidFill>
              </a:rPr>
              <a:t> – Francie, Itálie, Japonsko, Kanada, Německo, VB, USA + EU – nejvyspělejší ekonomky (cca 50 % HDP), neformální sdružení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016" y="29555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21EA87-DC55-4C7C-8B41-062DB27BAC5A}"/>
              </a:ext>
            </a:extLst>
          </p:cNvPr>
          <p:cNvSpPr txBox="1"/>
          <p:nvPr/>
        </p:nvSpPr>
        <p:spPr>
          <a:xfrm>
            <a:off x="456559" y="3918804"/>
            <a:ext cx="10457895" cy="1020591"/>
          </a:xfrm>
          <a:prstGeom prst="rect">
            <a:avLst/>
          </a:prstGeom>
          <a:noFill/>
          <a:ln w="57150"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1F5D4FB-A6EF-4087-8AB5-7ED3F026E2BF}"/>
              </a:ext>
            </a:extLst>
          </p:cNvPr>
          <p:cNvSpPr txBox="1"/>
          <p:nvPr/>
        </p:nvSpPr>
        <p:spPr>
          <a:xfrm>
            <a:off x="475639" y="5089710"/>
            <a:ext cx="10848513" cy="1569660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i="1" dirty="0">
                <a:solidFill>
                  <a:srgbClr val="008080"/>
                </a:solidFill>
              </a:rPr>
              <a:t>Na jednání jsou zváni také přední představitelé mezinárodních obchodních organizací (Mezinárodní měnový fond, Světová banka, OSN).  Původně bylo členem i Rusko.  Nyní má pozastavené členství. Rozhodnutí členů nemá právní podporu, ale mohou mít </a:t>
            </a:r>
            <a:r>
              <a:rPr lang="cs-CZ" sz="2400" b="1" i="1" dirty="0">
                <a:solidFill>
                  <a:srgbClr val="008080"/>
                </a:solidFill>
              </a:rPr>
              <a:t>vliv díky své autoritě.</a:t>
            </a:r>
          </a:p>
        </p:txBody>
      </p:sp>
    </p:spTree>
    <p:extLst>
      <p:ext uri="{BB962C8B-B14F-4D97-AF65-F5344CB8AC3E}">
        <p14:creationId xmlns:p14="http://schemas.microsoft.com/office/powerpoint/2010/main" val="3446060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4027</Words>
  <Application>Microsoft Office PowerPoint</Application>
  <PresentationFormat>Širokoúhlá obrazovka</PresentationFormat>
  <Paragraphs>321</Paragraphs>
  <Slides>36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Sakkal Majalla</vt:lpstr>
      <vt:lpstr>Tahoma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Globální ekonomické prostředí</vt:lpstr>
      <vt:lpstr>Prezentace aplikace PowerPoint</vt:lpstr>
      <vt:lpstr>Prezentace aplikace PowerPoint</vt:lpstr>
      <vt:lpstr>Globální ekonomické prostředí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Politické prostředí</vt:lpstr>
      <vt:lpstr>Politické prostředí</vt:lpstr>
      <vt:lpstr>Politické prostředí – řízení rizika - případová studie</vt:lpstr>
      <vt:lpstr>Politické prostředí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Proexportní politika ČR (praxe)</vt:lpstr>
      <vt:lpstr>Prezentace aplikace PowerPoint</vt:lpstr>
      <vt:lpstr>Prezentace aplikace PowerPoint</vt:lpstr>
      <vt:lpstr>Prezentace aplikace PowerPoint</vt:lpstr>
      <vt:lpstr>Shrnutí přednášky</vt:lpstr>
      <vt:lpstr>Dobrovolný  úkol č.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274</cp:revision>
  <cp:lastPrinted>2021-03-02T09:11:11Z</cp:lastPrinted>
  <dcterms:created xsi:type="dcterms:W3CDTF">2016-11-25T20:36:16Z</dcterms:created>
  <dcterms:modified xsi:type="dcterms:W3CDTF">2022-03-03T10:57:39Z</dcterms:modified>
</cp:coreProperties>
</file>