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263" r:id="rId3"/>
    <p:sldId id="342" r:id="rId4"/>
    <p:sldId id="307" r:id="rId5"/>
    <p:sldId id="290" r:id="rId6"/>
    <p:sldId id="343" r:id="rId7"/>
    <p:sldId id="337" r:id="rId8"/>
    <p:sldId id="317" r:id="rId9"/>
    <p:sldId id="344" r:id="rId10"/>
    <p:sldId id="293" r:id="rId11"/>
    <p:sldId id="306" r:id="rId12"/>
    <p:sldId id="328" r:id="rId13"/>
    <p:sldId id="330" r:id="rId14"/>
    <p:sldId id="338" r:id="rId15"/>
    <p:sldId id="351" r:id="rId16"/>
    <p:sldId id="352" r:id="rId17"/>
    <p:sldId id="319" r:id="rId18"/>
    <p:sldId id="336" r:id="rId19"/>
    <p:sldId id="353" r:id="rId20"/>
    <p:sldId id="345" r:id="rId21"/>
    <p:sldId id="354" r:id="rId22"/>
    <p:sldId id="358" r:id="rId23"/>
    <p:sldId id="326" r:id="rId24"/>
    <p:sldId id="339" r:id="rId25"/>
    <p:sldId id="320" r:id="rId26"/>
    <p:sldId id="356" r:id="rId27"/>
    <p:sldId id="346" r:id="rId28"/>
    <p:sldId id="327" r:id="rId29"/>
    <p:sldId id="296" r:id="rId30"/>
    <p:sldId id="357" r:id="rId31"/>
    <p:sldId id="314" r:id="rId32"/>
    <p:sldId id="316" r:id="rId33"/>
    <p:sldId id="335" r:id="rId34"/>
    <p:sldId id="340" r:id="rId35"/>
    <p:sldId id="341" r:id="rId36"/>
    <p:sldId id="359" r:id="rId37"/>
    <p:sldId id="333"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FF66"/>
    <a:srgbClr val="FFFF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88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9039A-E415-41AE-A026-DC565D01A636}" type="datetimeFigureOut">
              <a:rPr lang="cs-CZ" smtClean="0"/>
              <a:t>09.02.2022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9C6B7-BAC5-4742-9E7F-553A2DB79641}" type="slidenum">
              <a:rPr lang="cs-CZ" smtClean="0"/>
              <a:t>‹#›</a:t>
            </a:fld>
            <a:endParaRPr lang="cs-CZ"/>
          </a:p>
        </p:txBody>
      </p:sp>
    </p:spTree>
    <p:extLst>
      <p:ext uri="{BB962C8B-B14F-4D97-AF65-F5344CB8AC3E}">
        <p14:creationId xmlns:p14="http://schemas.microsoft.com/office/powerpoint/2010/main" val="83888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553BB1-C8A2-405E-A96F-D415A029D031}" type="slidenum">
              <a:rPr lang="cs-CZ" altLang="cs-CZ" smtClean="0"/>
              <a:pPr/>
              <a:t>32</a:t>
            </a:fld>
            <a:endParaRPr lang="cs-CZ" altLang="cs-CZ" dirty="0"/>
          </a:p>
        </p:txBody>
      </p:sp>
    </p:spTree>
    <p:extLst>
      <p:ext uri="{BB962C8B-B14F-4D97-AF65-F5344CB8AC3E}">
        <p14:creationId xmlns:p14="http://schemas.microsoft.com/office/powerpoint/2010/main" val="275149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553BB1-C8A2-405E-A96F-D415A029D031}" type="slidenum">
              <a:rPr lang="cs-CZ" altLang="cs-CZ" smtClean="0"/>
              <a:pPr/>
              <a:t>33</a:t>
            </a:fld>
            <a:endParaRPr lang="cs-CZ" altLang="cs-CZ"/>
          </a:p>
        </p:txBody>
      </p:sp>
    </p:spTree>
    <p:extLst>
      <p:ext uri="{BB962C8B-B14F-4D97-AF65-F5344CB8AC3E}">
        <p14:creationId xmlns:p14="http://schemas.microsoft.com/office/powerpoint/2010/main" val="220679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553BB1-C8A2-405E-A96F-D415A029D031}" type="slidenum">
              <a:rPr lang="cs-CZ" altLang="cs-CZ" smtClean="0"/>
              <a:pPr/>
              <a:t>34</a:t>
            </a:fld>
            <a:endParaRPr lang="cs-CZ" altLang="cs-CZ"/>
          </a:p>
        </p:txBody>
      </p:sp>
    </p:spTree>
    <p:extLst>
      <p:ext uri="{BB962C8B-B14F-4D97-AF65-F5344CB8AC3E}">
        <p14:creationId xmlns:p14="http://schemas.microsoft.com/office/powerpoint/2010/main" val="304873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553BB1-C8A2-405E-A96F-D415A029D031}" type="slidenum">
              <a:rPr lang="cs-CZ" altLang="cs-CZ" smtClean="0"/>
              <a:pPr/>
              <a:t>35</a:t>
            </a:fld>
            <a:endParaRPr lang="cs-CZ" altLang="cs-CZ"/>
          </a:p>
        </p:txBody>
      </p:sp>
    </p:spTree>
    <p:extLst>
      <p:ext uri="{BB962C8B-B14F-4D97-AF65-F5344CB8AC3E}">
        <p14:creationId xmlns:p14="http://schemas.microsoft.com/office/powerpoint/2010/main" val="24193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553BB1-C8A2-405E-A96F-D415A029D031}" type="slidenum">
              <a:rPr lang="cs-CZ" altLang="cs-CZ" smtClean="0"/>
              <a:pPr/>
              <a:t>36</a:t>
            </a:fld>
            <a:endParaRPr lang="cs-CZ" altLang="cs-CZ"/>
          </a:p>
        </p:txBody>
      </p:sp>
    </p:spTree>
    <p:extLst>
      <p:ext uri="{BB962C8B-B14F-4D97-AF65-F5344CB8AC3E}">
        <p14:creationId xmlns:p14="http://schemas.microsoft.com/office/powerpoint/2010/main" val="141521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553BB1-C8A2-405E-A96F-D415A029D031}" type="slidenum">
              <a:rPr lang="cs-CZ" altLang="cs-CZ" smtClean="0"/>
              <a:pPr/>
              <a:t>37</a:t>
            </a:fld>
            <a:endParaRPr lang="cs-CZ" altLang="cs-CZ"/>
          </a:p>
        </p:txBody>
      </p:sp>
    </p:spTree>
    <p:extLst>
      <p:ext uri="{BB962C8B-B14F-4D97-AF65-F5344CB8AC3E}">
        <p14:creationId xmlns:p14="http://schemas.microsoft.com/office/powerpoint/2010/main" val="230941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09.02.2022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09.02.2022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09.02.2022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09.02.2022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09.02.2022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09.02.2022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09.02.2022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1.emf"/><Relationship Id="rId7" Type="http://schemas.openxmlformats.org/officeDocument/2006/relationships/hyperlink" Target="https://pxhere.com/cs/photo/148473"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hyperlink" Target="https://cs.wikipedia.org/wiki/Minaret" TargetMode="External"/><Relationship Id="rId4" Type="http://schemas.openxmlformats.org/officeDocument/2006/relationships/image" Target="../media/image12.jpg"/><Relationship Id="rId9" Type="http://schemas.openxmlformats.org/officeDocument/2006/relationships/hyperlink" Target="https://sk.wikipedia.org/wiki/Kl%C3%A1%C5%A1tor_Pulguks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ommons.wikimedia.org/wiki/File:%C5%98evni%C4%8Dov,_%C5%A1kola.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tatemaster.com/encyclopedia/Image:Literacy-rate-world.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flickr.com/photos/hashir/8066314756" TargetMode="External"/><Relationship Id="rId5" Type="http://schemas.openxmlformats.org/officeDocument/2006/relationships/image" Target="../media/image18.jpeg"/><Relationship Id="rId4" Type="http://schemas.openxmlformats.org/officeDocument/2006/relationships/hyperlink" Target="https://www.ostravan.cz/28978/vykvet-ostravske-konzervatore-ukazal-pusobivou-tanecni-hostinu/"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yroovka.blogspot.com/2014/02/skritci-rodinka-ocima-oringle.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hyperlink" Target="https://www.pressenza.com/it/2020/02/dal-personale-al-politico-il-conflitto-come-potenziale-maestr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www.dechovka.eu/index.php/welcome/editorial/1150-free-scores-noty-zdarma-kostenlose-noten"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andberlin.com/2015/06/30/doner-macht-schoner-6-of-the-best-berlin-kebaps/" TargetMode="External"/><Relationship Id="rId5" Type="http://schemas.openxmlformats.org/officeDocument/2006/relationships/image" Target="../media/image5.jpeg"/><Relationship Id="rId10" Type="http://schemas.openxmlformats.org/officeDocument/2006/relationships/hyperlink" Target="https://www.publicdomainpictures.net/view-image.php?image=164684&amp;picture=neverbalni-komunikace-1" TargetMode="External"/><Relationship Id="rId4" Type="http://schemas.openxmlformats.org/officeDocument/2006/relationships/hyperlink" Target="https://cs.wikipedia.org/wiki/%C5%A0trambersk%C3%A9_u%C5%A1i" TargetMode="Externa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pxhere.com/cs/photo/152676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720605"/>
            <a:ext cx="4297080" cy="394692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pPr lvl="0"/>
            <a:r>
              <a:rPr lang="cs-CZ" sz="4000" b="1" dirty="0"/>
              <a:t>Mezinárodní marketingové kulturní a sociální prostředí</a:t>
            </a:r>
            <a:endParaRPr lang="cs-CZ" sz="4300" b="1" dirty="0"/>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467626" y="1402080"/>
            <a:ext cx="4806091" cy="3616678"/>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None/>
            </a:pPr>
            <a:r>
              <a:rPr lang="cs-CZ" altLang="cs-CZ" b="1" dirty="0">
                <a:solidFill>
                  <a:srgbClr val="008080"/>
                </a:solidFill>
              </a:rPr>
              <a:t>Cílem přednášky je seznámit se s klíčovými prvky, ovlivňujícími kulturní prostředí a vysvětlit</a:t>
            </a:r>
          </a:p>
          <a:p>
            <a:pPr algn="ctr">
              <a:spcBef>
                <a:spcPct val="0"/>
              </a:spcBef>
              <a:buNone/>
            </a:pPr>
            <a:r>
              <a:rPr lang="cs-CZ" altLang="cs-CZ" b="1" dirty="0">
                <a:solidFill>
                  <a:srgbClr val="008080"/>
                </a:solidFill>
              </a:rPr>
              <a:t>základní determinanty sociálního prostředí</a:t>
            </a:r>
          </a:p>
          <a:p>
            <a:pPr marL="0" indent="0" algn="ctr">
              <a:buNone/>
              <a:defRPr/>
            </a:pPr>
            <a:endParaRPr lang="cs-CZ" sz="2400" b="1" i="1" dirty="0">
              <a:solidFill>
                <a:srgbClr val="002060"/>
              </a:solidFill>
            </a:endParaRPr>
          </a:p>
          <a:p>
            <a:pPr marL="0" indent="0" algn="ctr">
              <a:buNone/>
            </a:pPr>
            <a:r>
              <a:rPr lang="cs-CZ" sz="2400" b="1" i="1" dirty="0">
                <a:solidFill>
                  <a:srgbClr val="002060"/>
                </a:solidFill>
              </a:rPr>
              <a:t> </a:t>
            </a:r>
            <a:endParaRPr lang="en-GB" sz="2400" dirty="0">
              <a:solidFill>
                <a:schemeClr val="bg1"/>
              </a:solidFill>
              <a:cs typeface="Times New Roman" panose="02020603050405020304" pitchFamily="18" charset="0"/>
            </a:endParaRPr>
          </a:p>
        </p:txBody>
      </p:sp>
      <p:sp>
        <p:nvSpPr>
          <p:cNvPr id="8" name="Podnadpis 2"/>
          <p:cNvSpPr txBox="1">
            <a:spLocks/>
          </p:cNvSpPr>
          <p:nvPr/>
        </p:nvSpPr>
        <p:spPr>
          <a:xfrm>
            <a:off x="9274729" y="4965171"/>
            <a:ext cx="2688299" cy="6577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Halina </a:t>
            </a:r>
            <a:r>
              <a:rPr lang="cs-CZ" altLang="cs-CZ" sz="1200" b="1" dirty="0" err="1">
                <a:solidFill>
                  <a:srgbClr val="307871"/>
                </a:solidFill>
                <a:latin typeface="Times New Roman" panose="02020603050405020304" pitchFamily="18" charset="0"/>
                <a:cs typeface="Times New Roman" panose="02020603050405020304" pitchFamily="18" charset="0"/>
              </a:rPr>
              <a:t>Starzyczná</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Garant předmětu</a:t>
            </a:r>
          </a:p>
        </p:txBody>
      </p:sp>
    </p:spTree>
    <p:extLst>
      <p:ext uri="{BB962C8B-B14F-4D97-AF65-F5344CB8AC3E}">
        <p14:creationId xmlns:p14="http://schemas.microsoft.com/office/powerpoint/2010/main" val="1118584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180730" y="201751"/>
            <a:ext cx="9185721" cy="584775"/>
          </a:xfrm>
          <a:prstGeom prst="rect">
            <a:avLst/>
          </a:prstGeom>
        </p:spPr>
        <p:txBody>
          <a:bodyPr wrap="square">
            <a:spAutoFit/>
          </a:bodyPr>
          <a:lstStyle/>
          <a:p>
            <a:pPr lvl="0">
              <a:defRPr/>
            </a:pPr>
            <a:r>
              <a:rPr lang="cs-CZ" sz="3200" b="1" dirty="0">
                <a:solidFill>
                  <a:srgbClr val="008080"/>
                </a:solidFill>
              </a:rPr>
              <a:t>Jazyk a komunikace:</a:t>
            </a:r>
            <a:endParaRPr kumimoji="0" lang="en-GB" sz="3200" b="1" i="0" u="none" strike="noStrike" kern="0" cap="none" spc="0" normalizeH="0" baseline="0" dirty="0">
              <a:ln>
                <a:noFill/>
              </a:ln>
              <a:solidFill>
                <a:srgbClr val="00808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244" y="-932"/>
            <a:ext cx="1464833" cy="1127893"/>
          </a:xfrm>
          <a:prstGeom prst="rect">
            <a:avLst/>
          </a:prstGeom>
        </p:spPr>
      </p:pic>
      <p:sp>
        <p:nvSpPr>
          <p:cNvPr id="7" name="Zástupný symbol pro obsah 9"/>
          <p:cNvSpPr txBox="1">
            <a:spLocks/>
          </p:cNvSpPr>
          <p:nvPr/>
        </p:nvSpPr>
        <p:spPr>
          <a:xfrm>
            <a:off x="251520" y="1170614"/>
            <a:ext cx="4071905" cy="4905870"/>
          </a:xfrm>
          <a:prstGeom prst="rect">
            <a:avLst/>
          </a:prstGeom>
          <a:solidFill>
            <a:schemeClr val="accent6">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cs-CZ" sz="2800" b="1" dirty="0">
                <a:solidFill>
                  <a:srgbClr val="008080"/>
                </a:solidFill>
              </a:rPr>
              <a:t>Verbální komunikace, </a:t>
            </a:r>
            <a:r>
              <a:rPr lang="cs-CZ" sz="2800" b="1" dirty="0">
                <a:solidFill>
                  <a:srgbClr val="FF0000"/>
                </a:solidFill>
              </a:rPr>
              <a:t>souhrn slov, úroveň </a:t>
            </a:r>
          </a:p>
          <a:p>
            <a:pPr>
              <a:defRPr/>
            </a:pPr>
            <a:r>
              <a:rPr lang="cs-CZ" sz="2800" b="1" dirty="0">
                <a:solidFill>
                  <a:srgbClr val="FF0000"/>
                </a:solidFill>
              </a:rPr>
              <a:t>a způsob myšlení</a:t>
            </a:r>
          </a:p>
          <a:p>
            <a:pPr>
              <a:defRPr/>
            </a:pPr>
            <a:r>
              <a:rPr lang="cs-CZ" sz="2800" b="1" u="sng" dirty="0">
                <a:solidFill>
                  <a:srgbClr val="008080"/>
                </a:solidFill>
              </a:rPr>
              <a:t>Neverbální komunikace</a:t>
            </a:r>
            <a:r>
              <a:rPr lang="cs-CZ" sz="2800" b="1" dirty="0">
                <a:solidFill>
                  <a:srgbClr val="008080"/>
                </a:solidFill>
              </a:rPr>
              <a:t>,   řeč obličeje (mimika)</a:t>
            </a:r>
          </a:p>
          <a:p>
            <a:pPr>
              <a:defRPr/>
            </a:pPr>
            <a:r>
              <a:rPr lang="cs-CZ" sz="2800" b="1" dirty="0">
                <a:solidFill>
                  <a:srgbClr val="008080"/>
                </a:solidFill>
              </a:rPr>
              <a:t>řeč rukou (gesta)</a:t>
            </a:r>
          </a:p>
          <a:p>
            <a:pPr>
              <a:defRPr/>
            </a:pPr>
            <a:r>
              <a:rPr lang="cs-CZ" sz="2800" b="1" dirty="0">
                <a:solidFill>
                  <a:srgbClr val="008080"/>
                </a:solidFill>
              </a:rPr>
              <a:t>řeč doteků (</a:t>
            </a:r>
            <a:r>
              <a:rPr lang="cs-CZ" sz="2800" b="1" dirty="0" err="1">
                <a:solidFill>
                  <a:srgbClr val="008080"/>
                </a:solidFill>
              </a:rPr>
              <a:t>haptika</a:t>
            </a:r>
            <a:r>
              <a:rPr lang="cs-CZ" sz="2800" b="1" dirty="0">
                <a:solidFill>
                  <a:srgbClr val="008080"/>
                </a:solidFill>
              </a:rPr>
              <a:t>)</a:t>
            </a:r>
          </a:p>
          <a:p>
            <a:pPr>
              <a:defRPr/>
            </a:pPr>
            <a:r>
              <a:rPr lang="cs-CZ" sz="2800" b="1" dirty="0">
                <a:solidFill>
                  <a:srgbClr val="008080"/>
                </a:solidFill>
              </a:rPr>
              <a:t>řeč pohybu (kinetika)</a:t>
            </a:r>
          </a:p>
          <a:p>
            <a:pPr>
              <a:defRPr/>
            </a:pPr>
            <a:r>
              <a:rPr lang="cs-CZ" sz="2800" b="1" dirty="0">
                <a:solidFill>
                  <a:srgbClr val="008080"/>
                </a:solidFill>
              </a:rPr>
              <a:t>vzdálenost (</a:t>
            </a:r>
            <a:r>
              <a:rPr lang="cs-CZ" sz="2800" b="1" dirty="0" err="1">
                <a:solidFill>
                  <a:srgbClr val="008080"/>
                </a:solidFill>
              </a:rPr>
              <a:t>proxemika</a:t>
            </a:r>
            <a:r>
              <a:rPr lang="cs-CZ" sz="2800" b="1" dirty="0">
                <a:solidFill>
                  <a:srgbClr val="008080"/>
                </a:solidFill>
              </a:rPr>
              <a:t>) </a:t>
            </a:r>
          </a:p>
          <a:p>
            <a:pPr>
              <a:defRPr/>
            </a:pPr>
            <a:r>
              <a:rPr lang="cs-CZ" sz="2800" b="1" dirty="0">
                <a:solidFill>
                  <a:srgbClr val="008080"/>
                </a:solidFill>
              </a:rPr>
              <a:t>použití intenzity hlasu …</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573" y="3944163"/>
            <a:ext cx="3168650" cy="2447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srcRect/>
          <a:stretch>
            <a:fillRect/>
          </a:stretch>
        </p:blipFill>
        <p:spPr bwMode="auto">
          <a:xfrm>
            <a:off x="8674371" y="3958961"/>
            <a:ext cx="3138488" cy="2447924"/>
          </a:xfrm>
          <a:prstGeom prst="rect">
            <a:avLst/>
          </a:prstGeom>
          <a:solidFill>
            <a:schemeClr val="bg1">
              <a:lumMod val="75000"/>
            </a:schemeClr>
          </a:solidFill>
          <a:ln w="9525">
            <a:noFill/>
            <a:miter lim="800000"/>
            <a:headEnd/>
            <a:tailEnd/>
          </a:ln>
          <a:effectLst/>
        </p:spPr>
      </p:pic>
      <p:sp>
        <p:nvSpPr>
          <p:cNvPr id="3" name="Obdélník 2">
            <a:extLst>
              <a:ext uri="{FF2B5EF4-FFF2-40B4-BE49-F238E27FC236}">
                <a16:creationId xmlns:a16="http://schemas.microsoft.com/office/drawing/2014/main" id="{B55521B8-AFD2-4F30-BFE3-BF95BF60DBA4}"/>
              </a:ext>
            </a:extLst>
          </p:cNvPr>
          <p:cNvSpPr/>
          <p:nvPr/>
        </p:nvSpPr>
        <p:spPr>
          <a:xfrm>
            <a:off x="5598154" y="1170614"/>
            <a:ext cx="6096000" cy="3046988"/>
          </a:xfrm>
          <a:prstGeom prst="rect">
            <a:avLst/>
          </a:prstGeom>
        </p:spPr>
        <p:txBody>
          <a:bodyPr>
            <a:spAutoFit/>
          </a:bodyPr>
          <a:lstStyle/>
          <a:p>
            <a:pPr algn="ctr"/>
            <a:r>
              <a:rPr lang="cs-CZ" sz="2400" dirty="0">
                <a:solidFill>
                  <a:srgbClr val="008080"/>
                </a:solidFill>
                <a:latin typeface="Times New Roman" panose="02020603050405020304" pitchFamily="18" charset="0"/>
                <a:ea typeface="Calibri" panose="020F0502020204030204" pitchFamily="34" charset="0"/>
              </a:rPr>
              <a:t>Jakékoliv snahy o naprosté sjednocení světa v historii lidstva selhaly, a to i přesto jestliže probíhaly na lokální úrovni. Z tohoto důvodu, je zde stále velká fragmentace při používání jazyka (Stoklasa, Urbánek, 2014).</a:t>
            </a:r>
          </a:p>
          <a:p>
            <a:pPr algn="ctr"/>
            <a:r>
              <a:rPr lang="cs-CZ" sz="2400" dirty="0">
                <a:solidFill>
                  <a:srgbClr val="008080"/>
                </a:solidFill>
                <a:latin typeface="Times New Roman" panose="02020603050405020304" pitchFamily="18" charset="0"/>
                <a:ea typeface="Calibri" panose="020F0502020204030204" pitchFamily="34" charset="0"/>
              </a:rPr>
              <a:t>Jiný jazyk může znamenat i jinou mentalitu lidí, tradice a zvyky (např. Baskicko) </a:t>
            </a:r>
          </a:p>
          <a:p>
            <a:pPr algn="ctr"/>
            <a:endParaRPr lang="cs-CZ" sz="2400" dirty="0">
              <a:solidFill>
                <a:srgbClr val="008080"/>
              </a:solidFill>
            </a:endParaRPr>
          </a:p>
        </p:txBody>
      </p:sp>
    </p:spTree>
    <p:extLst>
      <p:ext uri="{BB962C8B-B14F-4D97-AF65-F5344CB8AC3E}">
        <p14:creationId xmlns:p14="http://schemas.microsoft.com/office/powerpoint/2010/main" val="312939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579066" y="195486"/>
            <a:ext cx="7254749" cy="584775"/>
          </a:xfrm>
          <a:prstGeom prst="rect">
            <a:avLst/>
          </a:prstGeom>
        </p:spPr>
        <p:txBody>
          <a:bodyPr wrap="square">
            <a:spAutoFit/>
          </a:bodyPr>
          <a:lstStyle/>
          <a:p>
            <a:pPr lvl="0" algn="ctr">
              <a:defRPr/>
            </a:pPr>
            <a:r>
              <a:rPr lang="cs-CZ" sz="3200" b="1" dirty="0">
                <a:solidFill>
                  <a:srgbClr val="008080"/>
                </a:solidFill>
              </a:rPr>
              <a:t>Náboženství</a:t>
            </a:r>
            <a:endParaRPr kumimoji="0" lang="en-GB" sz="3200" b="1" i="0" u="none" strike="noStrike" kern="0" cap="none" spc="0" normalizeH="0" baseline="0" dirty="0">
              <a:ln>
                <a:noFill/>
              </a:ln>
              <a:solidFill>
                <a:srgbClr val="008080"/>
              </a:solidFill>
              <a:effectLst/>
              <a:uLnTx/>
              <a:uFillTx/>
            </a:endParaRPr>
          </a:p>
        </p:txBody>
      </p:sp>
      <p:sp>
        <p:nvSpPr>
          <p:cNvPr id="2" name="TextovéPole 1"/>
          <p:cNvSpPr txBox="1"/>
          <p:nvPr/>
        </p:nvSpPr>
        <p:spPr>
          <a:xfrm>
            <a:off x="579066" y="1530704"/>
            <a:ext cx="6517770" cy="4358116"/>
          </a:xfrm>
          <a:prstGeom prst="rect">
            <a:avLst/>
          </a:prstGeom>
          <a:solidFill>
            <a:schemeClr val="accent6">
              <a:lumMod val="20000"/>
              <a:lumOff val="80000"/>
            </a:schemeClr>
          </a:solidFill>
        </p:spPr>
        <p:txBody>
          <a:bodyPr wrap="square" rtlCol="0">
            <a:spAutoFit/>
          </a:bodyPr>
          <a:lstStyle/>
          <a:p>
            <a:pPr algn="just">
              <a:lnSpc>
                <a:spcPct val="90000"/>
              </a:lnSpc>
              <a:buFontTx/>
              <a:buNone/>
              <a:defRPr/>
            </a:pPr>
            <a:r>
              <a:rPr lang="cs-CZ" sz="2800" b="1" dirty="0">
                <a:solidFill>
                  <a:srgbClr val="008080"/>
                </a:solidFill>
              </a:rPr>
              <a:t>Determinuje lidské hodnoty, které předurčují  životní styl a ovlivňují i spotřebu. Zařazujeme zde nejen náboženství jako taková, ale i pověry a tabu.</a:t>
            </a:r>
          </a:p>
          <a:p>
            <a:pPr>
              <a:lnSpc>
                <a:spcPct val="90000"/>
              </a:lnSpc>
              <a:buFontTx/>
              <a:buNone/>
              <a:defRPr/>
            </a:pPr>
            <a:r>
              <a:rPr lang="cs-CZ" sz="2800" b="1" dirty="0">
                <a:solidFill>
                  <a:schemeClr val="bg1"/>
                </a:solidFill>
              </a:rPr>
              <a:t> </a:t>
            </a:r>
          </a:p>
          <a:p>
            <a:pPr>
              <a:lnSpc>
                <a:spcPct val="90000"/>
              </a:lnSpc>
              <a:buFont typeface="Wingdings" pitchFamily="2" charset="2"/>
              <a:buChar char="Ø"/>
              <a:defRPr/>
            </a:pPr>
            <a:r>
              <a:rPr lang="cs-CZ" sz="2800" b="1" dirty="0">
                <a:solidFill>
                  <a:srgbClr val="FF0000"/>
                </a:solidFill>
              </a:rPr>
              <a:t>Křesťanství </a:t>
            </a:r>
            <a:r>
              <a:rPr lang="cs-CZ" sz="2800" b="1" dirty="0">
                <a:solidFill>
                  <a:srgbClr val="008080"/>
                </a:solidFill>
              </a:rPr>
              <a:t>-</a:t>
            </a:r>
            <a:r>
              <a:rPr lang="cs-CZ" sz="2800" dirty="0">
                <a:solidFill>
                  <a:srgbClr val="008080"/>
                </a:solidFill>
              </a:rPr>
              <a:t> podíl ve světě činí cca 34 %.</a:t>
            </a:r>
          </a:p>
          <a:p>
            <a:pPr>
              <a:lnSpc>
                <a:spcPct val="90000"/>
              </a:lnSpc>
              <a:buFont typeface="Wingdings" pitchFamily="2" charset="2"/>
              <a:buChar char="Ø"/>
              <a:defRPr/>
            </a:pPr>
            <a:r>
              <a:rPr lang="cs-CZ" sz="2800" b="1" dirty="0">
                <a:solidFill>
                  <a:srgbClr val="FF0000"/>
                </a:solidFill>
              </a:rPr>
              <a:t>Islám </a:t>
            </a:r>
            <a:r>
              <a:rPr lang="cs-CZ" sz="2800" b="1" dirty="0">
                <a:solidFill>
                  <a:srgbClr val="008080"/>
                </a:solidFill>
              </a:rPr>
              <a:t>-</a:t>
            </a:r>
            <a:r>
              <a:rPr lang="cs-CZ" sz="2800" dirty="0">
                <a:solidFill>
                  <a:srgbClr val="008080"/>
                </a:solidFill>
              </a:rPr>
              <a:t> podíl ve světě činí cca 18,4%.</a:t>
            </a:r>
          </a:p>
          <a:p>
            <a:pPr>
              <a:lnSpc>
                <a:spcPct val="90000"/>
              </a:lnSpc>
              <a:buFont typeface="Wingdings" pitchFamily="2" charset="2"/>
              <a:buChar char="Ø"/>
              <a:defRPr/>
            </a:pPr>
            <a:r>
              <a:rPr lang="cs-CZ" sz="2800" b="1" dirty="0">
                <a:solidFill>
                  <a:srgbClr val="FF0000"/>
                </a:solidFill>
              </a:rPr>
              <a:t>Hinduismus </a:t>
            </a:r>
            <a:r>
              <a:rPr lang="cs-CZ" sz="2800" b="1" dirty="0">
                <a:solidFill>
                  <a:srgbClr val="008080"/>
                </a:solidFill>
              </a:rPr>
              <a:t>-</a:t>
            </a:r>
            <a:r>
              <a:rPr lang="cs-CZ" sz="2800" dirty="0">
                <a:solidFill>
                  <a:srgbClr val="008080"/>
                </a:solidFill>
              </a:rPr>
              <a:t> podíl ve světě cca 13,8%, </a:t>
            </a:r>
          </a:p>
          <a:p>
            <a:pPr>
              <a:lnSpc>
                <a:spcPct val="90000"/>
              </a:lnSpc>
              <a:buFont typeface="Wingdings" pitchFamily="2" charset="2"/>
              <a:buChar char="Ø"/>
              <a:defRPr/>
            </a:pPr>
            <a:r>
              <a:rPr lang="cs-CZ" sz="2800" b="1" dirty="0">
                <a:solidFill>
                  <a:srgbClr val="FF0000"/>
                </a:solidFill>
              </a:rPr>
              <a:t>Buddhismus </a:t>
            </a:r>
            <a:r>
              <a:rPr lang="cs-CZ" sz="2800" dirty="0">
                <a:solidFill>
                  <a:srgbClr val="008080"/>
                </a:solidFill>
              </a:rPr>
              <a:t>- se svými 6,2% celé světové populace. </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437" y="138377"/>
            <a:ext cx="1464833" cy="1127893"/>
          </a:xfrm>
          <a:prstGeom prst="rect">
            <a:avLst/>
          </a:prstGeom>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646" y="262353"/>
            <a:ext cx="23971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7">
            <a:extLst>
              <a:ext uri="{FF2B5EF4-FFF2-40B4-BE49-F238E27FC236}">
                <a16:creationId xmlns:a16="http://schemas.microsoft.com/office/drawing/2014/main" id="{67961FED-BBC1-4BBB-9D82-F1D285625B5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47266" y="2860828"/>
            <a:ext cx="1932373" cy="2128422"/>
          </a:xfrm>
          <a:prstGeom prst="rect">
            <a:avLst/>
          </a:prstGeom>
        </p:spPr>
      </p:pic>
      <p:pic>
        <p:nvPicPr>
          <p:cNvPr id="11" name="Obrázek 10">
            <a:extLst>
              <a:ext uri="{FF2B5EF4-FFF2-40B4-BE49-F238E27FC236}">
                <a16:creationId xmlns:a16="http://schemas.microsoft.com/office/drawing/2014/main" id="{355224E1-FDD6-4914-B9AC-8FEDB5C584B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162600" y="1430167"/>
            <a:ext cx="1850670" cy="2128422"/>
          </a:xfrm>
          <a:prstGeom prst="rect">
            <a:avLst/>
          </a:prstGeom>
        </p:spPr>
      </p:pic>
      <p:pic>
        <p:nvPicPr>
          <p:cNvPr id="13" name="Obrázek 12">
            <a:extLst>
              <a:ext uri="{FF2B5EF4-FFF2-40B4-BE49-F238E27FC236}">
                <a16:creationId xmlns:a16="http://schemas.microsoft.com/office/drawing/2014/main" id="{23578D1D-2609-4D32-ACFC-217C0BD5368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899771" y="4012460"/>
            <a:ext cx="2081690" cy="2128422"/>
          </a:xfrm>
          <a:prstGeom prst="rect">
            <a:avLst/>
          </a:prstGeom>
        </p:spPr>
      </p:pic>
    </p:spTree>
    <p:extLst>
      <p:ext uri="{BB962C8B-B14F-4D97-AF65-F5344CB8AC3E}">
        <p14:creationId xmlns:p14="http://schemas.microsoft.com/office/powerpoint/2010/main" val="3284909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13662" y="118413"/>
            <a:ext cx="9307773" cy="584775"/>
          </a:xfrm>
          <a:prstGeom prst="rect">
            <a:avLst/>
          </a:prstGeom>
        </p:spPr>
        <p:txBody>
          <a:bodyPr wrap="square">
            <a:spAutoFit/>
          </a:bodyPr>
          <a:lstStyle/>
          <a:p>
            <a:pPr lvl="0">
              <a:defRPr/>
            </a:pPr>
            <a:r>
              <a:rPr lang="cs-CZ" sz="3200" b="1" dirty="0">
                <a:solidFill>
                  <a:srgbClr val="FF0000"/>
                </a:solidFill>
              </a:rPr>
              <a:t>Náboženství v praxi</a:t>
            </a:r>
            <a:endParaRPr kumimoji="0" lang="en-GB" sz="3200" b="1" i="0" u="none" strike="noStrike" kern="0" cap="none" spc="0" normalizeH="0" baseline="0" dirty="0">
              <a:ln>
                <a:noFill/>
              </a:ln>
              <a:solidFill>
                <a:srgbClr val="FF0000"/>
              </a:solidFill>
              <a:effectLst/>
              <a:uLnTx/>
              <a:uFillTx/>
            </a:endParaRPr>
          </a:p>
        </p:txBody>
      </p:sp>
      <p:sp>
        <p:nvSpPr>
          <p:cNvPr id="2" name="TextovéPole 1"/>
          <p:cNvSpPr txBox="1"/>
          <p:nvPr/>
        </p:nvSpPr>
        <p:spPr>
          <a:xfrm>
            <a:off x="326982" y="714311"/>
            <a:ext cx="10153110" cy="3083921"/>
          </a:xfrm>
          <a:prstGeom prst="rect">
            <a:avLst/>
          </a:prstGeom>
          <a:solidFill>
            <a:schemeClr val="accent6">
              <a:lumMod val="20000"/>
              <a:lumOff val="80000"/>
            </a:schemeClr>
          </a:solidFill>
        </p:spPr>
        <p:txBody>
          <a:bodyPr wrap="square" rtlCol="0">
            <a:spAutoFit/>
          </a:bodyPr>
          <a:lstStyle/>
          <a:p>
            <a:pPr>
              <a:lnSpc>
                <a:spcPct val="90000"/>
              </a:lnSpc>
              <a:defRPr/>
            </a:pPr>
            <a:r>
              <a:rPr lang="cs-CZ" sz="2400" b="1" dirty="0">
                <a:solidFill>
                  <a:srgbClr val="FF0000"/>
                </a:solidFill>
              </a:rPr>
              <a:t>Náboženství ovlivňuje životní styl a spotřebu:</a:t>
            </a:r>
          </a:p>
          <a:p>
            <a:pPr>
              <a:lnSpc>
                <a:spcPct val="90000"/>
              </a:lnSpc>
              <a:defRPr/>
            </a:pPr>
            <a:endParaRPr lang="cs-CZ" sz="2400" b="1" dirty="0">
              <a:solidFill>
                <a:srgbClr val="FF0000"/>
              </a:solidFill>
            </a:endParaRPr>
          </a:p>
          <a:p>
            <a:pPr>
              <a:lnSpc>
                <a:spcPct val="90000"/>
              </a:lnSpc>
              <a:buFontTx/>
              <a:buChar char="-"/>
              <a:defRPr/>
            </a:pPr>
            <a:r>
              <a:rPr lang="cs-CZ" sz="2400" b="1" dirty="0">
                <a:solidFill>
                  <a:srgbClr val="FF0000"/>
                </a:solidFill>
              </a:rPr>
              <a:t> Zákazy některých výrobků </a:t>
            </a:r>
            <a:r>
              <a:rPr lang="cs-CZ" sz="2400" b="1" dirty="0">
                <a:solidFill>
                  <a:srgbClr val="008080"/>
                </a:solidFill>
              </a:rPr>
              <a:t>(alkohol, vepřové maso, hovězí maso, kouření) </a:t>
            </a:r>
          </a:p>
          <a:p>
            <a:pPr>
              <a:lnSpc>
                <a:spcPct val="90000"/>
              </a:lnSpc>
              <a:buFontTx/>
              <a:buChar char="-"/>
              <a:defRPr/>
            </a:pPr>
            <a:r>
              <a:rPr lang="cs-CZ" sz="2400" b="1" dirty="0">
                <a:solidFill>
                  <a:srgbClr val="FF0000"/>
                </a:solidFill>
              </a:rPr>
              <a:t> Skromnost  </a:t>
            </a:r>
            <a:r>
              <a:rPr lang="cs-CZ" sz="2400" b="1" dirty="0">
                <a:solidFill>
                  <a:srgbClr val="008080"/>
                </a:solidFill>
              </a:rPr>
              <a:t>(buddhismus v přímém rozporu s marketingem)</a:t>
            </a:r>
          </a:p>
          <a:p>
            <a:pPr>
              <a:lnSpc>
                <a:spcPct val="90000"/>
              </a:lnSpc>
              <a:buFontTx/>
              <a:buChar char="-"/>
              <a:defRPr/>
            </a:pPr>
            <a:r>
              <a:rPr lang="cs-CZ" sz="2400" b="1" dirty="0">
                <a:solidFill>
                  <a:srgbClr val="FF0000"/>
                </a:solidFill>
              </a:rPr>
              <a:t> Svátky</a:t>
            </a:r>
            <a:r>
              <a:rPr lang="cs-CZ" sz="2400" b="1" dirty="0">
                <a:solidFill>
                  <a:schemeClr val="bg1"/>
                </a:solidFill>
              </a:rPr>
              <a:t> </a:t>
            </a:r>
            <a:r>
              <a:rPr lang="cs-CZ" sz="2400" b="1" dirty="0">
                <a:solidFill>
                  <a:srgbClr val="008080"/>
                </a:solidFill>
              </a:rPr>
              <a:t>a jejich znalost</a:t>
            </a:r>
          </a:p>
          <a:p>
            <a:pPr>
              <a:lnSpc>
                <a:spcPct val="90000"/>
              </a:lnSpc>
              <a:buFontTx/>
              <a:buChar char="-"/>
              <a:defRPr/>
            </a:pPr>
            <a:r>
              <a:rPr lang="cs-CZ" sz="2400" b="1" dirty="0">
                <a:solidFill>
                  <a:srgbClr val="FF0000"/>
                </a:solidFill>
              </a:rPr>
              <a:t> Volný den v týdnu </a:t>
            </a:r>
            <a:r>
              <a:rPr lang="cs-CZ" sz="2400" b="1" dirty="0">
                <a:solidFill>
                  <a:srgbClr val="008080"/>
                </a:solidFill>
              </a:rPr>
              <a:t>(pátek, sobota nebo neděle)</a:t>
            </a:r>
          </a:p>
          <a:p>
            <a:pPr>
              <a:lnSpc>
                <a:spcPct val="90000"/>
              </a:lnSpc>
              <a:buFontTx/>
              <a:buChar char="-"/>
              <a:defRPr/>
            </a:pPr>
            <a:r>
              <a:rPr lang="cs-CZ" sz="2400" b="1" dirty="0">
                <a:solidFill>
                  <a:srgbClr val="008080"/>
                </a:solidFill>
              </a:rPr>
              <a:t> Přísné </a:t>
            </a:r>
            <a:r>
              <a:rPr lang="cs-CZ" sz="2400" b="1" dirty="0">
                <a:solidFill>
                  <a:srgbClr val="FF0000"/>
                </a:solidFill>
              </a:rPr>
              <a:t>respektování sociálních skupin</a:t>
            </a:r>
            <a:r>
              <a:rPr lang="cs-CZ" sz="2400" b="1" dirty="0">
                <a:solidFill>
                  <a:srgbClr val="008080"/>
                </a:solidFill>
              </a:rPr>
              <a:t>, kast (buddhismus, hinduismus)</a:t>
            </a:r>
          </a:p>
          <a:p>
            <a:pPr>
              <a:lnSpc>
                <a:spcPct val="90000"/>
              </a:lnSpc>
              <a:buFontTx/>
              <a:buChar char="-"/>
              <a:defRPr/>
            </a:pPr>
            <a:r>
              <a:rPr lang="cs-CZ" sz="2400" b="1" dirty="0">
                <a:solidFill>
                  <a:srgbClr val="FF0000"/>
                </a:solidFill>
              </a:rPr>
              <a:t> Odlišné postavení žen </a:t>
            </a:r>
            <a:r>
              <a:rPr lang="cs-CZ" sz="2400" b="1" dirty="0">
                <a:solidFill>
                  <a:srgbClr val="008080"/>
                </a:solidFill>
              </a:rPr>
              <a:t>ve společnosti (islám, obchodní jednání, oslovení respondentů).</a:t>
            </a:r>
            <a:endParaRPr lang="cs-CZ" sz="2400" b="1" dirty="0">
              <a:solidFill>
                <a:schemeClr val="bg1"/>
              </a:solidFill>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0092" y="139242"/>
            <a:ext cx="1464833" cy="1127893"/>
          </a:xfrm>
          <a:prstGeom prst="rect">
            <a:avLst/>
          </a:prstGeom>
        </p:spPr>
      </p:pic>
      <p:sp>
        <p:nvSpPr>
          <p:cNvPr id="3" name="TextovéPole 2">
            <a:extLst>
              <a:ext uri="{FF2B5EF4-FFF2-40B4-BE49-F238E27FC236}">
                <a16:creationId xmlns:a16="http://schemas.microsoft.com/office/drawing/2014/main" id="{7570E7A9-BC5F-4698-A984-4B1CB3F9D3F7}"/>
              </a:ext>
            </a:extLst>
          </p:cNvPr>
          <p:cNvSpPr txBox="1"/>
          <p:nvPr/>
        </p:nvSpPr>
        <p:spPr>
          <a:xfrm>
            <a:off x="251520" y="3915052"/>
            <a:ext cx="11529150" cy="2308324"/>
          </a:xfrm>
          <a:prstGeom prst="rect">
            <a:avLst/>
          </a:prstGeom>
          <a:noFill/>
          <a:ln w="19050">
            <a:solidFill>
              <a:srgbClr val="008080"/>
            </a:solidFill>
          </a:ln>
        </p:spPr>
        <p:txBody>
          <a:bodyPr wrap="square" rtlCol="0">
            <a:spAutoFit/>
          </a:bodyPr>
          <a:lstStyle/>
          <a:p>
            <a:r>
              <a:rPr lang="cs-CZ" sz="2400" dirty="0">
                <a:solidFill>
                  <a:srgbClr val="FF0000"/>
                </a:solidFill>
              </a:rPr>
              <a:t>Praxe</a:t>
            </a:r>
            <a:r>
              <a:rPr lang="cs-CZ" sz="2400" dirty="0">
                <a:solidFill>
                  <a:srgbClr val="008080"/>
                </a:solidFill>
              </a:rPr>
              <a:t>: Hinduismus a jemu podobné proudy hlásají úctu ke každému životu. Vegetariánství je považováno za životní styl. Mahátma Gándhí prohlašoval, že bezmasá potrava je součástí jeho filozofie nenásilí.  </a:t>
            </a:r>
          </a:p>
          <a:p>
            <a:r>
              <a:rPr lang="cs-CZ" sz="2400" dirty="0">
                <a:solidFill>
                  <a:srgbClr val="008080"/>
                </a:solidFill>
              </a:rPr>
              <a:t>V posledních letech ale čím dál tím méně mladých lidí se s touto myšlenkou ztotožňuje. Mění se postoje. I když ve spotřebě masa dominují kuřata a jiné druhy masa, část Indů konzumuje i hovězí maso</a:t>
            </a:r>
          </a:p>
        </p:txBody>
      </p:sp>
    </p:spTree>
    <p:extLst>
      <p:ext uri="{BB962C8B-B14F-4D97-AF65-F5344CB8AC3E}">
        <p14:creationId xmlns:p14="http://schemas.microsoft.com/office/powerpoint/2010/main" val="4143254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18734"/>
            <a:ext cx="9307773"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307871"/>
                </a:solidFill>
                <a:latin typeface="Times New Roman"/>
                <a:ea typeface="+mj-ea"/>
                <a:cs typeface="+mj-cs"/>
              </a:rPr>
              <a:t>Vzdělání</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206027" y="726437"/>
            <a:ext cx="7338887" cy="3416320"/>
          </a:xfrm>
          <a:prstGeom prst="rect">
            <a:avLst/>
          </a:prstGeom>
          <a:solidFill>
            <a:schemeClr val="accent6">
              <a:lumMod val="20000"/>
              <a:lumOff val="80000"/>
            </a:schemeClr>
          </a:solidFill>
        </p:spPr>
        <p:txBody>
          <a:bodyPr wrap="square" rtlCol="0">
            <a:spAutoFit/>
          </a:bodyPr>
          <a:lstStyle/>
          <a:p>
            <a:pPr>
              <a:lnSpc>
                <a:spcPct val="90000"/>
              </a:lnSpc>
              <a:defRPr/>
            </a:pPr>
            <a:r>
              <a:rPr lang="cs-CZ" sz="2400" b="1" i="1" dirty="0">
                <a:solidFill>
                  <a:srgbClr val="FF0000"/>
                </a:solidFill>
              </a:rPr>
              <a:t>Úroveň vzdělání dané kultury lze ohodnotit pomocí stupňů gramotnosti, studujících na středních nebo na vysokých školách.</a:t>
            </a:r>
          </a:p>
          <a:p>
            <a:pPr>
              <a:lnSpc>
                <a:spcPct val="90000"/>
              </a:lnSpc>
              <a:defRPr/>
            </a:pPr>
            <a:r>
              <a:rPr lang="cs-CZ" sz="2400" b="1" i="1" dirty="0">
                <a:solidFill>
                  <a:srgbClr val="008080"/>
                </a:solidFill>
              </a:rPr>
              <a:t>-  velké rozdíly, v některých zemích není uzákoněná školní docházka.</a:t>
            </a:r>
          </a:p>
          <a:p>
            <a:pPr algn="just">
              <a:lnSpc>
                <a:spcPct val="90000"/>
              </a:lnSpc>
              <a:defRPr/>
            </a:pPr>
            <a:r>
              <a:rPr lang="cs-CZ" sz="2400" b="1" dirty="0">
                <a:solidFill>
                  <a:srgbClr val="008080"/>
                </a:solidFill>
              </a:rPr>
              <a:t>Různé stupně vzdělání korelují s různými aspekty spotřeby. Při zavádění nových produktů na trh, musí firma často nejprve naučit zákazníky, jak produkt používat, vysvětlit jaké jim z toho plynou výhody. Náročná je komunikace s negramotnými zákazníky.</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1140" y="101600"/>
            <a:ext cx="1464833" cy="1127893"/>
          </a:xfrm>
          <a:prstGeom prst="rect">
            <a:avLst/>
          </a:prstGeom>
        </p:spPr>
      </p:pic>
      <p:sp>
        <p:nvSpPr>
          <p:cNvPr id="3" name="Šipka dolů 2"/>
          <p:cNvSpPr/>
          <p:nvPr/>
        </p:nvSpPr>
        <p:spPr>
          <a:xfrm>
            <a:off x="8658181" y="803509"/>
            <a:ext cx="653143" cy="261258"/>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CA6C07A0-810B-401D-9559-1804AE71A38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68510" y="1487397"/>
            <a:ext cx="3591366" cy="2792367"/>
          </a:xfrm>
          <a:prstGeom prst="rect">
            <a:avLst/>
          </a:prstGeom>
        </p:spPr>
      </p:pic>
      <p:sp>
        <p:nvSpPr>
          <p:cNvPr id="13" name="TextovéPole 12">
            <a:extLst>
              <a:ext uri="{FF2B5EF4-FFF2-40B4-BE49-F238E27FC236}">
                <a16:creationId xmlns:a16="http://schemas.microsoft.com/office/drawing/2014/main" id="{590FB1EC-9765-4737-B664-D924608EA5A6}"/>
              </a:ext>
            </a:extLst>
          </p:cNvPr>
          <p:cNvSpPr txBox="1"/>
          <p:nvPr/>
        </p:nvSpPr>
        <p:spPr>
          <a:xfrm>
            <a:off x="461638" y="4493440"/>
            <a:ext cx="11198238" cy="2308324"/>
          </a:xfrm>
          <a:prstGeom prst="rect">
            <a:avLst/>
          </a:prstGeom>
          <a:noFill/>
        </p:spPr>
        <p:txBody>
          <a:bodyPr wrap="square" rtlCol="0">
            <a:spAutoFit/>
          </a:bodyPr>
          <a:lstStyle/>
          <a:p>
            <a:pPr algn="ctr"/>
            <a:r>
              <a:rPr lang="cs-CZ" sz="2400" dirty="0">
                <a:solidFill>
                  <a:srgbClr val="FF0000"/>
                </a:solidFill>
              </a:rPr>
              <a:t>Praxe: </a:t>
            </a:r>
            <a:r>
              <a:rPr lang="cs-CZ" sz="2400" dirty="0">
                <a:solidFill>
                  <a:srgbClr val="008080"/>
                </a:solidFill>
              </a:rPr>
              <a:t>Vzdělávání muže být rozděleno na formální (škola, vzdělávání na pracovišti, různé kurzy) a neformální ("škola života"). Celosvětově se vzdělávací systémy značně liší, a to i v Evropské unii (navzdory snahám o sjednocení).</a:t>
            </a:r>
            <a:r>
              <a:rPr lang="cs-CZ" dirty="0"/>
              <a:t> </a:t>
            </a:r>
            <a:r>
              <a:rPr lang="cs-CZ" sz="2400" dirty="0">
                <a:solidFill>
                  <a:srgbClr val="008080"/>
                </a:solidFill>
              </a:rPr>
              <a:t>Země dodržují své tradiční systémy, ať už jsou spíše akademické (Velká Británie, systém je zaměřen na kreativitu žáka, na jeho způsob pochopení teorie) nebo více odborně orientované (Německo, praktické zaměření, profesionálně orientováno). </a:t>
            </a:r>
          </a:p>
        </p:txBody>
      </p:sp>
    </p:spTree>
    <p:extLst>
      <p:ext uri="{BB962C8B-B14F-4D97-AF65-F5344CB8AC3E}">
        <p14:creationId xmlns:p14="http://schemas.microsoft.com/office/powerpoint/2010/main" val="271784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92101"/>
            <a:ext cx="8229600" cy="544513"/>
          </a:xfrm>
        </p:spPr>
        <p:txBody>
          <a:bodyPr>
            <a:normAutofit fontScale="90000"/>
          </a:bodyPr>
          <a:lstStyle/>
          <a:p>
            <a:pPr>
              <a:defRPr/>
            </a:pPr>
            <a:r>
              <a:rPr lang="cs-CZ" dirty="0">
                <a:solidFill>
                  <a:srgbClr val="FF0000"/>
                </a:solidFill>
              </a:rPr>
              <a:t>Gramotnost ve světě</a:t>
            </a:r>
          </a:p>
        </p:txBody>
      </p:sp>
      <p:pic>
        <p:nvPicPr>
          <p:cNvPr id="15363" name="Picture 2" descr="C:\Users\halina\Desktop\Literacy_rate_worl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908050"/>
            <a:ext cx="9144000" cy="5257800"/>
          </a:xfrm>
          <a:noFill/>
          <a:extLst>
            <a:ext uri="{909E8E84-426E-40DD-AFC4-6F175D3DCCD1}">
              <a14:hiddenFill xmlns:a14="http://schemas.microsoft.com/office/drawing/2010/main">
                <a:solidFill>
                  <a:srgbClr val="FFFFFF"/>
                </a:solidFill>
              </a14:hiddenFill>
            </a:ext>
          </a:extLst>
        </p:spPr>
      </p:pic>
      <p:sp>
        <p:nvSpPr>
          <p:cNvPr id="15364" name="Obdélník 4"/>
          <p:cNvSpPr>
            <a:spLocks noChangeArrowheads="1"/>
          </p:cNvSpPr>
          <p:nvPr/>
        </p:nvSpPr>
        <p:spPr bwMode="auto">
          <a:xfrm>
            <a:off x="1524000" y="6211889"/>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cs-CZ" altLang="cs-CZ" sz="1800">
                <a:hlinkClick r:id="rId3"/>
              </a:rPr>
              <a:t>http://www.statemaster.com/encyclopedia/Image:Literacy-rate-world.PNG</a:t>
            </a:r>
            <a:endParaRPr lang="cs-CZ" altLang="cs-CZ" sz="1800"/>
          </a:p>
        </p:txBody>
      </p:sp>
    </p:spTree>
    <p:extLst>
      <p:ext uri="{BB962C8B-B14F-4D97-AF65-F5344CB8AC3E}">
        <p14:creationId xmlns:p14="http://schemas.microsoft.com/office/powerpoint/2010/main" val="1729285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76604" y="658335"/>
            <a:ext cx="9307773" cy="584775"/>
          </a:xfrm>
          <a:prstGeom prst="rect">
            <a:avLst/>
          </a:prstGeom>
        </p:spPr>
        <p:txBody>
          <a:bodyPr wrap="square">
            <a:spAutoFit/>
          </a:bodyPr>
          <a:lstStyle/>
          <a:p>
            <a:pPr lvl="0">
              <a:defRPr/>
            </a:pPr>
            <a:r>
              <a:rPr lang="cs-CZ" sz="3200" b="1" dirty="0">
                <a:solidFill>
                  <a:srgbClr val="008080"/>
                </a:solidFill>
              </a:rPr>
              <a:t>Estetika a umění </a:t>
            </a:r>
            <a:endParaRPr kumimoji="0" lang="en-GB" sz="3200" b="1" i="0" u="none" strike="noStrike" kern="0" cap="none" spc="0" normalizeH="0" baseline="0" dirty="0">
              <a:ln>
                <a:noFill/>
              </a:ln>
              <a:solidFill>
                <a:srgbClr val="008080"/>
              </a:solidFill>
              <a:effectLst/>
              <a:uLnTx/>
              <a:uFillTx/>
            </a:endParaRPr>
          </a:p>
        </p:txBody>
      </p:sp>
      <p:sp>
        <p:nvSpPr>
          <p:cNvPr id="2" name="TextovéPole 1"/>
          <p:cNvSpPr txBox="1"/>
          <p:nvPr/>
        </p:nvSpPr>
        <p:spPr>
          <a:xfrm>
            <a:off x="136110" y="1787400"/>
            <a:ext cx="7401032" cy="3970318"/>
          </a:xfrm>
          <a:prstGeom prst="rect">
            <a:avLst/>
          </a:prstGeom>
          <a:solidFill>
            <a:schemeClr val="accent6">
              <a:lumMod val="20000"/>
              <a:lumOff val="80000"/>
            </a:schemeClr>
          </a:solidFill>
        </p:spPr>
        <p:txBody>
          <a:bodyPr wrap="square" rtlCol="0">
            <a:spAutoFit/>
          </a:bodyPr>
          <a:lstStyle/>
          <a:p>
            <a:pPr>
              <a:lnSpc>
                <a:spcPct val="90000"/>
              </a:lnSpc>
              <a:defRPr/>
            </a:pPr>
            <a:r>
              <a:rPr lang="cs-CZ" sz="2800" dirty="0">
                <a:solidFill>
                  <a:srgbClr val="008080"/>
                </a:solidFill>
              </a:rPr>
              <a:t>● vizuální umění, architekturu, hudbu, tanec a další. </a:t>
            </a:r>
          </a:p>
          <a:p>
            <a:pPr>
              <a:lnSpc>
                <a:spcPct val="90000"/>
              </a:lnSpc>
              <a:defRPr/>
            </a:pPr>
            <a:r>
              <a:rPr lang="cs-CZ" sz="2800" dirty="0">
                <a:solidFill>
                  <a:srgbClr val="008080"/>
                </a:solidFill>
              </a:rPr>
              <a:t>● umění působí na styl a vkus lidí.  </a:t>
            </a:r>
          </a:p>
          <a:p>
            <a:pPr>
              <a:lnSpc>
                <a:spcPct val="90000"/>
              </a:lnSpc>
              <a:defRPr/>
            </a:pPr>
            <a:r>
              <a:rPr lang="cs-CZ" sz="2800" dirty="0">
                <a:solidFill>
                  <a:srgbClr val="008080"/>
                </a:solidFill>
              </a:rPr>
              <a:t>● má vliv na jejich názory i na to, co považují za krásné. </a:t>
            </a:r>
          </a:p>
          <a:p>
            <a:pPr>
              <a:lnSpc>
                <a:spcPct val="90000"/>
              </a:lnSpc>
              <a:defRPr/>
            </a:pPr>
            <a:r>
              <a:rPr lang="cs-CZ" sz="2800" dirty="0">
                <a:solidFill>
                  <a:srgbClr val="008080"/>
                </a:solidFill>
              </a:rPr>
              <a:t>● pro podniky to může být východiskem pro řešení produktového designu, barev a tvaru obalu, reklamních nebo vizuálních koncepcí dárkových předmětů, stylu oblékání zaměstnanců, designu prodejen atd. </a:t>
            </a:r>
            <a:endParaRPr lang="cs-CZ" sz="2800" b="1" dirty="0">
              <a:solidFill>
                <a:srgbClr val="008080"/>
              </a:solidFill>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1140" y="0"/>
            <a:ext cx="1464833" cy="1127893"/>
          </a:xfrm>
          <a:prstGeom prst="rect">
            <a:avLst/>
          </a:prstGeom>
        </p:spPr>
      </p:pic>
      <p:sp>
        <p:nvSpPr>
          <p:cNvPr id="3" name="Šipka dolů 2"/>
          <p:cNvSpPr/>
          <p:nvPr/>
        </p:nvSpPr>
        <p:spPr>
          <a:xfrm>
            <a:off x="7328011" y="870381"/>
            <a:ext cx="653143" cy="261258"/>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a:extLst>
              <a:ext uri="{FF2B5EF4-FFF2-40B4-BE49-F238E27FC236}">
                <a16:creationId xmlns:a16="http://schemas.microsoft.com/office/drawing/2014/main" id="{102314E8-4A76-491D-8DFE-7D4E5DD4A0C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64187" y="1243110"/>
            <a:ext cx="3290702" cy="2055761"/>
          </a:xfrm>
          <a:prstGeom prst="rect">
            <a:avLst/>
          </a:prstGeom>
        </p:spPr>
      </p:pic>
      <p:pic>
        <p:nvPicPr>
          <p:cNvPr id="16" name="Obrázek 15">
            <a:extLst>
              <a:ext uri="{FF2B5EF4-FFF2-40B4-BE49-F238E27FC236}">
                <a16:creationId xmlns:a16="http://schemas.microsoft.com/office/drawing/2014/main" id="{27DF9F4D-998E-4B3F-8153-706A7F8A0A3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42160" y="3559130"/>
            <a:ext cx="2321188" cy="2477687"/>
          </a:xfrm>
          <a:prstGeom prst="rect">
            <a:avLst/>
          </a:prstGeom>
        </p:spPr>
      </p:pic>
    </p:spTree>
    <p:extLst>
      <p:ext uri="{BB962C8B-B14F-4D97-AF65-F5344CB8AC3E}">
        <p14:creationId xmlns:p14="http://schemas.microsoft.com/office/powerpoint/2010/main" val="1558127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8748" y="195486"/>
            <a:ext cx="9307773" cy="584775"/>
          </a:xfrm>
          <a:prstGeom prst="rect">
            <a:avLst/>
          </a:prstGeom>
        </p:spPr>
        <p:txBody>
          <a:bodyPr wrap="square">
            <a:spAutoFit/>
          </a:bodyPr>
          <a:lstStyle/>
          <a:p>
            <a:pPr lvl="0">
              <a:defRPr/>
            </a:pPr>
            <a:r>
              <a:rPr lang="cs-CZ" sz="3200" b="1" dirty="0">
                <a:solidFill>
                  <a:srgbClr val="008080"/>
                </a:solidFill>
              </a:rPr>
              <a:t>Politika, ekonomika a právo</a:t>
            </a:r>
            <a:endParaRPr kumimoji="0" lang="en-GB" sz="32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87045" y="1283515"/>
            <a:ext cx="11653435" cy="4893647"/>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Politický systém </a:t>
            </a:r>
          </a:p>
          <a:p>
            <a:r>
              <a:rPr lang="cs-CZ" sz="2400" dirty="0">
                <a:solidFill>
                  <a:srgbClr val="008080"/>
                </a:solidFill>
              </a:rPr>
              <a:t>● v jednotlivých zemích se liší,  je ovlivňován třídním rozdělením společnosti, vztahem k bohatství, etnickými skupinami atd.- </a:t>
            </a:r>
            <a:r>
              <a:rPr lang="cs-CZ" sz="2400" dirty="0">
                <a:solidFill>
                  <a:srgbClr val="FF0000"/>
                </a:solidFill>
              </a:rPr>
              <a:t>kultura politických jednání.</a:t>
            </a:r>
          </a:p>
          <a:p>
            <a:r>
              <a:rPr lang="cs-CZ" sz="2400" b="1" dirty="0">
                <a:solidFill>
                  <a:srgbClr val="FF0000"/>
                </a:solidFill>
              </a:rPr>
              <a:t>Ekonomický systém</a:t>
            </a:r>
          </a:p>
          <a:p>
            <a:r>
              <a:rPr lang="cs-CZ" sz="2400" dirty="0"/>
              <a:t> </a:t>
            </a:r>
            <a:r>
              <a:rPr lang="cs-CZ" sz="2400" dirty="0">
                <a:solidFill>
                  <a:srgbClr val="008080"/>
                </a:solidFill>
              </a:rPr>
              <a:t>● je ovlivňován makroekonomickým a mikroekonomickým prostředím, mikroekonomické prostředí se týká struktury firem, postavení zaměstnanců v nich, stylu řízení atd.</a:t>
            </a:r>
            <a:r>
              <a:rPr lang="cs-CZ" sz="2400" dirty="0"/>
              <a:t> – </a:t>
            </a:r>
            <a:r>
              <a:rPr lang="cs-CZ" sz="2400" dirty="0">
                <a:solidFill>
                  <a:srgbClr val="FF0000"/>
                </a:solidFill>
              </a:rPr>
              <a:t>kulturní prostředí ve firmách.</a:t>
            </a:r>
          </a:p>
          <a:p>
            <a:r>
              <a:rPr lang="cs-CZ" sz="2400" dirty="0">
                <a:solidFill>
                  <a:srgbClr val="008080"/>
                </a:solidFill>
              </a:rPr>
              <a:t> ● makroekonomické prostředí je spojené s vůli vzít na sebe rizika trhu, maskulinní hodnoty (liberalismus) nebo vzdálenost moci, touhu vyhnout se riziku (byrokracie), atd. </a:t>
            </a:r>
          </a:p>
          <a:p>
            <a:r>
              <a:rPr lang="cs-CZ" sz="2400" b="1" dirty="0">
                <a:solidFill>
                  <a:srgbClr val="FF0000"/>
                </a:solidFill>
              </a:rPr>
              <a:t>Právní systém:</a:t>
            </a:r>
          </a:p>
          <a:p>
            <a:r>
              <a:rPr lang="cs-CZ" sz="2400" dirty="0">
                <a:solidFill>
                  <a:srgbClr val="008080"/>
                </a:solidFill>
              </a:rPr>
              <a:t>● týká se i nadále některých překážek fungování společného trhu EU, mnohdy je založen na národních zvycích a tradicích, lidských hodnotách a historických zkušenostech. </a:t>
            </a:r>
          </a:p>
          <a:p>
            <a:r>
              <a:rPr lang="cs-CZ" sz="2400" dirty="0">
                <a:solidFill>
                  <a:srgbClr val="008080"/>
                </a:solidFill>
              </a:rPr>
              <a:t>● snaha o změnu (sjednocení) zákonů je vnímána jako snaha přeměnit národ. </a:t>
            </a:r>
            <a:endParaRPr lang="cs-CZ" sz="2400" b="1" dirty="0">
              <a:solidFill>
                <a:srgbClr val="008080"/>
              </a:solidFill>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8530" y="97742"/>
            <a:ext cx="1101950" cy="780261"/>
          </a:xfrm>
          <a:prstGeom prst="rect">
            <a:avLst/>
          </a:prstGeom>
        </p:spPr>
      </p:pic>
      <p:sp>
        <p:nvSpPr>
          <p:cNvPr id="3" name="Šipka dolů 2"/>
          <p:cNvSpPr/>
          <p:nvPr/>
        </p:nvSpPr>
        <p:spPr>
          <a:xfrm>
            <a:off x="7713586" y="388022"/>
            <a:ext cx="653143" cy="261258"/>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1534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8748" y="195486"/>
            <a:ext cx="9307773" cy="584775"/>
          </a:xfrm>
          <a:prstGeom prst="rect">
            <a:avLst/>
          </a:prstGeom>
        </p:spPr>
        <p:txBody>
          <a:bodyPr wrap="square">
            <a:spAutoFit/>
          </a:bodyPr>
          <a:lstStyle/>
          <a:p>
            <a:pPr lvl="0">
              <a:defRPr/>
            </a:pPr>
            <a:r>
              <a:rPr lang="cs-CZ" sz="3200" b="1" dirty="0">
                <a:solidFill>
                  <a:srgbClr val="008080"/>
                </a:solidFill>
              </a:rPr>
              <a:t>Hodnoty, přesvědčení a způsob života</a:t>
            </a:r>
            <a:endParaRPr kumimoji="0" lang="en-GB" sz="32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1370149"/>
            <a:ext cx="11317232" cy="4358116"/>
          </a:xfrm>
          <a:prstGeom prst="rect">
            <a:avLst/>
          </a:prstGeom>
          <a:solidFill>
            <a:schemeClr val="accent6">
              <a:lumMod val="20000"/>
              <a:lumOff val="80000"/>
            </a:schemeClr>
          </a:solidFill>
        </p:spPr>
        <p:txBody>
          <a:bodyPr wrap="square" rtlCol="0">
            <a:spAutoFit/>
          </a:bodyPr>
          <a:lstStyle/>
          <a:p>
            <a:pPr>
              <a:lnSpc>
                <a:spcPct val="90000"/>
              </a:lnSpc>
              <a:defRPr/>
            </a:pPr>
            <a:r>
              <a:rPr lang="cs-CZ" sz="2800" b="1" dirty="0">
                <a:solidFill>
                  <a:srgbClr val="008080"/>
                </a:solidFill>
              </a:rPr>
              <a:t>Způsob života je dán vztahem společnosti k hodnotám.</a:t>
            </a:r>
          </a:p>
          <a:p>
            <a:pPr>
              <a:lnSpc>
                <a:spcPct val="90000"/>
              </a:lnSpc>
              <a:defRPr/>
            </a:pPr>
            <a:r>
              <a:rPr lang="cs-CZ" sz="2800" b="1" i="1" dirty="0">
                <a:solidFill>
                  <a:srgbClr val="008080"/>
                </a:solidFill>
              </a:rPr>
              <a:t>Ovlivňuje ho rodina, vzdělání, tradice, společenské skupiny a národní povědomí</a:t>
            </a:r>
            <a:r>
              <a:rPr lang="cs-CZ" sz="2800" dirty="0">
                <a:solidFill>
                  <a:srgbClr val="008080"/>
                </a:solidFill>
              </a:rPr>
              <a:t>.</a:t>
            </a:r>
          </a:p>
          <a:p>
            <a:pPr>
              <a:lnSpc>
                <a:spcPct val="90000"/>
              </a:lnSpc>
              <a:defRPr/>
            </a:pPr>
            <a:r>
              <a:rPr lang="cs-CZ" sz="2800" b="1" dirty="0">
                <a:solidFill>
                  <a:srgbClr val="FF0000"/>
                </a:solidFill>
              </a:rPr>
              <a:t>Faktory:</a:t>
            </a:r>
          </a:p>
          <a:p>
            <a:pPr>
              <a:lnSpc>
                <a:spcPct val="90000"/>
              </a:lnSpc>
              <a:defRPr/>
            </a:pPr>
            <a:r>
              <a:rPr lang="cs-CZ" sz="2800" b="1" dirty="0">
                <a:solidFill>
                  <a:srgbClr val="008080"/>
                </a:solidFill>
              </a:rPr>
              <a:t>- čas, přesnost </a:t>
            </a:r>
            <a:r>
              <a:rPr lang="cs-CZ" sz="2800" b="1" dirty="0">
                <a:solidFill>
                  <a:srgbClr val="FF0000"/>
                </a:solidFill>
              </a:rPr>
              <a:t>(dochvilnost, dodržení termínů)</a:t>
            </a:r>
          </a:p>
          <a:p>
            <a:pPr>
              <a:lnSpc>
                <a:spcPct val="90000"/>
              </a:lnSpc>
              <a:defRPr/>
            </a:pPr>
            <a:r>
              <a:rPr lang="cs-CZ" sz="2800" b="1" dirty="0">
                <a:solidFill>
                  <a:srgbClr val="008080"/>
                </a:solidFill>
              </a:rPr>
              <a:t>- peníze </a:t>
            </a:r>
            <a:r>
              <a:rPr lang="cs-CZ" sz="2800" b="1" dirty="0">
                <a:solidFill>
                  <a:srgbClr val="FF0000"/>
                </a:solidFill>
              </a:rPr>
              <a:t>(vztah k penězům)</a:t>
            </a:r>
          </a:p>
          <a:p>
            <a:pPr>
              <a:lnSpc>
                <a:spcPct val="90000"/>
              </a:lnSpc>
              <a:defRPr/>
            </a:pPr>
            <a:r>
              <a:rPr lang="cs-CZ" sz="2800" b="1" dirty="0">
                <a:solidFill>
                  <a:srgbClr val="008080"/>
                </a:solidFill>
              </a:rPr>
              <a:t>- přístup k práci</a:t>
            </a:r>
          </a:p>
          <a:p>
            <a:pPr>
              <a:lnSpc>
                <a:spcPct val="90000"/>
              </a:lnSpc>
              <a:defRPr/>
            </a:pPr>
            <a:r>
              <a:rPr lang="cs-CZ" sz="2800" b="1" dirty="0">
                <a:solidFill>
                  <a:srgbClr val="008080"/>
                </a:solidFill>
              </a:rPr>
              <a:t>- způsob užívání výrobků </a:t>
            </a:r>
          </a:p>
          <a:p>
            <a:pPr>
              <a:lnSpc>
                <a:spcPct val="90000"/>
              </a:lnSpc>
              <a:defRPr/>
            </a:pPr>
            <a:r>
              <a:rPr lang="cs-CZ" sz="2800" b="1" dirty="0">
                <a:solidFill>
                  <a:srgbClr val="008080"/>
                </a:solidFill>
              </a:rPr>
              <a:t>- lpění na tradicích</a:t>
            </a:r>
          </a:p>
          <a:p>
            <a:pPr>
              <a:lnSpc>
                <a:spcPct val="90000"/>
              </a:lnSpc>
              <a:defRPr/>
            </a:pPr>
            <a:r>
              <a:rPr lang="cs-CZ" sz="2800" b="1" dirty="0">
                <a:solidFill>
                  <a:srgbClr val="008080"/>
                </a:solidFill>
              </a:rPr>
              <a:t>- hierarchie hodnot </a:t>
            </a:r>
            <a:r>
              <a:rPr lang="cs-CZ" sz="2800" b="1" dirty="0">
                <a:solidFill>
                  <a:srgbClr val="FF0000"/>
                </a:solidFill>
              </a:rPr>
              <a:t>(v chudších zemích nezdůrazňujeme své bohatství)</a:t>
            </a:r>
          </a:p>
          <a:p>
            <a:pPr>
              <a:lnSpc>
                <a:spcPct val="90000"/>
              </a:lnSpc>
              <a:defRPr/>
            </a:pPr>
            <a:r>
              <a:rPr lang="cs-CZ" sz="2800" b="1" dirty="0">
                <a:solidFill>
                  <a:srgbClr val="008080"/>
                </a:solidFill>
              </a:rPr>
              <a:t>- hodnotová orientace </a:t>
            </a:r>
            <a:r>
              <a:rPr lang="cs-CZ" sz="2800" b="1" dirty="0">
                <a:solidFill>
                  <a:srgbClr val="FF0000"/>
                </a:solidFill>
              </a:rPr>
              <a:t>(vliv náboženství).</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1140" y="0"/>
            <a:ext cx="1464833" cy="1127893"/>
          </a:xfrm>
          <a:prstGeom prst="rect">
            <a:avLst/>
          </a:prstGeom>
        </p:spPr>
      </p:pic>
      <p:sp>
        <p:nvSpPr>
          <p:cNvPr id="3" name="Šipka dolů 2"/>
          <p:cNvSpPr/>
          <p:nvPr/>
        </p:nvSpPr>
        <p:spPr>
          <a:xfrm>
            <a:off x="7713586" y="388022"/>
            <a:ext cx="653143" cy="261258"/>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59387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118414"/>
            <a:ext cx="9307773"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err="1">
                <a:solidFill>
                  <a:srgbClr val="307871"/>
                </a:solidFill>
                <a:latin typeface="Times New Roman"/>
                <a:ea typeface="+mj-ea"/>
                <a:cs typeface="+mj-cs"/>
              </a:rPr>
              <a:t>Hofstedeho</a:t>
            </a:r>
            <a:r>
              <a:rPr lang="cs-CZ" sz="3200" b="1" kern="0" dirty="0">
                <a:solidFill>
                  <a:srgbClr val="307871"/>
                </a:solidFill>
                <a:latin typeface="Times New Roman"/>
                <a:ea typeface="+mj-ea"/>
                <a:cs typeface="+mj-cs"/>
              </a:rPr>
              <a:t> kulturní dimenze</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585912" y="2488293"/>
            <a:ext cx="4518748" cy="3539430"/>
          </a:xfrm>
          <a:prstGeom prst="rect">
            <a:avLst/>
          </a:prstGeom>
          <a:solidFill>
            <a:schemeClr val="accent6">
              <a:lumMod val="20000"/>
              <a:lumOff val="80000"/>
            </a:schemeClr>
          </a:solidFill>
        </p:spPr>
        <p:txBody>
          <a:bodyPr wrap="square" rtlCol="0">
            <a:spAutoFit/>
          </a:bodyPr>
          <a:lstStyle/>
          <a:p>
            <a:pPr>
              <a:defRPr/>
            </a:pPr>
            <a:r>
              <a:rPr lang="cs-CZ" sz="2800" b="1" i="1" dirty="0">
                <a:solidFill>
                  <a:srgbClr val="008080"/>
                </a:solidFill>
              </a:rPr>
              <a:t>1.Vzdálenost moci – vztah k autoritě</a:t>
            </a:r>
          </a:p>
          <a:p>
            <a:pPr>
              <a:defRPr/>
            </a:pPr>
            <a:r>
              <a:rPr lang="cs-CZ" sz="2800" b="1" dirty="0">
                <a:solidFill>
                  <a:srgbClr val="008080"/>
                </a:solidFill>
              </a:rPr>
              <a:t>Vysoká vzdálenost </a:t>
            </a:r>
            <a:r>
              <a:rPr lang="cs-CZ" sz="2800" b="1" dirty="0">
                <a:solidFill>
                  <a:srgbClr val="FF3300"/>
                </a:solidFill>
              </a:rPr>
              <a:t>– </a:t>
            </a:r>
            <a:r>
              <a:rPr lang="cs-CZ" sz="2800" b="1" dirty="0">
                <a:solidFill>
                  <a:srgbClr val="008080"/>
                </a:solidFill>
              </a:rPr>
              <a:t>nerovnost</a:t>
            </a:r>
            <a:r>
              <a:rPr lang="cs-CZ" sz="2800" b="1" dirty="0">
                <a:solidFill>
                  <a:srgbClr val="FF3300"/>
                </a:solidFill>
              </a:rPr>
              <a:t> (Indie, Francie, Rumunsko,  Rusko…) </a:t>
            </a:r>
          </a:p>
          <a:p>
            <a:pPr>
              <a:defRPr/>
            </a:pPr>
            <a:r>
              <a:rPr lang="cs-CZ" sz="2800" b="1" dirty="0">
                <a:solidFill>
                  <a:srgbClr val="008080"/>
                </a:solidFill>
              </a:rPr>
              <a:t>Malá vzdálenost </a:t>
            </a:r>
            <a:r>
              <a:rPr lang="cs-CZ" sz="2800" b="1" dirty="0">
                <a:solidFill>
                  <a:srgbClr val="339966"/>
                </a:solidFill>
              </a:rPr>
              <a:t>– </a:t>
            </a:r>
            <a:r>
              <a:rPr lang="cs-CZ" sz="2800" b="1" dirty="0">
                <a:solidFill>
                  <a:srgbClr val="008080"/>
                </a:solidFill>
              </a:rPr>
              <a:t>rovnost</a:t>
            </a:r>
            <a:r>
              <a:rPr lang="cs-CZ" sz="2800" b="1" dirty="0">
                <a:solidFill>
                  <a:srgbClr val="FF3300"/>
                </a:solidFill>
              </a:rPr>
              <a:t> (</a:t>
            </a:r>
            <a:r>
              <a:rPr lang="cs-CZ" sz="2800" b="1" dirty="0" err="1">
                <a:solidFill>
                  <a:srgbClr val="FF3300"/>
                </a:solidFill>
              </a:rPr>
              <a:t>sev</a:t>
            </a:r>
            <a:r>
              <a:rPr lang="cs-CZ" sz="2800" b="1" dirty="0">
                <a:solidFill>
                  <a:srgbClr val="FF3300"/>
                </a:solidFill>
              </a:rPr>
              <a:t>. </a:t>
            </a:r>
            <a:r>
              <a:rPr lang="cs-CZ" sz="2800" b="1" dirty="0" err="1">
                <a:solidFill>
                  <a:srgbClr val="FF3300"/>
                </a:solidFill>
              </a:rPr>
              <a:t>evr</a:t>
            </a:r>
            <a:r>
              <a:rPr lang="cs-CZ" sz="2800" b="1" dirty="0">
                <a:solidFill>
                  <a:srgbClr val="FF3300"/>
                </a:solidFill>
              </a:rPr>
              <a:t>. země, </a:t>
            </a:r>
            <a:r>
              <a:rPr lang="cs-CZ" sz="2800" b="1" dirty="0" err="1">
                <a:solidFill>
                  <a:srgbClr val="FF3300"/>
                </a:solidFill>
              </a:rPr>
              <a:t>Kanada,USA</a:t>
            </a:r>
            <a:r>
              <a:rPr lang="cs-CZ" sz="2800" b="1" dirty="0">
                <a:solidFill>
                  <a:srgbClr val="FF3300"/>
                </a:solidFill>
              </a:rPr>
              <a:t>, Austrálie…)</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36241"/>
            <a:ext cx="1464833" cy="1127893"/>
          </a:xfrm>
          <a:prstGeom prst="rect">
            <a:avLst/>
          </a:prstGeom>
        </p:spPr>
      </p:pic>
      <p:sp>
        <p:nvSpPr>
          <p:cNvPr id="3" name="Šipka dolů 2"/>
          <p:cNvSpPr/>
          <p:nvPr/>
        </p:nvSpPr>
        <p:spPr>
          <a:xfrm>
            <a:off x="9786267" y="867065"/>
            <a:ext cx="653143" cy="261258"/>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E6EE0D5A-ADD6-4CBE-8BE0-BCC547CB2814}"/>
              </a:ext>
            </a:extLst>
          </p:cNvPr>
          <p:cNvSpPr/>
          <p:nvPr/>
        </p:nvSpPr>
        <p:spPr>
          <a:xfrm>
            <a:off x="251520" y="703189"/>
            <a:ext cx="9490359" cy="1200329"/>
          </a:xfrm>
          <a:prstGeom prst="rect">
            <a:avLst/>
          </a:prstGeom>
          <a:solidFill>
            <a:schemeClr val="accent4">
              <a:lumMod val="60000"/>
              <a:lumOff val="40000"/>
            </a:schemeClr>
          </a:solidFill>
        </p:spPr>
        <p:txBody>
          <a:bodyPr wrap="square">
            <a:spAutoFit/>
          </a:bodyPr>
          <a:lstStyle/>
          <a:p>
            <a:r>
              <a:rPr lang="cs-CZ" sz="2400" dirty="0">
                <a:solidFill>
                  <a:srgbClr val="008080"/>
                </a:solidFill>
                <a:ea typeface="Calibri" panose="020F0502020204030204" pitchFamily="34" charset="0"/>
                <a:cs typeface="Times-Roman"/>
              </a:rPr>
              <a:t>Jedná se o: </a:t>
            </a:r>
            <a:r>
              <a:rPr lang="cs-CZ" sz="2400" b="1" dirty="0">
                <a:solidFill>
                  <a:srgbClr val="008080"/>
                </a:solidFill>
                <a:ea typeface="Calibri" panose="020F0502020204030204" pitchFamily="34" charset="0"/>
                <a:cs typeface="Times-Bold"/>
              </a:rPr>
              <a:t>vzdálenost moci</a:t>
            </a:r>
            <a:r>
              <a:rPr lang="cs-CZ" sz="2400" dirty="0">
                <a:solidFill>
                  <a:srgbClr val="008080"/>
                </a:solidFill>
                <a:ea typeface="Calibri" panose="020F0502020204030204" pitchFamily="34" charset="0"/>
                <a:cs typeface="Times-Roman"/>
              </a:rPr>
              <a:t>, </a:t>
            </a:r>
            <a:r>
              <a:rPr lang="cs-CZ" sz="2400" b="1" dirty="0">
                <a:solidFill>
                  <a:srgbClr val="008080"/>
                </a:solidFill>
                <a:ea typeface="Calibri" panose="020F0502020204030204" pitchFamily="34" charset="0"/>
                <a:cs typeface="Times-Roman"/>
              </a:rPr>
              <a:t>vyhýbání se nejistotě, </a:t>
            </a:r>
            <a:r>
              <a:rPr lang="cs-CZ" sz="2400" b="1" dirty="0">
                <a:solidFill>
                  <a:srgbClr val="008080"/>
                </a:solidFill>
                <a:ea typeface="Calibri" panose="020F0502020204030204" pitchFamily="34" charset="0"/>
                <a:cs typeface="Times-Bold"/>
              </a:rPr>
              <a:t>individualismus</a:t>
            </a:r>
            <a:r>
              <a:rPr lang="cs-CZ" sz="2400" dirty="0">
                <a:solidFill>
                  <a:srgbClr val="008080"/>
                </a:solidFill>
                <a:ea typeface="Calibri" panose="020F0502020204030204" pitchFamily="34" charset="0"/>
                <a:cs typeface="Times-Roman"/>
              </a:rPr>
              <a:t>, </a:t>
            </a:r>
            <a:r>
              <a:rPr lang="cs-CZ" sz="2400" b="1" dirty="0">
                <a:solidFill>
                  <a:srgbClr val="008080"/>
                </a:solidFill>
                <a:ea typeface="Calibri" panose="020F0502020204030204" pitchFamily="34" charset="0"/>
                <a:cs typeface="Times-Bold"/>
              </a:rPr>
              <a:t>maskulinitu</a:t>
            </a:r>
            <a:r>
              <a:rPr lang="cs-CZ" sz="2400" dirty="0">
                <a:solidFill>
                  <a:srgbClr val="008080"/>
                </a:solidFill>
                <a:ea typeface="Calibri" panose="020F0502020204030204" pitchFamily="34" charset="0"/>
                <a:cs typeface="Times-Roman"/>
              </a:rPr>
              <a:t>. Pátá dimenze, která se týká </a:t>
            </a:r>
            <a:r>
              <a:rPr lang="cs-CZ" sz="2400" b="1" dirty="0">
                <a:solidFill>
                  <a:srgbClr val="008080"/>
                </a:solidFill>
                <a:ea typeface="Calibri" panose="020F0502020204030204" pitchFamily="34" charset="0"/>
                <a:cs typeface="Times-Bold"/>
              </a:rPr>
              <a:t>dlouhodobé orientace</a:t>
            </a:r>
            <a:r>
              <a:rPr lang="cs-CZ" sz="2400" dirty="0">
                <a:solidFill>
                  <a:srgbClr val="008080"/>
                </a:solidFill>
                <a:ea typeface="Calibri" panose="020F0502020204030204" pitchFamily="34" charset="0"/>
                <a:cs typeface="Times-Roman"/>
              </a:rPr>
              <a:t>, byla formulována na podkladě </a:t>
            </a:r>
            <a:r>
              <a:rPr lang="cs-CZ" sz="2400" dirty="0">
                <a:solidFill>
                  <a:srgbClr val="008080"/>
                </a:solidFill>
                <a:ea typeface="Calibri" panose="020F0502020204030204" pitchFamily="34" charset="0"/>
                <a:cs typeface="TTE24C56F8t00"/>
              </a:rPr>
              <a:t>č</a:t>
            </a:r>
            <a:r>
              <a:rPr lang="cs-CZ" sz="2400" dirty="0">
                <a:solidFill>
                  <a:srgbClr val="008080"/>
                </a:solidFill>
                <a:ea typeface="Calibri" panose="020F0502020204030204" pitchFamily="34" charset="0"/>
                <a:cs typeface="Times-Roman"/>
              </a:rPr>
              <a:t>ínského výzkumu hodnot. </a:t>
            </a:r>
            <a:endParaRPr lang="cs-CZ" sz="2400" dirty="0">
              <a:solidFill>
                <a:srgbClr val="008080"/>
              </a:solidFill>
            </a:endParaRPr>
          </a:p>
        </p:txBody>
      </p:sp>
      <p:pic>
        <p:nvPicPr>
          <p:cNvPr id="8" name="Obrázek 7" descr="Mapa svÄtovÃ© energie">
            <a:extLst>
              <a:ext uri="{FF2B5EF4-FFF2-40B4-BE49-F238E27FC236}">
                <a16:creationId xmlns:a16="http://schemas.microsoft.com/office/drawing/2014/main" id="{3FE9A6E8-19E5-4E95-AC85-AED83C7E942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13033" y="2269661"/>
            <a:ext cx="6349482" cy="3740521"/>
          </a:xfrm>
          <a:prstGeom prst="rect">
            <a:avLst/>
          </a:prstGeom>
          <a:noFill/>
          <a:ln>
            <a:solidFill>
              <a:srgbClr val="008080"/>
            </a:solidFill>
          </a:ln>
        </p:spPr>
      </p:pic>
      <p:sp>
        <p:nvSpPr>
          <p:cNvPr id="9" name="Šipka: doprava 8">
            <a:extLst>
              <a:ext uri="{FF2B5EF4-FFF2-40B4-BE49-F238E27FC236}">
                <a16:creationId xmlns:a16="http://schemas.microsoft.com/office/drawing/2014/main" id="{680DC596-82FB-4D18-8689-4D91585BE9FC}"/>
              </a:ext>
            </a:extLst>
          </p:cNvPr>
          <p:cNvSpPr/>
          <p:nvPr/>
        </p:nvSpPr>
        <p:spPr>
          <a:xfrm>
            <a:off x="2352583" y="5852970"/>
            <a:ext cx="2752077" cy="603681"/>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61FFD324-35DC-4DF5-9850-1C746C6E7A9D}"/>
              </a:ext>
            </a:extLst>
          </p:cNvPr>
          <p:cNvSpPr txBox="1"/>
          <p:nvPr/>
        </p:nvSpPr>
        <p:spPr>
          <a:xfrm>
            <a:off x="10439410" y="1494466"/>
            <a:ext cx="1464815" cy="646331"/>
          </a:xfrm>
          <a:prstGeom prst="rect">
            <a:avLst/>
          </a:prstGeom>
          <a:solidFill>
            <a:srgbClr val="FFFFCC"/>
          </a:solidFill>
        </p:spPr>
        <p:txBody>
          <a:bodyPr wrap="square" rtlCol="0">
            <a:spAutoFit/>
          </a:bodyPr>
          <a:lstStyle/>
          <a:p>
            <a:pPr algn="ctr"/>
            <a:r>
              <a:rPr lang="cs-CZ" b="1" dirty="0">
                <a:solidFill>
                  <a:srgbClr val="FF0000"/>
                </a:solidFill>
              </a:rPr>
              <a:t>Nabídka zboží</a:t>
            </a:r>
          </a:p>
        </p:txBody>
      </p:sp>
    </p:spTree>
    <p:extLst>
      <p:ext uri="{BB962C8B-B14F-4D97-AF65-F5344CB8AC3E}">
        <p14:creationId xmlns:p14="http://schemas.microsoft.com/office/powerpoint/2010/main" val="83480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118414"/>
            <a:ext cx="9307773"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err="1">
                <a:solidFill>
                  <a:srgbClr val="307871"/>
                </a:solidFill>
                <a:latin typeface="Times New Roman"/>
                <a:ea typeface="+mj-ea"/>
                <a:cs typeface="+mj-cs"/>
              </a:rPr>
              <a:t>Hofstedeho</a:t>
            </a:r>
            <a:r>
              <a:rPr lang="cs-CZ" sz="3200" b="1" kern="0" dirty="0">
                <a:solidFill>
                  <a:srgbClr val="307871"/>
                </a:solidFill>
                <a:latin typeface="Times New Roman"/>
                <a:ea typeface="+mj-ea"/>
                <a:cs typeface="+mj-cs"/>
              </a:rPr>
              <a:t> kulturní dimenze</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395042" y="1709842"/>
            <a:ext cx="4249459" cy="3785652"/>
          </a:xfrm>
          <a:prstGeom prst="rect">
            <a:avLst/>
          </a:prstGeom>
          <a:solidFill>
            <a:schemeClr val="accent6">
              <a:lumMod val="20000"/>
              <a:lumOff val="80000"/>
            </a:schemeClr>
          </a:solidFill>
        </p:spPr>
        <p:txBody>
          <a:bodyPr wrap="square" rtlCol="0">
            <a:spAutoFit/>
          </a:bodyPr>
          <a:lstStyle/>
          <a:p>
            <a:pPr>
              <a:defRPr/>
            </a:pPr>
            <a:r>
              <a:rPr lang="cs-CZ" sz="2400" b="1" dirty="0">
                <a:solidFill>
                  <a:srgbClr val="008080"/>
                </a:solidFill>
              </a:rPr>
              <a:t>2. Vyhýbání se  nejistotě – </a:t>
            </a:r>
          </a:p>
          <a:p>
            <a:pPr>
              <a:defRPr/>
            </a:pPr>
            <a:r>
              <a:rPr lang="cs-CZ" sz="2400" b="1" dirty="0">
                <a:solidFill>
                  <a:srgbClr val="008080"/>
                </a:solidFill>
              </a:rPr>
              <a:t>Ochota riskovat- </a:t>
            </a:r>
            <a:r>
              <a:rPr lang="cs-CZ" sz="2400" b="1" dirty="0">
                <a:solidFill>
                  <a:srgbClr val="339966"/>
                </a:solidFill>
              </a:rPr>
              <a:t>riziko je příležitost, nejistota součástí života </a:t>
            </a:r>
            <a:r>
              <a:rPr lang="cs-CZ" sz="2400" b="1" dirty="0">
                <a:solidFill>
                  <a:srgbClr val="FF0000"/>
                </a:solidFill>
              </a:rPr>
              <a:t>(VB, USA, Švédsko, Čína Indie…)</a:t>
            </a:r>
          </a:p>
          <a:p>
            <a:pPr>
              <a:defRPr/>
            </a:pPr>
            <a:r>
              <a:rPr lang="cs-CZ" sz="2400" b="1" dirty="0">
                <a:solidFill>
                  <a:srgbClr val="008080"/>
                </a:solidFill>
              </a:rPr>
              <a:t>Úzkost z nejistoty- </a:t>
            </a:r>
            <a:r>
              <a:rPr lang="cs-CZ" sz="2400" b="1" dirty="0">
                <a:solidFill>
                  <a:srgbClr val="339966"/>
                </a:solidFill>
              </a:rPr>
              <a:t>stres, konzervativnost, více pravidel a kontrolních mechanismů</a:t>
            </a:r>
            <a:r>
              <a:rPr lang="cs-CZ" sz="2400" b="1" dirty="0">
                <a:solidFill>
                  <a:srgbClr val="FF0000"/>
                </a:solidFill>
              </a:rPr>
              <a:t> (Řecko, Francie, Japonsko, Rusko…).</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36241"/>
            <a:ext cx="1464833" cy="1127893"/>
          </a:xfrm>
          <a:prstGeom prst="rect">
            <a:avLst/>
          </a:prstGeom>
        </p:spPr>
      </p:pic>
      <p:sp>
        <p:nvSpPr>
          <p:cNvPr id="3" name="Šipka dolů 2"/>
          <p:cNvSpPr/>
          <p:nvPr/>
        </p:nvSpPr>
        <p:spPr>
          <a:xfrm>
            <a:off x="9907951" y="1042095"/>
            <a:ext cx="653143" cy="261258"/>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descr="Mapa UAI 50">
            <a:extLst>
              <a:ext uri="{FF2B5EF4-FFF2-40B4-BE49-F238E27FC236}">
                <a16:creationId xmlns:a16="http://schemas.microsoft.com/office/drawing/2014/main" id="{88C3CDEC-A3D2-4D73-B265-AC3C335FAC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94744" y="1764337"/>
            <a:ext cx="5835860" cy="3676663"/>
          </a:xfrm>
          <a:prstGeom prst="rect">
            <a:avLst/>
          </a:prstGeom>
          <a:noFill/>
          <a:ln>
            <a:solidFill>
              <a:srgbClr val="008080"/>
            </a:solidFill>
          </a:ln>
        </p:spPr>
      </p:pic>
      <p:sp>
        <p:nvSpPr>
          <p:cNvPr id="10" name="Šipka: doprava 9">
            <a:extLst>
              <a:ext uri="{FF2B5EF4-FFF2-40B4-BE49-F238E27FC236}">
                <a16:creationId xmlns:a16="http://schemas.microsoft.com/office/drawing/2014/main" id="{EE32D314-1522-4BD3-9D12-D4479C626EDC}"/>
              </a:ext>
            </a:extLst>
          </p:cNvPr>
          <p:cNvSpPr/>
          <p:nvPr/>
        </p:nvSpPr>
        <p:spPr>
          <a:xfrm>
            <a:off x="2778710" y="6107241"/>
            <a:ext cx="1677880" cy="408721"/>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B0A52612-F5A3-4086-9C34-C55A86357C45}"/>
              </a:ext>
            </a:extLst>
          </p:cNvPr>
          <p:cNvSpPr/>
          <p:nvPr/>
        </p:nvSpPr>
        <p:spPr>
          <a:xfrm>
            <a:off x="5816354" y="6349384"/>
            <a:ext cx="6096000" cy="320280"/>
          </a:xfrm>
          <a:prstGeom prst="rect">
            <a:avLst/>
          </a:prstGeom>
        </p:spPr>
        <p:txBody>
          <a:bodyPr>
            <a:spAutoFit/>
          </a:bodyPr>
          <a:lstStyle/>
          <a:p>
            <a:pPr indent="449580" algn="ctr">
              <a:lnSpc>
                <a:spcPct val="115000"/>
              </a:lnSpc>
              <a:spcBef>
                <a:spcPts val="1200"/>
              </a:spcBef>
              <a:spcAft>
                <a:spcPts val="1200"/>
              </a:spcAft>
            </a:pP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(unc. tolerant – tolerance rizika, unc. avoiding-vyhýbání se riziku)</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4018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537220" y="407422"/>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139242"/>
            <a:ext cx="1464833" cy="1127893"/>
          </a:xfrm>
          <a:prstGeom prst="rect">
            <a:avLst/>
          </a:prstGeom>
        </p:spPr>
      </p:pic>
      <p:sp>
        <p:nvSpPr>
          <p:cNvPr id="9" name="Nadpis 1"/>
          <p:cNvSpPr txBox="1">
            <a:spLocks/>
          </p:cNvSpPr>
          <p:nvPr/>
        </p:nvSpPr>
        <p:spPr>
          <a:xfrm>
            <a:off x="666806" y="1165203"/>
            <a:ext cx="4297080" cy="3297615"/>
          </a:xfrm>
          <a:prstGeom prst="rect">
            <a:avLst/>
          </a:prstGeom>
        </p:spPr>
        <p:txBody>
          <a:bodyPr vert="horz" lIns="91440" tIns="45720" rIns="91440" bIns="45720" rtlCol="0" anchor="t">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pPr lvl="0"/>
            <a:r>
              <a:rPr lang="cs-CZ" b="1" dirty="0">
                <a:solidFill>
                  <a:schemeClr val="bg1"/>
                </a:solidFill>
              </a:rPr>
              <a:t>Mezinárodní marketingové kulturní a sociální prostředí</a:t>
            </a:r>
            <a:endParaRPr lang="cs-CZ" sz="4800" b="1" dirty="0">
              <a:solidFill>
                <a:schemeClr val="bg1"/>
              </a:solidFill>
            </a:endParaRPr>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6233665" y="2184213"/>
            <a:ext cx="4273828" cy="3384074"/>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defRPr/>
            </a:pPr>
            <a:endParaRPr lang="cs-CZ" b="1" dirty="0">
              <a:solidFill>
                <a:schemeClr val="bg1"/>
              </a:solidFill>
            </a:endParaRPr>
          </a:p>
          <a:p>
            <a:pPr>
              <a:lnSpc>
                <a:spcPct val="80000"/>
              </a:lnSpc>
              <a:defRPr/>
            </a:pPr>
            <a:r>
              <a:rPr lang="cs-CZ" sz="2800" b="1" dirty="0">
                <a:solidFill>
                  <a:srgbClr val="008080"/>
                </a:solidFill>
              </a:rPr>
              <a:t>Mezinárodní kulturní prostředí</a:t>
            </a:r>
          </a:p>
          <a:p>
            <a:pPr>
              <a:lnSpc>
                <a:spcPct val="80000"/>
              </a:lnSpc>
              <a:defRPr/>
            </a:pPr>
            <a:r>
              <a:rPr lang="cs-CZ" sz="2800" b="1" dirty="0">
                <a:solidFill>
                  <a:srgbClr val="008080"/>
                </a:solidFill>
              </a:rPr>
              <a:t>Mezinárodní sociální prostředí</a:t>
            </a:r>
          </a:p>
          <a:p>
            <a:pPr>
              <a:lnSpc>
                <a:spcPct val="80000"/>
              </a:lnSpc>
              <a:defRPr/>
            </a:pPr>
            <a:r>
              <a:rPr lang="cs-CZ" sz="2800" b="1" dirty="0">
                <a:solidFill>
                  <a:srgbClr val="008080"/>
                </a:solidFill>
              </a:rPr>
              <a:t>Obchodní jednání a jeho specifika</a:t>
            </a:r>
          </a:p>
        </p:txBody>
      </p:sp>
      <p:sp>
        <p:nvSpPr>
          <p:cNvPr id="3" name="TextovéPole 2"/>
          <p:cNvSpPr txBox="1"/>
          <p:nvPr/>
        </p:nvSpPr>
        <p:spPr>
          <a:xfrm>
            <a:off x="901556" y="4675969"/>
            <a:ext cx="3603812" cy="584775"/>
          </a:xfrm>
          <a:prstGeom prst="rect">
            <a:avLst/>
          </a:prstGeom>
          <a:noFill/>
        </p:spPr>
        <p:txBody>
          <a:bodyPr wrap="square" rtlCol="0">
            <a:spAutoFit/>
          </a:bodyPr>
          <a:lstStyle/>
          <a:p>
            <a:r>
              <a:rPr lang="cs-CZ" sz="3200" dirty="0"/>
              <a:t>Struktura přednášky</a:t>
            </a:r>
          </a:p>
        </p:txBody>
      </p:sp>
    </p:spTree>
    <p:extLst>
      <p:ext uri="{BB962C8B-B14F-4D97-AF65-F5344CB8AC3E}">
        <p14:creationId xmlns:p14="http://schemas.microsoft.com/office/powerpoint/2010/main" val="162852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8507"/>
            <a:ext cx="9307773"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err="1">
                <a:solidFill>
                  <a:srgbClr val="307871"/>
                </a:solidFill>
                <a:latin typeface="Times New Roman"/>
                <a:ea typeface="+mj-ea"/>
                <a:cs typeface="+mj-cs"/>
              </a:rPr>
              <a:t>Hofstedeho</a:t>
            </a:r>
            <a:r>
              <a:rPr lang="cs-CZ" sz="3200" b="1" kern="0" dirty="0">
                <a:solidFill>
                  <a:srgbClr val="307871"/>
                </a:solidFill>
                <a:latin typeface="Times New Roman"/>
                <a:ea typeface="+mj-ea"/>
                <a:cs typeface="+mj-cs"/>
              </a:rPr>
              <a:t> kulturní dimenze</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251520" y="1164134"/>
            <a:ext cx="5380885" cy="5262979"/>
          </a:xfrm>
          <a:prstGeom prst="rect">
            <a:avLst/>
          </a:prstGeom>
          <a:solidFill>
            <a:schemeClr val="accent6">
              <a:lumMod val="20000"/>
              <a:lumOff val="80000"/>
            </a:schemeClr>
          </a:solidFill>
        </p:spPr>
        <p:txBody>
          <a:bodyPr wrap="square" rtlCol="0">
            <a:spAutoFit/>
          </a:bodyPr>
          <a:lstStyle/>
          <a:p>
            <a:pPr>
              <a:defRPr/>
            </a:pPr>
            <a:r>
              <a:rPr lang="cs-CZ" sz="2400" b="1" dirty="0">
                <a:solidFill>
                  <a:srgbClr val="008080"/>
                </a:solidFill>
              </a:rPr>
              <a:t>3.Individualismus a kolektivismus</a:t>
            </a:r>
          </a:p>
          <a:p>
            <a:pPr>
              <a:defRPr/>
            </a:pPr>
            <a:r>
              <a:rPr lang="cs-CZ" sz="2400" b="1" dirty="0">
                <a:solidFill>
                  <a:srgbClr val="008080"/>
                </a:solidFill>
              </a:rPr>
              <a:t>Posuzuje se nezávislost či vliv skupiny (např. rodina).</a:t>
            </a:r>
          </a:p>
          <a:p>
            <a:pPr>
              <a:defRPr/>
            </a:pPr>
            <a:r>
              <a:rPr lang="cs-CZ" sz="2400" b="1" dirty="0">
                <a:solidFill>
                  <a:srgbClr val="FF0000"/>
                </a:solidFill>
              </a:rPr>
              <a:t>Individualistické kultury- </a:t>
            </a:r>
            <a:r>
              <a:rPr lang="cs-CZ" sz="2400" b="1" dirty="0">
                <a:solidFill>
                  <a:srgbClr val="008080"/>
                </a:solidFill>
              </a:rPr>
              <a:t>velká odpovědnost za své chování </a:t>
            </a:r>
            <a:r>
              <a:rPr lang="cs-CZ" sz="2400" b="1" dirty="0">
                <a:solidFill>
                  <a:srgbClr val="FF0000"/>
                </a:solidFill>
              </a:rPr>
              <a:t>(USA, Kanada, Austrálie, Velká Británie, Nizozemí, Itálie, Dánsko a Švédsko…).</a:t>
            </a:r>
          </a:p>
          <a:p>
            <a:pPr>
              <a:defRPr/>
            </a:pPr>
            <a:r>
              <a:rPr lang="cs-CZ" sz="2400" b="1" dirty="0">
                <a:solidFill>
                  <a:srgbClr val="FF0000"/>
                </a:solidFill>
              </a:rPr>
              <a:t>Kolektivistická kultura - </a:t>
            </a:r>
            <a:r>
              <a:rPr lang="cs-CZ" sz="2400" b="1" dirty="0">
                <a:solidFill>
                  <a:srgbClr val="008080"/>
                </a:solidFill>
              </a:rPr>
              <a:t>z</a:t>
            </a:r>
            <a:r>
              <a:rPr lang="cs-CZ" sz="2400" dirty="0">
                <a:solidFill>
                  <a:srgbClr val="008080"/>
                </a:solidFill>
              </a:rPr>
              <a:t>ájem skupiny má přednost před individuálními zájmy,  členové rostou ve skupinách a stávají se součástí nových skupin po celou dobu svého života, poměrně silný pocit sounáležitosti </a:t>
            </a:r>
            <a:r>
              <a:rPr lang="cs-CZ" sz="2400" b="1" dirty="0">
                <a:solidFill>
                  <a:srgbClr val="FF0000"/>
                </a:solidFill>
              </a:rPr>
              <a:t>(asijské země, některé země Latinské Ameriky …).</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36241"/>
            <a:ext cx="1464833" cy="1127893"/>
          </a:xfrm>
          <a:prstGeom prst="rect">
            <a:avLst/>
          </a:prstGeom>
        </p:spPr>
      </p:pic>
      <p:sp>
        <p:nvSpPr>
          <p:cNvPr id="3" name="Šipka dolů 2"/>
          <p:cNvSpPr/>
          <p:nvPr/>
        </p:nvSpPr>
        <p:spPr>
          <a:xfrm>
            <a:off x="7547318" y="600187"/>
            <a:ext cx="653143" cy="261258"/>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descr="IDV world map 50">
            <a:extLst>
              <a:ext uri="{FF2B5EF4-FFF2-40B4-BE49-F238E27FC236}">
                <a16:creationId xmlns:a16="http://schemas.microsoft.com/office/drawing/2014/main" id="{27A3D944-F72B-41A2-87F4-DDD4409D1A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8139" y="1481531"/>
            <a:ext cx="6102936" cy="3894938"/>
          </a:xfrm>
          <a:prstGeom prst="rect">
            <a:avLst/>
          </a:prstGeom>
          <a:noFill/>
          <a:ln>
            <a:solidFill>
              <a:srgbClr val="008080"/>
            </a:solidFill>
          </a:ln>
        </p:spPr>
      </p:pic>
    </p:spTree>
    <p:extLst>
      <p:ext uri="{BB962C8B-B14F-4D97-AF65-F5344CB8AC3E}">
        <p14:creationId xmlns:p14="http://schemas.microsoft.com/office/powerpoint/2010/main" val="1489158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8507"/>
            <a:ext cx="9307773"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err="1">
                <a:solidFill>
                  <a:srgbClr val="307871"/>
                </a:solidFill>
                <a:latin typeface="Times New Roman"/>
                <a:ea typeface="+mj-ea"/>
                <a:cs typeface="+mj-cs"/>
              </a:rPr>
              <a:t>Hofstedeho</a:t>
            </a:r>
            <a:r>
              <a:rPr lang="cs-CZ" sz="3200" b="1" kern="0" dirty="0">
                <a:solidFill>
                  <a:srgbClr val="307871"/>
                </a:solidFill>
                <a:latin typeface="Times New Roman"/>
                <a:ea typeface="+mj-ea"/>
                <a:cs typeface="+mj-cs"/>
              </a:rPr>
              <a:t> kulturní dimenze</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251520" y="1330990"/>
            <a:ext cx="4888651" cy="5262979"/>
          </a:xfrm>
          <a:prstGeom prst="rect">
            <a:avLst/>
          </a:prstGeom>
          <a:solidFill>
            <a:schemeClr val="accent6">
              <a:lumMod val="20000"/>
              <a:lumOff val="80000"/>
            </a:schemeClr>
          </a:solidFill>
        </p:spPr>
        <p:txBody>
          <a:bodyPr wrap="square" rtlCol="0">
            <a:spAutoFit/>
          </a:bodyPr>
          <a:lstStyle/>
          <a:p>
            <a:pPr>
              <a:defRPr/>
            </a:pPr>
            <a:r>
              <a:rPr lang="cs-CZ" sz="2400" b="1" dirty="0">
                <a:solidFill>
                  <a:srgbClr val="008080"/>
                </a:solidFill>
              </a:rPr>
              <a:t>4. Maskulinita x feminita –</a:t>
            </a:r>
          </a:p>
          <a:p>
            <a:pPr algn="ctr">
              <a:defRPr/>
            </a:pPr>
            <a:r>
              <a:rPr lang="cs-CZ" sz="2400" i="1" dirty="0">
                <a:solidFill>
                  <a:srgbClr val="008080"/>
                </a:solidFill>
              </a:rPr>
              <a:t>Muži a ženy mají své určité tradiční role v různých zemích. </a:t>
            </a:r>
            <a:endParaRPr lang="cs-CZ" sz="2400" b="1" i="1" dirty="0">
              <a:solidFill>
                <a:srgbClr val="008080"/>
              </a:solidFill>
            </a:endParaRPr>
          </a:p>
          <a:p>
            <a:pPr>
              <a:defRPr/>
            </a:pPr>
            <a:r>
              <a:rPr lang="cs-CZ" sz="2400" b="1" dirty="0">
                <a:solidFill>
                  <a:srgbClr val="FF0000"/>
                </a:solidFill>
              </a:rPr>
              <a:t>Maskulinní kultury </a:t>
            </a:r>
            <a:r>
              <a:rPr lang="cs-CZ" sz="2400" b="1" dirty="0">
                <a:solidFill>
                  <a:srgbClr val="008080"/>
                </a:solidFill>
              </a:rPr>
              <a:t>- </a:t>
            </a:r>
            <a:r>
              <a:rPr lang="cs-CZ" sz="2400" dirty="0">
                <a:solidFill>
                  <a:srgbClr val="008080"/>
                </a:solidFill>
              </a:rPr>
              <a:t>výkon, síla, úspěch a hrdinství, tyto kultury jsou materialistické, firmy jsou více konkurenceschopné </a:t>
            </a:r>
            <a:r>
              <a:rPr lang="cs-CZ" sz="2400" b="1" dirty="0">
                <a:solidFill>
                  <a:srgbClr val="FF0000"/>
                </a:solidFill>
              </a:rPr>
              <a:t>(Čína, Polsko, Německo, Švýcarsko …). </a:t>
            </a:r>
          </a:p>
          <a:p>
            <a:pPr>
              <a:defRPr/>
            </a:pPr>
            <a:endParaRPr lang="cs-CZ" sz="2400" b="1" dirty="0">
              <a:solidFill>
                <a:srgbClr val="008080"/>
              </a:solidFill>
            </a:endParaRPr>
          </a:p>
          <a:p>
            <a:pPr>
              <a:defRPr/>
            </a:pPr>
            <a:r>
              <a:rPr lang="cs-CZ" sz="2400" b="1" dirty="0">
                <a:solidFill>
                  <a:srgbClr val="FF0000"/>
                </a:solidFill>
              </a:rPr>
              <a:t>Femininní kultury </a:t>
            </a:r>
            <a:r>
              <a:rPr lang="cs-CZ" sz="2400" b="1" dirty="0">
                <a:solidFill>
                  <a:srgbClr val="008080"/>
                </a:solidFill>
              </a:rPr>
              <a:t>- </a:t>
            </a:r>
            <a:r>
              <a:rPr lang="cs-CZ" sz="2400" dirty="0">
                <a:solidFill>
                  <a:srgbClr val="008080"/>
                </a:solidFill>
              </a:rPr>
              <a:t>mezilidské vztahy, starost o druhé, stejná výchova dětí, management spíše intuitivní, konsensus v řešení problémů</a:t>
            </a:r>
            <a:r>
              <a:rPr lang="cs-CZ" sz="2400" dirty="0">
                <a:solidFill>
                  <a:srgbClr val="FF0000"/>
                </a:solidFill>
              </a:rPr>
              <a:t> </a:t>
            </a:r>
            <a:r>
              <a:rPr lang="cs-CZ" sz="2400" b="1" dirty="0">
                <a:solidFill>
                  <a:srgbClr val="FF0000"/>
                </a:solidFill>
              </a:rPr>
              <a:t>(severské země).</a:t>
            </a:r>
            <a:endParaRPr lang="cs-CZ" sz="3200" b="1" dirty="0">
              <a:solidFill>
                <a:srgbClr val="FF0000"/>
              </a:solidFill>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36241"/>
            <a:ext cx="1464833" cy="1127893"/>
          </a:xfrm>
          <a:prstGeom prst="rect">
            <a:avLst/>
          </a:prstGeom>
        </p:spPr>
      </p:pic>
      <p:sp>
        <p:nvSpPr>
          <p:cNvPr id="3" name="Šipka dolů 2"/>
          <p:cNvSpPr/>
          <p:nvPr/>
        </p:nvSpPr>
        <p:spPr>
          <a:xfrm>
            <a:off x="6198936" y="572560"/>
            <a:ext cx="653143" cy="261258"/>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descr="Mapa svÄta MAS 50">
            <a:extLst>
              <a:ext uri="{FF2B5EF4-FFF2-40B4-BE49-F238E27FC236}">
                <a16:creationId xmlns:a16="http://schemas.microsoft.com/office/drawing/2014/main" id="{69A5BFAB-EE1F-4624-9B8A-0351F3BC45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63952" y="1473693"/>
            <a:ext cx="6276527" cy="4190260"/>
          </a:xfrm>
          <a:prstGeom prst="rect">
            <a:avLst/>
          </a:prstGeom>
          <a:noFill/>
          <a:ln>
            <a:solidFill>
              <a:srgbClr val="008080"/>
            </a:solidFill>
          </a:ln>
        </p:spPr>
      </p:pic>
    </p:spTree>
    <p:extLst>
      <p:ext uri="{BB962C8B-B14F-4D97-AF65-F5344CB8AC3E}">
        <p14:creationId xmlns:p14="http://schemas.microsoft.com/office/powerpoint/2010/main" val="2518105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8507"/>
            <a:ext cx="9307773"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err="1">
                <a:solidFill>
                  <a:srgbClr val="307871"/>
                </a:solidFill>
                <a:latin typeface="Times New Roman"/>
                <a:ea typeface="+mj-ea"/>
                <a:cs typeface="+mj-cs"/>
              </a:rPr>
              <a:t>Hofstedeho</a:t>
            </a:r>
            <a:r>
              <a:rPr lang="cs-CZ" sz="3200" b="1" kern="0" dirty="0">
                <a:solidFill>
                  <a:srgbClr val="307871"/>
                </a:solidFill>
                <a:latin typeface="Times New Roman"/>
                <a:ea typeface="+mj-ea"/>
                <a:cs typeface="+mj-cs"/>
              </a:rPr>
              <a:t> kulturní dimenze</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473477" y="1359511"/>
            <a:ext cx="5039556" cy="4524315"/>
          </a:xfrm>
          <a:prstGeom prst="rect">
            <a:avLst/>
          </a:prstGeom>
          <a:solidFill>
            <a:schemeClr val="accent6">
              <a:lumMod val="20000"/>
              <a:lumOff val="80000"/>
            </a:schemeClr>
          </a:solidFill>
        </p:spPr>
        <p:txBody>
          <a:bodyPr wrap="square" rtlCol="0">
            <a:spAutoFit/>
          </a:bodyPr>
          <a:lstStyle/>
          <a:p>
            <a:pPr>
              <a:defRPr/>
            </a:pPr>
            <a:r>
              <a:rPr lang="cs-CZ" sz="2400" b="1" dirty="0">
                <a:solidFill>
                  <a:srgbClr val="008080"/>
                </a:solidFill>
              </a:rPr>
              <a:t>4. Dlouhodobá orientace –</a:t>
            </a:r>
          </a:p>
          <a:p>
            <a:pPr>
              <a:defRPr/>
            </a:pPr>
            <a:r>
              <a:rPr lang="cs-CZ" sz="2400" b="1" dirty="0">
                <a:solidFill>
                  <a:srgbClr val="FF0000"/>
                </a:solidFill>
              </a:rPr>
              <a:t>Dlouhodobá orientace - </a:t>
            </a:r>
          </a:p>
          <a:p>
            <a:pPr>
              <a:defRPr/>
            </a:pPr>
            <a:r>
              <a:rPr lang="cs-CZ" sz="2400" dirty="0">
                <a:solidFill>
                  <a:srgbClr val="008080"/>
                </a:solidFill>
              </a:rPr>
              <a:t>Země  dělají věci, které mají efekt až po určité době (CRM, dlouhodobá udržitelnost), preference vlastností, jako je vytrvalost, houževnatost a spořivost. Toto chování je typické pro asijské země. </a:t>
            </a:r>
          </a:p>
          <a:p>
            <a:pPr>
              <a:defRPr/>
            </a:pPr>
            <a:r>
              <a:rPr lang="cs-CZ" sz="2400" b="1" dirty="0">
                <a:solidFill>
                  <a:srgbClr val="FF0000"/>
                </a:solidFill>
              </a:rPr>
              <a:t>Krátkodobá  orientace</a:t>
            </a:r>
          </a:p>
          <a:p>
            <a:pPr>
              <a:defRPr/>
            </a:pPr>
            <a:r>
              <a:rPr lang="cs-CZ" sz="2400" dirty="0">
                <a:solidFill>
                  <a:srgbClr val="008080"/>
                </a:solidFill>
              </a:rPr>
              <a:t>Hlavní důraz kladen na "teď,  často je charakteristická nehospodárnost a zadluženost. </a:t>
            </a:r>
            <a:endParaRPr lang="cs-CZ" sz="2400" b="1" dirty="0">
              <a:solidFill>
                <a:srgbClr val="008080"/>
              </a:solidFill>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36241"/>
            <a:ext cx="1464833" cy="1127893"/>
          </a:xfrm>
          <a:prstGeom prst="rect">
            <a:avLst/>
          </a:prstGeom>
        </p:spPr>
      </p:pic>
      <p:sp>
        <p:nvSpPr>
          <p:cNvPr id="3" name="Šipka dolů 2"/>
          <p:cNvSpPr/>
          <p:nvPr/>
        </p:nvSpPr>
        <p:spPr>
          <a:xfrm>
            <a:off x="6198936" y="572560"/>
            <a:ext cx="653143" cy="261258"/>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descr="MON world map 50">
            <a:extLst>
              <a:ext uri="{FF2B5EF4-FFF2-40B4-BE49-F238E27FC236}">
                <a16:creationId xmlns:a16="http://schemas.microsoft.com/office/drawing/2014/main" id="{CDA2690A-4519-4ED8-ADD4-E0AE2C09B05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27432" y="1648612"/>
            <a:ext cx="5450889" cy="3225229"/>
          </a:xfrm>
          <a:prstGeom prst="rect">
            <a:avLst/>
          </a:prstGeom>
          <a:noFill/>
          <a:ln>
            <a:noFill/>
          </a:ln>
        </p:spPr>
      </p:pic>
    </p:spTree>
    <p:extLst>
      <p:ext uri="{BB962C8B-B14F-4D97-AF65-F5344CB8AC3E}">
        <p14:creationId xmlns:p14="http://schemas.microsoft.com/office/powerpoint/2010/main" val="2217791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9307773"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3200" b="1" kern="0" dirty="0">
                <a:solidFill>
                  <a:srgbClr val="307871"/>
                </a:solidFill>
                <a:latin typeface="Times New Roman"/>
                <a:ea typeface="+mj-ea"/>
                <a:cs typeface="+mj-cs"/>
              </a:rPr>
              <a:t>Mezinárodní sociální prostředí</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456235" y="1876565"/>
            <a:ext cx="9307774" cy="3416320"/>
          </a:xfrm>
          <a:prstGeom prst="rect">
            <a:avLst/>
          </a:prstGeom>
          <a:solidFill>
            <a:schemeClr val="accent6">
              <a:lumMod val="20000"/>
              <a:lumOff val="80000"/>
            </a:schemeClr>
          </a:solidFill>
        </p:spPr>
        <p:txBody>
          <a:bodyPr wrap="square" rtlCol="0">
            <a:spAutoFit/>
          </a:bodyPr>
          <a:lstStyle/>
          <a:p>
            <a:pPr algn="ctr">
              <a:defRPr/>
            </a:pPr>
            <a:r>
              <a:rPr lang="cs-CZ" sz="3200" b="1" dirty="0">
                <a:solidFill>
                  <a:srgbClr val="008080"/>
                </a:solidFill>
              </a:rPr>
              <a:t>Sociální prostředí úzce souvisí    s prostředím ekonomickým a kulturním.</a:t>
            </a:r>
          </a:p>
          <a:p>
            <a:pPr>
              <a:defRPr/>
            </a:pPr>
            <a:endParaRPr lang="cs-CZ" sz="3200" b="1" dirty="0">
              <a:solidFill>
                <a:schemeClr val="bg1"/>
              </a:solidFill>
            </a:endParaRPr>
          </a:p>
          <a:p>
            <a:pPr algn="ctr">
              <a:defRPr/>
            </a:pPr>
            <a:r>
              <a:rPr lang="cs-CZ" sz="3200" b="1" dirty="0">
                <a:solidFill>
                  <a:srgbClr val="008080"/>
                </a:solidFill>
              </a:rPr>
              <a:t>Základem je </a:t>
            </a:r>
            <a:r>
              <a:rPr lang="cs-CZ" sz="3200" b="1" dirty="0">
                <a:solidFill>
                  <a:srgbClr val="FF3300"/>
                </a:solidFill>
              </a:rPr>
              <a:t>sociální stratifikace </a:t>
            </a:r>
            <a:r>
              <a:rPr lang="cs-CZ" sz="3200" b="1" dirty="0">
                <a:solidFill>
                  <a:srgbClr val="FF0000"/>
                </a:solidFill>
              </a:rPr>
              <a:t>společnosti </a:t>
            </a:r>
            <a:r>
              <a:rPr lang="cs-CZ" sz="3200" b="1" dirty="0">
                <a:solidFill>
                  <a:srgbClr val="008080"/>
                </a:solidFill>
              </a:rPr>
              <a:t>- relativně trvalé rozdělení společnosti dle jejich životní úrovně (stejné zájmy a hodnoty).</a:t>
            </a:r>
          </a:p>
          <a:p>
            <a:pPr>
              <a:defRPr/>
            </a:pPr>
            <a:endParaRPr lang="cs-CZ" sz="2400" b="1"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1140" y="101600"/>
            <a:ext cx="1464833" cy="1127893"/>
          </a:xfrm>
          <a:prstGeom prst="rect">
            <a:avLst/>
          </a:prstGeom>
        </p:spPr>
      </p:pic>
    </p:spTree>
    <p:extLst>
      <p:ext uri="{BB962C8B-B14F-4D97-AF65-F5344CB8AC3E}">
        <p14:creationId xmlns:p14="http://schemas.microsoft.com/office/powerpoint/2010/main" val="3393162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92314" y="-242888"/>
            <a:ext cx="8218487" cy="1052513"/>
          </a:xfrm>
        </p:spPr>
        <p:txBody>
          <a:bodyPr>
            <a:normAutofit/>
          </a:bodyPr>
          <a:lstStyle/>
          <a:p>
            <a:pPr>
              <a:defRPr/>
            </a:pPr>
            <a:r>
              <a:rPr lang="cs-CZ" sz="3200" b="1" dirty="0">
                <a:solidFill>
                  <a:srgbClr val="008080"/>
                </a:solidFill>
              </a:rPr>
              <a:t>Moderní industriální společnost – </a:t>
            </a:r>
            <a:r>
              <a:rPr lang="cs-CZ" sz="3200" b="1" dirty="0">
                <a:solidFill>
                  <a:srgbClr val="FF0000"/>
                </a:solidFill>
              </a:rPr>
              <a:t>příklad</a:t>
            </a:r>
          </a:p>
        </p:txBody>
      </p:sp>
      <p:sp>
        <p:nvSpPr>
          <p:cNvPr id="111619" name="Rectangle 3"/>
          <p:cNvSpPr>
            <a:spLocks noGrp="1" noChangeArrowheads="1"/>
          </p:cNvSpPr>
          <p:nvPr>
            <p:ph type="body" idx="1"/>
          </p:nvPr>
        </p:nvSpPr>
        <p:spPr>
          <a:xfrm>
            <a:off x="1524000" y="620714"/>
            <a:ext cx="9144000" cy="6237287"/>
          </a:xfrm>
          <a:solidFill>
            <a:srgbClr val="FFFF00"/>
          </a:solidFill>
        </p:spPr>
        <p:txBody>
          <a:bodyPr/>
          <a:lstStyle/>
          <a:p>
            <a:pPr>
              <a:lnSpc>
                <a:spcPct val="90000"/>
              </a:lnSpc>
              <a:buFont typeface="Wingdings" pitchFamily="2" charset="2"/>
              <a:buChar char="Ø"/>
              <a:defRPr/>
            </a:pPr>
            <a:endParaRPr lang="cs-CZ" sz="2400" dirty="0">
              <a:solidFill>
                <a:schemeClr val="bg1"/>
              </a:solidFill>
            </a:endParaRPr>
          </a:p>
        </p:txBody>
      </p:sp>
      <p:graphicFrame>
        <p:nvGraphicFramePr>
          <p:cNvPr id="4" name="Tabulka 3"/>
          <p:cNvGraphicFramePr>
            <a:graphicFrameLocks noGrp="1"/>
          </p:cNvGraphicFramePr>
          <p:nvPr>
            <p:extLst>
              <p:ext uri="{D42A27DB-BD31-4B8C-83A1-F6EECF244321}">
                <p14:modId xmlns:p14="http://schemas.microsoft.com/office/powerpoint/2010/main" val="2812329122"/>
              </p:ext>
            </p:extLst>
          </p:nvPr>
        </p:nvGraphicFramePr>
        <p:xfrm>
          <a:off x="1703388" y="692151"/>
          <a:ext cx="8785224" cy="6035675"/>
        </p:xfrm>
        <a:graphic>
          <a:graphicData uri="http://schemas.openxmlformats.org/drawingml/2006/table">
            <a:tbl>
              <a:tblPr firstRow="1" bandRow="1">
                <a:tableStyleId>{5C22544A-7EE6-4342-B048-85BDC9FD1C3A}</a:tableStyleId>
              </a:tblPr>
              <a:tblGrid>
                <a:gridCol w="2928408">
                  <a:extLst>
                    <a:ext uri="{9D8B030D-6E8A-4147-A177-3AD203B41FA5}">
                      <a16:colId xmlns:a16="http://schemas.microsoft.com/office/drawing/2014/main" val="20000"/>
                    </a:ext>
                  </a:extLst>
                </a:gridCol>
                <a:gridCol w="2928408">
                  <a:extLst>
                    <a:ext uri="{9D8B030D-6E8A-4147-A177-3AD203B41FA5}">
                      <a16:colId xmlns:a16="http://schemas.microsoft.com/office/drawing/2014/main" val="20001"/>
                    </a:ext>
                  </a:extLst>
                </a:gridCol>
                <a:gridCol w="2928408">
                  <a:extLst>
                    <a:ext uri="{9D8B030D-6E8A-4147-A177-3AD203B41FA5}">
                      <a16:colId xmlns:a16="http://schemas.microsoft.com/office/drawing/2014/main" val="20002"/>
                    </a:ext>
                  </a:extLst>
                </a:gridCol>
              </a:tblGrid>
              <a:tr h="1091166">
                <a:tc>
                  <a:txBody>
                    <a:bodyPr/>
                    <a:lstStyle/>
                    <a:p>
                      <a:r>
                        <a:rPr lang="cs-CZ" sz="2800" b="1" kern="1200" dirty="0">
                          <a:solidFill>
                            <a:schemeClr val="lt1"/>
                          </a:solidFill>
                          <a:latin typeface="+mn-lt"/>
                          <a:ea typeface="+mn-ea"/>
                          <a:cs typeface="+mn-cs"/>
                        </a:rPr>
                        <a:t>Vyšší třída</a:t>
                      </a:r>
                      <a:endParaRPr lang="cs-CZ" sz="2800" dirty="0"/>
                    </a:p>
                  </a:txBody>
                  <a:tcPr marL="91443" marR="91443" marT="45714" marB="45714">
                    <a:solidFill>
                      <a:srgbClr val="008080"/>
                    </a:solidFill>
                  </a:tcPr>
                </a:tc>
                <a:tc>
                  <a:txBody>
                    <a:bodyPr/>
                    <a:lstStyle/>
                    <a:p>
                      <a:r>
                        <a:rPr lang="cs-CZ" sz="2800" b="1" kern="1200" dirty="0">
                          <a:solidFill>
                            <a:schemeClr val="lt1"/>
                          </a:solidFill>
                          <a:latin typeface="+mn-lt"/>
                          <a:ea typeface="+mn-ea"/>
                          <a:cs typeface="+mn-cs"/>
                        </a:rPr>
                        <a:t>Střední třída</a:t>
                      </a:r>
                      <a:endParaRPr lang="cs-CZ" sz="2800" dirty="0"/>
                    </a:p>
                  </a:txBody>
                  <a:tcPr marL="91443" marR="91443" marT="45714" marB="45714">
                    <a:solidFill>
                      <a:srgbClr val="008080"/>
                    </a:solidFill>
                  </a:tcPr>
                </a:tc>
                <a:tc>
                  <a:txBody>
                    <a:bodyPr/>
                    <a:lstStyle/>
                    <a:p>
                      <a:r>
                        <a:rPr lang="cs-CZ" sz="2800" b="1" kern="1200" dirty="0">
                          <a:solidFill>
                            <a:schemeClr val="lt1"/>
                          </a:solidFill>
                          <a:latin typeface="+mn-lt"/>
                          <a:ea typeface="+mn-ea"/>
                          <a:cs typeface="+mn-cs"/>
                        </a:rPr>
                        <a:t>Nižší třída</a:t>
                      </a:r>
                      <a:endParaRPr lang="cs-CZ" sz="2800" dirty="0"/>
                    </a:p>
                  </a:txBody>
                  <a:tcPr marL="91443" marR="91443" marT="45714" marB="45714">
                    <a:solidFill>
                      <a:srgbClr val="008080"/>
                    </a:solidFill>
                  </a:tcPr>
                </a:tc>
                <a:extLst>
                  <a:ext uri="{0D108BD9-81ED-4DB2-BD59-A6C34878D82A}">
                    <a16:rowId xmlns:a16="http://schemas.microsoft.com/office/drawing/2014/main" val="10000"/>
                  </a:ext>
                </a:extLst>
              </a:tr>
              <a:tr h="2356899">
                <a:tc>
                  <a:txBody>
                    <a:bodyPr/>
                    <a:lstStyle/>
                    <a:p>
                      <a:r>
                        <a:rPr lang="cs-CZ" sz="2400" b="1" kern="1200" dirty="0">
                          <a:solidFill>
                            <a:srgbClr val="FF0000"/>
                          </a:solidFill>
                          <a:latin typeface="+mn-lt"/>
                          <a:ea typeface="+mn-ea"/>
                          <a:cs typeface="+mn-cs"/>
                        </a:rPr>
                        <a:t>Horní vrstva  </a:t>
                      </a:r>
                      <a:r>
                        <a:rPr lang="cs-CZ" sz="2400" b="1" kern="1200" dirty="0">
                          <a:solidFill>
                            <a:schemeClr val="dk1"/>
                          </a:solidFill>
                          <a:latin typeface="+mn-lt"/>
                          <a:ea typeface="+mn-ea"/>
                          <a:cs typeface="+mn-cs"/>
                        </a:rPr>
                        <a:t>- </a:t>
                      </a:r>
                      <a:r>
                        <a:rPr lang="cs-CZ" sz="2400" b="1" kern="1200" dirty="0">
                          <a:solidFill>
                            <a:srgbClr val="008080"/>
                          </a:solidFill>
                          <a:latin typeface="+mn-lt"/>
                          <a:ea typeface="+mn-ea"/>
                          <a:cs typeface="+mn-cs"/>
                        </a:rPr>
                        <a:t>představitelé státní moci a velkého byznysu</a:t>
                      </a:r>
                      <a:endParaRPr lang="cs-CZ" sz="2400" b="1" dirty="0">
                        <a:solidFill>
                          <a:srgbClr val="008080"/>
                        </a:solidFill>
                      </a:endParaRPr>
                    </a:p>
                  </a:txBody>
                  <a:tcPr marL="91443" marR="91443" marT="45714" marB="45714">
                    <a:solidFill>
                      <a:schemeClr val="accent6">
                        <a:lumMod val="20000"/>
                        <a:lumOff val="80000"/>
                      </a:schemeClr>
                    </a:solidFill>
                  </a:tcPr>
                </a:tc>
                <a:tc>
                  <a:txBody>
                    <a:bodyPr/>
                    <a:lstStyle/>
                    <a:p>
                      <a:r>
                        <a:rPr lang="cs-CZ" sz="2400" b="1" kern="1200" dirty="0">
                          <a:solidFill>
                            <a:srgbClr val="FF0000"/>
                          </a:solidFill>
                          <a:latin typeface="+mn-lt"/>
                          <a:ea typeface="+mn-ea"/>
                          <a:cs typeface="+mn-cs"/>
                        </a:rPr>
                        <a:t>Horní vrstva </a:t>
                      </a:r>
                      <a:r>
                        <a:rPr lang="cs-CZ" sz="2400" b="1" kern="1200" dirty="0">
                          <a:solidFill>
                            <a:srgbClr val="008080"/>
                          </a:solidFill>
                          <a:latin typeface="+mn-lt"/>
                          <a:ea typeface="+mn-ea"/>
                          <a:cs typeface="+mn-cs"/>
                        </a:rPr>
                        <a:t>-  malí podnikatelé a manažeři, svobodná povolání</a:t>
                      </a:r>
                      <a:endParaRPr lang="cs-CZ" sz="2400" b="1" dirty="0">
                        <a:solidFill>
                          <a:srgbClr val="008080"/>
                        </a:solidFill>
                      </a:endParaRPr>
                    </a:p>
                  </a:txBody>
                  <a:tcPr marL="91443" marR="91443" marT="45714" marB="45714">
                    <a:solidFill>
                      <a:schemeClr val="accent6">
                        <a:lumMod val="20000"/>
                        <a:lumOff val="80000"/>
                      </a:schemeClr>
                    </a:solidFill>
                  </a:tcPr>
                </a:tc>
                <a:tc>
                  <a:txBody>
                    <a:bodyPr/>
                    <a:lstStyle/>
                    <a:p>
                      <a:r>
                        <a:rPr lang="cs-CZ" sz="2400" b="1" kern="1200" dirty="0">
                          <a:solidFill>
                            <a:srgbClr val="FF0000"/>
                          </a:solidFill>
                          <a:latin typeface="+mn-lt"/>
                          <a:ea typeface="+mn-ea"/>
                          <a:cs typeface="+mn-cs"/>
                        </a:rPr>
                        <a:t>Horní vrstva</a:t>
                      </a:r>
                      <a:r>
                        <a:rPr lang="cs-CZ" sz="2400" b="1" kern="1200" dirty="0">
                          <a:solidFill>
                            <a:srgbClr val="008080"/>
                          </a:solidFill>
                          <a:latin typeface="+mn-lt"/>
                          <a:ea typeface="+mn-ea"/>
                          <a:cs typeface="+mn-cs"/>
                        </a:rPr>
                        <a:t>- středně kvalifikovaní dělníci</a:t>
                      </a:r>
                      <a:r>
                        <a:rPr lang="cs-CZ" sz="2400" b="1" kern="1200" baseline="0" dirty="0">
                          <a:solidFill>
                            <a:srgbClr val="008080"/>
                          </a:solidFill>
                          <a:latin typeface="+mn-lt"/>
                          <a:ea typeface="+mn-ea"/>
                          <a:cs typeface="+mn-cs"/>
                        </a:rPr>
                        <a:t> </a:t>
                      </a:r>
                      <a:r>
                        <a:rPr lang="cs-CZ" sz="2400" b="1" kern="1200" dirty="0">
                          <a:solidFill>
                            <a:srgbClr val="008080"/>
                          </a:solidFill>
                          <a:latin typeface="+mn-lt"/>
                          <a:ea typeface="+mn-ea"/>
                          <a:cs typeface="+mn-cs"/>
                        </a:rPr>
                        <a:t>a menší farmáři</a:t>
                      </a:r>
                      <a:endParaRPr lang="cs-CZ" sz="2400" b="1" dirty="0">
                        <a:solidFill>
                          <a:srgbClr val="008080"/>
                        </a:solidFill>
                      </a:endParaRPr>
                    </a:p>
                  </a:txBody>
                  <a:tcPr marL="91443" marR="91443" marT="45714" marB="45714">
                    <a:solidFill>
                      <a:schemeClr val="accent6">
                        <a:lumMod val="20000"/>
                        <a:lumOff val="80000"/>
                      </a:schemeClr>
                    </a:solidFill>
                  </a:tcPr>
                </a:tc>
                <a:extLst>
                  <a:ext uri="{0D108BD9-81ED-4DB2-BD59-A6C34878D82A}">
                    <a16:rowId xmlns:a16="http://schemas.microsoft.com/office/drawing/2014/main" val="10001"/>
                  </a:ext>
                </a:extLst>
              </a:tr>
              <a:tr h="2587610">
                <a:tc>
                  <a:txBody>
                    <a:bodyPr/>
                    <a:lstStyle/>
                    <a:p>
                      <a:r>
                        <a:rPr lang="cs-CZ" sz="2400" b="1" kern="1200" dirty="0">
                          <a:solidFill>
                            <a:srgbClr val="FF0000"/>
                          </a:solidFill>
                          <a:latin typeface="+mn-lt"/>
                          <a:ea typeface="+mn-ea"/>
                          <a:cs typeface="+mn-cs"/>
                        </a:rPr>
                        <a:t>Spodní vrstva </a:t>
                      </a:r>
                      <a:r>
                        <a:rPr lang="cs-CZ" sz="2400" b="1" kern="1200" dirty="0">
                          <a:solidFill>
                            <a:schemeClr val="dk1"/>
                          </a:solidFill>
                          <a:latin typeface="+mn-lt"/>
                          <a:ea typeface="+mn-ea"/>
                          <a:cs typeface="+mn-cs"/>
                        </a:rPr>
                        <a:t>-  </a:t>
                      </a:r>
                      <a:r>
                        <a:rPr lang="cs-CZ" sz="2400" b="1" kern="1200" dirty="0">
                          <a:solidFill>
                            <a:srgbClr val="008080"/>
                          </a:solidFill>
                          <a:latin typeface="+mn-lt"/>
                          <a:ea typeface="+mn-ea"/>
                          <a:cs typeface="+mn-cs"/>
                        </a:rPr>
                        <a:t>odborníci, vědci, inženýři, střední podnikatelé, obchodníci</a:t>
                      </a:r>
                      <a:endParaRPr lang="cs-CZ" sz="2400" b="1" dirty="0">
                        <a:solidFill>
                          <a:srgbClr val="008080"/>
                        </a:solidFill>
                      </a:endParaRPr>
                    </a:p>
                  </a:txBody>
                  <a:tcPr marL="91443" marR="91443" marT="45714" marB="45714">
                    <a:solidFill>
                      <a:schemeClr val="accent6">
                        <a:lumMod val="40000"/>
                        <a:lumOff val="60000"/>
                      </a:schemeClr>
                    </a:solidFill>
                  </a:tcPr>
                </a:tc>
                <a:tc>
                  <a:txBody>
                    <a:bodyPr/>
                    <a:lstStyle/>
                    <a:p>
                      <a:r>
                        <a:rPr lang="cs-CZ" sz="2400" b="1" kern="1200" dirty="0">
                          <a:solidFill>
                            <a:srgbClr val="FF0000"/>
                          </a:solidFill>
                          <a:latin typeface="+mn-lt"/>
                          <a:ea typeface="+mn-ea"/>
                          <a:cs typeface="+mn-cs"/>
                        </a:rPr>
                        <a:t>Spodní vrstva </a:t>
                      </a:r>
                      <a:r>
                        <a:rPr lang="cs-CZ" sz="2400" b="1" kern="1200" dirty="0">
                          <a:solidFill>
                            <a:schemeClr val="dk1"/>
                          </a:solidFill>
                          <a:latin typeface="+mn-lt"/>
                          <a:ea typeface="+mn-ea"/>
                          <a:cs typeface="+mn-cs"/>
                        </a:rPr>
                        <a:t>- </a:t>
                      </a:r>
                      <a:r>
                        <a:rPr lang="cs-CZ" sz="2400" b="1" kern="1200" dirty="0">
                          <a:solidFill>
                            <a:srgbClr val="008080"/>
                          </a:solidFill>
                          <a:latin typeface="+mn-lt"/>
                          <a:ea typeface="+mn-ea"/>
                          <a:cs typeface="+mn-cs"/>
                        </a:rPr>
                        <a:t>úředníci, větší farmáři, vysoce kvalifikovaní dělníci</a:t>
                      </a:r>
                      <a:endParaRPr lang="cs-CZ" sz="2400" b="1" dirty="0">
                        <a:solidFill>
                          <a:srgbClr val="008080"/>
                        </a:solidFill>
                      </a:endParaRPr>
                    </a:p>
                  </a:txBody>
                  <a:tcPr marL="91443" marR="91443" marT="45714" marB="45714">
                    <a:solidFill>
                      <a:schemeClr val="accent6">
                        <a:lumMod val="40000"/>
                        <a:lumOff val="60000"/>
                      </a:schemeClr>
                    </a:solidFill>
                  </a:tcPr>
                </a:tc>
                <a:tc>
                  <a:txBody>
                    <a:bodyPr/>
                    <a:lstStyle/>
                    <a:p>
                      <a:r>
                        <a:rPr lang="cs-CZ" sz="2400" b="1" kern="1200" dirty="0">
                          <a:solidFill>
                            <a:srgbClr val="FF0000"/>
                          </a:solidFill>
                          <a:latin typeface="+mn-lt"/>
                          <a:ea typeface="+mn-ea"/>
                          <a:cs typeface="+mn-cs"/>
                        </a:rPr>
                        <a:t>Spodní vrstva-  </a:t>
                      </a:r>
                      <a:r>
                        <a:rPr lang="cs-CZ" sz="2400" b="1" kern="1200" dirty="0">
                          <a:solidFill>
                            <a:srgbClr val="008080"/>
                          </a:solidFill>
                          <a:latin typeface="+mn-lt"/>
                          <a:ea typeface="+mn-ea"/>
                          <a:cs typeface="+mn-cs"/>
                        </a:rPr>
                        <a:t>nekvalifikovaní dělníci, zemědělští dělníci </a:t>
                      </a:r>
                    </a:p>
                    <a:p>
                      <a:r>
                        <a:rPr lang="cs-CZ" sz="2400" b="1" kern="1200" dirty="0">
                          <a:solidFill>
                            <a:srgbClr val="008080"/>
                          </a:solidFill>
                          <a:latin typeface="+mn-lt"/>
                          <a:ea typeface="+mn-ea"/>
                          <a:cs typeface="+mn-cs"/>
                        </a:rPr>
                        <a:t>a nezaměstnaní</a:t>
                      </a:r>
                      <a:endParaRPr lang="cs-CZ" sz="2400" b="1" dirty="0">
                        <a:solidFill>
                          <a:srgbClr val="008080"/>
                        </a:solidFill>
                      </a:endParaRPr>
                    </a:p>
                  </a:txBody>
                  <a:tcPr marL="91443" marR="91443" marT="45714" marB="45714">
                    <a:solidFill>
                      <a:schemeClr val="accent6">
                        <a:lumMod val="40000"/>
                        <a:lumOff val="60000"/>
                      </a:schemeClr>
                    </a:solidFill>
                  </a:tcPr>
                </a:tc>
                <a:extLst>
                  <a:ext uri="{0D108BD9-81ED-4DB2-BD59-A6C34878D82A}">
                    <a16:rowId xmlns:a16="http://schemas.microsoft.com/office/drawing/2014/main" val="10002"/>
                  </a:ext>
                </a:extLst>
              </a:tr>
            </a:tbl>
          </a:graphicData>
        </a:graphic>
      </p:graphicFrame>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36241"/>
            <a:ext cx="1464833" cy="1127893"/>
          </a:xfrm>
          <a:prstGeom prst="rect">
            <a:avLst/>
          </a:prstGeom>
        </p:spPr>
      </p:pic>
    </p:spTree>
    <p:extLst>
      <p:ext uri="{BB962C8B-B14F-4D97-AF65-F5344CB8AC3E}">
        <p14:creationId xmlns:p14="http://schemas.microsoft.com/office/powerpoint/2010/main" val="1194203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783794" y="410801"/>
            <a:ext cx="9307773"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307871"/>
                </a:solidFill>
                <a:latin typeface="Times New Roman"/>
                <a:ea typeface="+mj-ea"/>
                <a:cs typeface="+mj-cs"/>
              </a:rPr>
              <a:t>Nejdůležitější sociální skupiny</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594689" y="1136189"/>
            <a:ext cx="4168150" cy="5262979"/>
          </a:xfrm>
          <a:prstGeom prst="rect">
            <a:avLst/>
          </a:prstGeom>
          <a:solidFill>
            <a:schemeClr val="accent6">
              <a:lumMod val="20000"/>
              <a:lumOff val="80000"/>
            </a:schemeClr>
          </a:solidFill>
        </p:spPr>
        <p:txBody>
          <a:bodyPr wrap="square" rtlCol="0">
            <a:spAutoFit/>
          </a:bodyPr>
          <a:lstStyle/>
          <a:p>
            <a:pPr>
              <a:defRPr/>
            </a:pPr>
            <a:r>
              <a:rPr lang="cs-CZ" sz="2800" b="1" u="sng" dirty="0">
                <a:solidFill>
                  <a:srgbClr val="FF3300"/>
                </a:solidFill>
              </a:rPr>
              <a:t>Primární skupiny:</a:t>
            </a:r>
          </a:p>
          <a:p>
            <a:pPr>
              <a:defRPr/>
            </a:pPr>
            <a:r>
              <a:rPr lang="cs-CZ" sz="2800" b="1" dirty="0">
                <a:solidFill>
                  <a:srgbClr val="FF0000"/>
                </a:solidFill>
              </a:rPr>
              <a:t>Referenční skupiny: </a:t>
            </a:r>
            <a:r>
              <a:rPr lang="cs-CZ" sz="2800" b="1" dirty="0">
                <a:solidFill>
                  <a:srgbClr val="FF3300"/>
                </a:solidFill>
              </a:rPr>
              <a:t>(tváří v tvář)</a:t>
            </a:r>
            <a:endParaRPr lang="cs-CZ" sz="2800" b="1" dirty="0">
              <a:solidFill>
                <a:srgbClr val="FF0000"/>
              </a:solidFill>
            </a:endParaRPr>
          </a:p>
          <a:p>
            <a:pPr>
              <a:defRPr/>
            </a:pPr>
            <a:r>
              <a:rPr lang="cs-CZ" sz="2800" b="1" dirty="0">
                <a:solidFill>
                  <a:srgbClr val="FF3300"/>
                </a:solidFill>
              </a:rPr>
              <a:t>    Rodina: </a:t>
            </a:r>
            <a:r>
              <a:rPr lang="cs-CZ" sz="2800" b="1" dirty="0">
                <a:solidFill>
                  <a:srgbClr val="008080"/>
                </a:solidFill>
              </a:rPr>
              <a:t>velikost, role členů, zaměstnanost žen, rozhodování o nákupech, efekt pro celou rodinu nebo jednotlivce, životní cyklus rodiny (hledisko marketingu)</a:t>
            </a:r>
          </a:p>
          <a:p>
            <a:pPr>
              <a:defRPr/>
            </a:pPr>
            <a:r>
              <a:rPr lang="cs-CZ" sz="2800" b="1" dirty="0">
                <a:solidFill>
                  <a:srgbClr val="FF0000"/>
                </a:solidFill>
              </a:rPr>
              <a:t>   Přátelé, sousedé a spolupracovníci</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2083" y="33405"/>
            <a:ext cx="1464833" cy="1127893"/>
          </a:xfrm>
          <a:prstGeom prst="rect">
            <a:avLst/>
          </a:prstGeom>
        </p:spPr>
      </p:pic>
      <p:pic>
        <p:nvPicPr>
          <p:cNvPr id="10" name="Obrázek 9">
            <a:extLst>
              <a:ext uri="{FF2B5EF4-FFF2-40B4-BE49-F238E27FC236}">
                <a16:creationId xmlns:a16="http://schemas.microsoft.com/office/drawing/2014/main" id="{D86B548F-E0F1-4BB1-B963-3B5275937E3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99942" y="353463"/>
            <a:ext cx="3192128" cy="2150225"/>
          </a:xfrm>
          <a:prstGeom prst="rect">
            <a:avLst/>
          </a:prstGeom>
        </p:spPr>
      </p:pic>
      <p:sp>
        <p:nvSpPr>
          <p:cNvPr id="12" name="Šipka: doprava 11">
            <a:extLst>
              <a:ext uri="{FF2B5EF4-FFF2-40B4-BE49-F238E27FC236}">
                <a16:creationId xmlns:a16="http://schemas.microsoft.com/office/drawing/2014/main" id="{5600CBBC-67A6-44A1-96D6-8F9897273D4D}"/>
              </a:ext>
            </a:extLst>
          </p:cNvPr>
          <p:cNvSpPr/>
          <p:nvPr/>
        </p:nvSpPr>
        <p:spPr>
          <a:xfrm>
            <a:off x="3592744" y="1219951"/>
            <a:ext cx="2068829" cy="417250"/>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E4975CC9-9D45-4E8B-AC98-E0E1C4CF09AC}"/>
              </a:ext>
            </a:extLst>
          </p:cNvPr>
          <p:cNvSpPr/>
          <p:nvPr/>
        </p:nvSpPr>
        <p:spPr>
          <a:xfrm>
            <a:off x="5437680" y="2868277"/>
            <a:ext cx="6096000" cy="3170099"/>
          </a:xfrm>
          <a:prstGeom prst="rect">
            <a:avLst/>
          </a:prstGeom>
          <a:solidFill>
            <a:srgbClr val="FFFFCC"/>
          </a:solidFill>
          <a:ln>
            <a:solidFill>
              <a:srgbClr val="008080"/>
            </a:solidFill>
          </a:ln>
        </p:spPr>
        <p:txBody>
          <a:bodyPr>
            <a:spAutoFit/>
          </a:bodyPr>
          <a:lstStyle/>
          <a:p>
            <a:r>
              <a:rPr lang="cs-CZ" sz="2000" dirty="0">
                <a:solidFill>
                  <a:srgbClr val="FF0000"/>
                </a:solidFill>
                <a:latin typeface="Times New Roman" panose="02020603050405020304" pitchFamily="18" charset="0"/>
                <a:ea typeface="Calibri" panose="020F0502020204030204" pitchFamily="34" charset="0"/>
              </a:rPr>
              <a:t>Počet členů v rodině - ve Střední Evropě to je 2,7 členů a například v Turecku 5,0, v řadě asijských a afrických zemí zahrnuje rodina i prarodiče a další příbuzné, někdy celý kmen. </a:t>
            </a:r>
          </a:p>
          <a:p>
            <a:endParaRPr lang="cs-CZ" sz="2000" dirty="0">
              <a:solidFill>
                <a:srgbClr val="FF0000"/>
              </a:solidFill>
              <a:latin typeface="Times New Roman" panose="02020603050405020304" pitchFamily="18" charset="0"/>
              <a:ea typeface="Calibri" panose="020F0502020204030204" pitchFamily="34" charset="0"/>
            </a:endParaRPr>
          </a:p>
          <a:p>
            <a:r>
              <a:rPr lang="cs-CZ" sz="2000" b="1" dirty="0">
                <a:solidFill>
                  <a:srgbClr val="FF0000"/>
                </a:solidFill>
                <a:latin typeface="Times New Roman" panose="02020603050405020304" pitchFamily="18" charset="0"/>
                <a:ea typeface="Calibri" panose="020F0502020204030204" pitchFamily="34" charset="0"/>
              </a:rPr>
              <a:t>Marketing by se měl zabývat </a:t>
            </a:r>
            <a:r>
              <a:rPr lang="cs-CZ" sz="2000" dirty="0">
                <a:solidFill>
                  <a:srgbClr val="FF0000"/>
                </a:solidFill>
                <a:latin typeface="Times New Roman" panose="02020603050405020304" pitchFamily="18" charset="0"/>
                <a:ea typeface="Calibri" panose="020F0502020204030204" pitchFamily="34" charset="0"/>
              </a:rPr>
              <a:t>i tzv. životním cyklem rodiny. Každá rodina prochází různými etapami vývoje. Mění se věk a počet dětí. Rodiče stárnou. Dětí odcházejí. Ekonomická aktivita členů rodiny se mění - odlišné spotřební zvyky. </a:t>
            </a:r>
            <a:endParaRPr lang="cs-CZ" sz="2000" dirty="0">
              <a:solidFill>
                <a:srgbClr val="FF0000"/>
              </a:solidFill>
            </a:endParaRPr>
          </a:p>
        </p:txBody>
      </p:sp>
    </p:spTree>
    <p:extLst>
      <p:ext uri="{BB962C8B-B14F-4D97-AF65-F5344CB8AC3E}">
        <p14:creationId xmlns:p14="http://schemas.microsoft.com/office/powerpoint/2010/main" val="216066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04968" y="271558"/>
            <a:ext cx="9307773"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307871"/>
                </a:solidFill>
                <a:latin typeface="Times New Roman"/>
                <a:ea typeface="+mj-ea"/>
                <a:cs typeface="+mj-cs"/>
              </a:rPr>
              <a:t>Nejdůležitější sociální skupiny</a:t>
            </a:r>
            <a:endParaRPr kumimoji="0" lang="en-GB" sz="3200" b="1" i="0" u="none" strike="noStrike" kern="0" cap="none" spc="0" normalizeH="0" baseline="0" dirty="0">
              <a:ln>
                <a:noFill/>
              </a:ln>
              <a:solidFill>
                <a:srgbClr val="FF0000"/>
              </a:solidFill>
              <a:effectLst/>
              <a:uLnTx/>
              <a:uFillTx/>
            </a:endParaRPr>
          </a:p>
        </p:txBody>
      </p:sp>
      <p:sp>
        <p:nvSpPr>
          <p:cNvPr id="2" name="TextovéPole 1"/>
          <p:cNvSpPr txBox="1"/>
          <p:nvPr/>
        </p:nvSpPr>
        <p:spPr>
          <a:xfrm>
            <a:off x="337300" y="1127893"/>
            <a:ext cx="9943042" cy="4524315"/>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Další referenční skupiny </a:t>
            </a:r>
            <a:r>
              <a:rPr lang="cs-CZ" sz="2400" b="1" i="1" dirty="0"/>
              <a:t>-</a:t>
            </a:r>
            <a:r>
              <a:rPr lang="cs-CZ" sz="2400" b="1" i="1" dirty="0">
                <a:solidFill>
                  <a:srgbClr val="008080"/>
                </a:solidFill>
              </a:rPr>
              <a:t> </a:t>
            </a:r>
            <a:r>
              <a:rPr lang="cs-CZ" sz="2400" dirty="0">
                <a:solidFill>
                  <a:srgbClr val="008080"/>
                </a:solidFill>
              </a:rPr>
              <a:t>přímý nebo nepřímý vliv na postoje a chování člověka, tedy i na spotřební chování .</a:t>
            </a:r>
          </a:p>
          <a:p>
            <a:r>
              <a:rPr lang="cs-CZ" sz="2400" dirty="0">
                <a:solidFill>
                  <a:srgbClr val="008080"/>
                </a:solidFill>
              </a:rPr>
              <a:t> ●  v primárních skupinách se stýkají členové nepřetržitě, v sekundárních (náboženských, profesionálních …) jsou vztahy formálnější.</a:t>
            </a:r>
          </a:p>
          <a:p>
            <a:endParaRPr lang="cs-CZ" sz="2400" dirty="0">
              <a:solidFill>
                <a:srgbClr val="008080"/>
              </a:solidFill>
            </a:endParaRPr>
          </a:p>
          <a:p>
            <a:r>
              <a:rPr lang="cs-CZ" sz="2400" dirty="0">
                <a:solidFill>
                  <a:srgbClr val="008080"/>
                </a:solidFill>
              </a:rPr>
              <a:t>● na lidi působí i skupiny, do nichž nepatří.  Jedná se např. </a:t>
            </a:r>
            <a:r>
              <a:rPr lang="cs-CZ" sz="2400" dirty="0"/>
              <a:t>o </a:t>
            </a:r>
            <a:r>
              <a:rPr lang="cs-CZ" sz="2400" b="1" dirty="0">
                <a:solidFill>
                  <a:srgbClr val="FF0000"/>
                </a:solidFill>
              </a:rPr>
              <a:t>aspirační skupiny a disociační,  </a:t>
            </a:r>
            <a:r>
              <a:rPr lang="cs-CZ" sz="2400" dirty="0">
                <a:solidFill>
                  <a:srgbClr val="008080"/>
                </a:solidFill>
              </a:rPr>
              <a:t>v různých zemích budou tyto skupiny fungovat odlišným způsobem. </a:t>
            </a:r>
          </a:p>
          <a:p>
            <a:endParaRPr lang="cs-CZ" sz="2400" dirty="0">
              <a:solidFill>
                <a:srgbClr val="008080"/>
              </a:solidFill>
            </a:endParaRPr>
          </a:p>
          <a:p>
            <a:r>
              <a:rPr lang="cs-CZ" sz="2400" dirty="0"/>
              <a:t> </a:t>
            </a:r>
            <a:r>
              <a:rPr lang="cs-CZ" sz="2400" dirty="0">
                <a:solidFill>
                  <a:srgbClr val="008080"/>
                </a:solidFill>
              </a:rPr>
              <a:t>● </a:t>
            </a:r>
            <a:r>
              <a:rPr lang="cs-CZ" sz="2400" b="1" dirty="0">
                <a:solidFill>
                  <a:srgbClr val="FF0000"/>
                </a:solidFill>
              </a:rPr>
              <a:t>v marketingu </a:t>
            </a:r>
            <a:r>
              <a:rPr lang="cs-CZ" sz="2400" dirty="0">
                <a:solidFill>
                  <a:srgbClr val="008080"/>
                </a:solidFill>
              </a:rPr>
              <a:t>je důležité pochopit, jaký vliv zmiňované skupiny mají - při tvorbě nabídky a marketingové komunikaci- je velmi žádoucí proniknout k názorovým vůdcům, kteří mají sílu ovlivňovat spotřební chování.</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436" y="0"/>
            <a:ext cx="1464833" cy="1127893"/>
          </a:xfrm>
          <a:prstGeom prst="rect">
            <a:avLst/>
          </a:prstGeom>
        </p:spPr>
      </p:pic>
    </p:spTree>
    <p:extLst>
      <p:ext uri="{BB962C8B-B14F-4D97-AF65-F5344CB8AC3E}">
        <p14:creationId xmlns:p14="http://schemas.microsoft.com/office/powerpoint/2010/main" val="1821601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04968" y="271558"/>
            <a:ext cx="9307773"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307871"/>
                </a:solidFill>
                <a:latin typeface="Times New Roman"/>
                <a:ea typeface="+mj-ea"/>
                <a:cs typeface="+mj-cs"/>
              </a:rPr>
              <a:t>Sociální stratifikace v praxi</a:t>
            </a:r>
            <a:endParaRPr kumimoji="0" lang="en-GB" sz="3200" b="1" i="0" u="none" strike="noStrike" kern="0" cap="none" spc="0" normalizeH="0" baseline="0" dirty="0">
              <a:ln>
                <a:noFill/>
              </a:ln>
              <a:solidFill>
                <a:srgbClr val="FF0000"/>
              </a:solidFill>
              <a:effectLst/>
              <a:uLnTx/>
              <a:uFillTx/>
            </a:endParaRPr>
          </a:p>
        </p:txBody>
      </p:sp>
      <p:sp>
        <p:nvSpPr>
          <p:cNvPr id="2" name="TextovéPole 1"/>
          <p:cNvSpPr txBox="1"/>
          <p:nvPr/>
        </p:nvSpPr>
        <p:spPr>
          <a:xfrm>
            <a:off x="372360" y="1876698"/>
            <a:ext cx="6321402" cy="3108543"/>
          </a:xfrm>
          <a:prstGeom prst="rect">
            <a:avLst/>
          </a:prstGeom>
          <a:solidFill>
            <a:schemeClr val="accent6">
              <a:lumMod val="40000"/>
              <a:lumOff val="60000"/>
            </a:schemeClr>
          </a:solidFill>
        </p:spPr>
        <p:txBody>
          <a:bodyPr wrap="square" rtlCol="0">
            <a:spAutoFit/>
          </a:bodyPr>
          <a:lstStyle/>
          <a:p>
            <a:pPr>
              <a:defRPr/>
            </a:pPr>
            <a:r>
              <a:rPr lang="cs-CZ" sz="2800" b="1" dirty="0">
                <a:solidFill>
                  <a:srgbClr val="FF0000"/>
                </a:solidFill>
              </a:rPr>
              <a:t>Vyspělé země: </a:t>
            </a:r>
            <a:r>
              <a:rPr lang="cs-CZ" sz="2800" b="1" dirty="0">
                <a:solidFill>
                  <a:srgbClr val="008080"/>
                </a:solidFill>
              </a:rPr>
              <a:t>jen málo lidí v nejvyšší a nejnižší třídě, většina uprostřed.</a:t>
            </a:r>
          </a:p>
          <a:p>
            <a:pPr>
              <a:defRPr/>
            </a:pPr>
            <a:endParaRPr lang="cs-CZ" sz="2800" b="1" dirty="0">
              <a:solidFill>
                <a:srgbClr val="008080"/>
              </a:solidFill>
            </a:endParaRPr>
          </a:p>
          <a:p>
            <a:pPr>
              <a:defRPr/>
            </a:pPr>
            <a:r>
              <a:rPr lang="cs-CZ" sz="2800" b="1" dirty="0">
                <a:solidFill>
                  <a:srgbClr val="FF3300"/>
                </a:solidFill>
              </a:rPr>
              <a:t>Méně rozvinuté země:</a:t>
            </a:r>
            <a:r>
              <a:rPr lang="cs-CZ" sz="2800" b="1" dirty="0">
                <a:solidFill>
                  <a:schemeClr val="bg1"/>
                </a:solidFill>
              </a:rPr>
              <a:t> </a:t>
            </a:r>
            <a:r>
              <a:rPr lang="cs-CZ" sz="2800" b="1" dirty="0">
                <a:solidFill>
                  <a:srgbClr val="008080"/>
                </a:solidFill>
              </a:rPr>
              <a:t>(Latinská Amerika, Afrika) pyramidová struktura.</a:t>
            </a:r>
          </a:p>
          <a:p>
            <a:pPr>
              <a:defRPr/>
            </a:pPr>
            <a:r>
              <a:rPr lang="cs-CZ" sz="2800" b="1" dirty="0">
                <a:solidFill>
                  <a:srgbClr val="008080"/>
                </a:solidFill>
              </a:rPr>
              <a:t>Příslušnost k určité společenské třídě  určuje nákupní chování  jednotlivců.</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436" y="0"/>
            <a:ext cx="1464833" cy="1127893"/>
          </a:xfrm>
          <a:prstGeom prst="rect">
            <a:avLst/>
          </a:prstGeom>
        </p:spPr>
      </p:pic>
      <p:sp>
        <p:nvSpPr>
          <p:cNvPr id="3" name="Rovnoramenný trojúhelník 2">
            <a:extLst>
              <a:ext uri="{FF2B5EF4-FFF2-40B4-BE49-F238E27FC236}">
                <a16:creationId xmlns:a16="http://schemas.microsoft.com/office/drawing/2014/main" id="{794F47E2-895E-48AB-BFFA-410F94F29A5C}"/>
              </a:ext>
            </a:extLst>
          </p:cNvPr>
          <p:cNvSpPr/>
          <p:nvPr/>
        </p:nvSpPr>
        <p:spPr>
          <a:xfrm>
            <a:off x="7199790" y="3789976"/>
            <a:ext cx="3258105" cy="2796466"/>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05517369-BFD5-48B4-AE54-ADEC7B46C9B5}"/>
              </a:ext>
            </a:extLst>
          </p:cNvPr>
          <p:cNvSpPr txBox="1"/>
          <p:nvPr/>
        </p:nvSpPr>
        <p:spPr>
          <a:xfrm>
            <a:off x="10164932" y="4163627"/>
            <a:ext cx="1848337" cy="954107"/>
          </a:xfrm>
          <a:prstGeom prst="rect">
            <a:avLst/>
          </a:prstGeom>
          <a:noFill/>
        </p:spPr>
        <p:txBody>
          <a:bodyPr wrap="square" rtlCol="0">
            <a:spAutoFit/>
          </a:bodyPr>
          <a:lstStyle/>
          <a:p>
            <a:pPr algn="ctr"/>
            <a:r>
              <a:rPr lang="cs-CZ" sz="2800" dirty="0">
                <a:solidFill>
                  <a:srgbClr val="FF0000"/>
                </a:solidFill>
              </a:rPr>
              <a:t>Méně rozvinuté</a:t>
            </a:r>
          </a:p>
        </p:txBody>
      </p:sp>
      <p:sp>
        <p:nvSpPr>
          <p:cNvPr id="7" name="Kosočtverec 6">
            <a:extLst>
              <a:ext uri="{FF2B5EF4-FFF2-40B4-BE49-F238E27FC236}">
                <a16:creationId xmlns:a16="http://schemas.microsoft.com/office/drawing/2014/main" id="{D5959E21-16C6-4568-846C-5AD30DB04CFB}"/>
              </a:ext>
            </a:extLst>
          </p:cNvPr>
          <p:cNvSpPr/>
          <p:nvPr/>
        </p:nvSpPr>
        <p:spPr>
          <a:xfrm>
            <a:off x="7111013" y="621607"/>
            <a:ext cx="2627790" cy="299600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914FD56B-D8A1-452F-BFC9-786DE0DD566D}"/>
              </a:ext>
            </a:extLst>
          </p:cNvPr>
          <p:cNvSpPr txBox="1"/>
          <p:nvPr/>
        </p:nvSpPr>
        <p:spPr>
          <a:xfrm>
            <a:off x="9738803" y="1429505"/>
            <a:ext cx="1917578" cy="954107"/>
          </a:xfrm>
          <a:prstGeom prst="rect">
            <a:avLst/>
          </a:prstGeom>
          <a:noFill/>
        </p:spPr>
        <p:txBody>
          <a:bodyPr wrap="square" rtlCol="0">
            <a:spAutoFit/>
          </a:bodyPr>
          <a:lstStyle/>
          <a:p>
            <a:pPr algn="ctr"/>
            <a:r>
              <a:rPr lang="cs-CZ" sz="2800" dirty="0">
                <a:solidFill>
                  <a:srgbClr val="FF0000"/>
                </a:solidFill>
              </a:rPr>
              <a:t>Vyspělé země</a:t>
            </a:r>
          </a:p>
        </p:txBody>
      </p:sp>
    </p:spTree>
    <p:extLst>
      <p:ext uri="{BB962C8B-B14F-4D97-AF65-F5344CB8AC3E}">
        <p14:creationId xmlns:p14="http://schemas.microsoft.com/office/powerpoint/2010/main" val="1920157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240663" y="835505"/>
            <a:ext cx="9307773"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307871"/>
                </a:solidFill>
                <a:latin typeface="Times New Roman"/>
                <a:ea typeface="+mj-ea"/>
                <a:cs typeface="+mj-cs"/>
              </a:rPr>
              <a:t>Sociální stratifikace v praxi</a:t>
            </a:r>
            <a:endParaRPr kumimoji="0" lang="en-GB" sz="3200" b="1" i="0" u="none" strike="noStrike" kern="0" cap="none" spc="0" normalizeH="0" baseline="0" dirty="0">
              <a:ln>
                <a:noFill/>
              </a:ln>
              <a:solidFill>
                <a:srgbClr val="FF0000"/>
              </a:solidFill>
              <a:effectLst/>
              <a:uLnTx/>
              <a:uFillTx/>
            </a:endParaRPr>
          </a:p>
        </p:txBody>
      </p:sp>
      <p:sp>
        <p:nvSpPr>
          <p:cNvPr id="2" name="TextovéPole 1"/>
          <p:cNvSpPr txBox="1"/>
          <p:nvPr/>
        </p:nvSpPr>
        <p:spPr>
          <a:xfrm>
            <a:off x="163405" y="1794146"/>
            <a:ext cx="6450460" cy="3108543"/>
          </a:xfrm>
          <a:prstGeom prst="rect">
            <a:avLst/>
          </a:prstGeom>
          <a:solidFill>
            <a:schemeClr val="accent6">
              <a:lumMod val="20000"/>
              <a:lumOff val="80000"/>
            </a:schemeClr>
          </a:solidFill>
        </p:spPr>
        <p:txBody>
          <a:bodyPr wrap="square" rtlCol="0">
            <a:spAutoFit/>
          </a:bodyPr>
          <a:lstStyle/>
          <a:p>
            <a:pPr>
              <a:defRPr/>
            </a:pPr>
            <a:r>
              <a:rPr lang="cs-CZ" sz="2800" b="1" dirty="0">
                <a:solidFill>
                  <a:srgbClr val="FF3300"/>
                </a:solidFill>
              </a:rPr>
              <a:t>Horní třídy </a:t>
            </a:r>
            <a:r>
              <a:rPr lang="cs-CZ" sz="2800" b="1" dirty="0">
                <a:solidFill>
                  <a:srgbClr val="008080"/>
                </a:solidFill>
              </a:rPr>
              <a:t>ve vyspělých zemích jsou si podobné s horními třídami v méně rozvinutých‚ posílení globálních luxusních značek.</a:t>
            </a:r>
          </a:p>
          <a:p>
            <a:pPr>
              <a:defRPr/>
            </a:pPr>
            <a:endParaRPr lang="cs-CZ" sz="2800" b="1" dirty="0">
              <a:solidFill>
                <a:srgbClr val="008080"/>
              </a:solidFill>
            </a:endParaRPr>
          </a:p>
          <a:p>
            <a:pPr>
              <a:defRPr/>
            </a:pPr>
            <a:r>
              <a:rPr lang="cs-CZ" sz="2800" b="1" dirty="0">
                <a:solidFill>
                  <a:srgbClr val="FF3300"/>
                </a:solidFill>
              </a:rPr>
              <a:t>Nižší třídy </a:t>
            </a:r>
            <a:r>
              <a:rPr lang="cs-CZ" sz="2800" b="1" dirty="0">
                <a:solidFill>
                  <a:srgbClr val="008080"/>
                </a:solidFill>
              </a:rPr>
              <a:t>jsou více spojeny s kulturou, méně se to však projevuje u mladých lidí.</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436" y="0"/>
            <a:ext cx="1464833" cy="1127893"/>
          </a:xfrm>
          <a:prstGeom prst="rect">
            <a:avLst/>
          </a:prstGeom>
        </p:spPr>
      </p:pic>
      <p:sp>
        <p:nvSpPr>
          <p:cNvPr id="7" name="Rovnoramenný trojúhelník 6">
            <a:extLst>
              <a:ext uri="{FF2B5EF4-FFF2-40B4-BE49-F238E27FC236}">
                <a16:creationId xmlns:a16="http://schemas.microsoft.com/office/drawing/2014/main" id="{9A1DF70B-F69F-4AF9-AEA3-7BA705DE53BB}"/>
              </a:ext>
            </a:extLst>
          </p:cNvPr>
          <p:cNvSpPr/>
          <p:nvPr/>
        </p:nvSpPr>
        <p:spPr>
          <a:xfrm>
            <a:off x="8770490" y="3226029"/>
            <a:ext cx="3258105" cy="2796466"/>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a:extLst>
              <a:ext uri="{FF2B5EF4-FFF2-40B4-BE49-F238E27FC236}">
                <a16:creationId xmlns:a16="http://schemas.microsoft.com/office/drawing/2014/main" id="{ACD2C7AA-57D6-4B5E-9429-41C996D0CB8D}"/>
              </a:ext>
            </a:extLst>
          </p:cNvPr>
          <p:cNvCxnSpPr/>
          <p:nvPr/>
        </p:nvCxnSpPr>
        <p:spPr>
          <a:xfrm>
            <a:off x="6196614" y="4181383"/>
            <a:ext cx="2938508" cy="1154097"/>
          </a:xfrm>
          <a:prstGeom prst="straightConnector1">
            <a:avLst/>
          </a:prstGeom>
          <a:ln w="762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633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281067" y="391321"/>
            <a:ext cx="7254749" cy="523220"/>
          </a:xfrm>
          <a:prstGeom prst="rect">
            <a:avLst/>
          </a:prstGeom>
        </p:spPr>
        <p:txBody>
          <a:bodyPr wrap="square">
            <a:spAutoFit/>
          </a:bodyPr>
          <a:lstStyle/>
          <a:p>
            <a:pPr lvl="0">
              <a:defRPr/>
            </a:pPr>
            <a:r>
              <a:rPr lang="cs-CZ" sz="2800" b="1" dirty="0">
                <a:solidFill>
                  <a:srgbClr val="008080"/>
                </a:solidFill>
              </a:rPr>
              <a:t>Sociální prostředí - vztahy</a:t>
            </a:r>
            <a:endParaRPr kumimoji="0" lang="en-GB" sz="2800" b="1" i="0" u="none" strike="noStrike" kern="0" cap="none" spc="0" normalizeH="0" baseline="0" dirty="0">
              <a:ln>
                <a:noFill/>
              </a:ln>
              <a:solidFill>
                <a:srgbClr val="008080"/>
              </a:solidFill>
              <a:effectLst/>
              <a:uLnTx/>
              <a:uFillTx/>
            </a:endParaRPr>
          </a:p>
        </p:txBody>
      </p:sp>
      <p:sp>
        <p:nvSpPr>
          <p:cNvPr id="2" name="TextovéPole 1"/>
          <p:cNvSpPr txBox="1"/>
          <p:nvPr/>
        </p:nvSpPr>
        <p:spPr>
          <a:xfrm>
            <a:off x="547928" y="1109288"/>
            <a:ext cx="8128205" cy="1754326"/>
          </a:xfrm>
          <a:prstGeom prst="rect">
            <a:avLst/>
          </a:prstGeom>
          <a:solidFill>
            <a:schemeClr val="accent6">
              <a:lumMod val="20000"/>
              <a:lumOff val="80000"/>
            </a:schemeClr>
          </a:solidFill>
        </p:spPr>
        <p:txBody>
          <a:bodyPr wrap="square" rtlCol="0">
            <a:spAutoFit/>
          </a:bodyPr>
          <a:lstStyle/>
          <a:p>
            <a:pPr>
              <a:lnSpc>
                <a:spcPct val="90000"/>
              </a:lnSpc>
              <a:buFont typeface="Wingdings" pitchFamily="2" charset="2"/>
              <a:buChar char="Ø"/>
              <a:defRPr/>
            </a:pPr>
            <a:r>
              <a:rPr lang="cs-CZ" sz="2400" b="1" i="1" dirty="0">
                <a:solidFill>
                  <a:srgbClr val="FF0000"/>
                </a:solidFill>
              </a:rPr>
              <a:t>Vztah muž - žena</a:t>
            </a:r>
            <a:r>
              <a:rPr lang="cs-CZ" sz="2400" b="1" dirty="0">
                <a:solidFill>
                  <a:srgbClr val="FF0000"/>
                </a:solidFill>
              </a:rPr>
              <a:t> </a:t>
            </a:r>
          </a:p>
          <a:p>
            <a:pPr>
              <a:lnSpc>
                <a:spcPct val="90000"/>
              </a:lnSpc>
              <a:buFont typeface="Wingdings" pitchFamily="2" charset="2"/>
              <a:buChar char="Ø"/>
              <a:defRPr/>
            </a:pPr>
            <a:r>
              <a:rPr lang="cs-CZ" sz="2400" b="1" dirty="0">
                <a:solidFill>
                  <a:srgbClr val="008080"/>
                </a:solidFill>
              </a:rPr>
              <a:t>ve vyspělých zemích povýšení v zaměstnání se dočká spíše muž, je často i lépe hodnocen.</a:t>
            </a:r>
          </a:p>
          <a:p>
            <a:pPr>
              <a:lnSpc>
                <a:spcPct val="90000"/>
              </a:lnSpc>
              <a:defRPr/>
            </a:pPr>
            <a:endParaRPr lang="cs-CZ" sz="2400" b="1" dirty="0">
              <a:solidFill>
                <a:srgbClr val="008080"/>
              </a:solidFill>
            </a:endParaRPr>
          </a:p>
          <a:p>
            <a:pPr>
              <a:lnSpc>
                <a:spcPct val="90000"/>
              </a:lnSpc>
              <a:buFont typeface="Wingdings" pitchFamily="2" charset="2"/>
              <a:buChar char="Ø"/>
              <a:defRPr/>
            </a:pPr>
            <a:r>
              <a:rPr lang="cs-CZ" sz="2400" b="1" dirty="0">
                <a:solidFill>
                  <a:srgbClr val="008080"/>
                </a:solidFill>
              </a:rPr>
              <a:t>postoj k tzv. sexuálnímu harašení, tak jak je vnímán v USA. </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715" y="195486"/>
            <a:ext cx="1251765" cy="848621"/>
          </a:xfrm>
          <a:prstGeom prst="rect">
            <a:avLst/>
          </a:prstGeom>
        </p:spPr>
      </p:pic>
      <p:sp>
        <p:nvSpPr>
          <p:cNvPr id="7" name="AutoShape 10"/>
          <p:cNvSpPr>
            <a:spLocks noChangeArrowheads="1"/>
          </p:cNvSpPr>
          <p:nvPr/>
        </p:nvSpPr>
        <p:spPr bwMode="auto">
          <a:xfrm>
            <a:off x="9100195" y="247078"/>
            <a:ext cx="930336" cy="797029"/>
          </a:xfrm>
          <a:prstGeom prst="smileyFace">
            <a:avLst>
              <a:gd name="adj" fmla="val 4653"/>
            </a:avLst>
          </a:prstGeom>
          <a:solidFill>
            <a:srgbClr val="FFFF00"/>
          </a:solidFill>
          <a:ln w="9525">
            <a:solidFill>
              <a:srgbClr val="663300"/>
            </a:solidFill>
            <a:round/>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cs-CZ" altLang="cs-CZ" sz="1800" dirty="0"/>
          </a:p>
        </p:txBody>
      </p:sp>
      <p:sp>
        <p:nvSpPr>
          <p:cNvPr id="8" name="TextovéPole 7">
            <a:extLst>
              <a:ext uri="{FF2B5EF4-FFF2-40B4-BE49-F238E27FC236}">
                <a16:creationId xmlns:a16="http://schemas.microsoft.com/office/drawing/2014/main" id="{7EA1AC42-7C0F-423F-A474-88C488F9072B}"/>
              </a:ext>
            </a:extLst>
          </p:cNvPr>
          <p:cNvSpPr txBox="1"/>
          <p:nvPr/>
        </p:nvSpPr>
        <p:spPr>
          <a:xfrm>
            <a:off x="529262" y="3061824"/>
            <a:ext cx="8128205" cy="1421928"/>
          </a:xfrm>
          <a:prstGeom prst="rect">
            <a:avLst/>
          </a:prstGeom>
          <a:solidFill>
            <a:schemeClr val="accent6">
              <a:lumMod val="20000"/>
              <a:lumOff val="80000"/>
            </a:schemeClr>
          </a:solidFill>
        </p:spPr>
        <p:txBody>
          <a:bodyPr wrap="square" rtlCol="0">
            <a:spAutoFit/>
          </a:bodyPr>
          <a:lstStyle/>
          <a:p>
            <a:pPr>
              <a:lnSpc>
                <a:spcPct val="90000"/>
              </a:lnSpc>
              <a:buFont typeface="Wingdings" pitchFamily="2" charset="2"/>
              <a:buChar char="Ø"/>
              <a:defRPr/>
            </a:pPr>
            <a:r>
              <a:rPr lang="cs-CZ" sz="2400" b="1" i="1" dirty="0">
                <a:solidFill>
                  <a:srgbClr val="FF0000"/>
                </a:solidFill>
              </a:rPr>
              <a:t>Vztah mládí -  stáří</a:t>
            </a:r>
            <a:r>
              <a:rPr lang="cs-CZ" sz="2400" b="1" dirty="0">
                <a:solidFill>
                  <a:srgbClr val="FF0000"/>
                </a:solidFill>
              </a:rPr>
              <a:t> </a:t>
            </a:r>
            <a:endParaRPr lang="cs-CZ" sz="2400" b="1" dirty="0"/>
          </a:p>
          <a:p>
            <a:pPr>
              <a:lnSpc>
                <a:spcPct val="90000"/>
              </a:lnSpc>
              <a:buFont typeface="Wingdings" pitchFamily="2" charset="2"/>
              <a:buChar char="Ø"/>
              <a:defRPr/>
            </a:pPr>
            <a:endParaRPr lang="cs-CZ" sz="2400" b="1" dirty="0">
              <a:solidFill>
                <a:schemeClr val="bg1"/>
              </a:solidFill>
            </a:endParaRPr>
          </a:p>
          <a:p>
            <a:pPr>
              <a:lnSpc>
                <a:spcPct val="90000"/>
              </a:lnSpc>
              <a:buFont typeface="Wingdings" pitchFamily="2" charset="2"/>
              <a:buChar char="Ø"/>
              <a:defRPr/>
            </a:pPr>
            <a:r>
              <a:rPr lang="cs-CZ" sz="2400" b="1" dirty="0">
                <a:solidFill>
                  <a:srgbClr val="008080"/>
                </a:solidFill>
              </a:rPr>
              <a:t>prestiž, pořadí a důležitost sociální role je připisována starším nebo mladším. </a:t>
            </a:r>
          </a:p>
        </p:txBody>
      </p:sp>
      <p:sp>
        <p:nvSpPr>
          <p:cNvPr id="9" name="TextovéPole 8">
            <a:extLst>
              <a:ext uri="{FF2B5EF4-FFF2-40B4-BE49-F238E27FC236}">
                <a16:creationId xmlns:a16="http://schemas.microsoft.com/office/drawing/2014/main" id="{FF7CD43A-AFB1-456C-84D9-F4EC936DF7C8}"/>
              </a:ext>
            </a:extLst>
          </p:cNvPr>
          <p:cNvSpPr txBox="1"/>
          <p:nvPr/>
        </p:nvSpPr>
        <p:spPr>
          <a:xfrm>
            <a:off x="446715" y="4712353"/>
            <a:ext cx="8210752" cy="1754326"/>
          </a:xfrm>
          <a:prstGeom prst="rect">
            <a:avLst/>
          </a:prstGeom>
          <a:solidFill>
            <a:schemeClr val="accent6">
              <a:lumMod val="20000"/>
              <a:lumOff val="80000"/>
            </a:schemeClr>
          </a:solidFill>
        </p:spPr>
        <p:txBody>
          <a:bodyPr wrap="square" rtlCol="0">
            <a:spAutoFit/>
          </a:bodyPr>
          <a:lstStyle/>
          <a:p>
            <a:pPr>
              <a:lnSpc>
                <a:spcPct val="90000"/>
              </a:lnSpc>
              <a:buFont typeface="Wingdings" pitchFamily="2" charset="2"/>
              <a:buChar char="Ø"/>
              <a:defRPr/>
            </a:pPr>
            <a:r>
              <a:rPr lang="cs-CZ" sz="2400" b="1" i="1" dirty="0">
                <a:solidFill>
                  <a:srgbClr val="FF0000"/>
                </a:solidFill>
              </a:rPr>
              <a:t>Výkon – status </a:t>
            </a:r>
            <a:r>
              <a:rPr lang="cs-CZ" sz="2400" b="1" dirty="0"/>
              <a:t> </a:t>
            </a:r>
          </a:p>
          <a:p>
            <a:pPr>
              <a:lnSpc>
                <a:spcPct val="90000"/>
              </a:lnSpc>
              <a:buFont typeface="Wingdings" pitchFamily="2" charset="2"/>
              <a:buChar char="Ø"/>
              <a:defRPr/>
            </a:pPr>
            <a:endParaRPr lang="cs-CZ" sz="2400" b="1" dirty="0">
              <a:solidFill>
                <a:schemeClr val="bg1"/>
              </a:solidFill>
            </a:endParaRPr>
          </a:p>
          <a:p>
            <a:pPr>
              <a:lnSpc>
                <a:spcPct val="90000"/>
              </a:lnSpc>
              <a:buFont typeface="Wingdings" pitchFamily="2" charset="2"/>
              <a:buChar char="Ø"/>
              <a:defRPr/>
            </a:pPr>
            <a:r>
              <a:rPr lang="cs-CZ" sz="2400" b="1" dirty="0">
                <a:solidFill>
                  <a:srgbClr val="008080"/>
                </a:solidFill>
              </a:rPr>
              <a:t>odměny a prestiž založeny na výkonu jedince nebo statusu spojeném s rodinou, pozicí nebo se společenskou vrstvou. </a:t>
            </a:r>
            <a:r>
              <a:rPr lang="cs-CZ" sz="2400" b="1" i="1" dirty="0">
                <a:solidFill>
                  <a:srgbClr val="008080"/>
                </a:solidFill>
              </a:rPr>
              <a:t>Orientace na status</a:t>
            </a:r>
            <a:r>
              <a:rPr lang="cs-CZ" sz="2400" b="1" dirty="0">
                <a:solidFill>
                  <a:srgbClr val="008080"/>
                </a:solidFill>
              </a:rPr>
              <a:t> je typická pro většinu arabských zemí. </a:t>
            </a:r>
            <a:endParaRPr lang="cs-CZ" sz="2400" b="1" i="1" dirty="0">
              <a:solidFill>
                <a:srgbClr val="008080"/>
              </a:solidFill>
            </a:endParaRPr>
          </a:p>
        </p:txBody>
      </p:sp>
      <p:pic>
        <p:nvPicPr>
          <p:cNvPr id="12" name="Obrázek 11">
            <a:extLst>
              <a:ext uri="{FF2B5EF4-FFF2-40B4-BE49-F238E27FC236}">
                <a16:creationId xmlns:a16="http://schemas.microsoft.com/office/drawing/2014/main" id="{E8E00DFF-C577-4B35-A962-B7F79E7A537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57569" y="1202924"/>
            <a:ext cx="2813482" cy="1660690"/>
          </a:xfrm>
          <a:prstGeom prst="rect">
            <a:avLst/>
          </a:prstGeom>
        </p:spPr>
      </p:pic>
    </p:spTree>
    <p:extLst>
      <p:ext uri="{BB962C8B-B14F-4D97-AF65-F5344CB8AC3E}">
        <p14:creationId xmlns:p14="http://schemas.microsoft.com/office/powerpoint/2010/main" val="34850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7309340"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3200" b="1" kern="0" dirty="0">
                <a:solidFill>
                  <a:srgbClr val="307871"/>
                </a:solidFill>
                <a:latin typeface="Times New Roman"/>
                <a:ea typeface="+mj-ea"/>
                <a:cs typeface="+mj-cs"/>
              </a:rPr>
              <a:t>Pojem kultura</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322543" y="1729539"/>
            <a:ext cx="7309339" cy="3548023"/>
          </a:xfrm>
          <a:prstGeom prst="rect">
            <a:avLst/>
          </a:prstGeom>
          <a:solidFill>
            <a:schemeClr val="accent6">
              <a:lumMod val="20000"/>
              <a:lumOff val="80000"/>
            </a:schemeClr>
          </a:solidFill>
        </p:spPr>
        <p:txBody>
          <a:bodyPr wrap="square" rtlCol="0">
            <a:spAutoFit/>
          </a:bodyPr>
          <a:lstStyle/>
          <a:p>
            <a:pPr>
              <a:lnSpc>
                <a:spcPct val="80000"/>
              </a:lnSpc>
              <a:defRPr/>
            </a:pPr>
            <a:r>
              <a:rPr lang="cs-CZ" sz="2800" b="1" dirty="0">
                <a:solidFill>
                  <a:srgbClr val="008080"/>
                </a:solidFill>
              </a:rPr>
              <a:t>Poprvé v antickém Řecku: </a:t>
            </a:r>
            <a:r>
              <a:rPr lang="cs-CZ" sz="2800" b="1" dirty="0">
                <a:solidFill>
                  <a:srgbClr val="FF0000"/>
                </a:solidFill>
              </a:rPr>
              <a:t>„</a:t>
            </a:r>
            <a:r>
              <a:rPr lang="cs-CZ" sz="2800" b="1" dirty="0" err="1">
                <a:solidFill>
                  <a:srgbClr val="FF0000"/>
                </a:solidFill>
              </a:rPr>
              <a:t>agri</a:t>
            </a:r>
            <a:r>
              <a:rPr lang="cs-CZ" sz="2800" b="1" dirty="0">
                <a:solidFill>
                  <a:srgbClr val="FF0000"/>
                </a:solidFill>
              </a:rPr>
              <a:t> </a:t>
            </a:r>
            <a:r>
              <a:rPr lang="cs-CZ" sz="2800" b="1" dirty="0" err="1">
                <a:solidFill>
                  <a:srgbClr val="FF0000"/>
                </a:solidFill>
              </a:rPr>
              <a:t>cullture</a:t>
            </a:r>
            <a:r>
              <a:rPr lang="cs-CZ" sz="2800" b="1" dirty="0">
                <a:solidFill>
                  <a:srgbClr val="FF0000"/>
                </a:solidFill>
              </a:rPr>
              <a:t>.“ (vzdělávání a obdělávání země).</a:t>
            </a:r>
          </a:p>
          <a:p>
            <a:pPr>
              <a:lnSpc>
                <a:spcPct val="80000"/>
              </a:lnSpc>
              <a:defRPr/>
            </a:pPr>
            <a:endParaRPr lang="cs-CZ" sz="2800" b="1" dirty="0">
              <a:solidFill>
                <a:srgbClr val="008080"/>
              </a:solidFill>
            </a:endParaRPr>
          </a:p>
          <a:p>
            <a:pPr>
              <a:lnSpc>
                <a:spcPct val="80000"/>
              </a:lnSpc>
              <a:defRPr/>
            </a:pPr>
            <a:r>
              <a:rPr lang="cs-CZ" sz="2800" b="1" dirty="0">
                <a:solidFill>
                  <a:srgbClr val="008080"/>
                </a:solidFill>
              </a:rPr>
              <a:t>Dle Světlíka </a:t>
            </a:r>
            <a:r>
              <a:rPr lang="cs-CZ" sz="2800" b="1" dirty="0">
                <a:solidFill>
                  <a:srgbClr val="FF0000"/>
                </a:solidFill>
              </a:rPr>
              <a:t>pochází z německého „die Kultur“!</a:t>
            </a:r>
          </a:p>
          <a:p>
            <a:pPr>
              <a:lnSpc>
                <a:spcPct val="80000"/>
              </a:lnSpc>
              <a:defRPr/>
            </a:pPr>
            <a:r>
              <a:rPr lang="cs-CZ" sz="2800" b="1" dirty="0">
                <a:solidFill>
                  <a:srgbClr val="FF0000"/>
                </a:solidFill>
              </a:rPr>
              <a:t>    (výraz  používaný od 18. stol. pro civilizaci).</a:t>
            </a:r>
          </a:p>
          <a:p>
            <a:pPr>
              <a:lnSpc>
                <a:spcPct val="80000"/>
              </a:lnSpc>
              <a:defRPr/>
            </a:pPr>
            <a:endParaRPr lang="cs-CZ" sz="2800" b="1" u="sng" dirty="0">
              <a:solidFill>
                <a:schemeClr val="bg1"/>
              </a:solidFill>
            </a:endParaRPr>
          </a:p>
          <a:p>
            <a:pPr>
              <a:lnSpc>
                <a:spcPct val="80000"/>
              </a:lnSpc>
              <a:defRPr/>
            </a:pPr>
            <a:r>
              <a:rPr lang="cs-CZ" sz="2800" b="1" dirty="0">
                <a:solidFill>
                  <a:srgbClr val="008080"/>
                </a:solidFill>
              </a:rPr>
              <a:t>V širším abstraktním pojetí: </a:t>
            </a:r>
            <a:r>
              <a:rPr lang="cs-CZ" sz="2800" b="1" dirty="0">
                <a:solidFill>
                  <a:srgbClr val="FF0000"/>
                </a:solidFill>
              </a:rPr>
              <a:t>vše, co lidská společnost vytvořila během svého historického vývoje (hmotné i duchovní produkty).</a:t>
            </a:r>
          </a:p>
          <a:p>
            <a:pPr>
              <a:lnSpc>
                <a:spcPct val="80000"/>
              </a:lnSpc>
              <a:defRPr/>
            </a:pPr>
            <a:endParaRPr lang="cs-CZ" sz="2800" b="1" dirty="0">
              <a:solidFill>
                <a:srgbClr val="008080"/>
              </a:solidFill>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7" name="Obrázek 6">
            <a:extLst>
              <a:ext uri="{FF2B5EF4-FFF2-40B4-BE49-F238E27FC236}">
                <a16:creationId xmlns:a16="http://schemas.microsoft.com/office/drawing/2014/main" id="{21B4096C-F693-4E80-848B-10699067C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207" y="1729539"/>
            <a:ext cx="2707702" cy="3797442"/>
          </a:xfrm>
          <a:prstGeom prst="rect">
            <a:avLst/>
          </a:prstGeom>
        </p:spPr>
      </p:pic>
    </p:spTree>
    <p:extLst>
      <p:ext uri="{BB962C8B-B14F-4D97-AF65-F5344CB8AC3E}">
        <p14:creationId xmlns:p14="http://schemas.microsoft.com/office/powerpoint/2010/main" val="312086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424124" y="123414"/>
            <a:ext cx="8065827" cy="881063"/>
          </a:xfrm>
        </p:spPr>
        <p:txBody>
          <a:bodyPr>
            <a:noAutofit/>
          </a:bodyPr>
          <a:lstStyle/>
          <a:p>
            <a:pPr>
              <a:defRPr/>
            </a:pPr>
            <a:r>
              <a:rPr lang="cs-CZ" sz="3200" b="1" i="1" dirty="0">
                <a:solidFill>
                  <a:srgbClr val="008080"/>
                </a:solidFill>
                <a:latin typeface="+mn-lt"/>
              </a:rPr>
              <a:t>Obchodní jednání – obecný přístup</a:t>
            </a:r>
            <a:endParaRPr lang="cs-CZ" sz="3200" b="1" dirty="0">
              <a:solidFill>
                <a:srgbClr val="008080"/>
              </a:solidFill>
              <a:latin typeface="+mn-lt"/>
            </a:endParaRPr>
          </a:p>
        </p:txBody>
      </p:sp>
      <p:graphicFrame>
        <p:nvGraphicFramePr>
          <p:cNvPr id="6" name="Tabulka 5">
            <a:extLst>
              <a:ext uri="{FF2B5EF4-FFF2-40B4-BE49-F238E27FC236}">
                <a16:creationId xmlns:a16="http://schemas.microsoft.com/office/drawing/2014/main" id="{C3705D43-3AE0-4D0E-9956-B59CCFA8C7E3}"/>
              </a:ext>
            </a:extLst>
          </p:cNvPr>
          <p:cNvGraphicFramePr>
            <a:graphicFrameLocks noGrp="1"/>
          </p:cNvGraphicFramePr>
          <p:nvPr/>
        </p:nvGraphicFramePr>
        <p:xfrm>
          <a:off x="5772150" y="3866769"/>
          <a:ext cx="647700" cy="271590"/>
        </p:xfrm>
        <a:graphic>
          <a:graphicData uri="http://schemas.openxmlformats.org/drawingml/2006/table">
            <a:tbl>
              <a:tblPr>
                <a:tableStyleId>{5C22544A-7EE6-4342-B048-85BDC9FD1C3A}</a:tableStyleId>
              </a:tblPr>
              <a:tblGrid>
                <a:gridCol w="647700">
                  <a:extLst>
                    <a:ext uri="{9D8B030D-6E8A-4147-A177-3AD203B41FA5}">
                      <a16:colId xmlns:a16="http://schemas.microsoft.com/office/drawing/2014/main" val="1233329132"/>
                    </a:ext>
                  </a:extLst>
                </a:gridCol>
              </a:tblGrid>
              <a:tr h="0">
                <a:tc>
                  <a:txBody>
                    <a:bodyPr/>
                    <a:lstStyle/>
                    <a:p>
                      <a:pPr algn="l">
                        <a:lnSpc>
                          <a:spcPct val="115000"/>
                        </a:lnSpc>
                        <a:spcAft>
                          <a:spcPts val="1000"/>
                        </a:spcAft>
                      </a:pPr>
                      <a:r>
                        <a:rPr lang="cs-CZ" sz="800">
                          <a:effectLst/>
                        </a:rPr>
                        <a:t>Formální strategie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07950" marR="107950" marT="0" marB="0"/>
                </a:tc>
                <a:extLst>
                  <a:ext uri="{0D108BD9-81ED-4DB2-BD59-A6C34878D82A}">
                    <a16:rowId xmlns:a16="http://schemas.microsoft.com/office/drawing/2014/main" val="774601226"/>
                  </a:ext>
                </a:extLst>
              </a:tr>
            </a:tbl>
          </a:graphicData>
        </a:graphic>
      </p:graphicFrame>
      <p:graphicFrame>
        <p:nvGraphicFramePr>
          <p:cNvPr id="7" name="Tabulka 6">
            <a:extLst>
              <a:ext uri="{FF2B5EF4-FFF2-40B4-BE49-F238E27FC236}">
                <a16:creationId xmlns:a16="http://schemas.microsoft.com/office/drawing/2014/main" id="{D1AB8AD4-736C-4865-8D1B-550B8AEC8B24}"/>
              </a:ext>
            </a:extLst>
          </p:cNvPr>
          <p:cNvGraphicFramePr>
            <a:graphicFrameLocks noGrp="1"/>
          </p:cNvGraphicFramePr>
          <p:nvPr>
            <p:extLst>
              <p:ext uri="{D42A27DB-BD31-4B8C-83A1-F6EECF244321}">
                <p14:modId xmlns:p14="http://schemas.microsoft.com/office/powerpoint/2010/main" val="999499507"/>
              </p:ext>
            </p:extLst>
          </p:nvPr>
        </p:nvGraphicFramePr>
        <p:xfrm>
          <a:off x="5772150" y="3936873"/>
          <a:ext cx="372954" cy="411798"/>
        </p:xfrm>
        <a:graphic>
          <a:graphicData uri="http://schemas.openxmlformats.org/drawingml/2006/table">
            <a:tbl>
              <a:tblPr>
                <a:tableStyleId>{5C22544A-7EE6-4342-B048-85BDC9FD1C3A}</a:tableStyleId>
              </a:tblPr>
              <a:tblGrid>
                <a:gridCol w="372954">
                  <a:extLst>
                    <a:ext uri="{9D8B030D-6E8A-4147-A177-3AD203B41FA5}">
                      <a16:colId xmlns:a16="http://schemas.microsoft.com/office/drawing/2014/main" val="520714216"/>
                    </a:ext>
                  </a:extLst>
                </a:gridCol>
              </a:tblGrid>
              <a:tr h="0">
                <a:tc>
                  <a:txBody>
                    <a:bodyPr/>
                    <a:lstStyle/>
                    <a:p>
                      <a:pPr algn="l">
                        <a:lnSpc>
                          <a:spcPct val="115000"/>
                        </a:lnSpc>
                        <a:spcAft>
                          <a:spcPts val="1000"/>
                        </a:spcAft>
                      </a:pPr>
                      <a:r>
                        <a:rPr lang="cs-CZ" sz="800" dirty="0">
                          <a:effectLst/>
                        </a:rPr>
                        <a:t>Jednání</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7950" marR="107950" marT="0" marB="0"/>
                </a:tc>
                <a:extLst>
                  <a:ext uri="{0D108BD9-81ED-4DB2-BD59-A6C34878D82A}">
                    <a16:rowId xmlns:a16="http://schemas.microsoft.com/office/drawing/2014/main" val="3728868216"/>
                  </a:ext>
                </a:extLst>
              </a:tr>
            </a:tbl>
          </a:graphicData>
        </a:graphic>
      </p:graphicFrame>
      <p:sp>
        <p:nvSpPr>
          <p:cNvPr id="8" name="Rectangle 2">
            <a:extLst>
              <a:ext uri="{FF2B5EF4-FFF2-40B4-BE49-F238E27FC236}">
                <a16:creationId xmlns:a16="http://schemas.microsoft.com/office/drawing/2014/main" id="{BC53BB17-040F-4898-8D90-5FA0654F35F7}"/>
              </a:ext>
            </a:extLst>
          </p:cNvPr>
          <p:cNvSpPr>
            <a:spLocks noChangeArrowheads="1"/>
          </p:cNvSpPr>
          <p:nvPr/>
        </p:nvSpPr>
        <p:spPr bwMode="auto">
          <a:xfrm>
            <a:off x="368901" y="852131"/>
            <a:ext cx="11454198" cy="6001643"/>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1" i="1"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 ● </a:t>
            </a:r>
            <a:r>
              <a:rPr kumimoji="0" lang="cs-CZ" altLang="cs-CZ" sz="2400" b="1" i="1" u="none" strike="noStrike" cap="none" normalizeH="0" baseline="0" dirty="0">
                <a:ln>
                  <a:noFill/>
                </a:ln>
                <a:solidFill>
                  <a:srgbClr val="FF0000"/>
                </a:solidFill>
                <a:effectLst/>
                <a:ea typeface="Calibri" panose="020F0502020204030204" pitchFamily="34" charset="0"/>
                <a:cs typeface="Times New Roman" panose="02020603050405020304" pitchFamily="18" charset="0"/>
              </a:rPr>
              <a:t>První etapa</a:t>
            </a:r>
            <a:r>
              <a:rPr kumimoji="0" lang="cs-CZ" altLang="cs-CZ" sz="2400" b="0" i="1" u="none" strike="noStrike" cap="none" normalizeH="0" baseline="0" dirty="0">
                <a:ln>
                  <a:noFill/>
                </a:ln>
                <a:solidFill>
                  <a:srgbClr val="FF0000"/>
                </a:solidFill>
                <a:effectLst/>
                <a:ea typeface="Calibri" panose="020F0502020204030204" pitchFamily="34" charset="0"/>
                <a:cs typeface="Times New Roman" panose="02020603050405020304" pitchFamily="18" charset="0"/>
              </a:rPr>
              <a:t> </a:t>
            </a:r>
            <a:r>
              <a:rPr kumimoji="0" lang="cs-CZ" altLang="cs-CZ" sz="2400" b="0" i="0" u="none" strike="noStrike" cap="none" normalizeH="0" baseline="0" dirty="0">
                <a:ln>
                  <a:noFill/>
                </a:ln>
                <a:solidFill>
                  <a:srgbClr val="FF0000"/>
                </a:solidFill>
                <a:effectLst/>
                <a:ea typeface="Calibri" panose="020F0502020204030204" pitchFamily="34" charset="0"/>
                <a:cs typeface="Times New Roman" panose="02020603050405020304" pitchFamily="18" charset="0"/>
              </a:rPr>
              <a:t>– </a:t>
            </a:r>
            <a:r>
              <a:rPr kumimoji="0" lang="cs-CZ" altLang="cs-CZ" sz="2400" b="1" i="1" u="none" strike="noStrike" cap="none" normalizeH="0" baseline="0" dirty="0">
                <a:ln>
                  <a:noFill/>
                </a:ln>
                <a:solidFill>
                  <a:srgbClr val="FF0000"/>
                </a:solidFill>
                <a:effectLst/>
                <a:ea typeface="Calibri" panose="020F0502020204030204" pitchFamily="34" charset="0"/>
                <a:cs typeface="Times New Roman" panose="02020603050405020304" pitchFamily="18" charset="0"/>
              </a:rPr>
              <a:t>nabídka – otevření jednání</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rgbClr val="008080"/>
                </a:solidFill>
                <a:effectLst/>
                <a:ea typeface="Calibri" panose="020F0502020204030204" pitchFamily="34" charset="0"/>
                <a:cs typeface="Times New Roman" panose="02020603050405020304" pitchFamily="18" charset="0"/>
              </a:rPr>
              <a:t>Na obou zúčastněných stranách je, aby vyhodnotily své potřeby a cíle a rozhodly se, zda je nabídka zaujala, či nikoli. Strany se scházejí a probírají podmínky nabídky. Důležitou roli sehrává i celková atmosféra setkání. </a:t>
            </a:r>
          </a:p>
          <a:p>
            <a:pPr lvl="0" eaLnBrk="0" fontAlgn="base" hangingPunct="0">
              <a:spcBef>
                <a:spcPct val="0"/>
              </a:spcBef>
              <a:spcAft>
                <a:spcPct val="0"/>
              </a:spcAft>
            </a:pPr>
            <a:r>
              <a:rPr lang="cs-CZ" altLang="cs-CZ" sz="2400" b="1" i="1" dirty="0">
                <a:solidFill>
                  <a:srgbClr val="000000"/>
                </a:solidFill>
                <a:ea typeface="Calibri" panose="020F0502020204030204" pitchFamily="34" charset="0"/>
                <a:cs typeface="Times New Roman" panose="02020603050405020304" pitchFamily="18" charset="0"/>
              </a:rPr>
              <a:t> ● </a:t>
            </a:r>
            <a:r>
              <a:rPr lang="cs-CZ" altLang="cs-CZ" sz="2400" b="1" i="1" dirty="0">
                <a:solidFill>
                  <a:srgbClr val="FF0000"/>
                </a:solidFill>
                <a:ea typeface="Calibri" panose="020F0502020204030204" pitchFamily="34" charset="0"/>
                <a:cs typeface="Times New Roman" panose="02020603050405020304" pitchFamily="18" charset="0"/>
              </a:rPr>
              <a:t>Druhá etapa </a:t>
            </a:r>
            <a:r>
              <a:rPr lang="cs-CZ" altLang="cs-CZ" sz="2400" b="1" dirty="0">
                <a:solidFill>
                  <a:srgbClr val="FF0000"/>
                </a:solidFill>
                <a:ea typeface="Calibri" panose="020F0502020204030204" pitchFamily="34" charset="0"/>
                <a:cs typeface="Times New Roman" panose="02020603050405020304" pitchFamily="18" charset="0"/>
              </a:rPr>
              <a:t>– </a:t>
            </a:r>
            <a:r>
              <a:rPr lang="cs-CZ" altLang="cs-CZ" sz="2400" b="1" i="1" dirty="0">
                <a:solidFill>
                  <a:srgbClr val="FF0000"/>
                </a:solidFill>
                <a:ea typeface="Calibri" panose="020F0502020204030204" pitchFamily="34" charset="0"/>
                <a:cs typeface="Times New Roman" panose="02020603050405020304" pitchFamily="18" charset="0"/>
              </a:rPr>
              <a:t>neformální setkání </a:t>
            </a:r>
          </a:p>
          <a:p>
            <a:pPr lvl="0" eaLnBrk="0" fontAlgn="base" hangingPunct="0">
              <a:spcBef>
                <a:spcPct val="0"/>
              </a:spcBef>
              <a:spcAft>
                <a:spcPct val="0"/>
              </a:spcAft>
            </a:pPr>
            <a:r>
              <a:rPr kumimoji="0" lang="cs-CZ" altLang="cs-CZ" sz="2400" b="0" i="0" u="none" strike="noStrike" cap="none" normalizeH="0" baseline="0" dirty="0">
                <a:ln>
                  <a:noFill/>
                </a:ln>
                <a:solidFill>
                  <a:srgbClr val="008080"/>
                </a:solidFill>
                <a:effectLst/>
                <a:ea typeface="Calibri" panose="020F0502020204030204" pitchFamily="34" charset="0"/>
                <a:cs typeface="Times New Roman" panose="02020603050405020304" pitchFamily="18" charset="0"/>
              </a:rPr>
              <a:t>V mnohých částech světa (Asie, Latinská Amerika) je to důležité a často rozhoduje</a:t>
            </a:r>
            <a:r>
              <a:rPr kumimoji="0" lang="cs-CZ" altLang="cs-CZ" sz="2400" b="1" i="1" u="none" strike="noStrike" cap="none" normalizeH="0" baseline="0" dirty="0">
                <a:ln>
                  <a:noFill/>
                </a:ln>
                <a:solidFill>
                  <a:srgbClr val="008080"/>
                </a:solidFill>
                <a:effectLst/>
                <a:ea typeface="Calibri" panose="020F0502020204030204" pitchFamily="34" charset="0"/>
                <a:cs typeface="Times New Roman" panose="02020603050405020304" pitchFamily="18" charset="0"/>
              </a:rPr>
              <a:t> </a:t>
            </a:r>
            <a:r>
              <a:rPr kumimoji="0" lang="cs-CZ" altLang="cs-CZ" sz="2400" b="0" i="0" u="none" strike="noStrike" cap="none" normalizeH="0" baseline="0" dirty="0">
                <a:ln>
                  <a:noFill/>
                </a:ln>
                <a:solidFill>
                  <a:srgbClr val="008080"/>
                </a:solidFill>
                <a:effectLst/>
                <a:ea typeface="Calibri" panose="020F0502020204030204" pitchFamily="34" charset="0"/>
                <a:cs typeface="Times New Roman" panose="02020603050405020304" pitchFamily="18" charset="0"/>
              </a:rPr>
              <a:t>o úspěchu nebo neúspěchu obchodu (vzájemné sympatie, či antipatie mohou převážit nad racionální složkou rozhodování).</a:t>
            </a:r>
            <a:endParaRPr kumimoji="0" lang="cs-CZ" altLang="cs-CZ" sz="2400" b="0" i="0" u="none" strike="noStrike" cap="none" normalizeH="0" baseline="0" dirty="0">
              <a:ln>
                <a:noFill/>
              </a:ln>
              <a:solidFill>
                <a:srgbClr val="008080"/>
              </a:solidFill>
              <a:effectLst/>
            </a:endParaRPr>
          </a:p>
          <a:p>
            <a:pPr lvl="0" eaLnBrk="0" fontAlgn="base" hangingPunct="0">
              <a:spcBef>
                <a:spcPct val="0"/>
              </a:spcBef>
              <a:spcAft>
                <a:spcPct val="0"/>
              </a:spcAft>
            </a:pPr>
            <a:r>
              <a:rPr kumimoji="0" lang="cs-CZ" altLang="cs-CZ" sz="2400" b="1" i="1"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 </a:t>
            </a:r>
            <a:r>
              <a:rPr lang="cs-CZ" altLang="cs-CZ" sz="2400" b="1" i="1" dirty="0">
                <a:solidFill>
                  <a:srgbClr val="000000"/>
                </a:solidFill>
                <a:ea typeface="Calibri" panose="020F0502020204030204" pitchFamily="34" charset="0"/>
                <a:cs typeface="Times New Roman" panose="02020603050405020304" pitchFamily="18" charset="0"/>
              </a:rPr>
              <a:t>● </a:t>
            </a:r>
            <a:r>
              <a:rPr kumimoji="0" lang="cs-CZ" altLang="cs-CZ" sz="2400" b="1" i="1"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 </a:t>
            </a:r>
            <a:r>
              <a:rPr kumimoji="0" lang="cs-CZ" altLang="cs-CZ" sz="2400" b="1" i="1" u="none" strike="noStrike" cap="none" normalizeH="0" baseline="0" dirty="0">
                <a:ln>
                  <a:noFill/>
                </a:ln>
                <a:solidFill>
                  <a:srgbClr val="FF0000"/>
                </a:solidFill>
                <a:effectLst/>
                <a:ea typeface="Calibri" panose="020F0502020204030204" pitchFamily="34" charset="0"/>
                <a:cs typeface="Times New Roman" panose="02020603050405020304" pitchFamily="18" charset="0"/>
              </a:rPr>
              <a:t>Třetí etapa  -  tvorba a představení formální strategie obchodního jednání </a:t>
            </a:r>
          </a:p>
          <a:p>
            <a:pPr lvl="0" eaLnBrk="0" fontAlgn="base" hangingPunct="0">
              <a:spcBef>
                <a:spcPct val="0"/>
              </a:spcBef>
              <a:spcAft>
                <a:spcPct val="0"/>
              </a:spcAft>
            </a:pPr>
            <a:r>
              <a:rPr kumimoji="0" lang="cs-CZ" altLang="cs-CZ" sz="2400" b="0" i="0" u="none" strike="noStrike" cap="none" normalizeH="0" baseline="0" dirty="0">
                <a:ln>
                  <a:noFill/>
                </a:ln>
                <a:solidFill>
                  <a:srgbClr val="008080"/>
                </a:solidFill>
                <a:effectLst/>
                <a:ea typeface="Calibri" panose="020F0502020204030204" pitchFamily="34" charset="0"/>
                <a:cs typeface="Times New Roman" panose="02020603050405020304" pitchFamily="18" charset="0"/>
              </a:rPr>
              <a:t>Strategie</a:t>
            </a:r>
            <a:r>
              <a:rPr kumimoji="0" lang="cs-CZ" altLang="cs-CZ" sz="2400" b="1" i="1" u="none" strike="noStrike" cap="none" normalizeH="0" baseline="0" dirty="0">
                <a:ln>
                  <a:noFill/>
                </a:ln>
                <a:solidFill>
                  <a:srgbClr val="008080"/>
                </a:solidFill>
                <a:effectLst/>
                <a:ea typeface="Calibri" panose="020F0502020204030204" pitchFamily="34" charset="0"/>
                <a:cs typeface="Times New Roman" panose="02020603050405020304" pitchFamily="18" charset="0"/>
              </a:rPr>
              <a:t> </a:t>
            </a:r>
            <a:r>
              <a:rPr kumimoji="0" lang="cs-CZ" altLang="cs-CZ" sz="2400" b="0" i="0" u="none" strike="noStrike" cap="none" normalizeH="0" baseline="0" dirty="0">
                <a:ln>
                  <a:noFill/>
                </a:ln>
                <a:solidFill>
                  <a:srgbClr val="008080"/>
                </a:solidFill>
                <a:effectLst/>
                <a:ea typeface="Calibri" panose="020F0502020204030204" pitchFamily="34" charset="0"/>
                <a:cs typeface="Times New Roman" panose="02020603050405020304" pitchFamily="18" charset="0"/>
              </a:rPr>
              <a:t>vychází ze znalostí o obchodním partnerovi a jeho podniku – znalost pozice, funkce a kompetence obchodního partnera na trhu, jeho finanční situace, cíle a rozvojové plány do budoucna. Znalost hlavních zákazníků a dodavatelů (potřebné reference), analýza všech prvků kulturního a sociálního prostředí. </a:t>
            </a:r>
          </a:p>
          <a:p>
            <a:pPr lvl="0" eaLnBrk="0" fontAlgn="base" hangingPunct="0">
              <a:spcBef>
                <a:spcPct val="0"/>
              </a:spcBef>
              <a:spcAft>
                <a:spcPct val="0"/>
              </a:spcAft>
            </a:pPr>
            <a:r>
              <a:rPr lang="cs-CZ" altLang="cs-CZ" sz="2400" b="1" i="1" dirty="0">
                <a:solidFill>
                  <a:srgbClr val="000000"/>
                </a:solidFill>
                <a:ea typeface="Calibri" panose="020F0502020204030204" pitchFamily="34" charset="0"/>
                <a:cs typeface="Times New Roman" panose="02020603050405020304" pitchFamily="18" charset="0"/>
              </a:rPr>
              <a:t>● </a:t>
            </a:r>
            <a:r>
              <a:rPr kumimoji="0" lang="cs-CZ" altLang="cs-CZ" sz="2400" b="1" i="1" u="none" strike="noStrike" cap="none" normalizeH="0" baseline="0" dirty="0">
                <a:ln>
                  <a:noFill/>
                </a:ln>
                <a:solidFill>
                  <a:srgbClr val="FF0000"/>
                </a:solidFill>
                <a:effectLst/>
                <a:ea typeface="Calibri" panose="020F0502020204030204" pitchFamily="34" charset="0"/>
                <a:cs typeface="Times New Roman" panose="02020603050405020304" pitchFamily="18" charset="0"/>
              </a:rPr>
              <a:t>Čtvrtá etapa představuje vlastní obchodní jednání </a:t>
            </a:r>
            <a:r>
              <a:rPr kumimoji="0" lang="cs-CZ" altLang="cs-CZ" sz="2400" b="1" i="1"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  </a:t>
            </a:r>
            <a:r>
              <a:rPr kumimoji="0" lang="cs-CZ" altLang="cs-CZ" sz="2400" b="0" i="0" u="none" strike="noStrike" cap="none" normalizeH="0" baseline="0" dirty="0">
                <a:ln>
                  <a:noFill/>
                </a:ln>
                <a:solidFill>
                  <a:srgbClr val="008080"/>
                </a:solidFill>
                <a:effectLst/>
                <a:ea typeface="Calibri" panose="020F0502020204030204" pitchFamily="34" charset="0"/>
                <a:cs typeface="Times New Roman" panose="02020603050405020304" pitchFamily="18" charset="0"/>
              </a:rPr>
              <a:t>jež</a:t>
            </a:r>
            <a:r>
              <a:rPr kumimoji="0" lang="cs-CZ" altLang="cs-CZ" sz="2400" b="1" i="1" u="none" strike="noStrike" cap="none" normalizeH="0" baseline="0" dirty="0">
                <a:ln>
                  <a:noFill/>
                </a:ln>
                <a:solidFill>
                  <a:srgbClr val="008080"/>
                </a:solidFill>
                <a:effectLst/>
                <a:ea typeface="Calibri" panose="020F0502020204030204" pitchFamily="34" charset="0"/>
                <a:cs typeface="Times New Roman" panose="02020603050405020304" pitchFamily="18" charset="0"/>
              </a:rPr>
              <a:t> </a:t>
            </a:r>
            <a:r>
              <a:rPr kumimoji="0" lang="cs-CZ" altLang="cs-CZ" sz="2400" b="0" i="0" u="none" strike="noStrike" cap="none" normalizeH="0" baseline="0" dirty="0">
                <a:ln>
                  <a:noFill/>
                </a:ln>
                <a:solidFill>
                  <a:srgbClr val="008080"/>
                </a:solidFill>
                <a:effectLst/>
                <a:ea typeface="Calibri" panose="020F0502020204030204" pitchFamily="34" charset="0"/>
                <a:cs typeface="Times New Roman" panose="02020603050405020304" pitchFamily="18" charset="0"/>
              </a:rPr>
              <a:t>je ovlivněno kulturním pozadím a tradicemi převládajícími v dané zemi (argumentace, přesvědčování).</a:t>
            </a:r>
          </a:p>
          <a:p>
            <a:pPr lvl="0" eaLnBrk="0" fontAlgn="base" hangingPunct="0">
              <a:spcBef>
                <a:spcPct val="0"/>
              </a:spcBef>
              <a:spcAft>
                <a:spcPct val="0"/>
              </a:spcAft>
            </a:pPr>
            <a:r>
              <a:rPr lang="cs-CZ" altLang="cs-CZ" sz="2400" b="1" i="1" dirty="0">
                <a:solidFill>
                  <a:srgbClr val="000000"/>
                </a:solidFill>
                <a:ea typeface="Calibri" panose="020F0502020204030204" pitchFamily="34" charset="0"/>
                <a:cs typeface="Times New Roman" panose="02020603050405020304" pitchFamily="18" charset="0"/>
              </a:rPr>
              <a:t>● </a:t>
            </a:r>
            <a:r>
              <a:rPr lang="cs-CZ" sz="2400" b="1" i="1" dirty="0">
                <a:solidFill>
                  <a:srgbClr val="FF0000"/>
                </a:solidFill>
              </a:rPr>
              <a:t>Pátá etapa se týká uzavírání obchodního jednání - rekapitulace</a:t>
            </a:r>
            <a:r>
              <a:rPr lang="cs-CZ" sz="2400" dirty="0">
                <a:solidFill>
                  <a:srgbClr val="FF0000"/>
                </a:solidFill>
              </a:rPr>
              <a:t>.</a:t>
            </a:r>
            <a:r>
              <a:rPr kumimoji="0" lang="cs-CZ" altLang="cs-CZ" sz="2400" b="0" i="0" u="none" strike="noStrike" cap="none" normalizeH="0" baseline="0" dirty="0">
                <a:ln>
                  <a:noFill/>
                </a:ln>
                <a:solidFill>
                  <a:srgbClr val="FF0000"/>
                </a:solidFill>
                <a:effectLst/>
                <a:ea typeface="Calibri" panose="020F0502020204030204" pitchFamily="34" charset="0"/>
                <a:cs typeface="Times New Roman" panose="02020603050405020304" pitchFamily="18" charset="0"/>
              </a:rPr>
              <a:t> </a:t>
            </a:r>
            <a:r>
              <a:rPr kumimoji="0" lang="cs-CZ" altLang="cs-CZ" sz="2400" b="0" i="0" u="none" strike="noStrike" cap="none" normalizeH="0" baseline="0" dirty="0">
                <a:ln>
                  <a:noFill/>
                </a:ln>
                <a:solidFill>
                  <a:srgbClr val="FF0000"/>
                </a:solidFill>
                <a:effectLst/>
              </a:rPr>
              <a:t> </a:t>
            </a:r>
          </a:p>
        </p:txBody>
      </p:sp>
    </p:spTree>
    <p:extLst>
      <p:ext uri="{BB962C8B-B14F-4D97-AF65-F5344CB8AC3E}">
        <p14:creationId xmlns:p14="http://schemas.microsoft.com/office/powerpoint/2010/main" val="3323989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395785" y="521017"/>
            <a:ext cx="8065827" cy="881063"/>
          </a:xfrm>
        </p:spPr>
        <p:txBody>
          <a:bodyPr>
            <a:noAutofit/>
          </a:bodyPr>
          <a:lstStyle/>
          <a:p>
            <a:pPr>
              <a:defRPr/>
            </a:pPr>
            <a:r>
              <a:rPr lang="cs-CZ" sz="3200" b="1" i="1" dirty="0">
                <a:solidFill>
                  <a:srgbClr val="008080"/>
                </a:solidFill>
                <a:latin typeface="+mn-lt"/>
              </a:rPr>
              <a:t>Obchodní jednání – obecný přístup</a:t>
            </a:r>
            <a:endParaRPr lang="cs-CZ" sz="3200" b="1" dirty="0">
              <a:solidFill>
                <a:srgbClr val="008080"/>
              </a:solidFill>
              <a:latin typeface="+mn-lt"/>
            </a:endParaRPr>
          </a:p>
        </p:txBody>
      </p:sp>
      <p:sp>
        <p:nvSpPr>
          <p:cNvPr id="33795" name="Rectangle 3"/>
          <p:cNvSpPr>
            <a:spLocks noGrp="1" noRot="1" noChangeArrowheads="1"/>
          </p:cNvSpPr>
          <p:nvPr>
            <p:ph type="body" idx="1"/>
          </p:nvPr>
        </p:nvSpPr>
        <p:spPr>
          <a:xfrm>
            <a:off x="218365" y="1402080"/>
            <a:ext cx="11409528" cy="5230732"/>
          </a:xfrm>
          <a:solidFill>
            <a:schemeClr val="accent6">
              <a:lumMod val="20000"/>
              <a:lumOff val="80000"/>
            </a:schemeClr>
          </a:solidFill>
        </p:spPr>
        <p:txBody>
          <a:bodyPr>
            <a:noAutofit/>
          </a:bodyPr>
          <a:lstStyle/>
          <a:p>
            <a:pPr>
              <a:buNone/>
              <a:defRPr/>
            </a:pPr>
            <a:r>
              <a:rPr lang="cs-CZ" dirty="0">
                <a:solidFill>
                  <a:srgbClr val="FF0000"/>
                </a:solidFill>
              </a:rPr>
              <a:t>Zásady:</a:t>
            </a:r>
          </a:p>
          <a:p>
            <a:pPr>
              <a:defRPr/>
            </a:pPr>
            <a:r>
              <a:rPr lang="cs-CZ" dirty="0">
                <a:solidFill>
                  <a:srgbClr val="FF0000"/>
                </a:solidFill>
              </a:rPr>
              <a:t>Buďte připraveni </a:t>
            </a:r>
            <a:r>
              <a:rPr lang="cs-CZ" dirty="0">
                <a:solidFill>
                  <a:srgbClr val="008080"/>
                </a:solidFill>
              </a:rPr>
              <a:t>– zjistěte co nejvíc informací o partnerovi.</a:t>
            </a:r>
          </a:p>
          <a:p>
            <a:pPr>
              <a:defRPr/>
            </a:pPr>
            <a:r>
              <a:rPr lang="cs-CZ" dirty="0">
                <a:solidFill>
                  <a:srgbClr val="FF0000"/>
                </a:solidFill>
              </a:rPr>
              <a:t>Připravte závazné prohlášení  a pravidla </a:t>
            </a:r>
            <a:r>
              <a:rPr lang="cs-CZ" dirty="0">
                <a:solidFill>
                  <a:srgbClr val="008080"/>
                </a:solidFill>
              </a:rPr>
              <a:t>– protistrana pochopí svůj vyjednávací prostor. </a:t>
            </a:r>
            <a:r>
              <a:rPr lang="cs-CZ" dirty="0">
                <a:solidFill>
                  <a:srgbClr val="FF0000"/>
                </a:solidFill>
              </a:rPr>
              <a:t> </a:t>
            </a:r>
            <a:endParaRPr lang="cs-CZ" dirty="0"/>
          </a:p>
          <a:p>
            <a:pPr>
              <a:defRPr/>
            </a:pPr>
            <a:r>
              <a:rPr lang="cs-CZ" dirty="0">
                <a:solidFill>
                  <a:srgbClr val="FF0000"/>
                </a:solidFill>
              </a:rPr>
              <a:t>Přinuťte partnera </a:t>
            </a:r>
            <a:r>
              <a:rPr lang="cs-CZ" dirty="0">
                <a:solidFill>
                  <a:srgbClr val="008080"/>
                </a:solidFill>
              </a:rPr>
              <a:t>k ústupkům svým vysokým požadavkem na počátku jednání. </a:t>
            </a:r>
          </a:p>
          <a:p>
            <a:pPr>
              <a:defRPr/>
            </a:pPr>
            <a:r>
              <a:rPr lang="cs-CZ" dirty="0">
                <a:solidFill>
                  <a:srgbClr val="FF0000"/>
                </a:solidFill>
              </a:rPr>
              <a:t>Využívejte soutěže. </a:t>
            </a:r>
            <a:r>
              <a:rPr lang="cs-CZ" dirty="0">
                <a:solidFill>
                  <a:srgbClr val="008080"/>
                </a:solidFill>
              </a:rPr>
              <a:t>Upozorněte partnera, že by mohl prohrát s někým, koho Vy máte v záloze.</a:t>
            </a:r>
          </a:p>
          <a:p>
            <a:pPr>
              <a:defRPr/>
            </a:pPr>
            <a:r>
              <a:rPr lang="cs-CZ" dirty="0">
                <a:solidFill>
                  <a:srgbClr val="FF0000"/>
                </a:solidFill>
              </a:rPr>
              <a:t>Vytvořte si prostor k dohodě. </a:t>
            </a:r>
            <a:r>
              <a:rPr lang="cs-CZ" dirty="0">
                <a:solidFill>
                  <a:srgbClr val="008080"/>
                </a:solidFill>
              </a:rPr>
              <a:t>Nárokujte víc než chcete, ustupujte méně.</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0"/>
            <a:ext cx="1464833" cy="1127893"/>
          </a:xfrm>
          <a:prstGeom prst="rect">
            <a:avLst/>
          </a:prstGeom>
        </p:spPr>
      </p:pic>
    </p:spTree>
    <p:extLst>
      <p:ext uri="{BB962C8B-B14F-4D97-AF65-F5344CB8AC3E}">
        <p14:creationId xmlns:p14="http://schemas.microsoft.com/office/powerpoint/2010/main" val="35204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791570" y="260351"/>
            <a:ext cx="8993875" cy="663575"/>
          </a:xfrm>
          <a:noFill/>
        </p:spPr>
        <p:txBody>
          <a:bodyPr>
            <a:normAutofit/>
          </a:bodyPr>
          <a:lstStyle/>
          <a:p>
            <a:pPr>
              <a:defRPr/>
            </a:pPr>
            <a:r>
              <a:rPr lang="cs-CZ" sz="3600" b="1" i="1" dirty="0">
                <a:solidFill>
                  <a:srgbClr val="008080"/>
                </a:solidFill>
                <a:latin typeface="+mn-lt"/>
              </a:rPr>
              <a:t>Specifické znaky obchodního jednání</a:t>
            </a:r>
            <a:endParaRPr lang="cs-CZ" sz="3600" b="1" dirty="0">
              <a:solidFill>
                <a:srgbClr val="008080"/>
              </a:solidFill>
              <a:latin typeface="+mn-lt"/>
            </a:endParaRPr>
          </a:p>
        </p:txBody>
      </p:sp>
      <p:sp>
        <p:nvSpPr>
          <p:cNvPr id="103427" name="Rectangle 3"/>
          <p:cNvSpPr>
            <a:spLocks noGrp="1" noRot="1" noChangeArrowheads="1"/>
          </p:cNvSpPr>
          <p:nvPr>
            <p:ph type="body" idx="1"/>
          </p:nvPr>
        </p:nvSpPr>
        <p:spPr>
          <a:xfrm>
            <a:off x="240043" y="923926"/>
            <a:ext cx="11711914" cy="5934074"/>
          </a:xfrm>
          <a:solidFill>
            <a:schemeClr val="accent6">
              <a:lumMod val="20000"/>
              <a:lumOff val="80000"/>
            </a:schemeClr>
          </a:solidFill>
          <a:ln w="38100">
            <a:solidFill>
              <a:srgbClr val="008080"/>
            </a:solidFill>
          </a:ln>
        </p:spPr>
        <p:txBody>
          <a:bodyPr>
            <a:noAutofit/>
          </a:bodyPr>
          <a:lstStyle/>
          <a:p>
            <a:pPr>
              <a:buNone/>
              <a:defRPr/>
            </a:pPr>
            <a:r>
              <a:rPr lang="cs-CZ" b="1" i="1" dirty="0">
                <a:solidFill>
                  <a:srgbClr val="FF0000"/>
                </a:solidFill>
              </a:rPr>
              <a:t>Týmová podpora </a:t>
            </a:r>
            <a:r>
              <a:rPr lang="cs-CZ" b="1" i="1" dirty="0">
                <a:solidFill>
                  <a:srgbClr val="008080"/>
                </a:solidFill>
              </a:rPr>
              <a:t>– specialisté a odborníci… </a:t>
            </a:r>
          </a:p>
          <a:p>
            <a:pPr>
              <a:buNone/>
              <a:defRPr/>
            </a:pPr>
            <a:r>
              <a:rPr lang="cs-CZ" b="1" i="1" dirty="0">
                <a:solidFill>
                  <a:srgbClr val="FF0000"/>
                </a:solidFill>
              </a:rPr>
              <a:t>Tradice a zvyky </a:t>
            </a:r>
            <a:r>
              <a:rPr lang="cs-CZ" b="1" i="1" dirty="0">
                <a:solidFill>
                  <a:srgbClr val="008080"/>
                </a:solidFill>
              </a:rPr>
              <a:t>– jejich neznalost může vést k chybným závěrům</a:t>
            </a:r>
          </a:p>
          <a:p>
            <a:pPr>
              <a:buNone/>
              <a:defRPr/>
            </a:pPr>
            <a:r>
              <a:rPr lang="cs-CZ" b="1" i="1" dirty="0">
                <a:solidFill>
                  <a:srgbClr val="FF0000"/>
                </a:solidFill>
              </a:rPr>
              <a:t>Jazykové vybavení </a:t>
            </a:r>
            <a:r>
              <a:rPr lang="cs-CZ" b="1" i="1" dirty="0">
                <a:solidFill>
                  <a:srgbClr val="008080"/>
                </a:solidFill>
              </a:rPr>
              <a:t>– dle země, použití tlumočníků – získání času</a:t>
            </a:r>
          </a:p>
          <a:p>
            <a:pPr>
              <a:buNone/>
              <a:defRPr/>
            </a:pPr>
            <a:r>
              <a:rPr lang="cs-CZ" b="1" i="1" dirty="0">
                <a:solidFill>
                  <a:srgbClr val="FF0000"/>
                </a:solidFill>
              </a:rPr>
              <a:t>Stanovení hranic zmocnění  </a:t>
            </a:r>
            <a:r>
              <a:rPr lang="cs-CZ" b="1" i="1" dirty="0">
                <a:solidFill>
                  <a:srgbClr val="008080"/>
                </a:solidFill>
              </a:rPr>
              <a:t>- kompetence jednajících</a:t>
            </a:r>
          </a:p>
          <a:p>
            <a:pPr>
              <a:buNone/>
              <a:defRPr/>
            </a:pPr>
            <a:r>
              <a:rPr lang="cs-CZ" b="1" i="1" dirty="0">
                <a:solidFill>
                  <a:srgbClr val="FF0000"/>
                </a:solidFill>
              </a:rPr>
              <a:t>Trpělivost</a:t>
            </a:r>
            <a:r>
              <a:rPr lang="cs-CZ" dirty="0">
                <a:solidFill>
                  <a:srgbClr val="008080"/>
                </a:solidFill>
              </a:rPr>
              <a:t>  - </a:t>
            </a:r>
            <a:r>
              <a:rPr lang="cs-CZ" b="1" i="1" dirty="0">
                <a:solidFill>
                  <a:srgbClr val="008080"/>
                </a:solidFill>
              </a:rPr>
              <a:t>netrpělivost může jednání prodloužit</a:t>
            </a:r>
          </a:p>
          <a:p>
            <a:pPr>
              <a:buNone/>
              <a:defRPr/>
            </a:pPr>
            <a:r>
              <a:rPr lang="cs-CZ" b="1" i="1" dirty="0">
                <a:solidFill>
                  <a:srgbClr val="FF0000"/>
                </a:solidFill>
              </a:rPr>
              <a:t>Etika jednání</a:t>
            </a:r>
            <a:r>
              <a:rPr lang="cs-CZ" i="1" dirty="0">
                <a:solidFill>
                  <a:srgbClr val="FF0000"/>
                </a:solidFill>
              </a:rPr>
              <a:t> </a:t>
            </a:r>
            <a:r>
              <a:rPr lang="cs-CZ" i="1" dirty="0">
                <a:solidFill>
                  <a:srgbClr val="008080"/>
                </a:solidFill>
              </a:rPr>
              <a:t>– </a:t>
            </a:r>
            <a:r>
              <a:rPr lang="cs-CZ" b="1" i="1" dirty="0">
                <a:solidFill>
                  <a:srgbClr val="008080"/>
                </a:solidFill>
              </a:rPr>
              <a:t>korupce, daňové úniky, úplatky – nepřípustné, někde běžná podnikatelská praxe</a:t>
            </a:r>
          </a:p>
          <a:p>
            <a:pPr>
              <a:buNone/>
              <a:defRPr/>
            </a:pPr>
            <a:r>
              <a:rPr lang="cs-CZ" b="1" i="1" dirty="0">
                <a:solidFill>
                  <a:srgbClr val="FF0000"/>
                </a:solidFill>
              </a:rPr>
              <a:t>Mlčení </a:t>
            </a:r>
            <a:r>
              <a:rPr lang="cs-CZ" b="1" i="1" dirty="0">
                <a:solidFill>
                  <a:srgbClr val="008080"/>
                </a:solidFill>
              </a:rPr>
              <a:t>– verbální i neverbální komunikace</a:t>
            </a:r>
            <a:r>
              <a:rPr lang="cs-CZ" dirty="0">
                <a:solidFill>
                  <a:srgbClr val="008080"/>
                </a:solidFill>
              </a:rPr>
              <a:t> </a:t>
            </a:r>
          </a:p>
          <a:p>
            <a:pPr>
              <a:buNone/>
              <a:defRPr/>
            </a:pPr>
            <a:r>
              <a:rPr lang="cs-CZ" b="1" i="1" dirty="0">
                <a:solidFill>
                  <a:srgbClr val="FF0000"/>
                </a:solidFill>
              </a:rPr>
              <a:t>Vytrvalost</a:t>
            </a:r>
            <a:r>
              <a:rPr lang="cs-CZ" b="1" i="1" dirty="0">
                <a:solidFill>
                  <a:srgbClr val="008080"/>
                </a:solidFill>
              </a:rPr>
              <a:t> – naléhání může být hodnoceno jako hrubost- šance na dlouhodobý vztah</a:t>
            </a:r>
          </a:p>
          <a:p>
            <a:pPr>
              <a:buNone/>
              <a:defRPr/>
            </a:pPr>
            <a:r>
              <a:rPr lang="cs-CZ" b="1" i="1" dirty="0">
                <a:solidFill>
                  <a:srgbClr val="FF0000"/>
                </a:solidFill>
              </a:rPr>
              <a:t>Ústupky</a:t>
            </a:r>
            <a:r>
              <a:rPr lang="cs-CZ" dirty="0">
                <a:solidFill>
                  <a:srgbClr val="FF0000"/>
                </a:solidFill>
              </a:rPr>
              <a:t> </a:t>
            </a:r>
            <a:r>
              <a:rPr lang="cs-CZ" dirty="0">
                <a:solidFill>
                  <a:srgbClr val="008080"/>
                </a:solidFill>
              </a:rPr>
              <a:t>– </a:t>
            </a:r>
            <a:r>
              <a:rPr lang="cs-CZ" b="1" dirty="0">
                <a:solidFill>
                  <a:srgbClr val="008080"/>
                </a:solidFill>
              </a:rPr>
              <a:t>spíše se vyhýbáme</a:t>
            </a:r>
          </a:p>
          <a:p>
            <a:pPr>
              <a:buNone/>
              <a:defRPr/>
            </a:pPr>
            <a:r>
              <a:rPr lang="cs-CZ" b="1" i="1" dirty="0">
                <a:solidFill>
                  <a:srgbClr val="FF0000"/>
                </a:solidFill>
              </a:rPr>
              <a:t>Význam dohod</a:t>
            </a:r>
            <a:r>
              <a:rPr lang="cs-CZ" dirty="0">
                <a:solidFill>
                  <a:srgbClr val="FF0000"/>
                </a:solidFill>
              </a:rPr>
              <a:t>  </a:t>
            </a:r>
            <a:r>
              <a:rPr lang="cs-CZ" dirty="0">
                <a:solidFill>
                  <a:srgbClr val="008080"/>
                </a:solidFill>
              </a:rPr>
              <a:t>- </a:t>
            </a:r>
            <a:r>
              <a:rPr lang="cs-CZ" b="1" dirty="0">
                <a:solidFill>
                  <a:srgbClr val="008080"/>
                </a:solidFill>
              </a:rPr>
              <a:t>někde ústní dohoda má stejnou váhu jako písemná.</a:t>
            </a:r>
            <a:endParaRPr lang="cs-CZ" b="1" i="1" dirty="0">
              <a:solidFill>
                <a:srgbClr val="008080"/>
              </a:solidFill>
            </a:endParaRPr>
          </a:p>
        </p:txBody>
      </p:sp>
      <p:sp>
        <p:nvSpPr>
          <p:cNvPr id="2" name="Veselý obličej 1">
            <a:extLst>
              <a:ext uri="{FF2B5EF4-FFF2-40B4-BE49-F238E27FC236}">
                <a16:creationId xmlns:a16="http://schemas.microsoft.com/office/drawing/2014/main" id="{F771795A-4E33-4E76-9E1A-C9324C431BBA}"/>
              </a:ext>
            </a:extLst>
          </p:cNvPr>
          <p:cNvSpPr/>
          <p:nvPr/>
        </p:nvSpPr>
        <p:spPr>
          <a:xfrm>
            <a:off x="9785445" y="1509203"/>
            <a:ext cx="486799" cy="381740"/>
          </a:xfrm>
          <a:prstGeom prst="smileyFac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17382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791570" y="260351"/>
            <a:ext cx="8993875" cy="663575"/>
          </a:xfrm>
          <a:noFill/>
        </p:spPr>
        <p:txBody>
          <a:bodyPr>
            <a:normAutofit/>
          </a:bodyPr>
          <a:lstStyle/>
          <a:p>
            <a:pPr>
              <a:defRPr/>
            </a:pPr>
            <a:r>
              <a:rPr lang="cs-CZ" sz="3600" b="1" i="1" dirty="0">
                <a:solidFill>
                  <a:srgbClr val="008080"/>
                </a:solidFill>
                <a:latin typeface="+mn-lt"/>
              </a:rPr>
              <a:t>Obchodní jednání – </a:t>
            </a:r>
            <a:r>
              <a:rPr lang="cs-CZ" sz="3600" b="1" i="1" dirty="0">
                <a:solidFill>
                  <a:srgbClr val="FF0000"/>
                </a:solidFill>
                <a:latin typeface="+mn-lt"/>
              </a:rPr>
              <a:t>příklady odlišností z praxe</a:t>
            </a:r>
            <a:endParaRPr lang="cs-CZ" sz="3600" b="1" dirty="0">
              <a:solidFill>
                <a:srgbClr val="FF0000"/>
              </a:solidFill>
              <a:latin typeface="+mn-lt"/>
            </a:endParaRPr>
          </a:p>
        </p:txBody>
      </p:sp>
      <p:sp>
        <p:nvSpPr>
          <p:cNvPr id="103427" name="Rectangle 3"/>
          <p:cNvSpPr>
            <a:spLocks noGrp="1" noRot="1" noChangeArrowheads="1"/>
          </p:cNvSpPr>
          <p:nvPr>
            <p:ph type="body" idx="1"/>
          </p:nvPr>
        </p:nvSpPr>
        <p:spPr>
          <a:xfrm>
            <a:off x="545909" y="1565371"/>
            <a:ext cx="8720920" cy="5067441"/>
          </a:xfrm>
          <a:solidFill>
            <a:schemeClr val="accent6">
              <a:lumMod val="20000"/>
              <a:lumOff val="80000"/>
            </a:schemeClr>
          </a:solidFill>
          <a:ln w="38100">
            <a:solidFill>
              <a:srgbClr val="008080"/>
            </a:solidFill>
          </a:ln>
        </p:spPr>
        <p:txBody>
          <a:bodyPr>
            <a:noAutofit/>
          </a:bodyPr>
          <a:lstStyle/>
          <a:p>
            <a:pPr>
              <a:defRPr/>
            </a:pPr>
            <a:r>
              <a:rPr lang="cs-CZ" b="1" u="sng" dirty="0">
                <a:solidFill>
                  <a:srgbClr val="FF0000"/>
                </a:solidFill>
              </a:rPr>
              <a:t>Přípravná fáze na obchodní jednání</a:t>
            </a:r>
          </a:p>
          <a:p>
            <a:pPr>
              <a:buFontTx/>
              <a:buNone/>
              <a:defRPr/>
            </a:pPr>
            <a:r>
              <a:rPr lang="cs-CZ" dirty="0">
                <a:solidFill>
                  <a:schemeClr val="bg1">
                    <a:lumMod val="75000"/>
                  </a:schemeClr>
                </a:solidFill>
              </a:rPr>
              <a:t>   </a:t>
            </a:r>
            <a:r>
              <a:rPr lang="cs-CZ" dirty="0">
                <a:solidFill>
                  <a:srgbClr val="008080"/>
                </a:solidFill>
              </a:rPr>
              <a:t>(pečlivá: Japonci, Švédové, Rusové…příležitostná:</a:t>
            </a:r>
          </a:p>
          <a:p>
            <a:pPr>
              <a:buFontTx/>
              <a:buNone/>
              <a:defRPr/>
            </a:pPr>
            <a:r>
              <a:rPr lang="cs-CZ" dirty="0">
                <a:solidFill>
                  <a:srgbClr val="008080"/>
                </a:solidFill>
              </a:rPr>
              <a:t>    Latinoameričané, Arabové…)</a:t>
            </a:r>
          </a:p>
          <a:p>
            <a:pPr>
              <a:buFontTx/>
              <a:buNone/>
              <a:defRPr/>
            </a:pPr>
            <a:r>
              <a:rPr lang="cs-CZ" dirty="0"/>
              <a:t>    </a:t>
            </a:r>
            <a:r>
              <a:rPr lang="cs-CZ" b="1" u="sng" dirty="0">
                <a:solidFill>
                  <a:srgbClr val="FF0000"/>
                </a:solidFill>
              </a:rPr>
              <a:t>Jednotlivec či skupina</a:t>
            </a:r>
          </a:p>
          <a:p>
            <a:pPr>
              <a:buFontTx/>
              <a:buNone/>
              <a:defRPr/>
            </a:pPr>
            <a:r>
              <a:rPr lang="cs-CZ" dirty="0">
                <a:solidFill>
                  <a:srgbClr val="FFFF00"/>
                </a:solidFill>
              </a:rPr>
              <a:t>    </a:t>
            </a:r>
            <a:r>
              <a:rPr lang="cs-CZ" dirty="0">
                <a:solidFill>
                  <a:srgbClr val="008080"/>
                </a:solidFill>
              </a:rPr>
              <a:t>Individuální jednání: Američané, </a:t>
            </a:r>
            <a:r>
              <a:rPr lang="cs-CZ" dirty="0" err="1">
                <a:solidFill>
                  <a:srgbClr val="008080"/>
                </a:solidFill>
              </a:rPr>
              <a:t>záp</a:t>
            </a:r>
            <a:r>
              <a:rPr lang="cs-CZ" dirty="0">
                <a:solidFill>
                  <a:srgbClr val="008080"/>
                </a:solidFill>
              </a:rPr>
              <a:t>. Evropa</a:t>
            </a:r>
          </a:p>
          <a:p>
            <a:pPr>
              <a:buFontTx/>
              <a:buNone/>
              <a:defRPr/>
            </a:pPr>
            <a:r>
              <a:rPr lang="cs-CZ" dirty="0">
                <a:solidFill>
                  <a:srgbClr val="008080"/>
                </a:solidFill>
              </a:rPr>
              <a:t>    Týmová práce: Rusové, Číňané, Japonci</a:t>
            </a:r>
          </a:p>
          <a:p>
            <a:pPr>
              <a:buFontTx/>
              <a:buNone/>
              <a:defRPr/>
            </a:pPr>
            <a:r>
              <a:rPr lang="cs-CZ" dirty="0">
                <a:solidFill>
                  <a:srgbClr val="FF0000"/>
                </a:solidFill>
              </a:rPr>
              <a:t>    </a:t>
            </a:r>
            <a:r>
              <a:rPr lang="cs-CZ" b="1" u="sng" dirty="0">
                <a:solidFill>
                  <a:srgbClr val="FF0000"/>
                </a:solidFill>
              </a:rPr>
              <a:t>Neformální setkání na úvod</a:t>
            </a:r>
          </a:p>
          <a:p>
            <a:pPr>
              <a:buFontTx/>
              <a:buNone/>
              <a:defRPr/>
            </a:pPr>
            <a:r>
              <a:rPr lang="cs-CZ" dirty="0">
                <a:solidFill>
                  <a:schemeClr val="bg1">
                    <a:lumMod val="75000"/>
                  </a:schemeClr>
                </a:solidFill>
              </a:rPr>
              <a:t>    </a:t>
            </a:r>
            <a:r>
              <a:rPr lang="cs-CZ" dirty="0">
                <a:solidFill>
                  <a:srgbClr val="008080"/>
                </a:solidFill>
              </a:rPr>
              <a:t>Ano: Arabové, Latinoameričané, Jihoevropané</a:t>
            </a:r>
          </a:p>
          <a:p>
            <a:pPr>
              <a:buFontTx/>
              <a:buNone/>
              <a:defRPr/>
            </a:pPr>
            <a:r>
              <a:rPr lang="cs-CZ" dirty="0">
                <a:solidFill>
                  <a:srgbClr val="008080"/>
                </a:solidFill>
              </a:rPr>
              <a:t>    Spíše ne: Američané, Němci, Švédové</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5731" y="28191"/>
            <a:ext cx="1464833" cy="1127893"/>
          </a:xfrm>
          <a:prstGeom prst="rect">
            <a:avLst/>
          </a:prstGeom>
        </p:spPr>
      </p:pic>
    </p:spTree>
    <p:extLst>
      <p:ext uri="{BB962C8B-B14F-4D97-AF65-F5344CB8AC3E}">
        <p14:creationId xmlns:p14="http://schemas.microsoft.com/office/powerpoint/2010/main" val="1360485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791570" y="260351"/>
            <a:ext cx="8993875" cy="663575"/>
          </a:xfrm>
          <a:noFill/>
        </p:spPr>
        <p:txBody>
          <a:bodyPr>
            <a:normAutofit/>
          </a:bodyPr>
          <a:lstStyle/>
          <a:p>
            <a:pPr>
              <a:defRPr/>
            </a:pPr>
            <a:r>
              <a:rPr lang="cs-CZ" sz="3600" b="1" i="1" dirty="0">
                <a:solidFill>
                  <a:srgbClr val="FF0000"/>
                </a:solidFill>
                <a:latin typeface="+mn-lt"/>
              </a:rPr>
              <a:t>Příklady z praxe </a:t>
            </a:r>
            <a:r>
              <a:rPr lang="cs-CZ" sz="3600" b="1" i="1" dirty="0">
                <a:solidFill>
                  <a:srgbClr val="008080"/>
                </a:solidFill>
                <a:latin typeface="+mn-lt"/>
              </a:rPr>
              <a:t>- Brazílie</a:t>
            </a:r>
            <a:endParaRPr lang="cs-CZ" sz="3600" b="1" dirty="0">
              <a:solidFill>
                <a:srgbClr val="008080"/>
              </a:solidFill>
              <a:latin typeface="+mn-lt"/>
            </a:endParaRPr>
          </a:p>
        </p:txBody>
      </p:sp>
      <p:sp>
        <p:nvSpPr>
          <p:cNvPr id="103427" name="Rectangle 3"/>
          <p:cNvSpPr>
            <a:spLocks noGrp="1" noRot="1" noChangeArrowheads="1"/>
          </p:cNvSpPr>
          <p:nvPr>
            <p:ph type="body" idx="1"/>
          </p:nvPr>
        </p:nvSpPr>
        <p:spPr>
          <a:xfrm>
            <a:off x="545909" y="1565371"/>
            <a:ext cx="8720920" cy="5067441"/>
          </a:xfrm>
          <a:solidFill>
            <a:schemeClr val="accent6">
              <a:lumMod val="20000"/>
              <a:lumOff val="80000"/>
            </a:schemeClr>
          </a:solidFill>
          <a:ln w="38100">
            <a:solidFill>
              <a:srgbClr val="008080"/>
            </a:solidFill>
          </a:ln>
        </p:spPr>
        <p:txBody>
          <a:bodyPr>
            <a:noAutofit/>
          </a:bodyPr>
          <a:lstStyle/>
          <a:p>
            <a:pPr>
              <a:defRPr/>
            </a:pPr>
            <a:r>
              <a:rPr lang="cs-CZ" b="1" dirty="0">
                <a:solidFill>
                  <a:srgbClr val="008080"/>
                </a:solidFill>
              </a:rPr>
              <a:t>Obchodní zvyklosti:</a:t>
            </a:r>
          </a:p>
          <a:p>
            <a:pPr>
              <a:defRPr/>
            </a:pPr>
            <a:r>
              <a:rPr lang="cs-CZ" dirty="0">
                <a:solidFill>
                  <a:srgbClr val="FF0000"/>
                </a:solidFill>
              </a:rPr>
              <a:t>Oficiální jazyk portugalština, drobné chyby tolerovány, raději tlumočník.</a:t>
            </a:r>
          </a:p>
          <a:p>
            <a:pPr>
              <a:defRPr/>
            </a:pPr>
            <a:r>
              <a:rPr lang="cs-CZ" dirty="0">
                <a:solidFill>
                  <a:srgbClr val="FF0000"/>
                </a:solidFill>
              </a:rPr>
              <a:t>Důraz na přípravu jednání, kromě verbální komunikace podpůrná dokumentace v P (A).</a:t>
            </a:r>
          </a:p>
          <a:p>
            <a:pPr>
              <a:defRPr/>
            </a:pPr>
            <a:r>
              <a:rPr lang="cs-CZ" dirty="0">
                <a:solidFill>
                  <a:srgbClr val="FF0000"/>
                </a:solidFill>
              </a:rPr>
              <a:t>Dodržení času schůzky (tolerance 10 - 15 min.).</a:t>
            </a:r>
          </a:p>
          <a:p>
            <a:pPr>
              <a:defRPr/>
            </a:pPr>
            <a:r>
              <a:rPr lang="cs-CZ" dirty="0">
                <a:solidFill>
                  <a:srgbClr val="FF0000"/>
                </a:solidFill>
              </a:rPr>
              <a:t>Oblečení: oblek, košile (decentní barvy).</a:t>
            </a:r>
          </a:p>
          <a:p>
            <a:pPr>
              <a:defRPr/>
            </a:pPr>
            <a:r>
              <a:rPr lang="cs-CZ" dirty="0">
                <a:solidFill>
                  <a:srgbClr val="FF0000"/>
                </a:solidFill>
              </a:rPr>
              <a:t>Oslovování partnera jménem, případně funkcí, výměna vizitek (dvojjazyčných).</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5731" y="28191"/>
            <a:ext cx="1464833" cy="1127893"/>
          </a:xfrm>
          <a:prstGeom prst="rect">
            <a:avLst/>
          </a:prstGeom>
        </p:spPr>
      </p:pic>
    </p:spTree>
    <p:extLst>
      <p:ext uri="{BB962C8B-B14F-4D97-AF65-F5344CB8AC3E}">
        <p14:creationId xmlns:p14="http://schemas.microsoft.com/office/powerpoint/2010/main" val="2667099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791570" y="260351"/>
            <a:ext cx="8993875" cy="663575"/>
          </a:xfrm>
          <a:noFill/>
        </p:spPr>
        <p:txBody>
          <a:bodyPr>
            <a:normAutofit/>
          </a:bodyPr>
          <a:lstStyle/>
          <a:p>
            <a:pPr>
              <a:defRPr/>
            </a:pPr>
            <a:r>
              <a:rPr lang="cs-CZ" sz="3600" b="1" i="1" dirty="0">
                <a:solidFill>
                  <a:srgbClr val="FF0000"/>
                </a:solidFill>
                <a:latin typeface="+mn-lt"/>
              </a:rPr>
              <a:t>Příklady z praxe – Brazílie </a:t>
            </a:r>
            <a:endParaRPr lang="cs-CZ" sz="3600" b="1" dirty="0">
              <a:solidFill>
                <a:srgbClr val="FF0000"/>
              </a:solidFill>
              <a:latin typeface="+mn-lt"/>
            </a:endParaRPr>
          </a:p>
        </p:txBody>
      </p:sp>
      <p:sp>
        <p:nvSpPr>
          <p:cNvPr id="103427" name="Rectangle 3"/>
          <p:cNvSpPr>
            <a:spLocks noGrp="1" noRot="1" noChangeArrowheads="1"/>
          </p:cNvSpPr>
          <p:nvPr>
            <p:ph type="body" idx="1"/>
          </p:nvPr>
        </p:nvSpPr>
        <p:spPr>
          <a:xfrm>
            <a:off x="545909" y="1565371"/>
            <a:ext cx="8720920" cy="5067441"/>
          </a:xfrm>
          <a:solidFill>
            <a:schemeClr val="accent6">
              <a:lumMod val="20000"/>
              <a:lumOff val="80000"/>
            </a:schemeClr>
          </a:solidFill>
          <a:ln w="38100">
            <a:solidFill>
              <a:srgbClr val="008080"/>
            </a:solidFill>
          </a:ln>
        </p:spPr>
        <p:txBody>
          <a:bodyPr>
            <a:noAutofit/>
          </a:bodyPr>
          <a:lstStyle/>
          <a:p>
            <a:pPr>
              <a:defRPr/>
            </a:pPr>
            <a:r>
              <a:rPr lang="cs-CZ" b="1" dirty="0">
                <a:solidFill>
                  <a:srgbClr val="008080"/>
                </a:solidFill>
              </a:rPr>
              <a:t>Samotné jednání:</a:t>
            </a:r>
          </a:p>
          <a:p>
            <a:pPr>
              <a:defRPr/>
            </a:pPr>
            <a:r>
              <a:rPr lang="cs-CZ" dirty="0">
                <a:solidFill>
                  <a:srgbClr val="FF0000"/>
                </a:solidFill>
              </a:rPr>
              <a:t>Uvolněné jednání, pomalejší, nutná trpělivost..</a:t>
            </a:r>
          </a:p>
          <a:p>
            <a:pPr>
              <a:defRPr/>
            </a:pPr>
            <a:r>
              <a:rPr lang="cs-CZ" dirty="0">
                <a:solidFill>
                  <a:srgbClr val="FF0000"/>
                </a:solidFill>
              </a:rPr>
              <a:t>Nepružnost, protahování, důraz na poznání partnera.</a:t>
            </a:r>
          </a:p>
          <a:p>
            <a:pPr>
              <a:defRPr/>
            </a:pPr>
            <a:r>
              <a:rPr lang="cs-CZ" dirty="0">
                <a:solidFill>
                  <a:srgbClr val="FF0000"/>
                </a:solidFill>
              </a:rPr>
              <a:t>Kontrakt musí být podrobně písemně formulován, důraz na prodejní servis.</a:t>
            </a:r>
          </a:p>
          <a:p>
            <a:pPr>
              <a:defRPr/>
            </a:pPr>
            <a:r>
              <a:rPr lang="cs-CZ" dirty="0">
                <a:solidFill>
                  <a:srgbClr val="FF0000"/>
                </a:solidFill>
              </a:rPr>
              <a:t>Společenský oběd či večeře, případně pozvání do rodiny (dárky).</a:t>
            </a:r>
          </a:p>
          <a:p>
            <a:pPr>
              <a:defRPr/>
            </a:pPr>
            <a:r>
              <a:rPr lang="cs-CZ" dirty="0">
                <a:solidFill>
                  <a:srgbClr val="FF0000"/>
                </a:solidFill>
              </a:rPr>
              <a:t>Všude přítomná korupce.</a:t>
            </a:r>
          </a:p>
          <a:p>
            <a:pPr>
              <a:defRPr/>
            </a:pPr>
            <a:r>
              <a:rPr lang="cs-CZ" dirty="0">
                <a:solidFill>
                  <a:srgbClr val="FF0000"/>
                </a:solidFill>
              </a:rPr>
              <a:t>Marketingový mix přizpůsobit spotřebitelům, odlišné, regiony a cílové trhy, sociální stratifikace značná, pozice konkurence atd.</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5731" y="28191"/>
            <a:ext cx="1464833" cy="1127893"/>
          </a:xfrm>
          <a:prstGeom prst="rect">
            <a:avLst/>
          </a:prstGeom>
        </p:spPr>
      </p:pic>
    </p:spTree>
    <p:extLst>
      <p:ext uri="{BB962C8B-B14F-4D97-AF65-F5344CB8AC3E}">
        <p14:creationId xmlns:p14="http://schemas.microsoft.com/office/powerpoint/2010/main" val="4158424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3398293" y="260351"/>
            <a:ext cx="3715296" cy="663575"/>
          </a:xfrm>
          <a:noFill/>
        </p:spPr>
        <p:txBody>
          <a:bodyPr>
            <a:normAutofit fontScale="90000"/>
          </a:bodyPr>
          <a:lstStyle/>
          <a:p>
            <a:pPr eaLnBrk="1" hangingPunct="1">
              <a:defRPr/>
            </a:pPr>
            <a:r>
              <a:rPr lang="cs-CZ" sz="3600" b="1" dirty="0">
                <a:solidFill>
                  <a:srgbClr val="008080"/>
                </a:solidFill>
                <a:latin typeface="+mn-lt"/>
              </a:rPr>
              <a:t>Dobrovolný úkol č. 2</a:t>
            </a:r>
          </a:p>
        </p:txBody>
      </p:sp>
      <p:sp>
        <p:nvSpPr>
          <p:cNvPr id="103427" name="Rectangle 3"/>
          <p:cNvSpPr>
            <a:spLocks noGrp="1" noRot="1" noChangeArrowheads="1"/>
          </p:cNvSpPr>
          <p:nvPr>
            <p:ph type="body" idx="1"/>
          </p:nvPr>
        </p:nvSpPr>
        <p:spPr>
          <a:xfrm>
            <a:off x="321700" y="2065077"/>
            <a:ext cx="10836323" cy="4103711"/>
          </a:xfrm>
          <a:solidFill>
            <a:schemeClr val="accent6">
              <a:lumMod val="20000"/>
              <a:lumOff val="80000"/>
            </a:schemeClr>
          </a:solidFill>
          <a:ln w="38100">
            <a:solidFill>
              <a:srgbClr val="008080"/>
            </a:solidFill>
          </a:ln>
        </p:spPr>
        <p:txBody>
          <a:bodyPr>
            <a:noAutofit/>
          </a:bodyPr>
          <a:lstStyle/>
          <a:p>
            <a:r>
              <a:rPr lang="cs-CZ" dirty="0"/>
              <a:t>Dobrovolný úkol č. 2:</a:t>
            </a:r>
          </a:p>
          <a:p>
            <a:r>
              <a:rPr lang="cs-CZ" dirty="0"/>
              <a:t>Vyberte si jakoukoliv zemi na světě a zpracujte specifika obchodního jednání s ní.</a:t>
            </a:r>
          </a:p>
          <a:p>
            <a:r>
              <a:rPr lang="cs-CZ" dirty="0"/>
              <a:t> </a:t>
            </a:r>
          </a:p>
          <a:p>
            <a:r>
              <a:rPr lang="cs-CZ" dirty="0"/>
              <a:t>Termín odevzdání </a:t>
            </a:r>
            <a:r>
              <a:rPr lang="cs-CZ"/>
              <a:t>do 18.3.2022 </a:t>
            </a:r>
            <a:r>
              <a:rPr lang="cs-CZ" dirty="0"/>
              <a:t>do IS (</a:t>
            </a:r>
            <a:r>
              <a:rPr lang="cs-CZ" dirty="0" err="1"/>
              <a:t>odevzdávárna</a:t>
            </a:r>
            <a:r>
              <a:rPr lang="cs-CZ" dirty="0"/>
              <a:t>)</a:t>
            </a:r>
          </a:p>
          <a:p>
            <a:r>
              <a:rPr lang="cs-CZ" dirty="0"/>
              <a:t>Název souboru: </a:t>
            </a:r>
            <a:r>
              <a:rPr lang="cs-CZ" dirty="0" err="1"/>
              <a:t>přijmení_DÚ</a:t>
            </a:r>
            <a:r>
              <a:rPr lang="cs-CZ" dirty="0"/>
              <a:t> č. 2.</a:t>
            </a:r>
          </a:p>
          <a:p>
            <a:r>
              <a:rPr lang="cs-CZ" dirty="0"/>
              <a:t> </a:t>
            </a:r>
          </a:p>
          <a:p>
            <a:r>
              <a:rPr lang="cs-CZ" dirty="0"/>
              <a:t>Halina Starzyczná</a:t>
            </a:r>
          </a:p>
          <a:p>
            <a:pPr>
              <a:buFontTx/>
              <a:buChar char="-"/>
              <a:defRPr/>
            </a:pPr>
            <a:endParaRPr lang="cs-CZ" sz="2400" dirty="0">
              <a:solidFill>
                <a:schemeClr val="bg1"/>
              </a:solidFill>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2" y="28191"/>
            <a:ext cx="1464833" cy="1127893"/>
          </a:xfrm>
          <a:prstGeom prst="rect">
            <a:avLst/>
          </a:prstGeom>
        </p:spPr>
      </p:pic>
    </p:spTree>
    <p:extLst>
      <p:ext uri="{BB962C8B-B14F-4D97-AF65-F5344CB8AC3E}">
        <p14:creationId xmlns:p14="http://schemas.microsoft.com/office/powerpoint/2010/main" val="2946861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3398293" y="260351"/>
            <a:ext cx="3715296" cy="663575"/>
          </a:xfrm>
          <a:noFill/>
        </p:spPr>
        <p:txBody>
          <a:bodyPr>
            <a:normAutofit/>
          </a:bodyPr>
          <a:lstStyle/>
          <a:p>
            <a:pPr eaLnBrk="1" hangingPunct="1">
              <a:defRPr/>
            </a:pPr>
            <a:r>
              <a:rPr lang="cs-CZ" sz="3600" b="1" dirty="0">
                <a:solidFill>
                  <a:srgbClr val="008080"/>
                </a:solidFill>
                <a:latin typeface="+mn-lt"/>
              </a:rPr>
              <a:t>Shrnutí přednášky</a:t>
            </a:r>
          </a:p>
        </p:txBody>
      </p:sp>
      <p:sp>
        <p:nvSpPr>
          <p:cNvPr id="103427" name="Rectangle 3"/>
          <p:cNvSpPr>
            <a:spLocks noGrp="1" noRot="1" noChangeArrowheads="1"/>
          </p:cNvSpPr>
          <p:nvPr>
            <p:ph type="body" idx="1"/>
          </p:nvPr>
        </p:nvSpPr>
        <p:spPr>
          <a:xfrm>
            <a:off x="321700" y="2065077"/>
            <a:ext cx="10836323" cy="4103711"/>
          </a:xfrm>
          <a:solidFill>
            <a:schemeClr val="accent6">
              <a:lumMod val="20000"/>
              <a:lumOff val="80000"/>
            </a:schemeClr>
          </a:solidFill>
          <a:ln w="38100">
            <a:solidFill>
              <a:srgbClr val="008080"/>
            </a:solidFill>
          </a:ln>
        </p:spPr>
        <p:txBody>
          <a:bodyPr>
            <a:noAutofit/>
          </a:bodyPr>
          <a:lstStyle/>
          <a:p>
            <a:pPr>
              <a:defRPr/>
            </a:pPr>
            <a:r>
              <a:rPr lang="cs-CZ" sz="2400" dirty="0">
                <a:solidFill>
                  <a:srgbClr val="008080"/>
                </a:solidFill>
              </a:rPr>
              <a:t>Pojem kultura, subkultura, národní kultura, sémantický diferenciál</a:t>
            </a:r>
          </a:p>
          <a:p>
            <a:pPr>
              <a:defRPr/>
            </a:pPr>
            <a:r>
              <a:rPr lang="cs-CZ" sz="2400" dirty="0">
                <a:solidFill>
                  <a:srgbClr val="008080"/>
                </a:solidFill>
              </a:rPr>
              <a:t>Kultura z marketingového hlediska</a:t>
            </a:r>
          </a:p>
          <a:p>
            <a:pPr>
              <a:defRPr/>
            </a:pPr>
            <a:r>
              <a:rPr lang="cs-CZ" sz="2400" dirty="0">
                <a:solidFill>
                  <a:srgbClr val="008080"/>
                </a:solidFill>
              </a:rPr>
              <a:t>Kategorie kulturního prostředí: jazyk, náboženství, vzdělávání, estetika a umění, hodnoty a přesvědčení, životní způsob</a:t>
            </a:r>
          </a:p>
          <a:p>
            <a:pPr>
              <a:defRPr/>
            </a:pPr>
            <a:r>
              <a:rPr lang="cs-CZ" sz="2400" dirty="0">
                <a:solidFill>
                  <a:srgbClr val="008080"/>
                </a:solidFill>
              </a:rPr>
              <a:t>Hofstedeho dimenze</a:t>
            </a:r>
          </a:p>
          <a:p>
            <a:pPr>
              <a:defRPr/>
            </a:pPr>
            <a:r>
              <a:rPr lang="cs-CZ" sz="2400" dirty="0">
                <a:solidFill>
                  <a:srgbClr val="008080"/>
                </a:solidFill>
              </a:rPr>
              <a:t>Sociální stratifikace, sociální skupiny</a:t>
            </a:r>
          </a:p>
          <a:p>
            <a:pPr>
              <a:defRPr/>
            </a:pPr>
            <a:r>
              <a:rPr lang="cs-CZ" sz="2400" dirty="0">
                <a:solidFill>
                  <a:srgbClr val="008080"/>
                </a:solidFill>
              </a:rPr>
              <a:t>Vztah muž-žena, </a:t>
            </a:r>
            <a:r>
              <a:rPr lang="cs-CZ" sz="2400" dirty="0" err="1">
                <a:solidFill>
                  <a:srgbClr val="008080"/>
                </a:solidFill>
              </a:rPr>
              <a:t>mládí-stáří</a:t>
            </a:r>
            <a:r>
              <a:rPr lang="cs-CZ" sz="2400">
                <a:solidFill>
                  <a:srgbClr val="008080"/>
                </a:solidFill>
              </a:rPr>
              <a:t>, výkon-status</a:t>
            </a:r>
            <a:endParaRPr lang="cs-CZ" sz="2400" dirty="0">
              <a:solidFill>
                <a:srgbClr val="008080"/>
              </a:solidFill>
            </a:endParaRPr>
          </a:p>
          <a:p>
            <a:pPr>
              <a:defRPr/>
            </a:pPr>
            <a:r>
              <a:rPr lang="cs-CZ" sz="2400" dirty="0">
                <a:solidFill>
                  <a:srgbClr val="008080"/>
                </a:solidFill>
              </a:rPr>
              <a:t>Obchodní jednání, postup, pravidla, specifické znaky a odlišnosti.</a:t>
            </a:r>
          </a:p>
          <a:p>
            <a:pPr marL="0" indent="0">
              <a:buNone/>
              <a:defRPr/>
            </a:pPr>
            <a:r>
              <a:rPr lang="cs-CZ" sz="2400" dirty="0">
                <a:solidFill>
                  <a:srgbClr val="008080"/>
                </a:solidFill>
              </a:rPr>
              <a:t>   </a:t>
            </a:r>
            <a:r>
              <a:rPr lang="cs-CZ" sz="2400" dirty="0">
                <a:solidFill>
                  <a:srgbClr val="FF0000"/>
                </a:solidFill>
              </a:rPr>
              <a:t>Spotřební modely  - k zopakování</a:t>
            </a:r>
          </a:p>
          <a:p>
            <a:pPr>
              <a:buFontTx/>
              <a:buChar char="-"/>
              <a:defRPr/>
            </a:pPr>
            <a:endParaRPr lang="cs-CZ" sz="2400" dirty="0">
              <a:solidFill>
                <a:schemeClr val="bg1"/>
              </a:solidFill>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2" y="28191"/>
            <a:ext cx="1464833" cy="1127893"/>
          </a:xfrm>
          <a:prstGeom prst="rect">
            <a:avLst/>
          </a:prstGeom>
        </p:spPr>
      </p:pic>
    </p:spTree>
    <p:extLst>
      <p:ext uri="{BB962C8B-B14F-4D97-AF65-F5344CB8AC3E}">
        <p14:creationId xmlns:p14="http://schemas.microsoft.com/office/powerpoint/2010/main" val="272773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7309340"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3200" b="1" kern="0" dirty="0">
                <a:solidFill>
                  <a:srgbClr val="307871"/>
                </a:solidFill>
                <a:latin typeface="Times New Roman"/>
                <a:ea typeface="+mj-ea"/>
                <a:cs typeface="+mj-cs"/>
              </a:rPr>
              <a:t>Pojem kultura</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361026" y="1402080"/>
            <a:ext cx="7309340" cy="4089709"/>
          </a:xfrm>
          <a:prstGeom prst="rect">
            <a:avLst/>
          </a:prstGeom>
          <a:solidFill>
            <a:schemeClr val="accent6">
              <a:lumMod val="20000"/>
              <a:lumOff val="80000"/>
            </a:schemeClr>
          </a:solidFill>
        </p:spPr>
        <p:txBody>
          <a:bodyPr wrap="square" rtlCol="0">
            <a:spAutoFit/>
          </a:bodyPr>
          <a:lstStyle/>
          <a:p>
            <a:pPr>
              <a:lnSpc>
                <a:spcPct val="80000"/>
              </a:lnSpc>
              <a:defRPr/>
            </a:pPr>
            <a:r>
              <a:rPr lang="cs-CZ" sz="2800" b="1" dirty="0">
                <a:solidFill>
                  <a:srgbClr val="008080"/>
                </a:solidFill>
              </a:rPr>
              <a:t>Existuje řada definic kultury:</a:t>
            </a:r>
          </a:p>
          <a:p>
            <a:pPr>
              <a:lnSpc>
                <a:spcPct val="80000"/>
              </a:lnSpc>
              <a:defRPr/>
            </a:pPr>
            <a:r>
              <a:rPr lang="cs-CZ" sz="2400" i="1" dirty="0">
                <a:solidFill>
                  <a:srgbClr val="FF0000"/>
                </a:solidFill>
              </a:rPr>
              <a:t>Kultura je souborem základních hodnot, postojů, přání a chování, které člen společnosti přejímá od rodiny a dalších důležitých institucí (Kotler).</a:t>
            </a:r>
            <a:endParaRPr lang="cs-CZ" sz="2400" b="1" i="1" dirty="0">
              <a:solidFill>
                <a:srgbClr val="FF0000"/>
              </a:solidFill>
            </a:endParaRPr>
          </a:p>
          <a:p>
            <a:pPr>
              <a:lnSpc>
                <a:spcPct val="80000"/>
              </a:lnSpc>
              <a:defRPr/>
            </a:pPr>
            <a:endParaRPr lang="cs-CZ" sz="2800" b="1" dirty="0">
              <a:solidFill>
                <a:srgbClr val="008080"/>
              </a:solidFill>
            </a:endParaRPr>
          </a:p>
          <a:p>
            <a:pPr>
              <a:lnSpc>
                <a:spcPct val="80000"/>
              </a:lnSpc>
              <a:defRPr/>
            </a:pPr>
            <a:r>
              <a:rPr lang="cs-CZ" sz="2800" b="1" dirty="0">
                <a:solidFill>
                  <a:srgbClr val="008080"/>
                </a:solidFill>
              </a:rPr>
              <a:t>Rysy:</a:t>
            </a:r>
          </a:p>
          <a:p>
            <a:pPr>
              <a:lnSpc>
                <a:spcPct val="80000"/>
              </a:lnSpc>
              <a:buFontTx/>
              <a:buChar char="-"/>
              <a:defRPr/>
            </a:pPr>
            <a:r>
              <a:rPr lang="cs-CZ" sz="2800" b="1" dirty="0">
                <a:solidFill>
                  <a:srgbClr val="FF0000"/>
                </a:solidFill>
              </a:rPr>
              <a:t> vlivy kultury působí od narození </a:t>
            </a:r>
          </a:p>
          <a:p>
            <a:pPr>
              <a:lnSpc>
                <a:spcPct val="80000"/>
              </a:lnSpc>
              <a:buFontTx/>
              <a:buChar char="-"/>
              <a:defRPr/>
            </a:pPr>
            <a:r>
              <a:rPr lang="cs-CZ" sz="2800" b="1" dirty="0">
                <a:solidFill>
                  <a:srgbClr val="FF0000"/>
                </a:solidFill>
              </a:rPr>
              <a:t> jedná se o vzorec chování získaný od předků</a:t>
            </a:r>
          </a:p>
          <a:p>
            <a:pPr>
              <a:lnSpc>
                <a:spcPct val="80000"/>
              </a:lnSpc>
              <a:buFontTx/>
              <a:buChar char="-"/>
              <a:defRPr/>
            </a:pPr>
            <a:r>
              <a:rPr lang="cs-CZ" sz="2800" b="1" dirty="0">
                <a:solidFill>
                  <a:srgbClr val="FF0000"/>
                </a:solidFill>
              </a:rPr>
              <a:t> hodnoty, zvyky, vztah k náboženství, jídlu,</a:t>
            </a:r>
          </a:p>
          <a:p>
            <a:pPr>
              <a:lnSpc>
                <a:spcPct val="80000"/>
              </a:lnSpc>
              <a:defRPr/>
            </a:pPr>
            <a:r>
              <a:rPr lang="cs-CZ" sz="2800" b="1" dirty="0">
                <a:solidFill>
                  <a:srgbClr val="FF0000"/>
                </a:solidFill>
              </a:rPr>
              <a:t>  životní styl, role ženy ve společnosti apod.</a:t>
            </a:r>
          </a:p>
          <a:p>
            <a:pPr>
              <a:lnSpc>
                <a:spcPct val="80000"/>
              </a:lnSpc>
              <a:buFontTx/>
              <a:buChar char="-"/>
              <a:defRPr/>
            </a:pPr>
            <a:endParaRPr lang="cs-CZ" sz="2800" b="1" dirty="0">
              <a:solidFill>
                <a:srgbClr val="FF0000"/>
              </a:solidFill>
            </a:endParaRPr>
          </a:p>
          <a:p>
            <a:pPr>
              <a:lnSpc>
                <a:spcPct val="80000"/>
              </a:lnSpc>
              <a:buFontTx/>
              <a:buChar char="-"/>
              <a:defRPr/>
            </a:pPr>
            <a:r>
              <a:rPr lang="cs-CZ" sz="2800" b="1" dirty="0">
                <a:solidFill>
                  <a:srgbClr val="FF0000"/>
                </a:solidFill>
              </a:rPr>
              <a:t> Kulturní vzorec: </a:t>
            </a:r>
            <a:r>
              <a:rPr lang="cs-CZ" sz="2800" b="1" dirty="0">
                <a:solidFill>
                  <a:srgbClr val="008080"/>
                </a:solidFill>
              </a:rPr>
              <a:t>zvyky, zákony a tabu</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33405"/>
            <a:ext cx="1464833" cy="1127893"/>
          </a:xfrm>
          <a:prstGeom prst="rect">
            <a:avLst/>
          </a:prstGeom>
        </p:spPr>
      </p:pic>
      <p:sp>
        <p:nvSpPr>
          <p:cNvPr id="3" name="TextovéPole 2">
            <a:extLst>
              <a:ext uri="{FF2B5EF4-FFF2-40B4-BE49-F238E27FC236}">
                <a16:creationId xmlns:a16="http://schemas.microsoft.com/office/drawing/2014/main" id="{C39FBC71-DF86-41C4-BD94-9261FF2B8984}"/>
              </a:ext>
            </a:extLst>
          </p:cNvPr>
          <p:cNvSpPr txBox="1"/>
          <p:nvPr/>
        </p:nvSpPr>
        <p:spPr>
          <a:xfrm>
            <a:off x="8113411" y="1764789"/>
            <a:ext cx="3497802" cy="2215991"/>
          </a:xfrm>
          <a:prstGeom prst="rect">
            <a:avLst/>
          </a:prstGeom>
          <a:solidFill>
            <a:schemeClr val="accent4">
              <a:lumMod val="20000"/>
              <a:lumOff val="80000"/>
            </a:schemeClr>
          </a:solidFill>
        </p:spPr>
        <p:txBody>
          <a:bodyPr wrap="square" rtlCol="0">
            <a:spAutoFit/>
          </a:bodyPr>
          <a:lstStyle/>
          <a:p>
            <a:pPr marL="342900" indent="-342900">
              <a:buFontTx/>
              <a:buChar char="-"/>
            </a:pPr>
            <a:r>
              <a:rPr lang="cs-CZ" sz="2400" b="1" dirty="0">
                <a:solidFill>
                  <a:srgbClr val="008080"/>
                </a:solidFill>
                <a:cs typeface="Arial" panose="020B0604020202020204" pitchFamily="34" charset="0"/>
              </a:rPr>
              <a:t>není vrozená, učíme se ji během života, je sdílená, </a:t>
            </a:r>
          </a:p>
          <a:p>
            <a:pPr marL="342900" indent="-342900">
              <a:buFontTx/>
              <a:buChar char="-"/>
            </a:pPr>
            <a:r>
              <a:rPr lang="cs-CZ" sz="2400" b="1" dirty="0">
                <a:solidFill>
                  <a:srgbClr val="008080"/>
                </a:solidFill>
                <a:cs typeface="Arial" panose="020B0604020202020204" pitchFamily="34" charset="0"/>
              </a:rPr>
              <a:t>přechází z generace na</a:t>
            </a:r>
          </a:p>
          <a:p>
            <a:r>
              <a:rPr lang="cs-CZ" sz="2400" b="1" dirty="0">
                <a:solidFill>
                  <a:srgbClr val="008080"/>
                </a:solidFill>
                <a:cs typeface="Arial" panose="020B0604020202020204" pitchFamily="34" charset="0"/>
              </a:rPr>
              <a:t>     generaci. </a:t>
            </a:r>
          </a:p>
          <a:p>
            <a:endParaRPr lang="cs-CZ" dirty="0"/>
          </a:p>
        </p:txBody>
      </p:sp>
      <p:sp>
        <p:nvSpPr>
          <p:cNvPr id="9" name="Šipka: doprava 8">
            <a:extLst>
              <a:ext uri="{FF2B5EF4-FFF2-40B4-BE49-F238E27FC236}">
                <a16:creationId xmlns:a16="http://schemas.microsoft.com/office/drawing/2014/main" id="{4E6514F7-298B-4200-9A38-70DE2EBC3FCE}"/>
              </a:ext>
            </a:extLst>
          </p:cNvPr>
          <p:cNvSpPr/>
          <p:nvPr/>
        </p:nvSpPr>
        <p:spPr>
          <a:xfrm>
            <a:off x="5727622" y="3193634"/>
            <a:ext cx="1695635" cy="337352"/>
          </a:xfrm>
          <a:prstGeom prst="rightArrow">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descr="Ilustrace zdarma: Rodina, Otec, Matka, &lt;strong&gt;Dítě&lt;/strong&gt;, Holka - Obraz ...">
            <a:extLst>
              <a:ext uri="{FF2B5EF4-FFF2-40B4-BE49-F238E27FC236}">
                <a16:creationId xmlns:a16="http://schemas.microsoft.com/office/drawing/2014/main" id="{9ADBC695-2E5C-450C-95B8-E5BEDE0E0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1282" y="4555468"/>
            <a:ext cx="4001044" cy="2023869"/>
          </a:xfrm>
          <a:prstGeom prst="rect">
            <a:avLst/>
          </a:prstGeom>
          <a:solidFill>
            <a:srgbClr val="92D050">
              <a:alpha val="37000"/>
            </a:srgbClr>
          </a:solidFill>
        </p:spPr>
      </p:pic>
    </p:spTree>
    <p:extLst>
      <p:ext uri="{BB962C8B-B14F-4D97-AF65-F5344CB8AC3E}">
        <p14:creationId xmlns:p14="http://schemas.microsoft.com/office/powerpoint/2010/main" val="1402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640162" y="576522"/>
            <a:ext cx="893342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    </a:t>
            </a:r>
            <a:r>
              <a:rPr lang="cs-CZ" sz="3200" b="1" kern="0" dirty="0">
                <a:solidFill>
                  <a:srgbClr val="307871"/>
                </a:solidFill>
                <a:latin typeface="Times New Roman"/>
                <a:ea typeface="+mj-ea"/>
                <a:cs typeface="+mj-cs"/>
              </a:rPr>
              <a:t>Kultura z marketingového hlediska</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251520" y="1418161"/>
            <a:ext cx="8413086" cy="3203313"/>
          </a:xfrm>
          <a:prstGeom prst="rect">
            <a:avLst/>
          </a:prstGeom>
          <a:solidFill>
            <a:schemeClr val="accent6">
              <a:lumMod val="20000"/>
              <a:lumOff val="80000"/>
            </a:schemeClr>
          </a:solidFill>
        </p:spPr>
        <p:txBody>
          <a:bodyPr wrap="square" rtlCol="0">
            <a:spAutoFit/>
          </a:bodyPr>
          <a:lstStyle/>
          <a:p>
            <a:pPr>
              <a:lnSpc>
                <a:spcPct val="80000"/>
              </a:lnSpc>
              <a:defRPr/>
            </a:pPr>
            <a:r>
              <a:rPr lang="cs-CZ" sz="2800" b="1" dirty="0">
                <a:solidFill>
                  <a:srgbClr val="008080"/>
                </a:solidFill>
              </a:rPr>
              <a:t>Dle Vysekalové et al:</a:t>
            </a:r>
          </a:p>
          <a:p>
            <a:pPr>
              <a:lnSpc>
                <a:spcPct val="80000"/>
              </a:lnSpc>
              <a:defRPr/>
            </a:pPr>
            <a:r>
              <a:rPr lang="cs-CZ" sz="2800" b="1" dirty="0">
                <a:solidFill>
                  <a:srgbClr val="FF0000"/>
                </a:solidFill>
              </a:rPr>
              <a:t>- umělé životní prostředí vytvořené člověkem, skládající se z prvků:</a:t>
            </a:r>
          </a:p>
          <a:p>
            <a:pPr>
              <a:lnSpc>
                <a:spcPct val="80000"/>
              </a:lnSpc>
              <a:defRPr/>
            </a:pPr>
            <a:endParaRPr lang="cs-CZ" sz="2800" b="1" dirty="0">
              <a:solidFill>
                <a:srgbClr val="008080"/>
              </a:solidFill>
            </a:endParaRPr>
          </a:p>
          <a:p>
            <a:pPr>
              <a:lnSpc>
                <a:spcPct val="80000"/>
              </a:lnSpc>
              <a:defRPr/>
            </a:pPr>
            <a:r>
              <a:rPr lang="cs-CZ" sz="2800" b="1" dirty="0">
                <a:solidFill>
                  <a:srgbClr val="008080"/>
                </a:solidFill>
              </a:rPr>
              <a:t>● hmotné prvky – </a:t>
            </a:r>
            <a:r>
              <a:rPr lang="cs-CZ" sz="2800" b="1" dirty="0">
                <a:solidFill>
                  <a:srgbClr val="FF0000"/>
                </a:solidFill>
              </a:rPr>
              <a:t>typické zboží, obaly, …</a:t>
            </a:r>
          </a:p>
          <a:p>
            <a:pPr>
              <a:lnSpc>
                <a:spcPct val="80000"/>
              </a:lnSpc>
              <a:defRPr/>
            </a:pPr>
            <a:endParaRPr lang="cs-CZ" sz="2800" b="1" dirty="0">
              <a:solidFill>
                <a:srgbClr val="008080"/>
              </a:solidFill>
            </a:endParaRPr>
          </a:p>
          <a:p>
            <a:pPr>
              <a:lnSpc>
                <a:spcPct val="80000"/>
              </a:lnSpc>
              <a:defRPr/>
            </a:pPr>
            <a:r>
              <a:rPr lang="cs-CZ" sz="2800" b="1" dirty="0">
                <a:solidFill>
                  <a:srgbClr val="008080"/>
                </a:solidFill>
              </a:rPr>
              <a:t>● nehmotné prvky – </a:t>
            </a:r>
            <a:r>
              <a:rPr lang="cs-CZ" sz="2800" b="1" dirty="0">
                <a:solidFill>
                  <a:srgbClr val="FF0000"/>
                </a:solidFill>
              </a:rPr>
              <a:t>řeč těla, spotřební zvyky, hodnoty, jazyk, pověry, tabu, mýty, vzory, ideály, vnímání času, prostoru, umění, symboly apod.</a:t>
            </a:r>
            <a:endParaRPr lang="cs-CZ" sz="2400" b="1"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436" y="12576"/>
            <a:ext cx="1464833" cy="1127893"/>
          </a:xfrm>
          <a:prstGeom prst="rect">
            <a:avLst/>
          </a:prstGeom>
        </p:spPr>
      </p:pic>
      <p:pic>
        <p:nvPicPr>
          <p:cNvPr id="8" name="Obrázek 7">
            <a:extLst>
              <a:ext uri="{FF2B5EF4-FFF2-40B4-BE49-F238E27FC236}">
                <a16:creationId xmlns:a16="http://schemas.microsoft.com/office/drawing/2014/main" id="{011474FA-A880-47D9-9173-0EB3ED36F2D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19713" y="1403819"/>
            <a:ext cx="2032986" cy="1538103"/>
          </a:xfrm>
          <a:prstGeom prst="rect">
            <a:avLst/>
          </a:prstGeom>
        </p:spPr>
      </p:pic>
      <p:pic>
        <p:nvPicPr>
          <p:cNvPr id="11" name="Obrázek 10">
            <a:extLst>
              <a:ext uri="{FF2B5EF4-FFF2-40B4-BE49-F238E27FC236}">
                <a16:creationId xmlns:a16="http://schemas.microsoft.com/office/drawing/2014/main" id="{320BD11C-135D-41FE-979D-BD71B44CF23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54201" y="3205272"/>
            <a:ext cx="2164010" cy="1659691"/>
          </a:xfrm>
          <a:prstGeom prst="rect">
            <a:avLst/>
          </a:prstGeom>
        </p:spPr>
      </p:pic>
      <p:pic>
        <p:nvPicPr>
          <p:cNvPr id="14" name="Obrázek 13">
            <a:extLst>
              <a:ext uri="{FF2B5EF4-FFF2-40B4-BE49-F238E27FC236}">
                <a16:creationId xmlns:a16="http://schemas.microsoft.com/office/drawing/2014/main" id="{3444860F-CDA7-4733-BC73-85AD87EB6DE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94281" y="5512179"/>
            <a:ext cx="3923930" cy="1008170"/>
          </a:xfrm>
          <a:prstGeom prst="rect">
            <a:avLst/>
          </a:prstGeom>
        </p:spPr>
      </p:pic>
      <p:pic>
        <p:nvPicPr>
          <p:cNvPr id="17" name="Obrázek 16">
            <a:extLst>
              <a:ext uri="{FF2B5EF4-FFF2-40B4-BE49-F238E27FC236}">
                <a16:creationId xmlns:a16="http://schemas.microsoft.com/office/drawing/2014/main" id="{73B1FC9B-5C81-4DB2-9386-0D3393068CE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786624" y="5516417"/>
            <a:ext cx="3320249" cy="1167289"/>
          </a:xfrm>
          <a:prstGeom prst="rect">
            <a:avLst/>
          </a:prstGeom>
        </p:spPr>
      </p:pic>
      <p:sp>
        <p:nvSpPr>
          <p:cNvPr id="18" name="TextovéPole 17">
            <a:extLst>
              <a:ext uri="{FF2B5EF4-FFF2-40B4-BE49-F238E27FC236}">
                <a16:creationId xmlns:a16="http://schemas.microsoft.com/office/drawing/2014/main" id="{01FE635B-4C7A-49B5-8FA6-4E4967559747}"/>
              </a:ext>
            </a:extLst>
          </p:cNvPr>
          <p:cNvSpPr txBox="1"/>
          <p:nvPr/>
        </p:nvSpPr>
        <p:spPr>
          <a:xfrm>
            <a:off x="319596" y="4653447"/>
            <a:ext cx="8186453" cy="830997"/>
          </a:xfrm>
          <a:prstGeom prst="rect">
            <a:avLst/>
          </a:prstGeom>
          <a:noFill/>
        </p:spPr>
        <p:txBody>
          <a:bodyPr wrap="square" rtlCol="0">
            <a:spAutoFit/>
          </a:bodyPr>
          <a:lstStyle/>
          <a:p>
            <a:pPr algn="ctr"/>
            <a:r>
              <a:rPr lang="cs-CZ" sz="2400" i="1" dirty="0">
                <a:solidFill>
                  <a:srgbClr val="008080"/>
                </a:solidFill>
              </a:rPr>
              <a:t>Za inspirující pro potřeby marketingu lze považovat např. přístup Hofstedeho čtyř (později pěti) kulturních dimenzí (viz dále). </a:t>
            </a:r>
          </a:p>
        </p:txBody>
      </p:sp>
    </p:spTree>
    <p:extLst>
      <p:ext uri="{BB962C8B-B14F-4D97-AF65-F5344CB8AC3E}">
        <p14:creationId xmlns:p14="http://schemas.microsoft.com/office/powerpoint/2010/main" val="17768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08371" y="195486"/>
            <a:ext cx="893342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    </a:t>
            </a:r>
            <a:r>
              <a:rPr lang="cs-CZ" sz="3200" b="1" kern="0" dirty="0">
                <a:solidFill>
                  <a:srgbClr val="307871"/>
                </a:solidFill>
                <a:latin typeface="Times New Roman"/>
                <a:ea typeface="+mj-ea"/>
                <a:cs typeface="+mj-cs"/>
              </a:rPr>
              <a:t>Kultura z marketingového hlediska</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137357" y="1010035"/>
            <a:ext cx="7932445" cy="1281569"/>
          </a:xfrm>
          <a:prstGeom prst="rect">
            <a:avLst/>
          </a:prstGeom>
          <a:solidFill>
            <a:schemeClr val="accent6">
              <a:lumMod val="20000"/>
              <a:lumOff val="80000"/>
            </a:schemeClr>
          </a:solidFill>
        </p:spPr>
        <p:txBody>
          <a:bodyPr wrap="square" rtlCol="0">
            <a:spAutoFit/>
          </a:bodyPr>
          <a:lstStyle/>
          <a:p>
            <a:pPr>
              <a:lnSpc>
                <a:spcPct val="80000"/>
              </a:lnSpc>
              <a:defRPr/>
            </a:pPr>
            <a:r>
              <a:rPr lang="cs-CZ" sz="2400" b="1" dirty="0">
                <a:solidFill>
                  <a:srgbClr val="008080"/>
                </a:solidFill>
              </a:rPr>
              <a:t>Národní kultura – </a:t>
            </a:r>
            <a:r>
              <a:rPr lang="cs-CZ" sz="2400" b="1" dirty="0">
                <a:solidFill>
                  <a:srgbClr val="FF0000"/>
                </a:solidFill>
              </a:rPr>
              <a:t>ovlivněná národními rysy obyvatel, projevující se stejným spotřebním chováním,  preferencemi i chováním při obchodním jednání, odlišná hierarchie hodnot a hodnotová orientace.</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436" y="12576"/>
            <a:ext cx="1464833" cy="1127893"/>
          </a:xfrm>
          <a:prstGeom prst="rect">
            <a:avLst/>
          </a:prstGeom>
        </p:spPr>
      </p:pic>
      <p:pic>
        <p:nvPicPr>
          <p:cNvPr id="7" name="Obrázek 6">
            <a:extLst>
              <a:ext uri="{FF2B5EF4-FFF2-40B4-BE49-F238E27FC236}">
                <a16:creationId xmlns:a16="http://schemas.microsoft.com/office/drawing/2014/main" id="{5D23F27B-E8C7-458F-9DF9-9AD1F68FC7D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24766" y="2423370"/>
            <a:ext cx="2582170" cy="1869460"/>
          </a:xfrm>
          <a:prstGeom prst="rect">
            <a:avLst/>
          </a:prstGeom>
        </p:spPr>
      </p:pic>
      <p:sp>
        <p:nvSpPr>
          <p:cNvPr id="8" name="TextovéPole 7">
            <a:extLst>
              <a:ext uri="{FF2B5EF4-FFF2-40B4-BE49-F238E27FC236}">
                <a16:creationId xmlns:a16="http://schemas.microsoft.com/office/drawing/2014/main" id="{26B68CE2-470F-4E82-B3D5-A50AA87ECD71}"/>
              </a:ext>
            </a:extLst>
          </p:cNvPr>
          <p:cNvSpPr txBox="1"/>
          <p:nvPr/>
        </p:nvSpPr>
        <p:spPr>
          <a:xfrm>
            <a:off x="559292" y="6082114"/>
            <a:ext cx="9756559" cy="690638"/>
          </a:xfrm>
          <a:prstGeom prst="rect">
            <a:avLst/>
          </a:prstGeom>
          <a:noFill/>
        </p:spPr>
        <p:txBody>
          <a:bodyPr wrap="square" rtlCol="0">
            <a:spAutoFit/>
          </a:bodyPr>
          <a:lstStyle/>
          <a:p>
            <a:pPr algn="ctr">
              <a:lnSpc>
                <a:spcPct val="80000"/>
              </a:lnSpc>
              <a:defRPr/>
            </a:pPr>
            <a:r>
              <a:rPr lang="cs-CZ" sz="2400" b="1" dirty="0">
                <a:solidFill>
                  <a:srgbClr val="FF0000"/>
                </a:solidFill>
              </a:rPr>
              <a:t>K posuzování vlastností typického příslušníka národa slouží např. </a:t>
            </a:r>
            <a:r>
              <a:rPr lang="cs-CZ" sz="2400" b="1" dirty="0">
                <a:solidFill>
                  <a:srgbClr val="008080"/>
                </a:solidFill>
              </a:rPr>
              <a:t>sémantický diferenciál. </a:t>
            </a:r>
            <a:endParaRPr lang="cs-CZ" sz="2400" b="1" dirty="0"/>
          </a:p>
        </p:txBody>
      </p:sp>
      <p:sp>
        <p:nvSpPr>
          <p:cNvPr id="9" name="Šipka: dolů 8">
            <a:extLst>
              <a:ext uri="{FF2B5EF4-FFF2-40B4-BE49-F238E27FC236}">
                <a16:creationId xmlns:a16="http://schemas.microsoft.com/office/drawing/2014/main" id="{CB528E91-830F-4AEA-AB33-22795F08EF7B}"/>
              </a:ext>
            </a:extLst>
          </p:cNvPr>
          <p:cNvSpPr/>
          <p:nvPr/>
        </p:nvSpPr>
        <p:spPr>
          <a:xfrm>
            <a:off x="10795246" y="6286451"/>
            <a:ext cx="319596" cy="486301"/>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E0D5B725-183F-4E75-B52E-A445D2385054}"/>
              </a:ext>
            </a:extLst>
          </p:cNvPr>
          <p:cNvSpPr txBox="1"/>
          <p:nvPr/>
        </p:nvSpPr>
        <p:spPr>
          <a:xfrm>
            <a:off x="137357" y="2492473"/>
            <a:ext cx="8303820" cy="3046988"/>
          </a:xfrm>
          <a:prstGeom prst="rect">
            <a:avLst/>
          </a:prstGeom>
          <a:noFill/>
          <a:ln>
            <a:solidFill>
              <a:srgbClr val="008080"/>
            </a:solidFill>
          </a:ln>
        </p:spPr>
        <p:txBody>
          <a:bodyPr wrap="square" rtlCol="0">
            <a:spAutoFit/>
          </a:bodyPr>
          <a:lstStyle/>
          <a:p>
            <a:r>
              <a:rPr lang="cs-CZ" sz="2400" b="1" dirty="0">
                <a:solidFill>
                  <a:srgbClr val="FF0000"/>
                </a:solidFill>
              </a:rPr>
              <a:t>Individualita a modalita</a:t>
            </a:r>
          </a:p>
          <a:p>
            <a:pPr algn="just"/>
            <a:r>
              <a:rPr lang="cs-CZ" sz="2400" dirty="0">
                <a:solidFill>
                  <a:srgbClr val="008080"/>
                </a:solidFill>
              </a:rPr>
              <a:t>Příslušníci určitého národa mají často společné některé vlastnosti (</a:t>
            </a:r>
            <a:r>
              <a:rPr lang="cs-CZ" sz="2400" b="1" dirty="0">
                <a:solidFill>
                  <a:srgbClr val="008080"/>
                </a:solidFill>
              </a:rPr>
              <a:t>modalita osobnosti</a:t>
            </a:r>
            <a:r>
              <a:rPr lang="cs-CZ" sz="2400" dirty="0">
                <a:solidFill>
                  <a:srgbClr val="008080"/>
                </a:solidFill>
              </a:rPr>
              <a:t>). Tyto vlastnosti jsou společné převážné většině jedinců dané kultury, protože tito lidé prošli stejným prostředím a mají shodné zkušenosti. Modální osobnost je typickým příslušníkem dané kultury. Hovoříme pak o typickém Švédovi, Japonci, Polákovi či Rusovi. Modalita nezahrnuje celou osobnost </a:t>
            </a:r>
            <a:r>
              <a:rPr lang="cs-CZ" sz="2400" b="1" dirty="0">
                <a:solidFill>
                  <a:srgbClr val="008080"/>
                </a:solidFill>
              </a:rPr>
              <a:t>(individualitu), </a:t>
            </a:r>
            <a:r>
              <a:rPr lang="cs-CZ" sz="2400" dirty="0">
                <a:solidFill>
                  <a:srgbClr val="008080"/>
                </a:solidFill>
              </a:rPr>
              <a:t>ale hodnotové aspekty kultury. </a:t>
            </a:r>
          </a:p>
        </p:txBody>
      </p:sp>
    </p:spTree>
    <p:extLst>
      <p:ext uri="{BB962C8B-B14F-4D97-AF65-F5344CB8AC3E}">
        <p14:creationId xmlns:p14="http://schemas.microsoft.com/office/powerpoint/2010/main" val="49790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1" y="1"/>
            <a:ext cx="8964613" cy="836613"/>
          </a:xfrm>
        </p:spPr>
        <p:txBody>
          <a:bodyPr/>
          <a:lstStyle/>
          <a:p>
            <a:pPr eaLnBrk="1" hangingPunct="1">
              <a:defRPr/>
            </a:pPr>
            <a:r>
              <a:rPr lang="cs-CZ" sz="3200" b="1" dirty="0">
                <a:solidFill>
                  <a:srgbClr val="008080"/>
                </a:solidFill>
              </a:rPr>
              <a:t>Sémantický diferenciál-Švéd (X), Latinoameričan (Y)</a:t>
            </a:r>
          </a:p>
        </p:txBody>
      </p:sp>
      <p:graphicFrame>
        <p:nvGraphicFramePr>
          <p:cNvPr id="7" name="Tabulka 6"/>
          <p:cNvGraphicFramePr>
            <a:graphicFrameLocks noGrp="1"/>
          </p:cNvGraphicFramePr>
          <p:nvPr>
            <p:extLst>
              <p:ext uri="{D42A27DB-BD31-4B8C-83A1-F6EECF244321}">
                <p14:modId xmlns:p14="http://schemas.microsoft.com/office/powerpoint/2010/main" val="4178021339"/>
              </p:ext>
            </p:extLst>
          </p:nvPr>
        </p:nvGraphicFramePr>
        <p:xfrm>
          <a:off x="1092201" y="852487"/>
          <a:ext cx="9143998" cy="5441953"/>
        </p:xfrm>
        <a:graphic>
          <a:graphicData uri="http://schemas.openxmlformats.org/drawingml/2006/table">
            <a:tbl>
              <a:tblPr/>
              <a:tblGrid>
                <a:gridCol w="1835695">
                  <a:extLst>
                    <a:ext uri="{9D8B030D-6E8A-4147-A177-3AD203B41FA5}">
                      <a16:colId xmlns:a16="http://schemas.microsoft.com/office/drawing/2014/main" val="20000"/>
                    </a:ext>
                  </a:extLst>
                </a:gridCol>
                <a:gridCol w="882791">
                  <a:extLst>
                    <a:ext uri="{9D8B030D-6E8A-4147-A177-3AD203B41FA5}">
                      <a16:colId xmlns:a16="http://schemas.microsoft.com/office/drawing/2014/main" val="20001"/>
                    </a:ext>
                  </a:extLst>
                </a:gridCol>
                <a:gridCol w="1153296">
                  <a:extLst>
                    <a:ext uri="{9D8B030D-6E8A-4147-A177-3AD203B41FA5}">
                      <a16:colId xmlns:a16="http://schemas.microsoft.com/office/drawing/2014/main" val="20002"/>
                    </a:ext>
                  </a:extLst>
                </a:gridCol>
                <a:gridCol w="617838">
                  <a:extLst>
                    <a:ext uri="{9D8B030D-6E8A-4147-A177-3AD203B41FA5}">
                      <a16:colId xmlns:a16="http://schemas.microsoft.com/office/drawing/2014/main" val="20003"/>
                    </a:ext>
                  </a:extLst>
                </a:gridCol>
                <a:gridCol w="617838">
                  <a:extLst>
                    <a:ext uri="{9D8B030D-6E8A-4147-A177-3AD203B41FA5}">
                      <a16:colId xmlns:a16="http://schemas.microsoft.com/office/drawing/2014/main" val="20004"/>
                    </a:ext>
                  </a:extLst>
                </a:gridCol>
                <a:gridCol w="576648">
                  <a:extLst>
                    <a:ext uri="{9D8B030D-6E8A-4147-A177-3AD203B41FA5}">
                      <a16:colId xmlns:a16="http://schemas.microsoft.com/office/drawing/2014/main" val="20005"/>
                    </a:ext>
                  </a:extLst>
                </a:gridCol>
                <a:gridCol w="544077">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gridCol w="1979711">
                  <a:extLst>
                    <a:ext uri="{9D8B030D-6E8A-4147-A177-3AD203B41FA5}">
                      <a16:colId xmlns:a16="http://schemas.microsoft.com/office/drawing/2014/main" val="20008"/>
                    </a:ext>
                  </a:extLst>
                </a:gridCol>
              </a:tblGrid>
              <a:tr h="853440">
                <a:tc rowSpan="2">
                  <a:txBody>
                    <a:bodyPr/>
                    <a:lstStyle/>
                    <a:p>
                      <a:pPr algn="l">
                        <a:spcAft>
                          <a:spcPts val="0"/>
                        </a:spcAft>
                      </a:pPr>
                      <a:r>
                        <a:rPr lang="cs-CZ" sz="2800" dirty="0">
                          <a:solidFill>
                            <a:schemeClr val="bg1"/>
                          </a:solidFill>
                          <a:latin typeface="Calibri"/>
                          <a:ea typeface="Calibri"/>
                          <a:cs typeface="Times New Roman"/>
                        </a:rPr>
                        <a:t>Adjektivum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a:spcAft>
                          <a:spcPts val="0"/>
                        </a:spcAft>
                      </a:pPr>
                      <a:endParaRPr lang="cs-CZ" sz="2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a:spcAft>
                          <a:spcPts val="0"/>
                        </a:spcAft>
                      </a:pPr>
                      <a:r>
                        <a:rPr lang="cs-CZ" sz="2800" dirty="0">
                          <a:solidFill>
                            <a:schemeClr val="bg1"/>
                          </a:solidFill>
                          <a:latin typeface="Calibri"/>
                          <a:ea typeface="Calibri"/>
                          <a:cs typeface="Times New Roman"/>
                        </a:rPr>
                        <a:t>spíše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gridSpan="2">
                  <a:txBody>
                    <a:bodyPr/>
                    <a:lstStyle/>
                    <a:p>
                      <a:pPr algn="ctr">
                        <a:spcAft>
                          <a:spcPts val="0"/>
                        </a:spcAft>
                      </a:pPr>
                      <a:r>
                        <a:rPr lang="cs-CZ" sz="2800" dirty="0">
                          <a:solidFill>
                            <a:schemeClr val="bg1"/>
                          </a:solidFill>
                          <a:latin typeface="Calibri"/>
                          <a:ea typeface="Calibri"/>
                          <a:cs typeface="Times New Roman"/>
                        </a:rPr>
                        <a:t>ani </a:t>
                      </a:r>
                    </a:p>
                    <a:p>
                      <a:pPr algn="ctr">
                        <a:spcAft>
                          <a:spcPts val="0"/>
                        </a:spcAft>
                      </a:pPr>
                      <a:r>
                        <a:rPr lang="cs-CZ" sz="2800" dirty="0">
                          <a:solidFill>
                            <a:schemeClr val="bg1"/>
                          </a:solidFill>
                          <a:latin typeface="Calibri"/>
                          <a:ea typeface="Calibri"/>
                          <a:cs typeface="Times New Roman"/>
                        </a:rPr>
                        <a:t>ani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hMerge="1">
                  <a:txBody>
                    <a:bodyPr/>
                    <a:lstStyle/>
                    <a:p>
                      <a:endParaRPr lang="cs-CZ"/>
                    </a:p>
                  </a:txBody>
                  <a:tcPr/>
                </a:tc>
                <a:tc gridSpan="2">
                  <a:txBody>
                    <a:bodyPr/>
                    <a:lstStyle/>
                    <a:p>
                      <a:pPr algn="ctr">
                        <a:spcAft>
                          <a:spcPts val="0"/>
                        </a:spcAft>
                      </a:pPr>
                      <a:r>
                        <a:rPr lang="cs-CZ" sz="2800" dirty="0">
                          <a:solidFill>
                            <a:schemeClr val="bg1"/>
                          </a:solidFill>
                          <a:latin typeface="Calibri"/>
                          <a:ea typeface="Calibri"/>
                          <a:cs typeface="Times New Roman"/>
                        </a:rPr>
                        <a:t>spíše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hMerge="1">
                  <a:txBody>
                    <a:bodyPr/>
                    <a:lstStyle/>
                    <a:p>
                      <a:endParaRPr lang="cs-CZ"/>
                    </a:p>
                  </a:txBody>
                  <a:tcPr/>
                </a:tc>
                <a:tc>
                  <a:txBody>
                    <a:bodyPr/>
                    <a:lstStyle/>
                    <a:p>
                      <a:pPr algn="ctr">
                        <a:spcAft>
                          <a:spcPts val="0"/>
                        </a:spcAft>
                      </a:pPr>
                      <a:endParaRPr lang="cs-CZ" sz="2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rowSpan="2">
                  <a:txBody>
                    <a:bodyPr/>
                    <a:lstStyle/>
                    <a:p>
                      <a:pPr algn="l">
                        <a:spcAft>
                          <a:spcPts val="0"/>
                        </a:spcAft>
                      </a:pPr>
                      <a:r>
                        <a:rPr lang="cs-CZ" sz="2800" dirty="0">
                          <a:solidFill>
                            <a:schemeClr val="bg1"/>
                          </a:solidFill>
                          <a:latin typeface="Calibri"/>
                          <a:ea typeface="Calibri"/>
                          <a:cs typeface="Times New Roman"/>
                        </a:rPr>
                        <a:t>Antonymum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0000"/>
                  </a:ext>
                </a:extLst>
              </a:tr>
              <a:tr h="442647">
                <a:tc vMerge="1">
                  <a:txBody>
                    <a:bodyPr/>
                    <a:lstStyle/>
                    <a:p>
                      <a:endParaRPr lang="cs-CZ"/>
                    </a:p>
                  </a:txBody>
                  <a:tcPr/>
                </a:tc>
                <a:tc>
                  <a:txBody>
                    <a:bodyPr/>
                    <a:lstStyle/>
                    <a:p>
                      <a:pPr algn="ctr">
                        <a:spcAft>
                          <a:spcPts val="0"/>
                        </a:spcAft>
                      </a:pPr>
                      <a:r>
                        <a:rPr lang="cs-CZ" sz="2800" dirty="0">
                          <a:solidFill>
                            <a:srgbClr val="FF0000"/>
                          </a:solidFill>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cs-CZ" sz="2800" dirty="0">
                          <a:solidFill>
                            <a:srgbClr val="FF0000"/>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algn="ctr">
                        <a:spcAft>
                          <a:spcPts val="0"/>
                        </a:spcAft>
                      </a:pPr>
                      <a:r>
                        <a:rPr lang="cs-CZ" sz="2800" dirty="0">
                          <a:solidFill>
                            <a:srgbClr val="FF0000"/>
                          </a:solidFill>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cs-CZ"/>
                    </a:p>
                  </a:txBody>
                  <a:tcPr/>
                </a:tc>
                <a:tc gridSpan="2">
                  <a:txBody>
                    <a:bodyPr/>
                    <a:lstStyle/>
                    <a:p>
                      <a:pPr algn="ctr">
                        <a:spcAft>
                          <a:spcPts val="0"/>
                        </a:spcAft>
                      </a:pPr>
                      <a:r>
                        <a:rPr lang="cs-CZ" sz="2800" dirty="0">
                          <a:solidFill>
                            <a:srgbClr val="FF0000"/>
                          </a:solidFill>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cs-CZ"/>
                    </a:p>
                  </a:txBody>
                  <a:tcPr/>
                </a:tc>
                <a:tc>
                  <a:txBody>
                    <a:bodyPr/>
                    <a:lstStyle/>
                    <a:p>
                      <a:pPr algn="ctr">
                        <a:spcAft>
                          <a:spcPts val="0"/>
                        </a:spcAft>
                      </a:pPr>
                      <a:r>
                        <a:rPr lang="cs-CZ" sz="2800" dirty="0">
                          <a:solidFill>
                            <a:srgbClr val="FF0000"/>
                          </a:solidFill>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endParaRPr lang="cs-CZ"/>
                    </a:p>
                  </a:txBody>
                  <a:tcPr/>
                </a:tc>
                <a:extLst>
                  <a:ext uri="{0D108BD9-81ED-4DB2-BD59-A6C34878D82A}">
                    <a16:rowId xmlns:a16="http://schemas.microsoft.com/office/drawing/2014/main" val="10001"/>
                  </a:ext>
                </a:extLst>
              </a:tr>
              <a:tr h="370279">
                <a:tc>
                  <a:txBody>
                    <a:bodyPr/>
                    <a:lstStyle/>
                    <a:p>
                      <a:pPr algn="l">
                        <a:spcAft>
                          <a:spcPts val="0"/>
                        </a:spcAft>
                      </a:pPr>
                      <a:r>
                        <a:rPr lang="cs-CZ" sz="2000" b="1" dirty="0">
                          <a:solidFill>
                            <a:schemeClr val="bg1"/>
                          </a:solidFill>
                          <a:latin typeface="Calibri"/>
                          <a:ea typeface="Calibri"/>
                          <a:cs typeface="Times New Roman"/>
                        </a:rPr>
                        <a:t>Domýšlivý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2000" dirty="0">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spcAft>
                          <a:spcPts val="0"/>
                        </a:spcAft>
                      </a:pPr>
                      <a:r>
                        <a:rPr lang="cs-CZ" sz="2000" dirty="0">
                          <a:latin typeface="Calibri"/>
                          <a:ea typeface="Calibri"/>
                          <a:cs typeface="Times New Roman"/>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cs-CZ"/>
                    </a:p>
                  </a:txBody>
                  <a:tcPr/>
                </a:tc>
                <a:tc gridSpan="2">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2000" b="1" dirty="0">
                          <a:solidFill>
                            <a:schemeClr val="bg1"/>
                          </a:solidFill>
                          <a:latin typeface="Calibri"/>
                          <a:ea typeface="Calibri"/>
                          <a:cs typeface="Times New Roman"/>
                        </a:rPr>
                        <a:t>Skromný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0002"/>
                  </a:ext>
                </a:extLst>
              </a:tr>
              <a:tr h="370279">
                <a:tc>
                  <a:txBody>
                    <a:bodyPr/>
                    <a:lstStyle/>
                    <a:p>
                      <a:pPr algn="l">
                        <a:spcAft>
                          <a:spcPts val="0"/>
                        </a:spcAft>
                      </a:pPr>
                      <a:r>
                        <a:rPr lang="cs-CZ" sz="2000" b="1" dirty="0">
                          <a:solidFill>
                            <a:schemeClr val="bg1"/>
                          </a:solidFill>
                          <a:latin typeface="Calibri"/>
                          <a:ea typeface="Calibri"/>
                          <a:cs typeface="Times New Roman"/>
                        </a:rPr>
                        <a:t>Hádavý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lang="cs-CZ" sz="2000" dirty="0">
                          <a:latin typeface="Calibri"/>
                          <a:ea typeface="Calibri"/>
                          <a:cs typeface="Times New Roman"/>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cs-CZ"/>
                    </a:p>
                  </a:txBody>
                  <a:tcPr/>
                </a:tc>
                <a:tc gridSpan="2">
                  <a:txBody>
                    <a:bodyPr/>
                    <a:lstStyle/>
                    <a:p>
                      <a:pPr algn="ctr">
                        <a:spcAft>
                          <a:spcPts val="0"/>
                        </a:spcAft>
                      </a:pPr>
                      <a:r>
                        <a:rPr lang="cs-CZ" sz="2000" dirty="0">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2000" b="1" dirty="0">
                          <a:solidFill>
                            <a:schemeClr val="bg1"/>
                          </a:solidFill>
                          <a:latin typeface="Calibri"/>
                          <a:ea typeface="Calibri"/>
                          <a:cs typeface="Times New Roman"/>
                        </a:rPr>
                        <a:t>Snášenlivý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0003"/>
                  </a:ext>
                </a:extLst>
              </a:tr>
              <a:tr h="370279">
                <a:tc>
                  <a:txBody>
                    <a:bodyPr/>
                    <a:lstStyle/>
                    <a:p>
                      <a:pPr algn="l">
                        <a:spcAft>
                          <a:spcPts val="0"/>
                        </a:spcAft>
                      </a:pPr>
                      <a:r>
                        <a:rPr lang="cs-CZ" sz="2000" b="1" dirty="0">
                          <a:solidFill>
                            <a:schemeClr val="bg1"/>
                          </a:solidFill>
                          <a:latin typeface="Calibri"/>
                          <a:ea typeface="Calibri"/>
                          <a:cs typeface="Times New Roman"/>
                        </a:rPr>
                        <a:t>Rozumový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2000" dirty="0">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gridSpan="2">
                  <a:txBody>
                    <a:bodyPr/>
                    <a:lstStyle/>
                    <a:p>
                      <a:pPr algn="ctr">
                        <a:spcAft>
                          <a:spcPts val="0"/>
                        </a:spcAft>
                      </a:pPr>
                      <a:r>
                        <a:rPr lang="cs-CZ" sz="2000" dirty="0">
                          <a:latin typeface="Calibri"/>
                          <a:ea typeface="Calibri"/>
                          <a:cs typeface="Times New Roman"/>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cs-CZ"/>
                    </a:p>
                  </a:txBody>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2000" b="1" dirty="0">
                          <a:solidFill>
                            <a:schemeClr val="bg1"/>
                          </a:solidFill>
                          <a:latin typeface="Calibri"/>
                          <a:ea typeface="Calibri"/>
                          <a:cs typeface="Times New Roman"/>
                        </a:rPr>
                        <a:t>Citový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0004"/>
                  </a:ext>
                </a:extLst>
              </a:tr>
              <a:tr h="370279">
                <a:tc>
                  <a:txBody>
                    <a:bodyPr/>
                    <a:lstStyle/>
                    <a:p>
                      <a:pPr algn="l">
                        <a:spcAft>
                          <a:spcPts val="0"/>
                        </a:spcAft>
                      </a:pPr>
                      <a:r>
                        <a:rPr lang="cs-CZ" sz="2000" b="1" dirty="0">
                          <a:solidFill>
                            <a:schemeClr val="bg1"/>
                          </a:solidFill>
                          <a:latin typeface="Calibri"/>
                          <a:ea typeface="Calibri"/>
                          <a:cs typeface="Times New Roman"/>
                        </a:rPr>
                        <a:t>Hlasitý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a:spcAft>
                          <a:spcPts val="0"/>
                        </a:spcAft>
                      </a:pPr>
                      <a:r>
                        <a:rPr lang="cs-CZ" sz="2000" dirty="0">
                          <a:latin typeface="Calibri"/>
                          <a:ea typeface="Calibri"/>
                          <a:cs typeface="Times New Roman"/>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lang="cs-CZ" sz="2000" dirty="0">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gridSpan="2">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cs-CZ"/>
                    </a:p>
                  </a:txBody>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2000" b="1" dirty="0">
                          <a:solidFill>
                            <a:schemeClr val="bg1"/>
                          </a:solidFill>
                          <a:latin typeface="Calibri"/>
                          <a:ea typeface="Calibri"/>
                          <a:cs typeface="Times New Roman"/>
                        </a:rPr>
                        <a:t>Tichý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0005"/>
                  </a:ext>
                </a:extLst>
              </a:tr>
              <a:tr h="370279">
                <a:tc>
                  <a:txBody>
                    <a:bodyPr/>
                    <a:lstStyle/>
                    <a:p>
                      <a:pPr algn="l">
                        <a:spcAft>
                          <a:spcPts val="0"/>
                        </a:spcAft>
                      </a:pPr>
                      <a:r>
                        <a:rPr lang="cs-CZ" sz="2000" b="1" dirty="0">
                          <a:solidFill>
                            <a:schemeClr val="bg1"/>
                          </a:solidFill>
                          <a:latin typeface="Calibri"/>
                          <a:ea typeface="Calibri"/>
                          <a:cs typeface="Times New Roman"/>
                        </a:rPr>
                        <a:t>Pomalý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lang="cs-CZ" sz="2000" dirty="0">
                          <a:latin typeface="Calibri"/>
                          <a:ea typeface="Calibri"/>
                          <a:cs typeface="Times New Roman"/>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cs-CZ"/>
                    </a:p>
                  </a:txBody>
                  <a:tcPr/>
                </a:tc>
                <a:tc gridSpan="2">
                  <a:txBody>
                    <a:bodyPr/>
                    <a:lstStyle/>
                    <a:p>
                      <a:pPr algn="ctr">
                        <a:spcAft>
                          <a:spcPts val="0"/>
                        </a:spcAft>
                      </a:pPr>
                      <a:r>
                        <a:rPr lang="cs-CZ" sz="2000" dirty="0">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2000" b="1" dirty="0">
                          <a:solidFill>
                            <a:schemeClr val="bg1"/>
                          </a:solidFill>
                          <a:latin typeface="Calibri"/>
                          <a:ea typeface="Calibri"/>
                          <a:cs typeface="Times New Roman"/>
                        </a:rPr>
                        <a:t>Rychlý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0006"/>
                  </a:ext>
                </a:extLst>
              </a:tr>
              <a:tr h="370279">
                <a:tc>
                  <a:txBody>
                    <a:bodyPr/>
                    <a:lstStyle/>
                    <a:p>
                      <a:pPr algn="l">
                        <a:spcAft>
                          <a:spcPts val="0"/>
                        </a:spcAft>
                      </a:pPr>
                      <a:r>
                        <a:rPr lang="cs-CZ" sz="2000" b="1" dirty="0">
                          <a:solidFill>
                            <a:schemeClr val="bg1"/>
                          </a:solidFill>
                          <a:latin typeface="Calibri"/>
                          <a:ea typeface="Calibri"/>
                          <a:cs typeface="Times New Roman"/>
                        </a:rPr>
                        <a:t>Panovačný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cs-CZ" sz="2000" dirty="0">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cs-CZ" sz="2000" dirty="0">
                          <a:latin typeface="Calibri"/>
                          <a:ea typeface="Calibri"/>
                          <a:cs typeface="Times New Roman"/>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2000" b="1" dirty="0">
                          <a:solidFill>
                            <a:schemeClr val="bg1"/>
                          </a:solidFill>
                          <a:latin typeface="Calibri"/>
                          <a:ea typeface="Calibri"/>
                          <a:cs typeface="Times New Roman"/>
                        </a:rPr>
                        <a:t>Pokorný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0007"/>
                  </a:ext>
                </a:extLst>
              </a:tr>
              <a:tr h="370278">
                <a:tc>
                  <a:txBody>
                    <a:bodyPr/>
                    <a:lstStyle/>
                    <a:p>
                      <a:pPr algn="l">
                        <a:spcAft>
                          <a:spcPts val="0"/>
                        </a:spcAft>
                      </a:pPr>
                      <a:r>
                        <a:rPr lang="cs-CZ" sz="2000" b="1" dirty="0">
                          <a:solidFill>
                            <a:schemeClr val="bg1"/>
                          </a:solidFill>
                          <a:latin typeface="Calibri"/>
                          <a:ea typeface="Calibri"/>
                          <a:cs typeface="Times New Roman"/>
                        </a:rPr>
                        <a:t>Šetrný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2000" dirty="0">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cs-CZ"/>
                    </a:p>
                  </a:txBody>
                  <a:tcPr/>
                </a:tc>
                <a:tc gridSpan="2">
                  <a:txBody>
                    <a:bodyPr/>
                    <a:lstStyle/>
                    <a:p>
                      <a:pPr algn="ctr">
                        <a:spcAft>
                          <a:spcPts val="0"/>
                        </a:spcAft>
                      </a:pPr>
                      <a:r>
                        <a:rPr lang="cs-CZ" sz="2000" dirty="0">
                          <a:latin typeface="Calibri"/>
                          <a:ea typeface="Calibri"/>
                          <a:cs typeface="Times New Roman"/>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cs-CZ"/>
                    </a:p>
                  </a:txBody>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2000" b="1" dirty="0">
                          <a:solidFill>
                            <a:schemeClr val="bg1"/>
                          </a:solidFill>
                          <a:latin typeface="Calibri"/>
                          <a:ea typeface="Calibri"/>
                          <a:cs typeface="Times New Roman"/>
                        </a:rPr>
                        <a:t>Rozmařilý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0008"/>
                  </a:ext>
                </a:extLst>
              </a:tr>
              <a:tr h="370279">
                <a:tc>
                  <a:txBody>
                    <a:bodyPr/>
                    <a:lstStyle/>
                    <a:p>
                      <a:pPr algn="l">
                        <a:spcAft>
                          <a:spcPts val="0"/>
                        </a:spcAft>
                      </a:pPr>
                      <a:r>
                        <a:rPr lang="cs-CZ" sz="2000" b="1" dirty="0">
                          <a:solidFill>
                            <a:schemeClr val="bg1"/>
                          </a:solidFill>
                          <a:latin typeface="Calibri"/>
                          <a:ea typeface="Calibri"/>
                          <a:cs typeface="Times New Roman"/>
                        </a:rPr>
                        <a:t>Falešný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a:txBody>
                    <a:bodyPr/>
                    <a:lstStyle/>
                    <a:p>
                      <a:pPr algn="ctr">
                        <a:spcAft>
                          <a:spcPts val="0"/>
                        </a:spcAft>
                      </a:pPr>
                      <a:r>
                        <a:rPr lang="cs-CZ" sz="2000" dirty="0">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cs-CZ" sz="2000" dirty="0">
                          <a:latin typeface="Calibri"/>
                          <a:ea typeface="Calibri"/>
                          <a:cs typeface="Times New Roman"/>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2000" b="1" dirty="0">
                          <a:solidFill>
                            <a:schemeClr val="bg1"/>
                          </a:solidFill>
                          <a:latin typeface="Calibri"/>
                          <a:ea typeface="Calibri"/>
                          <a:cs typeface="Times New Roman"/>
                        </a:rPr>
                        <a:t>Upřímný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0009"/>
                  </a:ext>
                </a:extLst>
              </a:tr>
              <a:tr h="378689">
                <a:tc>
                  <a:txBody>
                    <a:bodyPr/>
                    <a:lstStyle/>
                    <a:p>
                      <a:pPr algn="l">
                        <a:spcAft>
                          <a:spcPts val="0"/>
                        </a:spcAft>
                      </a:pPr>
                      <a:r>
                        <a:rPr lang="cs-CZ" sz="2000" b="1" dirty="0">
                          <a:solidFill>
                            <a:schemeClr val="bg1"/>
                          </a:solidFill>
                          <a:latin typeface="Calibri"/>
                          <a:ea typeface="Calibri"/>
                          <a:cs typeface="Times New Roman"/>
                        </a:rPr>
                        <a:t>Podezřívavý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lang="cs-CZ" sz="2000" dirty="0">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gridSpan="2">
                  <a:txBody>
                    <a:bodyPr/>
                    <a:lstStyle/>
                    <a:p>
                      <a:pPr algn="ctr">
                        <a:spcAft>
                          <a:spcPts val="0"/>
                        </a:spcAft>
                      </a:pPr>
                      <a:r>
                        <a:rPr lang="cs-CZ" sz="2000" dirty="0">
                          <a:latin typeface="Calibri"/>
                          <a:ea typeface="Calibri"/>
                          <a:cs typeface="Times New Roman"/>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cs-CZ"/>
                    </a:p>
                  </a:txBody>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2000" b="1" dirty="0">
                          <a:solidFill>
                            <a:schemeClr val="bg1"/>
                          </a:solidFill>
                          <a:latin typeface="Calibri"/>
                          <a:ea typeface="Calibri"/>
                          <a:cs typeface="Times New Roman"/>
                        </a:rPr>
                        <a:t>Důvěřivý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0010"/>
                  </a:ext>
                </a:extLst>
              </a:tr>
              <a:tr h="434667">
                <a:tc>
                  <a:txBody>
                    <a:bodyPr/>
                    <a:lstStyle/>
                    <a:p>
                      <a:pPr algn="l">
                        <a:spcAft>
                          <a:spcPts val="0"/>
                        </a:spcAft>
                      </a:pPr>
                      <a:r>
                        <a:rPr lang="cs-CZ" sz="2000" b="1" dirty="0">
                          <a:solidFill>
                            <a:schemeClr val="bg1"/>
                          </a:solidFill>
                          <a:latin typeface="Calibri"/>
                          <a:ea typeface="Calibri"/>
                          <a:cs typeface="Times New Roman"/>
                        </a:rPr>
                        <a:t>Odpovědný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a:spcAft>
                          <a:spcPts val="0"/>
                        </a:spcAft>
                      </a:pPr>
                      <a:r>
                        <a:rPr lang="cs-CZ" sz="2000" dirty="0">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cs-CZ" sz="2000" dirty="0">
                          <a:latin typeface="Calibri"/>
                          <a:ea typeface="Calibri"/>
                          <a:cs typeface="Times New Roman"/>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cs-CZ"/>
                    </a:p>
                  </a:txBody>
                  <a:tcPr/>
                </a:tc>
                <a:tc gridSpan="2">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cs-CZ"/>
                    </a:p>
                  </a:txBody>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2000" b="1" dirty="0">
                          <a:solidFill>
                            <a:schemeClr val="bg1"/>
                          </a:solidFill>
                          <a:latin typeface="Calibri"/>
                          <a:ea typeface="Calibri"/>
                          <a:cs typeface="Times New Roman"/>
                        </a:rPr>
                        <a:t>Neodpovědný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0011"/>
                  </a:ext>
                </a:extLst>
              </a:tr>
              <a:tr h="370279">
                <a:tc>
                  <a:txBody>
                    <a:bodyPr/>
                    <a:lstStyle/>
                    <a:p>
                      <a:pPr algn="l">
                        <a:spcAft>
                          <a:spcPts val="0"/>
                        </a:spcAft>
                      </a:pPr>
                      <a:r>
                        <a:rPr lang="cs-CZ" sz="2000" b="1" dirty="0">
                          <a:solidFill>
                            <a:schemeClr val="bg1"/>
                          </a:solidFill>
                          <a:latin typeface="Calibri"/>
                          <a:ea typeface="Calibri"/>
                          <a:cs typeface="Times New Roman"/>
                        </a:rPr>
                        <a:t>Stálý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cs-CZ" sz="2000" dirty="0">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spcAft>
                          <a:spcPts val="0"/>
                        </a:spcAft>
                      </a:pPr>
                      <a:r>
                        <a:rPr lang="cs-CZ" sz="2000" dirty="0">
                          <a:latin typeface="Calibri"/>
                          <a:ea typeface="Calibri"/>
                          <a:cs typeface="Times New Roman"/>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cs-CZ"/>
                    </a:p>
                  </a:txBody>
                  <a:tcPr/>
                </a:tc>
                <a:tc gridSpan="2">
                  <a:txBody>
                    <a:bodyPr/>
                    <a:lstStyle/>
                    <a:p>
                      <a:pPr algn="ctr">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cs-CZ"/>
                    </a:p>
                  </a:txBody>
                  <a:tcPr/>
                </a:tc>
                <a:tc>
                  <a:txBody>
                    <a:bodyPr/>
                    <a:lstStyle/>
                    <a:p>
                      <a:pPr algn="l">
                        <a:spcAft>
                          <a:spcPts val="0"/>
                        </a:spcAft>
                      </a:pPr>
                      <a:endParaRPr lang="cs-CZ"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2000" b="1" dirty="0">
                          <a:solidFill>
                            <a:schemeClr val="bg1"/>
                          </a:solidFill>
                          <a:latin typeface="Calibri"/>
                          <a:ea typeface="Calibri"/>
                          <a:cs typeface="Times New Roman"/>
                        </a:rPr>
                        <a:t>Nestálý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0012"/>
                  </a:ext>
                </a:extLst>
              </a:tr>
            </a:tbl>
          </a:graphicData>
        </a:graphic>
      </p:graphicFrame>
      <p:cxnSp>
        <p:nvCxnSpPr>
          <p:cNvPr id="8311" name="AutoShape 1"/>
          <p:cNvCxnSpPr>
            <a:cxnSpLocks noChangeShapeType="1"/>
          </p:cNvCxnSpPr>
          <p:nvPr/>
        </p:nvCxnSpPr>
        <p:spPr bwMode="auto">
          <a:xfrm>
            <a:off x="3128963" y="-1546225"/>
            <a:ext cx="800100" cy="409575"/>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8312" name="AutoShape 14"/>
          <p:cNvCxnSpPr>
            <a:cxnSpLocks noChangeShapeType="1"/>
          </p:cNvCxnSpPr>
          <p:nvPr/>
        </p:nvCxnSpPr>
        <p:spPr bwMode="auto">
          <a:xfrm>
            <a:off x="1731963" y="939800"/>
            <a:ext cx="0" cy="19050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8313" name="Přímá spojovací čára 40"/>
          <p:cNvCxnSpPr>
            <a:cxnSpLocks noChangeShapeType="1"/>
          </p:cNvCxnSpPr>
          <p:nvPr/>
        </p:nvCxnSpPr>
        <p:spPr bwMode="auto">
          <a:xfrm>
            <a:off x="5016500" y="2492376"/>
            <a:ext cx="1943100" cy="2889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314" name="Přímá spojovací čára 44"/>
          <p:cNvCxnSpPr>
            <a:cxnSpLocks noChangeShapeType="1"/>
          </p:cNvCxnSpPr>
          <p:nvPr/>
        </p:nvCxnSpPr>
        <p:spPr bwMode="auto">
          <a:xfrm flipH="1">
            <a:off x="4943476" y="2852738"/>
            <a:ext cx="2016125" cy="360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315" name="Přímá spojovací čára 48"/>
          <p:cNvCxnSpPr>
            <a:cxnSpLocks noChangeShapeType="1"/>
          </p:cNvCxnSpPr>
          <p:nvPr/>
        </p:nvCxnSpPr>
        <p:spPr bwMode="auto">
          <a:xfrm>
            <a:off x="4943476" y="3213100"/>
            <a:ext cx="936625" cy="431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316" name="Přímá spojovací čára 52"/>
          <p:cNvCxnSpPr>
            <a:cxnSpLocks noChangeShapeType="1"/>
          </p:cNvCxnSpPr>
          <p:nvPr/>
        </p:nvCxnSpPr>
        <p:spPr bwMode="auto">
          <a:xfrm>
            <a:off x="5880100" y="3644901"/>
            <a:ext cx="1079500" cy="2889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317" name="Přímá spojovací čára 56"/>
          <p:cNvCxnSpPr>
            <a:cxnSpLocks noChangeShapeType="1"/>
          </p:cNvCxnSpPr>
          <p:nvPr/>
        </p:nvCxnSpPr>
        <p:spPr bwMode="auto">
          <a:xfrm flipH="1">
            <a:off x="5664201" y="3933825"/>
            <a:ext cx="1368425" cy="431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318" name="Přímá spojovací čára 60"/>
          <p:cNvCxnSpPr>
            <a:cxnSpLocks noChangeShapeType="1"/>
          </p:cNvCxnSpPr>
          <p:nvPr/>
        </p:nvCxnSpPr>
        <p:spPr bwMode="auto">
          <a:xfrm flipH="1">
            <a:off x="5016500" y="4365625"/>
            <a:ext cx="647700" cy="287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319" name="Přímá spojovací čára 63"/>
          <p:cNvCxnSpPr>
            <a:cxnSpLocks noChangeShapeType="1"/>
          </p:cNvCxnSpPr>
          <p:nvPr/>
        </p:nvCxnSpPr>
        <p:spPr bwMode="auto">
          <a:xfrm>
            <a:off x="5016500" y="4652963"/>
            <a:ext cx="1727200" cy="360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320" name="Přímá spojovací čára 65"/>
          <p:cNvCxnSpPr>
            <a:cxnSpLocks noChangeShapeType="1"/>
          </p:cNvCxnSpPr>
          <p:nvPr/>
        </p:nvCxnSpPr>
        <p:spPr bwMode="auto">
          <a:xfrm flipH="1">
            <a:off x="6096000" y="5013325"/>
            <a:ext cx="647700" cy="5032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321" name="Přímá spojovací čára 67"/>
          <p:cNvCxnSpPr>
            <a:cxnSpLocks noChangeShapeType="1"/>
          </p:cNvCxnSpPr>
          <p:nvPr/>
        </p:nvCxnSpPr>
        <p:spPr bwMode="auto">
          <a:xfrm flipH="1">
            <a:off x="4008439" y="5516564"/>
            <a:ext cx="2016125" cy="2889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322" name="Přímá spojovací čára 69"/>
          <p:cNvCxnSpPr>
            <a:cxnSpLocks noChangeShapeType="1"/>
          </p:cNvCxnSpPr>
          <p:nvPr/>
        </p:nvCxnSpPr>
        <p:spPr bwMode="auto">
          <a:xfrm>
            <a:off x="4008439" y="5805488"/>
            <a:ext cx="574675" cy="360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323" name="Přímá spojovací čára 71"/>
          <p:cNvCxnSpPr>
            <a:cxnSpLocks noChangeShapeType="1"/>
          </p:cNvCxnSpPr>
          <p:nvPr/>
        </p:nvCxnSpPr>
        <p:spPr bwMode="auto">
          <a:xfrm>
            <a:off x="6096000" y="2420938"/>
            <a:ext cx="0" cy="431800"/>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324" name="Přímá spojovací čára 73"/>
          <p:cNvCxnSpPr>
            <a:cxnSpLocks noChangeShapeType="1"/>
          </p:cNvCxnSpPr>
          <p:nvPr/>
        </p:nvCxnSpPr>
        <p:spPr bwMode="auto">
          <a:xfrm>
            <a:off x="6096001" y="2852738"/>
            <a:ext cx="936625" cy="360362"/>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325" name="Přímá spojovací čára 75"/>
          <p:cNvCxnSpPr>
            <a:cxnSpLocks noChangeShapeType="1"/>
          </p:cNvCxnSpPr>
          <p:nvPr/>
        </p:nvCxnSpPr>
        <p:spPr bwMode="auto">
          <a:xfrm flipH="1">
            <a:off x="4008438" y="3213101"/>
            <a:ext cx="2951162" cy="360363"/>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326" name="Přímá spojovací čára 77"/>
          <p:cNvCxnSpPr>
            <a:cxnSpLocks noChangeShapeType="1"/>
          </p:cNvCxnSpPr>
          <p:nvPr/>
        </p:nvCxnSpPr>
        <p:spPr bwMode="auto">
          <a:xfrm>
            <a:off x="3935414" y="3573464"/>
            <a:ext cx="2232025" cy="503237"/>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327" name="Přímá spojovací čára 79"/>
          <p:cNvCxnSpPr>
            <a:cxnSpLocks noChangeShapeType="1"/>
          </p:cNvCxnSpPr>
          <p:nvPr/>
        </p:nvCxnSpPr>
        <p:spPr bwMode="auto">
          <a:xfrm>
            <a:off x="6167438" y="4076701"/>
            <a:ext cx="0" cy="288925"/>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328" name="Přímá spojovací čára 81"/>
          <p:cNvCxnSpPr>
            <a:cxnSpLocks noChangeShapeType="1"/>
          </p:cNvCxnSpPr>
          <p:nvPr/>
        </p:nvCxnSpPr>
        <p:spPr bwMode="auto">
          <a:xfrm>
            <a:off x="6167439" y="4365625"/>
            <a:ext cx="1152525" cy="431800"/>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329" name="Přímá spojovací čára 83"/>
          <p:cNvCxnSpPr>
            <a:cxnSpLocks noChangeShapeType="1"/>
          </p:cNvCxnSpPr>
          <p:nvPr/>
        </p:nvCxnSpPr>
        <p:spPr bwMode="auto">
          <a:xfrm>
            <a:off x="7319963" y="4797425"/>
            <a:ext cx="0" cy="28733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330" name="Přímá spojovací čára 85"/>
          <p:cNvCxnSpPr>
            <a:cxnSpLocks noChangeShapeType="1"/>
          </p:cNvCxnSpPr>
          <p:nvPr/>
        </p:nvCxnSpPr>
        <p:spPr bwMode="auto">
          <a:xfrm>
            <a:off x="7319963" y="5084763"/>
            <a:ext cx="0" cy="431800"/>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331" name="Přímá spojovací čára 87"/>
          <p:cNvCxnSpPr>
            <a:cxnSpLocks noChangeShapeType="1"/>
          </p:cNvCxnSpPr>
          <p:nvPr/>
        </p:nvCxnSpPr>
        <p:spPr bwMode="auto">
          <a:xfrm flipH="1">
            <a:off x="6167439" y="5516563"/>
            <a:ext cx="1152525" cy="360362"/>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332" name="Přímá spojovací čára 89"/>
          <p:cNvCxnSpPr>
            <a:cxnSpLocks noChangeShapeType="1"/>
          </p:cNvCxnSpPr>
          <p:nvPr/>
        </p:nvCxnSpPr>
        <p:spPr bwMode="auto">
          <a:xfrm>
            <a:off x="6167438" y="5876926"/>
            <a:ext cx="0" cy="360363"/>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pic>
        <p:nvPicPr>
          <p:cNvPr id="26" name="Obrázek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436" y="12576"/>
            <a:ext cx="1464833" cy="1127893"/>
          </a:xfrm>
          <a:prstGeom prst="rect">
            <a:avLst/>
          </a:prstGeom>
        </p:spPr>
      </p:pic>
    </p:spTree>
    <p:extLst>
      <p:ext uri="{BB962C8B-B14F-4D97-AF65-F5344CB8AC3E}">
        <p14:creationId xmlns:p14="http://schemas.microsoft.com/office/powerpoint/2010/main" val="167934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906613" y="717217"/>
            <a:ext cx="7932601"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307871"/>
                </a:solidFill>
                <a:latin typeface="Times New Roman"/>
                <a:ea typeface="+mj-ea"/>
                <a:cs typeface="+mj-cs"/>
              </a:rPr>
              <a:t>Kultura a subkultura</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844469" y="1612366"/>
            <a:ext cx="7376253" cy="4287969"/>
          </a:xfrm>
          <a:prstGeom prst="rect">
            <a:avLst/>
          </a:prstGeom>
          <a:solidFill>
            <a:schemeClr val="accent6">
              <a:lumMod val="20000"/>
              <a:lumOff val="80000"/>
            </a:schemeClr>
          </a:solidFill>
        </p:spPr>
        <p:txBody>
          <a:bodyPr wrap="square" rtlCol="0">
            <a:spAutoFit/>
          </a:bodyPr>
          <a:lstStyle/>
          <a:p>
            <a:pPr>
              <a:lnSpc>
                <a:spcPct val="80000"/>
              </a:lnSpc>
              <a:defRPr/>
            </a:pPr>
            <a:r>
              <a:rPr lang="cs-CZ" sz="2800" b="1" dirty="0">
                <a:solidFill>
                  <a:srgbClr val="FF0000"/>
                </a:solidFill>
              </a:rPr>
              <a:t>Subkultura:</a:t>
            </a:r>
          </a:p>
          <a:p>
            <a:pPr>
              <a:lnSpc>
                <a:spcPct val="80000"/>
              </a:lnSpc>
              <a:defRPr/>
            </a:pPr>
            <a:r>
              <a:rPr lang="cs-CZ" sz="2800" b="1" i="1" dirty="0">
                <a:solidFill>
                  <a:srgbClr val="008080"/>
                </a:solidFill>
              </a:rPr>
              <a:t>Kultura zahrnuje menší skupiny – subkultury se stejnými životními zkušenostmi a hodnotovými systémy – multikulturní společnosti.</a:t>
            </a:r>
          </a:p>
          <a:p>
            <a:pPr>
              <a:lnSpc>
                <a:spcPct val="80000"/>
              </a:lnSpc>
              <a:defRPr/>
            </a:pPr>
            <a:endParaRPr lang="cs-CZ" sz="2800" b="1" i="1" dirty="0">
              <a:solidFill>
                <a:schemeClr val="bg1"/>
              </a:solidFill>
            </a:endParaRPr>
          </a:p>
          <a:p>
            <a:pPr>
              <a:lnSpc>
                <a:spcPct val="80000"/>
              </a:lnSpc>
              <a:defRPr/>
            </a:pPr>
            <a:r>
              <a:rPr lang="cs-CZ" sz="2800" b="1" dirty="0">
                <a:solidFill>
                  <a:srgbClr val="008080"/>
                </a:solidFill>
              </a:rPr>
              <a:t>Subkultury zahrnují národnostní skupiny, náboženské a etnické skupiny a geografické regiony.</a:t>
            </a:r>
          </a:p>
          <a:p>
            <a:pPr>
              <a:lnSpc>
                <a:spcPct val="80000"/>
              </a:lnSpc>
              <a:defRPr/>
            </a:pPr>
            <a:endParaRPr lang="cs-CZ" sz="2800" b="1" dirty="0">
              <a:solidFill>
                <a:srgbClr val="008080"/>
              </a:solidFill>
            </a:endParaRPr>
          </a:p>
          <a:p>
            <a:pPr>
              <a:lnSpc>
                <a:spcPct val="80000"/>
              </a:lnSpc>
              <a:defRPr/>
            </a:pPr>
            <a:r>
              <a:rPr lang="cs-CZ" sz="2800" b="1" dirty="0">
                <a:solidFill>
                  <a:srgbClr val="FF0000"/>
                </a:solidFill>
              </a:rPr>
              <a:t>Multikulturní společnosti – USA, Rusko, Francie, Velká Británie, Německo …</a:t>
            </a:r>
          </a:p>
          <a:p>
            <a:pPr>
              <a:lnSpc>
                <a:spcPct val="80000"/>
              </a:lnSpc>
              <a:defRPr/>
            </a:pPr>
            <a:endParaRPr lang="cs-CZ" sz="3200" b="1" dirty="0">
              <a:solidFill>
                <a:schemeClr val="bg1"/>
              </a:solidFill>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54261"/>
            <a:ext cx="1464833" cy="1127893"/>
          </a:xfrm>
          <a:prstGeom prst="rect">
            <a:avLst/>
          </a:prstGeom>
        </p:spPr>
      </p:pic>
      <p:sp>
        <p:nvSpPr>
          <p:cNvPr id="3" name="TextovéPole 2">
            <a:extLst>
              <a:ext uri="{FF2B5EF4-FFF2-40B4-BE49-F238E27FC236}">
                <a16:creationId xmlns:a16="http://schemas.microsoft.com/office/drawing/2014/main" id="{16F16BF6-19DF-442D-93CB-686320FF9FE1}"/>
              </a:ext>
            </a:extLst>
          </p:cNvPr>
          <p:cNvSpPr txBox="1"/>
          <p:nvPr/>
        </p:nvSpPr>
        <p:spPr>
          <a:xfrm>
            <a:off x="8839214" y="1982841"/>
            <a:ext cx="2861555" cy="3416320"/>
          </a:xfrm>
          <a:prstGeom prst="rect">
            <a:avLst/>
          </a:prstGeom>
          <a:solidFill>
            <a:schemeClr val="accent4">
              <a:lumMod val="20000"/>
              <a:lumOff val="80000"/>
            </a:schemeClr>
          </a:solidFill>
        </p:spPr>
        <p:txBody>
          <a:bodyPr wrap="square" rtlCol="0">
            <a:spAutoFit/>
          </a:bodyPr>
          <a:lstStyle/>
          <a:p>
            <a:r>
              <a:rPr lang="cs-CZ" sz="2400" dirty="0">
                <a:solidFill>
                  <a:srgbClr val="008080"/>
                </a:solidFill>
              </a:rPr>
              <a:t>Menší skupiny lidí, kteří mají stejné životní zkušenosti a hodnotové systémy. </a:t>
            </a:r>
            <a:r>
              <a:rPr lang="cs-CZ" sz="2400" dirty="0">
                <a:solidFill>
                  <a:srgbClr val="FF0000"/>
                </a:solidFill>
              </a:rPr>
              <a:t>V Čechách to mohou být např. Chodové, na Moravě Slezané či Valaši… tradice, zvyky.</a:t>
            </a:r>
          </a:p>
        </p:txBody>
      </p:sp>
      <p:sp>
        <p:nvSpPr>
          <p:cNvPr id="7" name="Šipka: doprava 6">
            <a:extLst>
              <a:ext uri="{FF2B5EF4-FFF2-40B4-BE49-F238E27FC236}">
                <a16:creationId xmlns:a16="http://schemas.microsoft.com/office/drawing/2014/main" id="{E88239BF-15B0-46DB-984D-9F9D1CD1C6B6}"/>
              </a:ext>
            </a:extLst>
          </p:cNvPr>
          <p:cNvSpPr/>
          <p:nvPr/>
        </p:nvSpPr>
        <p:spPr>
          <a:xfrm>
            <a:off x="7145052" y="3373170"/>
            <a:ext cx="1447060" cy="266330"/>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1679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906613" y="717217"/>
            <a:ext cx="7932601"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3200" b="1" kern="0" dirty="0">
                <a:solidFill>
                  <a:srgbClr val="307871"/>
                </a:solidFill>
                <a:latin typeface="Times New Roman"/>
                <a:ea typeface="+mj-ea"/>
                <a:cs typeface="+mj-cs"/>
              </a:rPr>
              <a:t>Kultura – kategorie kulturního prostředí </a:t>
            </a:r>
            <a:endParaRPr kumimoji="0" lang="en-GB" sz="32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747395" y="2156421"/>
            <a:ext cx="8251035" cy="3203313"/>
          </a:xfrm>
          <a:prstGeom prst="rect">
            <a:avLst/>
          </a:prstGeom>
          <a:solidFill>
            <a:schemeClr val="accent6">
              <a:lumMod val="40000"/>
              <a:lumOff val="60000"/>
            </a:schemeClr>
          </a:solidFill>
        </p:spPr>
        <p:txBody>
          <a:bodyPr wrap="square" rtlCol="0">
            <a:spAutoFit/>
          </a:bodyPr>
          <a:lstStyle/>
          <a:p>
            <a:pPr algn="ctr">
              <a:lnSpc>
                <a:spcPct val="80000"/>
              </a:lnSpc>
              <a:defRPr/>
            </a:pPr>
            <a:r>
              <a:rPr lang="cs-CZ" sz="2800" b="1" dirty="0">
                <a:solidFill>
                  <a:srgbClr val="FF3300"/>
                </a:solidFill>
              </a:rPr>
              <a:t>K lepšímu pochopení kulturního prostředí může přispět jeho rozložení na hlavní kategorie. </a:t>
            </a:r>
          </a:p>
          <a:p>
            <a:pPr>
              <a:lnSpc>
                <a:spcPct val="80000"/>
              </a:lnSpc>
              <a:defRPr/>
            </a:pPr>
            <a:r>
              <a:rPr lang="cs-CZ" sz="2800" b="1" dirty="0">
                <a:solidFill>
                  <a:srgbClr val="008080"/>
                </a:solidFill>
              </a:rPr>
              <a:t>● jazyk </a:t>
            </a:r>
          </a:p>
          <a:p>
            <a:pPr>
              <a:lnSpc>
                <a:spcPct val="80000"/>
              </a:lnSpc>
              <a:defRPr/>
            </a:pPr>
            <a:r>
              <a:rPr lang="cs-CZ" sz="2800" b="1" dirty="0">
                <a:solidFill>
                  <a:srgbClr val="008080"/>
                </a:solidFill>
              </a:rPr>
              <a:t>● náboženství </a:t>
            </a:r>
          </a:p>
          <a:p>
            <a:pPr>
              <a:lnSpc>
                <a:spcPct val="80000"/>
              </a:lnSpc>
              <a:defRPr/>
            </a:pPr>
            <a:r>
              <a:rPr lang="cs-CZ" sz="2800" b="1" dirty="0">
                <a:solidFill>
                  <a:srgbClr val="008080"/>
                </a:solidFill>
              </a:rPr>
              <a:t>● vzdělávání </a:t>
            </a:r>
          </a:p>
          <a:p>
            <a:pPr>
              <a:lnSpc>
                <a:spcPct val="80000"/>
              </a:lnSpc>
              <a:defRPr/>
            </a:pPr>
            <a:r>
              <a:rPr lang="cs-CZ" sz="2800" b="1" dirty="0">
                <a:solidFill>
                  <a:srgbClr val="008080"/>
                </a:solidFill>
              </a:rPr>
              <a:t>● estetika a umění </a:t>
            </a:r>
          </a:p>
          <a:p>
            <a:pPr>
              <a:lnSpc>
                <a:spcPct val="80000"/>
              </a:lnSpc>
              <a:defRPr/>
            </a:pPr>
            <a:r>
              <a:rPr lang="cs-CZ" sz="2800" b="1" dirty="0">
                <a:solidFill>
                  <a:srgbClr val="008080"/>
                </a:solidFill>
              </a:rPr>
              <a:t>● architektura </a:t>
            </a:r>
          </a:p>
          <a:p>
            <a:pPr>
              <a:lnSpc>
                <a:spcPct val="80000"/>
              </a:lnSpc>
              <a:defRPr/>
            </a:pPr>
            <a:r>
              <a:rPr lang="cs-CZ" sz="2800" b="1" dirty="0">
                <a:solidFill>
                  <a:srgbClr val="008080"/>
                </a:solidFill>
              </a:rPr>
              <a:t>● politika a ekonomika a právo </a:t>
            </a:r>
          </a:p>
          <a:p>
            <a:pPr>
              <a:lnSpc>
                <a:spcPct val="80000"/>
              </a:lnSpc>
              <a:defRPr/>
            </a:pPr>
            <a:r>
              <a:rPr lang="cs-CZ" sz="2800" b="1" dirty="0">
                <a:solidFill>
                  <a:srgbClr val="008080"/>
                </a:solidFill>
              </a:rPr>
              <a:t>● hodnoty a způsob života.</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54261"/>
            <a:ext cx="1464833" cy="1127893"/>
          </a:xfrm>
          <a:prstGeom prst="rect">
            <a:avLst/>
          </a:prstGeom>
        </p:spPr>
      </p:pic>
    </p:spTree>
    <p:extLst>
      <p:ext uri="{BB962C8B-B14F-4D97-AF65-F5344CB8AC3E}">
        <p14:creationId xmlns:p14="http://schemas.microsoft.com/office/powerpoint/2010/main" val="26070998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2961</Words>
  <Application>Microsoft Office PowerPoint</Application>
  <PresentationFormat>Širokoúhlá obrazovka</PresentationFormat>
  <Paragraphs>346</Paragraphs>
  <Slides>37</Slides>
  <Notes>6</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37</vt:i4>
      </vt:variant>
    </vt:vector>
  </HeadingPairs>
  <TitlesOfParts>
    <vt:vector size="47" baseType="lpstr">
      <vt:lpstr>Arial</vt:lpstr>
      <vt:lpstr>Calibri</vt:lpstr>
      <vt:lpstr>Calibri Light</vt:lpstr>
      <vt:lpstr>Tahoma</vt:lpstr>
      <vt:lpstr>Times New Roman</vt:lpstr>
      <vt:lpstr>Times-Bold</vt:lpstr>
      <vt:lpstr>Times-Roman</vt:lpstr>
      <vt:lpstr>TTE24C56F8t00</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Sémantický diferenciál-Švéd (X), Latinoameričan (Y)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Gramotnost ve světě</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Moderní industriální společnost – příklad</vt:lpstr>
      <vt:lpstr>Prezentace aplikace PowerPoint</vt:lpstr>
      <vt:lpstr>Prezentace aplikace PowerPoint</vt:lpstr>
      <vt:lpstr>Prezentace aplikace PowerPoint</vt:lpstr>
      <vt:lpstr>Prezentace aplikace PowerPoint</vt:lpstr>
      <vt:lpstr>Prezentace aplikace PowerPoint</vt:lpstr>
      <vt:lpstr>Obchodní jednání – obecný přístup</vt:lpstr>
      <vt:lpstr>Obchodní jednání – obecný přístup</vt:lpstr>
      <vt:lpstr>Specifické znaky obchodního jednání</vt:lpstr>
      <vt:lpstr>Obchodní jednání – příklady odlišností z praxe</vt:lpstr>
      <vt:lpstr>Příklady z praxe - Brazílie</vt:lpstr>
      <vt:lpstr>Příklady z praxe – Brazílie </vt:lpstr>
      <vt:lpstr>Dobrovolný úkol č. 2</vt:lpstr>
      <vt:lpstr>Shrnutí přednášky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sta0006</cp:lastModifiedBy>
  <cp:revision>234</cp:revision>
  <dcterms:created xsi:type="dcterms:W3CDTF">2016-11-25T20:36:16Z</dcterms:created>
  <dcterms:modified xsi:type="dcterms:W3CDTF">2022-02-09T10:50:20Z</dcterms:modified>
</cp:coreProperties>
</file>