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6" r:id="rId2"/>
    <p:sldId id="257" r:id="rId3"/>
    <p:sldId id="374" r:id="rId4"/>
    <p:sldId id="297" r:id="rId5"/>
    <p:sldId id="380" r:id="rId6"/>
    <p:sldId id="298" r:id="rId7"/>
    <p:sldId id="265" r:id="rId8"/>
    <p:sldId id="266" r:id="rId9"/>
    <p:sldId id="267" r:id="rId10"/>
    <p:sldId id="268" r:id="rId11"/>
    <p:sldId id="280" r:id="rId12"/>
    <p:sldId id="269" r:id="rId13"/>
    <p:sldId id="281" r:id="rId14"/>
    <p:sldId id="283" r:id="rId15"/>
    <p:sldId id="284" r:id="rId16"/>
    <p:sldId id="270" r:id="rId17"/>
    <p:sldId id="271" r:id="rId18"/>
    <p:sldId id="272" r:id="rId19"/>
    <p:sldId id="273" r:id="rId20"/>
    <p:sldId id="274" r:id="rId21"/>
    <p:sldId id="276" r:id="rId22"/>
    <p:sldId id="277" r:id="rId23"/>
    <p:sldId id="282"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75" r:id="rId79"/>
    <p:sldId id="376" r:id="rId80"/>
    <p:sldId id="341" r:id="rId81"/>
    <p:sldId id="342" r:id="rId82"/>
    <p:sldId id="343" r:id="rId83"/>
    <p:sldId id="344" r:id="rId84"/>
    <p:sldId id="345" r:id="rId85"/>
    <p:sldId id="377" r:id="rId86"/>
    <p:sldId id="378" r:id="rId87"/>
    <p:sldId id="379"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263" r:id="rId11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2ED2DEBA-C9DA-494E-9978-910A8806F492}"/>
  </pc:docChgLst>
  <pc:docChgLst>
    <pc:chgData userId="7c7ba8f323bf6ffe" providerId="LiveId" clId="{02C013E2-6BC9-4D3A-B6F6-CBD6B9D74197}"/>
    <pc:docChg chg="addSld modSld">
      <pc:chgData name="" userId="7c7ba8f323bf6ffe" providerId="LiveId" clId="{02C013E2-6BC9-4D3A-B6F6-CBD6B9D74197}" dt="2022-03-25T07:58:06.369" v="2" actId="14100"/>
      <pc:docMkLst>
        <pc:docMk/>
      </pc:docMkLst>
      <pc:sldChg chg="modSp">
        <pc:chgData name="" userId="7c7ba8f323bf6ffe" providerId="LiveId" clId="{02C013E2-6BC9-4D3A-B6F6-CBD6B9D74197}" dt="2022-03-25T07:58:06.369" v="2" actId="14100"/>
        <pc:sldMkLst>
          <pc:docMk/>
          <pc:sldMk cId="7016888" sldId="301"/>
        </pc:sldMkLst>
        <pc:spChg chg="mod">
          <ac:chgData name="" userId="7c7ba8f323bf6ffe" providerId="LiveId" clId="{02C013E2-6BC9-4D3A-B6F6-CBD6B9D74197}" dt="2022-03-25T07:58:06.369" v="2" actId="14100"/>
          <ac:spMkLst>
            <pc:docMk/>
            <pc:sldMk cId="7016888" sldId="301"/>
            <ac:spMk id="3" creationId="{00000000-0000-0000-0000-000000000000}"/>
          </ac:spMkLst>
        </pc:spChg>
      </pc:sldChg>
      <pc:sldChg chg="modSp">
        <pc:chgData name="" userId="7c7ba8f323bf6ffe" providerId="LiveId" clId="{02C013E2-6BC9-4D3A-B6F6-CBD6B9D74197}" dt="2022-03-25T07:56:24.158" v="0" actId="6549"/>
        <pc:sldMkLst>
          <pc:docMk/>
          <pc:sldMk cId="2851267095" sldId="374"/>
        </pc:sldMkLst>
        <pc:spChg chg="mod">
          <ac:chgData name="" userId="7c7ba8f323bf6ffe" providerId="LiveId" clId="{02C013E2-6BC9-4D3A-B6F6-CBD6B9D74197}" dt="2022-03-25T07:56:24.158" v="0" actId="6549"/>
          <ac:spMkLst>
            <pc:docMk/>
            <pc:sldMk cId="2851267095" sldId="374"/>
            <ac:spMk id="3" creationId="{00000000-0000-0000-0000-000000000000}"/>
          </ac:spMkLst>
        </pc:spChg>
      </pc:sldChg>
      <pc:sldChg chg="add">
        <pc:chgData name="" userId="7c7ba8f323bf6ffe" providerId="LiveId" clId="{02C013E2-6BC9-4D3A-B6F6-CBD6B9D74197}" dt="2022-03-25T07:57:06.543" v="1"/>
        <pc:sldMkLst>
          <pc:docMk/>
          <pc:sldMk cId="3971883391" sldId="380"/>
        </pc:sldMkLst>
      </pc:sldChg>
    </pc:docChg>
  </pc:docChgLst>
  <pc:docChgLst>
    <pc:chgData name="Michal Stoklasa" userId="7c7ba8f323bf6ffe" providerId="LiveId" clId="{0D486F0A-B2A0-44D1-B150-467375040EEA}"/>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8424F-633A-4C2E-9D1F-C16066DFAD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6AF7363A-4427-4D79-83F3-09AE8F170A7A}">
      <dgm:prSet phldrT="[Text]"/>
      <dgm:spPr/>
      <dgm:t>
        <a:bodyPr/>
        <a:lstStyle/>
        <a:p>
          <a:pPr algn="ctr"/>
          <a:r>
            <a:rPr lang="cs-CZ" dirty="0"/>
            <a:t>Obuv Baťa</a:t>
          </a:r>
        </a:p>
      </dgm:t>
    </dgm:pt>
    <dgm:pt modelId="{05A0CE39-6C6A-4CC3-B63C-C0911242F796}" type="parTrans" cxnId="{46BC3388-EAAD-4899-85FB-57675F0445E5}">
      <dgm:prSet/>
      <dgm:spPr/>
      <dgm:t>
        <a:bodyPr/>
        <a:lstStyle/>
        <a:p>
          <a:pPr algn="ctr"/>
          <a:endParaRPr lang="cs-CZ"/>
        </a:p>
      </dgm:t>
    </dgm:pt>
    <dgm:pt modelId="{7CA96EC2-333F-4914-ACF4-F3412132AC96}" type="sibTrans" cxnId="{46BC3388-EAAD-4899-85FB-57675F0445E5}">
      <dgm:prSet/>
      <dgm:spPr/>
      <dgm:t>
        <a:bodyPr/>
        <a:lstStyle/>
        <a:p>
          <a:pPr algn="ctr"/>
          <a:endParaRPr lang="cs-CZ"/>
        </a:p>
      </dgm:t>
    </dgm:pt>
    <dgm:pt modelId="{B0FEBAF0-2F28-44ED-9366-7DED8B028BE3}">
      <dgm:prSet phldrT="[Text]"/>
      <dgm:spPr/>
      <dgm:t>
        <a:bodyPr/>
        <a:lstStyle/>
        <a:p>
          <a:pPr algn="ctr"/>
          <a:r>
            <a:rPr lang="cs-CZ"/>
            <a:t>Evropa</a:t>
          </a:r>
        </a:p>
      </dgm:t>
    </dgm:pt>
    <dgm:pt modelId="{32B4F01E-87E1-406B-A78F-FC20AC474E8C}" type="parTrans" cxnId="{62D96595-3C51-45BE-BB55-EF267A5E9D58}">
      <dgm:prSet/>
      <dgm:spPr/>
      <dgm:t>
        <a:bodyPr/>
        <a:lstStyle/>
        <a:p>
          <a:pPr algn="ctr"/>
          <a:endParaRPr lang="cs-CZ"/>
        </a:p>
      </dgm:t>
    </dgm:pt>
    <dgm:pt modelId="{6A78A6D9-DF09-4AA8-9F89-CF20256AC42E}" type="sibTrans" cxnId="{62D96595-3C51-45BE-BB55-EF267A5E9D58}">
      <dgm:prSet/>
      <dgm:spPr/>
      <dgm:t>
        <a:bodyPr/>
        <a:lstStyle/>
        <a:p>
          <a:pPr algn="ctr"/>
          <a:endParaRPr lang="cs-CZ"/>
        </a:p>
      </dgm:t>
    </dgm:pt>
    <dgm:pt modelId="{F2E15C04-F22E-46FB-9523-997985905ABC}">
      <dgm:prSet phldrT="[Text]"/>
      <dgm:spPr/>
      <dgm:t>
        <a:bodyPr/>
        <a:lstStyle/>
        <a:p>
          <a:pPr algn="ctr"/>
          <a:r>
            <a:rPr lang="cs-CZ"/>
            <a:t>Asie </a:t>
          </a:r>
        </a:p>
      </dgm:t>
    </dgm:pt>
    <dgm:pt modelId="{B3D0908C-0738-4941-A693-4D35DA2601F4}" type="parTrans" cxnId="{5515ADBD-5BB3-44E5-8242-F572FFA0FEB2}">
      <dgm:prSet/>
      <dgm:spPr/>
      <dgm:t>
        <a:bodyPr/>
        <a:lstStyle/>
        <a:p>
          <a:pPr algn="ctr"/>
          <a:endParaRPr lang="cs-CZ"/>
        </a:p>
      </dgm:t>
    </dgm:pt>
    <dgm:pt modelId="{901143D7-FF4B-4CA7-BD20-DACAC65C209B}" type="sibTrans" cxnId="{5515ADBD-5BB3-44E5-8242-F572FFA0FEB2}">
      <dgm:prSet/>
      <dgm:spPr/>
      <dgm:t>
        <a:bodyPr/>
        <a:lstStyle/>
        <a:p>
          <a:pPr algn="ctr"/>
          <a:endParaRPr lang="cs-CZ"/>
        </a:p>
      </dgm:t>
    </dgm:pt>
    <dgm:pt modelId="{2D5FE721-6CF4-418A-B051-7EA3743B82C7}">
      <dgm:prSet phldrT="[Text]"/>
      <dgm:spPr/>
      <dgm:t>
        <a:bodyPr/>
        <a:lstStyle/>
        <a:p>
          <a:pPr algn="ctr"/>
          <a:r>
            <a:rPr lang="cs-CZ"/>
            <a:t>Amerika</a:t>
          </a:r>
        </a:p>
      </dgm:t>
    </dgm:pt>
    <dgm:pt modelId="{6DB1CFB9-C209-43AE-AC47-2D7F7C98EF00}" type="parTrans" cxnId="{A00CEFE7-13CB-4098-BBE0-0424E94F1816}">
      <dgm:prSet/>
      <dgm:spPr/>
      <dgm:t>
        <a:bodyPr/>
        <a:lstStyle/>
        <a:p>
          <a:pPr algn="ctr"/>
          <a:endParaRPr lang="cs-CZ"/>
        </a:p>
      </dgm:t>
    </dgm:pt>
    <dgm:pt modelId="{D39A12A2-2AAB-4269-81E9-DB55D0159926}" type="sibTrans" cxnId="{A00CEFE7-13CB-4098-BBE0-0424E94F1816}">
      <dgm:prSet/>
      <dgm:spPr/>
      <dgm:t>
        <a:bodyPr/>
        <a:lstStyle/>
        <a:p>
          <a:pPr algn="ctr"/>
          <a:endParaRPr lang="cs-CZ"/>
        </a:p>
      </dgm:t>
    </dgm:pt>
    <dgm:pt modelId="{FE04DA88-B96A-4C76-B666-2B1B582F944B}">
      <dgm:prSet/>
      <dgm:spPr/>
      <dgm:t>
        <a:bodyPr/>
        <a:lstStyle/>
        <a:p>
          <a:r>
            <a:rPr lang="cs-CZ"/>
            <a:t>Austrálie</a:t>
          </a:r>
        </a:p>
      </dgm:t>
    </dgm:pt>
    <dgm:pt modelId="{7EC655D2-2936-4AE6-8FCE-F016D2888255}" type="parTrans" cxnId="{E419C51B-EA7B-4387-B0AD-CE8337164BA4}">
      <dgm:prSet/>
      <dgm:spPr/>
      <dgm:t>
        <a:bodyPr/>
        <a:lstStyle/>
        <a:p>
          <a:endParaRPr lang="cs-CZ"/>
        </a:p>
      </dgm:t>
    </dgm:pt>
    <dgm:pt modelId="{AF23F645-BDB9-4A15-9B26-C5C1CDC13882}" type="sibTrans" cxnId="{E419C51B-EA7B-4387-B0AD-CE8337164BA4}">
      <dgm:prSet/>
      <dgm:spPr/>
      <dgm:t>
        <a:bodyPr/>
        <a:lstStyle/>
        <a:p>
          <a:endParaRPr lang="cs-CZ"/>
        </a:p>
      </dgm:t>
    </dgm:pt>
    <dgm:pt modelId="{AA21A6F0-34EC-4F37-8B71-35A3775F4928}">
      <dgm:prSet/>
      <dgm:spPr/>
      <dgm:t>
        <a:bodyPr/>
        <a:lstStyle/>
        <a:p>
          <a:r>
            <a:rPr lang="cs-CZ"/>
            <a:t>Afrika</a:t>
          </a:r>
        </a:p>
      </dgm:t>
    </dgm:pt>
    <dgm:pt modelId="{E0B0E473-481A-440B-84D2-138B6ECC63F1}" type="parTrans" cxnId="{26BA4EEB-0811-4173-B274-BA720369997A}">
      <dgm:prSet/>
      <dgm:spPr/>
      <dgm:t>
        <a:bodyPr/>
        <a:lstStyle/>
        <a:p>
          <a:endParaRPr lang="cs-CZ"/>
        </a:p>
      </dgm:t>
    </dgm:pt>
    <dgm:pt modelId="{E2818D60-66ED-4550-A355-754643583F45}" type="sibTrans" cxnId="{26BA4EEB-0811-4173-B274-BA720369997A}">
      <dgm:prSet/>
      <dgm:spPr/>
      <dgm:t>
        <a:bodyPr/>
        <a:lstStyle/>
        <a:p>
          <a:endParaRPr lang="cs-CZ"/>
        </a:p>
      </dgm:t>
    </dgm:pt>
    <dgm:pt modelId="{7D788D36-E183-49B2-AF9B-54AB17C89B42}">
      <dgm:prSet/>
      <dgm:spPr>
        <a:solidFill>
          <a:schemeClr val="tx2">
            <a:lumMod val="40000"/>
            <a:lumOff val="60000"/>
          </a:schemeClr>
        </a:solidFill>
      </dgm:spPr>
      <dgm:t>
        <a:bodyPr/>
        <a:lstStyle/>
        <a:p>
          <a:r>
            <a:rPr lang="cs-CZ">
              <a:solidFill>
                <a:schemeClr val="bg2"/>
              </a:solidFill>
            </a:rPr>
            <a:t>Antarktida</a:t>
          </a:r>
        </a:p>
      </dgm:t>
    </dgm:pt>
    <dgm:pt modelId="{AD3E86E0-31A8-4C1C-9536-8B217066780D}" type="parTrans" cxnId="{387584E3-5FAB-40DE-A1FC-A73C1D4B0EBD}">
      <dgm:prSet/>
      <dgm:spPr/>
      <dgm:t>
        <a:bodyPr/>
        <a:lstStyle/>
        <a:p>
          <a:endParaRPr lang="cs-CZ"/>
        </a:p>
      </dgm:t>
    </dgm:pt>
    <dgm:pt modelId="{708DCC80-5D8E-486F-A7DC-FA90EA3B7F3A}" type="sibTrans" cxnId="{387584E3-5FAB-40DE-A1FC-A73C1D4B0EBD}">
      <dgm:prSet/>
      <dgm:spPr/>
      <dgm:t>
        <a:bodyPr/>
        <a:lstStyle/>
        <a:p>
          <a:endParaRPr lang="cs-CZ"/>
        </a:p>
      </dgm:t>
    </dgm:pt>
    <dgm:pt modelId="{7FACF322-830E-4903-94A5-083C2A6B00D6}" type="pres">
      <dgm:prSet presAssocID="{63F8424F-633A-4C2E-9D1F-C16066DFAD2A}" presName="hierChild1" presStyleCnt="0">
        <dgm:presLayoutVars>
          <dgm:orgChart val="1"/>
          <dgm:chPref val="1"/>
          <dgm:dir/>
          <dgm:animOne val="branch"/>
          <dgm:animLvl val="lvl"/>
          <dgm:resizeHandles/>
        </dgm:presLayoutVars>
      </dgm:prSet>
      <dgm:spPr/>
    </dgm:pt>
    <dgm:pt modelId="{8075204A-61FD-43B6-A8B4-BEBF36B598A8}" type="pres">
      <dgm:prSet presAssocID="{6AF7363A-4427-4D79-83F3-09AE8F170A7A}" presName="hierRoot1" presStyleCnt="0">
        <dgm:presLayoutVars>
          <dgm:hierBranch val="init"/>
        </dgm:presLayoutVars>
      </dgm:prSet>
      <dgm:spPr/>
    </dgm:pt>
    <dgm:pt modelId="{E59F08BC-32EA-46E7-A7DE-653E94FC4557}" type="pres">
      <dgm:prSet presAssocID="{6AF7363A-4427-4D79-83F3-09AE8F170A7A}" presName="rootComposite1" presStyleCnt="0"/>
      <dgm:spPr/>
    </dgm:pt>
    <dgm:pt modelId="{1AB716E9-4D03-44FD-9C12-F46A3C755E83}" type="pres">
      <dgm:prSet presAssocID="{6AF7363A-4427-4D79-83F3-09AE8F170A7A}" presName="rootText1" presStyleLbl="node0" presStyleIdx="0" presStyleCnt="1">
        <dgm:presLayoutVars>
          <dgm:chPref val="3"/>
        </dgm:presLayoutVars>
      </dgm:prSet>
      <dgm:spPr/>
    </dgm:pt>
    <dgm:pt modelId="{5913D1F4-FA1F-4D3E-A78F-7058D63D9956}" type="pres">
      <dgm:prSet presAssocID="{6AF7363A-4427-4D79-83F3-09AE8F170A7A}" presName="rootConnector1" presStyleLbl="node1" presStyleIdx="0" presStyleCnt="0"/>
      <dgm:spPr/>
    </dgm:pt>
    <dgm:pt modelId="{950CFE91-3756-46A6-894B-CAED8F181ED3}" type="pres">
      <dgm:prSet presAssocID="{6AF7363A-4427-4D79-83F3-09AE8F170A7A}" presName="hierChild2" presStyleCnt="0"/>
      <dgm:spPr/>
    </dgm:pt>
    <dgm:pt modelId="{75540234-36BF-4100-B65D-81F415418260}" type="pres">
      <dgm:prSet presAssocID="{32B4F01E-87E1-406B-A78F-FC20AC474E8C}" presName="Name37" presStyleLbl="parChTrans1D2" presStyleIdx="0" presStyleCnt="6"/>
      <dgm:spPr/>
    </dgm:pt>
    <dgm:pt modelId="{6EE9FFBA-2114-44BB-B7E9-C9D46D37FF0D}" type="pres">
      <dgm:prSet presAssocID="{B0FEBAF0-2F28-44ED-9366-7DED8B028BE3}" presName="hierRoot2" presStyleCnt="0">
        <dgm:presLayoutVars>
          <dgm:hierBranch val="init"/>
        </dgm:presLayoutVars>
      </dgm:prSet>
      <dgm:spPr/>
    </dgm:pt>
    <dgm:pt modelId="{D692FB3D-7492-4109-9386-259978529EA7}" type="pres">
      <dgm:prSet presAssocID="{B0FEBAF0-2F28-44ED-9366-7DED8B028BE3}" presName="rootComposite" presStyleCnt="0"/>
      <dgm:spPr/>
    </dgm:pt>
    <dgm:pt modelId="{5CB48C90-2409-400C-B877-21D3CE9BB025}" type="pres">
      <dgm:prSet presAssocID="{B0FEBAF0-2F28-44ED-9366-7DED8B028BE3}" presName="rootText" presStyleLbl="node2" presStyleIdx="0" presStyleCnt="6">
        <dgm:presLayoutVars>
          <dgm:chPref val="3"/>
        </dgm:presLayoutVars>
      </dgm:prSet>
      <dgm:spPr/>
    </dgm:pt>
    <dgm:pt modelId="{048886DD-314E-468D-99BE-B564939A6A93}" type="pres">
      <dgm:prSet presAssocID="{B0FEBAF0-2F28-44ED-9366-7DED8B028BE3}" presName="rootConnector" presStyleLbl="node2" presStyleIdx="0" presStyleCnt="6"/>
      <dgm:spPr/>
    </dgm:pt>
    <dgm:pt modelId="{DFD4DC29-025A-4DF2-A1EF-915A1BA4CA1D}" type="pres">
      <dgm:prSet presAssocID="{B0FEBAF0-2F28-44ED-9366-7DED8B028BE3}" presName="hierChild4" presStyleCnt="0"/>
      <dgm:spPr/>
    </dgm:pt>
    <dgm:pt modelId="{9195374B-B0E4-4288-AA44-02DE4B40933B}" type="pres">
      <dgm:prSet presAssocID="{B0FEBAF0-2F28-44ED-9366-7DED8B028BE3}" presName="hierChild5" presStyleCnt="0"/>
      <dgm:spPr/>
    </dgm:pt>
    <dgm:pt modelId="{DC25232F-C0DE-4C7E-A1DF-13EAC9EAD812}" type="pres">
      <dgm:prSet presAssocID="{B3D0908C-0738-4941-A693-4D35DA2601F4}" presName="Name37" presStyleLbl="parChTrans1D2" presStyleIdx="1" presStyleCnt="6"/>
      <dgm:spPr/>
    </dgm:pt>
    <dgm:pt modelId="{F5466FCD-229D-462F-BC2B-A62F470D5E0F}" type="pres">
      <dgm:prSet presAssocID="{F2E15C04-F22E-46FB-9523-997985905ABC}" presName="hierRoot2" presStyleCnt="0">
        <dgm:presLayoutVars>
          <dgm:hierBranch val="init"/>
        </dgm:presLayoutVars>
      </dgm:prSet>
      <dgm:spPr/>
    </dgm:pt>
    <dgm:pt modelId="{D6263CAF-8DB2-4D89-9F0E-A8A0C02DEF42}" type="pres">
      <dgm:prSet presAssocID="{F2E15C04-F22E-46FB-9523-997985905ABC}" presName="rootComposite" presStyleCnt="0"/>
      <dgm:spPr/>
    </dgm:pt>
    <dgm:pt modelId="{25F54C9B-8A82-4A46-9045-52652275FDAD}" type="pres">
      <dgm:prSet presAssocID="{F2E15C04-F22E-46FB-9523-997985905ABC}" presName="rootText" presStyleLbl="node2" presStyleIdx="1" presStyleCnt="6">
        <dgm:presLayoutVars>
          <dgm:chPref val="3"/>
        </dgm:presLayoutVars>
      </dgm:prSet>
      <dgm:spPr/>
    </dgm:pt>
    <dgm:pt modelId="{FDA84FE0-0BB1-4720-A1BB-35AB52B775B3}" type="pres">
      <dgm:prSet presAssocID="{F2E15C04-F22E-46FB-9523-997985905ABC}" presName="rootConnector" presStyleLbl="node2" presStyleIdx="1" presStyleCnt="6"/>
      <dgm:spPr/>
    </dgm:pt>
    <dgm:pt modelId="{04372724-2A15-4B7B-92FA-29F18ACFF980}" type="pres">
      <dgm:prSet presAssocID="{F2E15C04-F22E-46FB-9523-997985905ABC}" presName="hierChild4" presStyleCnt="0"/>
      <dgm:spPr/>
    </dgm:pt>
    <dgm:pt modelId="{0946C35C-63F5-4C68-8822-D34BEEDAD6AD}" type="pres">
      <dgm:prSet presAssocID="{F2E15C04-F22E-46FB-9523-997985905ABC}" presName="hierChild5" presStyleCnt="0"/>
      <dgm:spPr/>
    </dgm:pt>
    <dgm:pt modelId="{61BB5727-D867-41FB-8173-DA0A3C59B726}" type="pres">
      <dgm:prSet presAssocID="{6DB1CFB9-C209-43AE-AC47-2D7F7C98EF00}" presName="Name37" presStyleLbl="parChTrans1D2" presStyleIdx="2" presStyleCnt="6"/>
      <dgm:spPr/>
    </dgm:pt>
    <dgm:pt modelId="{C91C1B82-383E-4FE1-8028-FA7E5D09A321}" type="pres">
      <dgm:prSet presAssocID="{2D5FE721-6CF4-418A-B051-7EA3743B82C7}" presName="hierRoot2" presStyleCnt="0">
        <dgm:presLayoutVars>
          <dgm:hierBranch val="init"/>
        </dgm:presLayoutVars>
      </dgm:prSet>
      <dgm:spPr/>
    </dgm:pt>
    <dgm:pt modelId="{5D97D8EB-2C4E-4BFA-905A-A7F6023280FE}" type="pres">
      <dgm:prSet presAssocID="{2D5FE721-6CF4-418A-B051-7EA3743B82C7}" presName="rootComposite" presStyleCnt="0"/>
      <dgm:spPr/>
    </dgm:pt>
    <dgm:pt modelId="{B68126D1-B784-4BAA-B5F1-9FC006F5DFDE}" type="pres">
      <dgm:prSet presAssocID="{2D5FE721-6CF4-418A-B051-7EA3743B82C7}" presName="rootText" presStyleLbl="node2" presStyleIdx="2" presStyleCnt="6" custLinFactNeighborX="-5239" custLinFactNeighborY="30">
        <dgm:presLayoutVars>
          <dgm:chPref val="3"/>
        </dgm:presLayoutVars>
      </dgm:prSet>
      <dgm:spPr/>
    </dgm:pt>
    <dgm:pt modelId="{84015135-5D22-416B-A040-A6800C21D0B9}" type="pres">
      <dgm:prSet presAssocID="{2D5FE721-6CF4-418A-B051-7EA3743B82C7}" presName="rootConnector" presStyleLbl="node2" presStyleIdx="2" presStyleCnt="6"/>
      <dgm:spPr/>
    </dgm:pt>
    <dgm:pt modelId="{D43EAE64-1A0F-4CF8-AE60-54EE4E6E19F1}" type="pres">
      <dgm:prSet presAssocID="{2D5FE721-6CF4-418A-B051-7EA3743B82C7}" presName="hierChild4" presStyleCnt="0"/>
      <dgm:spPr/>
    </dgm:pt>
    <dgm:pt modelId="{3A1416C4-BC72-41C7-BC10-2DAE53A6564C}" type="pres">
      <dgm:prSet presAssocID="{2D5FE721-6CF4-418A-B051-7EA3743B82C7}" presName="hierChild5" presStyleCnt="0"/>
      <dgm:spPr/>
    </dgm:pt>
    <dgm:pt modelId="{9097061F-0AD6-491E-910A-CA31320A76CE}" type="pres">
      <dgm:prSet presAssocID="{7EC655D2-2936-4AE6-8FCE-F016D2888255}" presName="Name37" presStyleLbl="parChTrans1D2" presStyleIdx="3" presStyleCnt="6"/>
      <dgm:spPr/>
    </dgm:pt>
    <dgm:pt modelId="{60563A22-DAFA-4903-AC6C-BCC58601BE61}" type="pres">
      <dgm:prSet presAssocID="{FE04DA88-B96A-4C76-B666-2B1B582F944B}" presName="hierRoot2" presStyleCnt="0">
        <dgm:presLayoutVars>
          <dgm:hierBranch val="init"/>
        </dgm:presLayoutVars>
      </dgm:prSet>
      <dgm:spPr/>
    </dgm:pt>
    <dgm:pt modelId="{0763ED17-0094-4B19-850F-06BCECB630D1}" type="pres">
      <dgm:prSet presAssocID="{FE04DA88-B96A-4C76-B666-2B1B582F944B}" presName="rootComposite" presStyleCnt="0"/>
      <dgm:spPr/>
    </dgm:pt>
    <dgm:pt modelId="{095139B8-457E-4161-9FE8-5D3D4B339C9D}" type="pres">
      <dgm:prSet presAssocID="{FE04DA88-B96A-4C76-B666-2B1B582F944B}" presName="rootText" presStyleLbl="node2" presStyleIdx="3" presStyleCnt="6">
        <dgm:presLayoutVars>
          <dgm:chPref val="3"/>
        </dgm:presLayoutVars>
      </dgm:prSet>
      <dgm:spPr/>
    </dgm:pt>
    <dgm:pt modelId="{26A7C390-A910-48BE-924B-90C10CC3BD16}" type="pres">
      <dgm:prSet presAssocID="{FE04DA88-B96A-4C76-B666-2B1B582F944B}" presName="rootConnector" presStyleLbl="node2" presStyleIdx="3" presStyleCnt="6"/>
      <dgm:spPr/>
    </dgm:pt>
    <dgm:pt modelId="{8989562A-09E3-4CE3-BBD6-CFC9843A25F9}" type="pres">
      <dgm:prSet presAssocID="{FE04DA88-B96A-4C76-B666-2B1B582F944B}" presName="hierChild4" presStyleCnt="0"/>
      <dgm:spPr/>
    </dgm:pt>
    <dgm:pt modelId="{633D4BF8-159B-4ECD-867F-745A4B5E236B}" type="pres">
      <dgm:prSet presAssocID="{FE04DA88-B96A-4C76-B666-2B1B582F944B}" presName="hierChild5" presStyleCnt="0"/>
      <dgm:spPr/>
    </dgm:pt>
    <dgm:pt modelId="{E3CB70BB-D612-4CED-A493-2CD745FB1051}" type="pres">
      <dgm:prSet presAssocID="{E0B0E473-481A-440B-84D2-138B6ECC63F1}" presName="Name37" presStyleLbl="parChTrans1D2" presStyleIdx="4" presStyleCnt="6"/>
      <dgm:spPr/>
    </dgm:pt>
    <dgm:pt modelId="{962BB4F0-01E9-46B1-97B2-52C86F17BBA9}" type="pres">
      <dgm:prSet presAssocID="{AA21A6F0-34EC-4F37-8B71-35A3775F4928}" presName="hierRoot2" presStyleCnt="0">
        <dgm:presLayoutVars>
          <dgm:hierBranch val="init"/>
        </dgm:presLayoutVars>
      </dgm:prSet>
      <dgm:spPr/>
    </dgm:pt>
    <dgm:pt modelId="{E1AE16D0-0D41-4571-B0D6-2A94108A181D}" type="pres">
      <dgm:prSet presAssocID="{AA21A6F0-34EC-4F37-8B71-35A3775F4928}" presName="rootComposite" presStyleCnt="0"/>
      <dgm:spPr/>
    </dgm:pt>
    <dgm:pt modelId="{8269E016-3DCF-423E-BC54-346AC253CF42}" type="pres">
      <dgm:prSet presAssocID="{AA21A6F0-34EC-4F37-8B71-35A3775F4928}" presName="rootText" presStyleLbl="node2" presStyleIdx="4" presStyleCnt="6">
        <dgm:presLayoutVars>
          <dgm:chPref val="3"/>
        </dgm:presLayoutVars>
      </dgm:prSet>
      <dgm:spPr/>
    </dgm:pt>
    <dgm:pt modelId="{160F6065-472C-4784-B832-E9DDF39444E4}" type="pres">
      <dgm:prSet presAssocID="{AA21A6F0-34EC-4F37-8B71-35A3775F4928}" presName="rootConnector" presStyleLbl="node2" presStyleIdx="4" presStyleCnt="6"/>
      <dgm:spPr/>
    </dgm:pt>
    <dgm:pt modelId="{93F9A528-B248-4AE0-A5F4-2BC81F5199D8}" type="pres">
      <dgm:prSet presAssocID="{AA21A6F0-34EC-4F37-8B71-35A3775F4928}" presName="hierChild4" presStyleCnt="0"/>
      <dgm:spPr/>
    </dgm:pt>
    <dgm:pt modelId="{550E36E6-598A-445A-AFCD-BCD10888C68B}" type="pres">
      <dgm:prSet presAssocID="{AA21A6F0-34EC-4F37-8B71-35A3775F4928}" presName="hierChild5" presStyleCnt="0"/>
      <dgm:spPr/>
    </dgm:pt>
    <dgm:pt modelId="{F59FE25B-76F7-48BD-9F52-82E92254533B}" type="pres">
      <dgm:prSet presAssocID="{AD3E86E0-31A8-4C1C-9536-8B217066780D}" presName="Name37" presStyleLbl="parChTrans1D2" presStyleIdx="5" presStyleCnt="6"/>
      <dgm:spPr/>
    </dgm:pt>
    <dgm:pt modelId="{8EE1CDAA-A3D0-4FDE-9746-C09FC63AE48D}" type="pres">
      <dgm:prSet presAssocID="{7D788D36-E183-49B2-AF9B-54AB17C89B42}" presName="hierRoot2" presStyleCnt="0">
        <dgm:presLayoutVars>
          <dgm:hierBranch val="init"/>
        </dgm:presLayoutVars>
      </dgm:prSet>
      <dgm:spPr/>
    </dgm:pt>
    <dgm:pt modelId="{23CF5746-05D6-4B0A-9FDC-481F7D372834}" type="pres">
      <dgm:prSet presAssocID="{7D788D36-E183-49B2-AF9B-54AB17C89B42}" presName="rootComposite" presStyleCnt="0"/>
      <dgm:spPr/>
    </dgm:pt>
    <dgm:pt modelId="{C12BC583-984B-438B-A3CA-158F5E65D6D2}" type="pres">
      <dgm:prSet presAssocID="{7D788D36-E183-49B2-AF9B-54AB17C89B42}" presName="rootText" presStyleLbl="node2" presStyleIdx="5" presStyleCnt="6">
        <dgm:presLayoutVars>
          <dgm:chPref val="3"/>
        </dgm:presLayoutVars>
      </dgm:prSet>
      <dgm:spPr/>
    </dgm:pt>
    <dgm:pt modelId="{BE422D20-3C12-450D-8A24-39E3FF08DD7D}" type="pres">
      <dgm:prSet presAssocID="{7D788D36-E183-49B2-AF9B-54AB17C89B42}" presName="rootConnector" presStyleLbl="node2" presStyleIdx="5" presStyleCnt="6"/>
      <dgm:spPr/>
    </dgm:pt>
    <dgm:pt modelId="{86F5F3F9-770E-407A-8077-5E4944DEAC53}" type="pres">
      <dgm:prSet presAssocID="{7D788D36-E183-49B2-AF9B-54AB17C89B42}" presName="hierChild4" presStyleCnt="0"/>
      <dgm:spPr/>
    </dgm:pt>
    <dgm:pt modelId="{CBC785E3-3FE3-41D2-B7C0-7B30F20D8B0D}" type="pres">
      <dgm:prSet presAssocID="{7D788D36-E183-49B2-AF9B-54AB17C89B42}" presName="hierChild5" presStyleCnt="0"/>
      <dgm:spPr/>
    </dgm:pt>
    <dgm:pt modelId="{0B871D47-3238-4BEC-B509-EF39B0973686}" type="pres">
      <dgm:prSet presAssocID="{6AF7363A-4427-4D79-83F3-09AE8F170A7A}" presName="hierChild3" presStyleCnt="0"/>
      <dgm:spPr/>
    </dgm:pt>
  </dgm:ptLst>
  <dgm:cxnLst>
    <dgm:cxn modelId="{8683D408-D89B-4829-9D3D-501D3DB10251}" type="presOf" srcId="{FE04DA88-B96A-4C76-B666-2B1B582F944B}" destId="{26A7C390-A910-48BE-924B-90C10CC3BD16}" srcOrd="1" destOrd="0" presId="urn:microsoft.com/office/officeart/2005/8/layout/orgChart1"/>
    <dgm:cxn modelId="{B73E0F0F-46F6-4C39-AD9D-D1E730EBC8CA}" type="presOf" srcId="{7D788D36-E183-49B2-AF9B-54AB17C89B42}" destId="{BE422D20-3C12-450D-8A24-39E3FF08DD7D}" srcOrd="1" destOrd="0" presId="urn:microsoft.com/office/officeart/2005/8/layout/orgChart1"/>
    <dgm:cxn modelId="{6E999E18-AE9C-4556-875F-72AD2B46DC9D}" type="presOf" srcId="{F2E15C04-F22E-46FB-9523-997985905ABC}" destId="{FDA84FE0-0BB1-4720-A1BB-35AB52B775B3}" srcOrd="1" destOrd="0" presId="urn:microsoft.com/office/officeart/2005/8/layout/orgChart1"/>
    <dgm:cxn modelId="{AB1EE51A-0167-4A22-8FEB-8D4B7EB95BC9}" type="presOf" srcId="{E0B0E473-481A-440B-84D2-138B6ECC63F1}" destId="{E3CB70BB-D612-4CED-A493-2CD745FB1051}" srcOrd="0" destOrd="0" presId="urn:microsoft.com/office/officeart/2005/8/layout/orgChart1"/>
    <dgm:cxn modelId="{E419C51B-EA7B-4387-B0AD-CE8337164BA4}" srcId="{6AF7363A-4427-4D79-83F3-09AE8F170A7A}" destId="{FE04DA88-B96A-4C76-B666-2B1B582F944B}" srcOrd="3" destOrd="0" parTransId="{7EC655D2-2936-4AE6-8FCE-F016D2888255}" sibTransId="{AF23F645-BDB9-4A15-9B26-C5C1CDC13882}"/>
    <dgm:cxn modelId="{F356F929-4E2A-4F5E-89AF-110117A47369}" type="presOf" srcId="{FE04DA88-B96A-4C76-B666-2B1B582F944B}" destId="{095139B8-457E-4161-9FE8-5D3D4B339C9D}" srcOrd="0" destOrd="0" presId="urn:microsoft.com/office/officeart/2005/8/layout/orgChart1"/>
    <dgm:cxn modelId="{0B548D3E-3F2C-46C1-82F6-1D3ED3EF7BF5}" type="presOf" srcId="{7D788D36-E183-49B2-AF9B-54AB17C89B42}" destId="{C12BC583-984B-438B-A3CA-158F5E65D6D2}" srcOrd="0" destOrd="0" presId="urn:microsoft.com/office/officeart/2005/8/layout/orgChart1"/>
    <dgm:cxn modelId="{DA19EB3F-4EC9-4C76-BEF1-07E193CE4D4F}" type="presOf" srcId="{AD3E86E0-31A8-4C1C-9536-8B217066780D}" destId="{F59FE25B-76F7-48BD-9F52-82E92254533B}" srcOrd="0" destOrd="0" presId="urn:microsoft.com/office/officeart/2005/8/layout/orgChart1"/>
    <dgm:cxn modelId="{189C9E46-E9D9-4F16-8106-D345B07F0F1B}" type="presOf" srcId="{B0FEBAF0-2F28-44ED-9366-7DED8B028BE3}" destId="{5CB48C90-2409-400C-B877-21D3CE9BB025}" srcOrd="0" destOrd="0" presId="urn:microsoft.com/office/officeart/2005/8/layout/orgChart1"/>
    <dgm:cxn modelId="{D797B868-BE25-44E4-BF5A-B33418065D50}" type="presOf" srcId="{6DB1CFB9-C209-43AE-AC47-2D7F7C98EF00}" destId="{61BB5727-D867-41FB-8173-DA0A3C59B726}" srcOrd="0" destOrd="0" presId="urn:microsoft.com/office/officeart/2005/8/layout/orgChart1"/>
    <dgm:cxn modelId="{5D1D836A-B411-4314-B7E9-010D605B85D1}" type="presOf" srcId="{32B4F01E-87E1-406B-A78F-FC20AC474E8C}" destId="{75540234-36BF-4100-B65D-81F415418260}" srcOrd="0" destOrd="0" presId="urn:microsoft.com/office/officeart/2005/8/layout/orgChart1"/>
    <dgm:cxn modelId="{F9F8324E-57FB-46F0-9EDB-4832B105B910}" type="presOf" srcId="{6AF7363A-4427-4D79-83F3-09AE8F170A7A}" destId="{1AB716E9-4D03-44FD-9C12-F46A3C755E83}" srcOrd="0" destOrd="0" presId="urn:microsoft.com/office/officeart/2005/8/layout/orgChart1"/>
    <dgm:cxn modelId="{C21A5D51-EB60-4F18-A591-7CA67FE95610}" type="presOf" srcId="{2D5FE721-6CF4-418A-B051-7EA3743B82C7}" destId="{B68126D1-B784-4BAA-B5F1-9FC006F5DFDE}" srcOrd="0" destOrd="0" presId="urn:microsoft.com/office/officeart/2005/8/layout/orgChart1"/>
    <dgm:cxn modelId="{6E504353-1D45-47F1-9E0F-A5FC8BC59270}" type="presOf" srcId="{B0FEBAF0-2F28-44ED-9366-7DED8B028BE3}" destId="{048886DD-314E-468D-99BE-B564939A6A93}" srcOrd="1" destOrd="0" presId="urn:microsoft.com/office/officeart/2005/8/layout/orgChart1"/>
    <dgm:cxn modelId="{9E41E284-9DB1-45EA-9AAF-97B0D9D3BC06}" type="presOf" srcId="{63F8424F-633A-4C2E-9D1F-C16066DFAD2A}" destId="{7FACF322-830E-4903-94A5-083C2A6B00D6}" srcOrd="0" destOrd="0" presId="urn:microsoft.com/office/officeart/2005/8/layout/orgChart1"/>
    <dgm:cxn modelId="{46BC3388-EAAD-4899-85FB-57675F0445E5}" srcId="{63F8424F-633A-4C2E-9D1F-C16066DFAD2A}" destId="{6AF7363A-4427-4D79-83F3-09AE8F170A7A}" srcOrd="0" destOrd="0" parTransId="{05A0CE39-6C6A-4CC3-B63C-C0911242F796}" sibTransId="{7CA96EC2-333F-4914-ACF4-F3412132AC96}"/>
    <dgm:cxn modelId="{62D96595-3C51-45BE-BB55-EF267A5E9D58}" srcId="{6AF7363A-4427-4D79-83F3-09AE8F170A7A}" destId="{B0FEBAF0-2F28-44ED-9366-7DED8B028BE3}" srcOrd="0" destOrd="0" parTransId="{32B4F01E-87E1-406B-A78F-FC20AC474E8C}" sibTransId="{6A78A6D9-DF09-4AA8-9F89-CF20256AC42E}"/>
    <dgm:cxn modelId="{1CDD6CB9-E82C-4D5E-98BE-08C6B27C13A2}" type="presOf" srcId="{AA21A6F0-34EC-4F37-8B71-35A3775F4928}" destId="{160F6065-472C-4784-B832-E9DDF39444E4}" srcOrd="1" destOrd="0" presId="urn:microsoft.com/office/officeart/2005/8/layout/orgChart1"/>
    <dgm:cxn modelId="{5515ADBD-5BB3-44E5-8242-F572FFA0FEB2}" srcId="{6AF7363A-4427-4D79-83F3-09AE8F170A7A}" destId="{F2E15C04-F22E-46FB-9523-997985905ABC}" srcOrd="1" destOrd="0" parTransId="{B3D0908C-0738-4941-A693-4D35DA2601F4}" sibTransId="{901143D7-FF4B-4CA7-BD20-DACAC65C209B}"/>
    <dgm:cxn modelId="{201A26C1-C12C-47C9-B702-EB34485BE096}" type="presOf" srcId="{2D5FE721-6CF4-418A-B051-7EA3743B82C7}" destId="{84015135-5D22-416B-A040-A6800C21D0B9}" srcOrd="1" destOrd="0" presId="urn:microsoft.com/office/officeart/2005/8/layout/orgChart1"/>
    <dgm:cxn modelId="{F6B997C8-CE1B-4573-BA5D-5D38DA6EA14A}" type="presOf" srcId="{6AF7363A-4427-4D79-83F3-09AE8F170A7A}" destId="{5913D1F4-FA1F-4D3E-A78F-7058D63D9956}" srcOrd="1" destOrd="0" presId="urn:microsoft.com/office/officeart/2005/8/layout/orgChart1"/>
    <dgm:cxn modelId="{691D39D7-9175-438B-AEA4-945B188C7C35}" type="presOf" srcId="{B3D0908C-0738-4941-A693-4D35DA2601F4}" destId="{DC25232F-C0DE-4C7E-A1DF-13EAC9EAD812}" srcOrd="0" destOrd="0" presId="urn:microsoft.com/office/officeart/2005/8/layout/orgChart1"/>
    <dgm:cxn modelId="{387584E3-5FAB-40DE-A1FC-A73C1D4B0EBD}" srcId="{6AF7363A-4427-4D79-83F3-09AE8F170A7A}" destId="{7D788D36-E183-49B2-AF9B-54AB17C89B42}" srcOrd="5" destOrd="0" parTransId="{AD3E86E0-31A8-4C1C-9536-8B217066780D}" sibTransId="{708DCC80-5D8E-486F-A7DC-FA90EA3B7F3A}"/>
    <dgm:cxn modelId="{A00CEFE7-13CB-4098-BBE0-0424E94F1816}" srcId="{6AF7363A-4427-4D79-83F3-09AE8F170A7A}" destId="{2D5FE721-6CF4-418A-B051-7EA3743B82C7}" srcOrd="2" destOrd="0" parTransId="{6DB1CFB9-C209-43AE-AC47-2D7F7C98EF00}" sibTransId="{D39A12A2-2AAB-4269-81E9-DB55D0159926}"/>
    <dgm:cxn modelId="{26BA4EEB-0811-4173-B274-BA720369997A}" srcId="{6AF7363A-4427-4D79-83F3-09AE8F170A7A}" destId="{AA21A6F0-34EC-4F37-8B71-35A3775F4928}" srcOrd="4" destOrd="0" parTransId="{E0B0E473-481A-440B-84D2-138B6ECC63F1}" sibTransId="{E2818D60-66ED-4550-A355-754643583F45}"/>
    <dgm:cxn modelId="{80D3E1EC-3820-46FA-8671-581FE8DD9397}" type="presOf" srcId="{7EC655D2-2936-4AE6-8FCE-F016D2888255}" destId="{9097061F-0AD6-491E-910A-CA31320A76CE}" srcOrd="0" destOrd="0" presId="urn:microsoft.com/office/officeart/2005/8/layout/orgChart1"/>
    <dgm:cxn modelId="{14F740EF-297D-4829-B223-E98881D69E5A}" type="presOf" srcId="{AA21A6F0-34EC-4F37-8B71-35A3775F4928}" destId="{8269E016-3DCF-423E-BC54-346AC253CF42}" srcOrd="0" destOrd="0" presId="urn:microsoft.com/office/officeart/2005/8/layout/orgChart1"/>
    <dgm:cxn modelId="{26A49EEF-2403-4F6F-A62D-3C681DD74A44}" type="presOf" srcId="{F2E15C04-F22E-46FB-9523-997985905ABC}" destId="{25F54C9B-8A82-4A46-9045-52652275FDAD}" srcOrd="0" destOrd="0" presId="urn:microsoft.com/office/officeart/2005/8/layout/orgChart1"/>
    <dgm:cxn modelId="{AF1C543A-5E95-4D4D-87FB-7EA3CB50EF7B}" type="presParOf" srcId="{7FACF322-830E-4903-94A5-083C2A6B00D6}" destId="{8075204A-61FD-43B6-A8B4-BEBF36B598A8}" srcOrd="0" destOrd="0" presId="urn:microsoft.com/office/officeart/2005/8/layout/orgChart1"/>
    <dgm:cxn modelId="{81D0E0B4-710C-4C74-8D74-27A7C9B22C96}" type="presParOf" srcId="{8075204A-61FD-43B6-A8B4-BEBF36B598A8}" destId="{E59F08BC-32EA-46E7-A7DE-653E94FC4557}" srcOrd="0" destOrd="0" presId="urn:microsoft.com/office/officeart/2005/8/layout/orgChart1"/>
    <dgm:cxn modelId="{01B08AD9-F01D-4C08-AE8E-3ECFDEEE9B67}" type="presParOf" srcId="{E59F08BC-32EA-46E7-A7DE-653E94FC4557}" destId="{1AB716E9-4D03-44FD-9C12-F46A3C755E83}" srcOrd="0" destOrd="0" presId="urn:microsoft.com/office/officeart/2005/8/layout/orgChart1"/>
    <dgm:cxn modelId="{A4719439-000C-4856-A7E4-1E1AEE2E1B70}" type="presParOf" srcId="{E59F08BC-32EA-46E7-A7DE-653E94FC4557}" destId="{5913D1F4-FA1F-4D3E-A78F-7058D63D9956}" srcOrd="1" destOrd="0" presId="urn:microsoft.com/office/officeart/2005/8/layout/orgChart1"/>
    <dgm:cxn modelId="{EF3D3DD4-F2D4-48F3-85C4-0D85007BD46B}" type="presParOf" srcId="{8075204A-61FD-43B6-A8B4-BEBF36B598A8}" destId="{950CFE91-3756-46A6-894B-CAED8F181ED3}" srcOrd="1" destOrd="0" presId="urn:microsoft.com/office/officeart/2005/8/layout/orgChart1"/>
    <dgm:cxn modelId="{484ACDD3-0D29-4883-AA12-E0007319AD30}" type="presParOf" srcId="{950CFE91-3756-46A6-894B-CAED8F181ED3}" destId="{75540234-36BF-4100-B65D-81F415418260}" srcOrd="0" destOrd="0" presId="urn:microsoft.com/office/officeart/2005/8/layout/orgChart1"/>
    <dgm:cxn modelId="{1E588DFC-1C95-4E6B-8080-9CF57FD8FCA6}" type="presParOf" srcId="{950CFE91-3756-46A6-894B-CAED8F181ED3}" destId="{6EE9FFBA-2114-44BB-B7E9-C9D46D37FF0D}" srcOrd="1" destOrd="0" presId="urn:microsoft.com/office/officeart/2005/8/layout/orgChart1"/>
    <dgm:cxn modelId="{298353F3-C9C2-4A93-A4F0-7BE7DDEB7074}" type="presParOf" srcId="{6EE9FFBA-2114-44BB-B7E9-C9D46D37FF0D}" destId="{D692FB3D-7492-4109-9386-259978529EA7}" srcOrd="0" destOrd="0" presId="urn:microsoft.com/office/officeart/2005/8/layout/orgChart1"/>
    <dgm:cxn modelId="{49D8CFE8-E717-42E5-A3B0-0CB08132F1D8}" type="presParOf" srcId="{D692FB3D-7492-4109-9386-259978529EA7}" destId="{5CB48C90-2409-400C-B877-21D3CE9BB025}" srcOrd="0" destOrd="0" presId="urn:microsoft.com/office/officeart/2005/8/layout/orgChart1"/>
    <dgm:cxn modelId="{BEE1105B-8442-4679-B009-CCD669220A6D}" type="presParOf" srcId="{D692FB3D-7492-4109-9386-259978529EA7}" destId="{048886DD-314E-468D-99BE-B564939A6A93}" srcOrd="1" destOrd="0" presId="urn:microsoft.com/office/officeart/2005/8/layout/orgChart1"/>
    <dgm:cxn modelId="{A9641C7A-B097-49CA-AF0A-865610DD9815}" type="presParOf" srcId="{6EE9FFBA-2114-44BB-B7E9-C9D46D37FF0D}" destId="{DFD4DC29-025A-4DF2-A1EF-915A1BA4CA1D}" srcOrd="1" destOrd="0" presId="urn:microsoft.com/office/officeart/2005/8/layout/orgChart1"/>
    <dgm:cxn modelId="{1FAADFE4-4C2F-48BA-AD98-1A04F325ED55}" type="presParOf" srcId="{6EE9FFBA-2114-44BB-B7E9-C9D46D37FF0D}" destId="{9195374B-B0E4-4288-AA44-02DE4B40933B}" srcOrd="2" destOrd="0" presId="urn:microsoft.com/office/officeart/2005/8/layout/orgChart1"/>
    <dgm:cxn modelId="{2CC20DD1-F24D-4441-8D14-3EC293020D53}" type="presParOf" srcId="{950CFE91-3756-46A6-894B-CAED8F181ED3}" destId="{DC25232F-C0DE-4C7E-A1DF-13EAC9EAD812}" srcOrd="2" destOrd="0" presId="urn:microsoft.com/office/officeart/2005/8/layout/orgChart1"/>
    <dgm:cxn modelId="{11BB1E58-B1BB-4827-8007-F0C7203869FA}" type="presParOf" srcId="{950CFE91-3756-46A6-894B-CAED8F181ED3}" destId="{F5466FCD-229D-462F-BC2B-A62F470D5E0F}" srcOrd="3" destOrd="0" presId="urn:microsoft.com/office/officeart/2005/8/layout/orgChart1"/>
    <dgm:cxn modelId="{2A9C0B33-2398-45EF-BD0E-2B8BBEFCCA29}" type="presParOf" srcId="{F5466FCD-229D-462F-BC2B-A62F470D5E0F}" destId="{D6263CAF-8DB2-4D89-9F0E-A8A0C02DEF42}" srcOrd="0" destOrd="0" presId="urn:microsoft.com/office/officeart/2005/8/layout/orgChart1"/>
    <dgm:cxn modelId="{23CA3841-B01E-492E-86BA-04DD5D555CCE}" type="presParOf" srcId="{D6263CAF-8DB2-4D89-9F0E-A8A0C02DEF42}" destId="{25F54C9B-8A82-4A46-9045-52652275FDAD}" srcOrd="0" destOrd="0" presId="urn:microsoft.com/office/officeart/2005/8/layout/orgChart1"/>
    <dgm:cxn modelId="{1C9050AD-043B-4D05-B538-D20B4DD674E9}" type="presParOf" srcId="{D6263CAF-8DB2-4D89-9F0E-A8A0C02DEF42}" destId="{FDA84FE0-0BB1-4720-A1BB-35AB52B775B3}" srcOrd="1" destOrd="0" presId="urn:microsoft.com/office/officeart/2005/8/layout/orgChart1"/>
    <dgm:cxn modelId="{46B0F85C-A42B-42C7-98E5-DD41792E19F9}" type="presParOf" srcId="{F5466FCD-229D-462F-BC2B-A62F470D5E0F}" destId="{04372724-2A15-4B7B-92FA-29F18ACFF980}" srcOrd="1" destOrd="0" presId="urn:microsoft.com/office/officeart/2005/8/layout/orgChart1"/>
    <dgm:cxn modelId="{1C98177A-4858-417D-8343-719B7B829103}" type="presParOf" srcId="{F5466FCD-229D-462F-BC2B-A62F470D5E0F}" destId="{0946C35C-63F5-4C68-8822-D34BEEDAD6AD}" srcOrd="2" destOrd="0" presId="urn:microsoft.com/office/officeart/2005/8/layout/orgChart1"/>
    <dgm:cxn modelId="{71959515-2FCA-41FF-A916-0B0F6EDE82A2}" type="presParOf" srcId="{950CFE91-3756-46A6-894B-CAED8F181ED3}" destId="{61BB5727-D867-41FB-8173-DA0A3C59B726}" srcOrd="4" destOrd="0" presId="urn:microsoft.com/office/officeart/2005/8/layout/orgChart1"/>
    <dgm:cxn modelId="{AEA48514-5DC9-4E37-9890-2FDBC87B1436}" type="presParOf" srcId="{950CFE91-3756-46A6-894B-CAED8F181ED3}" destId="{C91C1B82-383E-4FE1-8028-FA7E5D09A321}" srcOrd="5" destOrd="0" presId="urn:microsoft.com/office/officeart/2005/8/layout/orgChart1"/>
    <dgm:cxn modelId="{84475E9B-82E1-4631-B9A6-3AD86E0D493F}" type="presParOf" srcId="{C91C1B82-383E-4FE1-8028-FA7E5D09A321}" destId="{5D97D8EB-2C4E-4BFA-905A-A7F6023280FE}" srcOrd="0" destOrd="0" presId="urn:microsoft.com/office/officeart/2005/8/layout/orgChart1"/>
    <dgm:cxn modelId="{AAD2E677-1538-467C-B6AE-D72FF3A68A9E}" type="presParOf" srcId="{5D97D8EB-2C4E-4BFA-905A-A7F6023280FE}" destId="{B68126D1-B784-4BAA-B5F1-9FC006F5DFDE}" srcOrd="0" destOrd="0" presId="urn:microsoft.com/office/officeart/2005/8/layout/orgChart1"/>
    <dgm:cxn modelId="{E3126C8A-B48C-4A19-BEE1-7F26402314E3}" type="presParOf" srcId="{5D97D8EB-2C4E-4BFA-905A-A7F6023280FE}" destId="{84015135-5D22-416B-A040-A6800C21D0B9}" srcOrd="1" destOrd="0" presId="urn:microsoft.com/office/officeart/2005/8/layout/orgChart1"/>
    <dgm:cxn modelId="{39CD368D-CBA1-48FE-8154-F69B131BB346}" type="presParOf" srcId="{C91C1B82-383E-4FE1-8028-FA7E5D09A321}" destId="{D43EAE64-1A0F-4CF8-AE60-54EE4E6E19F1}" srcOrd="1" destOrd="0" presId="urn:microsoft.com/office/officeart/2005/8/layout/orgChart1"/>
    <dgm:cxn modelId="{83CEAF69-E5F2-4E4A-983D-98D4762F88D2}" type="presParOf" srcId="{C91C1B82-383E-4FE1-8028-FA7E5D09A321}" destId="{3A1416C4-BC72-41C7-BC10-2DAE53A6564C}" srcOrd="2" destOrd="0" presId="urn:microsoft.com/office/officeart/2005/8/layout/orgChart1"/>
    <dgm:cxn modelId="{D52E90C5-39A7-47BF-A806-C2E2FCB28DAA}" type="presParOf" srcId="{950CFE91-3756-46A6-894B-CAED8F181ED3}" destId="{9097061F-0AD6-491E-910A-CA31320A76CE}" srcOrd="6" destOrd="0" presId="urn:microsoft.com/office/officeart/2005/8/layout/orgChart1"/>
    <dgm:cxn modelId="{2E9AFF80-E751-4958-B0CF-1D6A1E4BE779}" type="presParOf" srcId="{950CFE91-3756-46A6-894B-CAED8F181ED3}" destId="{60563A22-DAFA-4903-AC6C-BCC58601BE61}" srcOrd="7" destOrd="0" presId="urn:microsoft.com/office/officeart/2005/8/layout/orgChart1"/>
    <dgm:cxn modelId="{A2722558-FA70-4783-B883-AD00C6916D33}" type="presParOf" srcId="{60563A22-DAFA-4903-AC6C-BCC58601BE61}" destId="{0763ED17-0094-4B19-850F-06BCECB630D1}" srcOrd="0" destOrd="0" presId="urn:microsoft.com/office/officeart/2005/8/layout/orgChart1"/>
    <dgm:cxn modelId="{3CF49019-87C4-4B01-B8BA-C110F7A9842D}" type="presParOf" srcId="{0763ED17-0094-4B19-850F-06BCECB630D1}" destId="{095139B8-457E-4161-9FE8-5D3D4B339C9D}" srcOrd="0" destOrd="0" presId="urn:microsoft.com/office/officeart/2005/8/layout/orgChart1"/>
    <dgm:cxn modelId="{23E9A6E1-69B6-40FA-848B-957079D6A866}" type="presParOf" srcId="{0763ED17-0094-4B19-850F-06BCECB630D1}" destId="{26A7C390-A910-48BE-924B-90C10CC3BD16}" srcOrd="1" destOrd="0" presId="urn:microsoft.com/office/officeart/2005/8/layout/orgChart1"/>
    <dgm:cxn modelId="{9AB29EDE-A8D4-45E0-9847-BDEF50600222}" type="presParOf" srcId="{60563A22-DAFA-4903-AC6C-BCC58601BE61}" destId="{8989562A-09E3-4CE3-BBD6-CFC9843A25F9}" srcOrd="1" destOrd="0" presId="urn:microsoft.com/office/officeart/2005/8/layout/orgChart1"/>
    <dgm:cxn modelId="{667C0D70-A5A1-42D2-A21E-51C38A0DD298}" type="presParOf" srcId="{60563A22-DAFA-4903-AC6C-BCC58601BE61}" destId="{633D4BF8-159B-4ECD-867F-745A4B5E236B}" srcOrd="2" destOrd="0" presId="urn:microsoft.com/office/officeart/2005/8/layout/orgChart1"/>
    <dgm:cxn modelId="{F70AE053-77AA-4141-98E2-9264BEB21682}" type="presParOf" srcId="{950CFE91-3756-46A6-894B-CAED8F181ED3}" destId="{E3CB70BB-D612-4CED-A493-2CD745FB1051}" srcOrd="8" destOrd="0" presId="urn:microsoft.com/office/officeart/2005/8/layout/orgChart1"/>
    <dgm:cxn modelId="{3E03774D-6533-4E67-8341-890D42D3DF7D}" type="presParOf" srcId="{950CFE91-3756-46A6-894B-CAED8F181ED3}" destId="{962BB4F0-01E9-46B1-97B2-52C86F17BBA9}" srcOrd="9" destOrd="0" presId="urn:microsoft.com/office/officeart/2005/8/layout/orgChart1"/>
    <dgm:cxn modelId="{ACBA44E7-167B-44E5-9D84-0CD2BF3A8FCA}" type="presParOf" srcId="{962BB4F0-01E9-46B1-97B2-52C86F17BBA9}" destId="{E1AE16D0-0D41-4571-B0D6-2A94108A181D}" srcOrd="0" destOrd="0" presId="urn:microsoft.com/office/officeart/2005/8/layout/orgChart1"/>
    <dgm:cxn modelId="{46E85AD7-9D63-448F-9567-8F5E62CD0AF4}" type="presParOf" srcId="{E1AE16D0-0D41-4571-B0D6-2A94108A181D}" destId="{8269E016-3DCF-423E-BC54-346AC253CF42}" srcOrd="0" destOrd="0" presId="urn:microsoft.com/office/officeart/2005/8/layout/orgChart1"/>
    <dgm:cxn modelId="{F714ED5A-1AD4-459E-AC34-070B47EC2EB0}" type="presParOf" srcId="{E1AE16D0-0D41-4571-B0D6-2A94108A181D}" destId="{160F6065-472C-4784-B832-E9DDF39444E4}" srcOrd="1" destOrd="0" presId="urn:microsoft.com/office/officeart/2005/8/layout/orgChart1"/>
    <dgm:cxn modelId="{3209337D-68D3-48E0-85A8-B85021FBA442}" type="presParOf" srcId="{962BB4F0-01E9-46B1-97B2-52C86F17BBA9}" destId="{93F9A528-B248-4AE0-A5F4-2BC81F5199D8}" srcOrd="1" destOrd="0" presId="urn:microsoft.com/office/officeart/2005/8/layout/orgChart1"/>
    <dgm:cxn modelId="{9BB2DDF0-D102-4A60-90B6-92F33BEF639F}" type="presParOf" srcId="{962BB4F0-01E9-46B1-97B2-52C86F17BBA9}" destId="{550E36E6-598A-445A-AFCD-BCD10888C68B}" srcOrd="2" destOrd="0" presId="urn:microsoft.com/office/officeart/2005/8/layout/orgChart1"/>
    <dgm:cxn modelId="{1E400EA4-61F3-46E9-8995-5D3B34606AB0}" type="presParOf" srcId="{950CFE91-3756-46A6-894B-CAED8F181ED3}" destId="{F59FE25B-76F7-48BD-9F52-82E92254533B}" srcOrd="10" destOrd="0" presId="urn:microsoft.com/office/officeart/2005/8/layout/orgChart1"/>
    <dgm:cxn modelId="{75A6340E-27B4-4928-8F09-BACBC811FFE5}" type="presParOf" srcId="{950CFE91-3756-46A6-894B-CAED8F181ED3}" destId="{8EE1CDAA-A3D0-4FDE-9746-C09FC63AE48D}" srcOrd="11" destOrd="0" presId="urn:microsoft.com/office/officeart/2005/8/layout/orgChart1"/>
    <dgm:cxn modelId="{E9057A2E-F417-4643-B967-20F33B8B1B99}" type="presParOf" srcId="{8EE1CDAA-A3D0-4FDE-9746-C09FC63AE48D}" destId="{23CF5746-05D6-4B0A-9FDC-481F7D372834}" srcOrd="0" destOrd="0" presId="urn:microsoft.com/office/officeart/2005/8/layout/orgChart1"/>
    <dgm:cxn modelId="{AB8CF7B1-87E4-4C38-ACB0-7F87A670C25B}" type="presParOf" srcId="{23CF5746-05D6-4B0A-9FDC-481F7D372834}" destId="{C12BC583-984B-438B-A3CA-158F5E65D6D2}" srcOrd="0" destOrd="0" presId="urn:microsoft.com/office/officeart/2005/8/layout/orgChart1"/>
    <dgm:cxn modelId="{CA786074-86A7-4CF4-81A3-8459EC98D4EB}" type="presParOf" srcId="{23CF5746-05D6-4B0A-9FDC-481F7D372834}" destId="{BE422D20-3C12-450D-8A24-39E3FF08DD7D}" srcOrd="1" destOrd="0" presId="urn:microsoft.com/office/officeart/2005/8/layout/orgChart1"/>
    <dgm:cxn modelId="{040887A8-BF5A-423F-9D11-A3400C268A8C}" type="presParOf" srcId="{8EE1CDAA-A3D0-4FDE-9746-C09FC63AE48D}" destId="{86F5F3F9-770E-407A-8077-5E4944DEAC53}" srcOrd="1" destOrd="0" presId="urn:microsoft.com/office/officeart/2005/8/layout/orgChart1"/>
    <dgm:cxn modelId="{41BFD7FA-5B1F-4C26-8F0B-CA388745D70F}" type="presParOf" srcId="{8EE1CDAA-A3D0-4FDE-9746-C09FC63AE48D}" destId="{CBC785E3-3FE3-41D2-B7C0-7B30F20D8B0D}" srcOrd="2" destOrd="0" presId="urn:microsoft.com/office/officeart/2005/8/layout/orgChart1"/>
    <dgm:cxn modelId="{8A57B01E-0F74-4F12-8D35-98FDE8E16C42}" type="presParOf" srcId="{8075204A-61FD-43B6-A8B4-BEBF36B598A8}" destId="{0B871D47-3238-4BEC-B509-EF39B09736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A7011-FA56-41BE-B970-AFE57AEF6DE5}" type="doc">
      <dgm:prSet loTypeId="urn:microsoft.com/office/officeart/2005/8/layout/hierarchy3" loCatId="hierarchy" qsTypeId="urn:microsoft.com/office/officeart/2005/8/quickstyle/simple1" qsCatId="simple" csTypeId="urn:microsoft.com/office/officeart/2005/8/colors/accent3_1" csCatId="accent3" phldr="1"/>
      <dgm:spPr/>
      <dgm:t>
        <a:bodyPr/>
        <a:lstStyle/>
        <a:p>
          <a:endParaRPr lang="cs-CZ"/>
        </a:p>
      </dgm:t>
    </dgm:pt>
    <dgm:pt modelId="{AA6DC8A6-DC0A-482A-921B-44CF391CC65A}">
      <dgm:prSet phldrT="[Text]" custT="1"/>
      <dgm:spPr/>
      <dgm:t>
        <a:bodyPr/>
        <a:lstStyle/>
        <a:p>
          <a:r>
            <a:rPr lang="cs-CZ" sz="1800" b="1" dirty="0"/>
            <a:t>KVANTITATIVNÍ VÝZKUM</a:t>
          </a:r>
        </a:p>
      </dgm:t>
    </dgm:pt>
    <dgm:pt modelId="{EE63E509-4FDC-47A4-97BA-8E48CAF3FFFF}" type="parTrans" cxnId="{31674552-C382-4083-A5E9-EA4679C6AF2C}">
      <dgm:prSet/>
      <dgm:spPr/>
      <dgm:t>
        <a:bodyPr/>
        <a:lstStyle/>
        <a:p>
          <a:endParaRPr lang="cs-CZ"/>
        </a:p>
      </dgm:t>
    </dgm:pt>
    <dgm:pt modelId="{05EB8FA8-8439-4878-9F20-AEF91C873F31}" type="sibTrans" cxnId="{31674552-C382-4083-A5E9-EA4679C6AF2C}">
      <dgm:prSet/>
      <dgm:spPr/>
      <dgm:t>
        <a:bodyPr/>
        <a:lstStyle/>
        <a:p>
          <a:endParaRPr lang="cs-CZ"/>
        </a:p>
      </dgm:t>
    </dgm:pt>
    <dgm:pt modelId="{156F3F0E-810A-4DD2-A6BB-0FF9A221F177}">
      <dgm:prSet phldrT="[Text]" custT="1"/>
      <dgm:spPr/>
      <dgm:t>
        <a:bodyPr/>
        <a:lstStyle/>
        <a:p>
          <a:r>
            <a:rPr lang="cs-CZ" sz="1200" b="1" dirty="0"/>
            <a:t>Odpovídá na otázku Kolik?</a:t>
          </a:r>
        </a:p>
      </dgm:t>
    </dgm:pt>
    <dgm:pt modelId="{251187BF-7CE6-4AF7-B1BC-E839B43A4E01}" type="parTrans" cxnId="{01A07D10-6F90-46B6-BDA8-A9C00BB7E6F9}">
      <dgm:prSet/>
      <dgm:spPr/>
      <dgm:t>
        <a:bodyPr/>
        <a:lstStyle/>
        <a:p>
          <a:endParaRPr lang="cs-CZ"/>
        </a:p>
      </dgm:t>
    </dgm:pt>
    <dgm:pt modelId="{30CE0C48-FFAE-4913-BAC1-229ABFEA4BEF}" type="sibTrans" cxnId="{01A07D10-6F90-46B6-BDA8-A9C00BB7E6F9}">
      <dgm:prSet/>
      <dgm:spPr/>
      <dgm:t>
        <a:bodyPr/>
        <a:lstStyle/>
        <a:p>
          <a:endParaRPr lang="cs-CZ"/>
        </a:p>
      </dgm:t>
    </dgm:pt>
    <dgm:pt modelId="{D0575C88-2ABC-4403-8908-A048E17AB7BA}">
      <dgm:prSet phldrT="[Text]" custT="1"/>
      <dgm:spPr/>
      <dgm:t>
        <a:bodyPr/>
        <a:lstStyle/>
        <a:p>
          <a:r>
            <a:rPr lang="cs-CZ" sz="1200" b="1" dirty="0"/>
            <a:t>Velký vzorek respondentů</a:t>
          </a:r>
        </a:p>
      </dgm:t>
    </dgm:pt>
    <dgm:pt modelId="{2CDBCB02-95F8-4714-907E-D94C5C0976ED}" type="parTrans" cxnId="{8ED508A7-210E-4113-BCF4-FAFA0461CA58}">
      <dgm:prSet/>
      <dgm:spPr/>
      <dgm:t>
        <a:bodyPr/>
        <a:lstStyle/>
        <a:p>
          <a:endParaRPr lang="cs-CZ"/>
        </a:p>
      </dgm:t>
    </dgm:pt>
    <dgm:pt modelId="{CE164317-3F15-4007-BDD5-92819E5D507A}" type="sibTrans" cxnId="{8ED508A7-210E-4113-BCF4-FAFA0461CA58}">
      <dgm:prSet/>
      <dgm:spPr/>
      <dgm:t>
        <a:bodyPr/>
        <a:lstStyle/>
        <a:p>
          <a:endParaRPr lang="cs-CZ"/>
        </a:p>
      </dgm:t>
    </dgm:pt>
    <dgm:pt modelId="{42DD78FB-B01E-4A32-8B54-DAA3862AD2F0}">
      <dgm:prSet phldrT="[Text]" custT="1"/>
      <dgm:spPr/>
      <dgm:t>
        <a:bodyPr/>
        <a:lstStyle/>
        <a:p>
          <a:r>
            <a:rPr lang="cs-CZ" sz="1800" b="1" dirty="0"/>
            <a:t>KVALITATIVNÍ VÝZKUM</a:t>
          </a:r>
        </a:p>
      </dgm:t>
    </dgm:pt>
    <dgm:pt modelId="{DC5E7514-0329-4A63-AD5B-243D0F3B4335}" type="parTrans" cxnId="{4047764E-A894-4E26-9FAC-A4CEB70D6829}">
      <dgm:prSet/>
      <dgm:spPr/>
      <dgm:t>
        <a:bodyPr/>
        <a:lstStyle/>
        <a:p>
          <a:endParaRPr lang="cs-CZ"/>
        </a:p>
      </dgm:t>
    </dgm:pt>
    <dgm:pt modelId="{5F26661B-45E8-412F-844E-BAF1DF462A4D}" type="sibTrans" cxnId="{4047764E-A894-4E26-9FAC-A4CEB70D6829}">
      <dgm:prSet/>
      <dgm:spPr/>
      <dgm:t>
        <a:bodyPr/>
        <a:lstStyle/>
        <a:p>
          <a:endParaRPr lang="cs-CZ"/>
        </a:p>
      </dgm:t>
    </dgm:pt>
    <dgm:pt modelId="{93956BEC-D26D-4103-9243-DA5C2F836C47}">
      <dgm:prSet phldrT="[Text]" custT="1"/>
      <dgm:spPr/>
      <dgm:t>
        <a:bodyPr/>
        <a:lstStyle/>
        <a:p>
          <a:r>
            <a:rPr lang="cs-CZ" sz="1200" b="1" dirty="0"/>
            <a:t>Odpovídá na otázku Proč?</a:t>
          </a:r>
        </a:p>
      </dgm:t>
    </dgm:pt>
    <dgm:pt modelId="{BDB73515-F7CF-4D46-BC61-B4423D4F50CC}" type="parTrans" cxnId="{57116859-A120-4658-9739-13D43D021A26}">
      <dgm:prSet/>
      <dgm:spPr/>
      <dgm:t>
        <a:bodyPr/>
        <a:lstStyle/>
        <a:p>
          <a:endParaRPr lang="cs-CZ"/>
        </a:p>
      </dgm:t>
    </dgm:pt>
    <dgm:pt modelId="{64F8F2E7-A1C0-4827-A482-F4C6EB8E8CE5}" type="sibTrans" cxnId="{57116859-A120-4658-9739-13D43D021A26}">
      <dgm:prSet/>
      <dgm:spPr/>
      <dgm:t>
        <a:bodyPr/>
        <a:lstStyle/>
        <a:p>
          <a:endParaRPr lang="cs-CZ"/>
        </a:p>
      </dgm:t>
    </dgm:pt>
    <dgm:pt modelId="{8F1DDA7B-6D2B-4AAA-8DFB-EF468A61BEFF}">
      <dgm:prSet phldrT="[Text]" custT="1"/>
      <dgm:spPr/>
      <dgm:t>
        <a:bodyPr/>
        <a:lstStyle/>
        <a:p>
          <a:r>
            <a:rPr lang="cs-CZ" sz="1200" b="1" dirty="0"/>
            <a:t>Zkoumá příčiny a vztahy</a:t>
          </a:r>
        </a:p>
      </dgm:t>
    </dgm:pt>
    <dgm:pt modelId="{E73D12D1-DF78-48AB-A3FB-BCFA375E3F4D}" type="parTrans" cxnId="{10BBD018-1B1F-4502-95DC-58CF0E978CD5}">
      <dgm:prSet/>
      <dgm:spPr/>
      <dgm:t>
        <a:bodyPr/>
        <a:lstStyle/>
        <a:p>
          <a:endParaRPr lang="cs-CZ"/>
        </a:p>
      </dgm:t>
    </dgm:pt>
    <dgm:pt modelId="{ADAB9D56-73FE-40BE-BC5A-729FB0B48C74}" type="sibTrans" cxnId="{10BBD018-1B1F-4502-95DC-58CF0E978CD5}">
      <dgm:prSet/>
      <dgm:spPr/>
      <dgm:t>
        <a:bodyPr/>
        <a:lstStyle/>
        <a:p>
          <a:endParaRPr lang="cs-CZ"/>
        </a:p>
      </dgm:t>
    </dgm:pt>
    <dgm:pt modelId="{2E59F92E-CD6D-4A56-9301-6EB5D69AC2E8}">
      <dgm:prSet custT="1"/>
      <dgm:spPr/>
      <dgm:t>
        <a:bodyPr/>
        <a:lstStyle/>
        <a:p>
          <a:r>
            <a:rPr lang="cs-CZ" sz="1200" b="1" dirty="0"/>
            <a:t>Zkoumá četnost jevů</a:t>
          </a:r>
        </a:p>
      </dgm:t>
    </dgm:pt>
    <dgm:pt modelId="{A4520307-334D-4CC0-B967-4A57A8630C9B}" type="parTrans" cxnId="{1E7AAA8E-4BD9-43BF-A523-016C5D78F45B}">
      <dgm:prSet/>
      <dgm:spPr/>
      <dgm:t>
        <a:bodyPr/>
        <a:lstStyle/>
        <a:p>
          <a:endParaRPr lang="cs-CZ"/>
        </a:p>
      </dgm:t>
    </dgm:pt>
    <dgm:pt modelId="{517895DF-8D30-445B-B5C4-8888B2EB2B46}" type="sibTrans" cxnId="{1E7AAA8E-4BD9-43BF-A523-016C5D78F45B}">
      <dgm:prSet/>
      <dgm:spPr/>
      <dgm:t>
        <a:bodyPr/>
        <a:lstStyle/>
        <a:p>
          <a:endParaRPr lang="cs-CZ"/>
        </a:p>
      </dgm:t>
    </dgm:pt>
    <dgm:pt modelId="{B4A4097B-5D57-41EE-99DB-E668E1FEFD6F}">
      <dgm:prSet custT="1"/>
      <dgm:spPr/>
      <dgm:t>
        <a:bodyPr/>
        <a:lstStyle/>
        <a:p>
          <a:r>
            <a:rPr lang="cs-CZ" sz="1200" b="1" dirty="0"/>
            <a:t>Umožňuje statistické zpracování</a:t>
          </a:r>
        </a:p>
      </dgm:t>
    </dgm:pt>
    <dgm:pt modelId="{9EEDFB40-DCEA-4FD4-952A-49E59F356995}" type="parTrans" cxnId="{40604527-12FB-4C99-8007-13B371B29F8A}">
      <dgm:prSet/>
      <dgm:spPr/>
      <dgm:t>
        <a:bodyPr/>
        <a:lstStyle/>
        <a:p>
          <a:endParaRPr lang="cs-CZ"/>
        </a:p>
      </dgm:t>
    </dgm:pt>
    <dgm:pt modelId="{AEC68B59-6516-4190-94F8-523B84CC4769}" type="sibTrans" cxnId="{40604527-12FB-4C99-8007-13B371B29F8A}">
      <dgm:prSet/>
      <dgm:spPr/>
      <dgm:t>
        <a:bodyPr/>
        <a:lstStyle/>
        <a:p>
          <a:endParaRPr lang="cs-CZ"/>
        </a:p>
      </dgm:t>
    </dgm:pt>
    <dgm:pt modelId="{0F5CA097-07F4-48D5-9E9E-6A38454700DC}">
      <dgm:prSet custT="1"/>
      <dgm:spPr/>
      <dgm:t>
        <a:bodyPr/>
        <a:lstStyle/>
        <a:p>
          <a:r>
            <a:rPr lang="cs-CZ" sz="1200" b="1" dirty="0"/>
            <a:t>Malý vzorek respondentů</a:t>
          </a:r>
        </a:p>
      </dgm:t>
    </dgm:pt>
    <dgm:pt modelId="{9F478199-B15C-4C6D-A199-745B82D393FA}" type="parTrans" cxnId="{FACB837D-45F0-4D5E-9063-097992391C59}">
      <dgm:prSet/>
      <dgm:spPr/>
      <dgm:t>
        <a:bodyPr/>
        <a:lstStyle/>
        <a:p>
          <a:endParaRPr lang="cs-CZ"/>
        </a:p>
      </dgm:t>
    </dgm:pt>
    <dgm:pt modelId="{AD582FB8-1687-42E8-AC5D-F88DA9A7D5DC}" type="sibTrans" cxnId="{FACB837D-45F0-4D5E-9063-097992391C59}">
      <dgm:prSet/>
      <dgm:spPr/>
      <dgm:t>
        <a:bodyPr/>
        <a:lstStyle/>
        <a:p>
          <a:endParaRPr lang="cs-CZ"/>
        </a:p>
      </dgm:t>
    </dgm:pt>
    <dgm:pt modelId="{3F6BB84C-573C-46B9-AD3C-8120D5EFEEB7}">
      <dgm:prSet custT="1"/>
      <dgm:spPr/>
      <dgm:t>
        <a:bodyPr/>
        <a:lstStyle/>
        <a:p>
          <a:r>
            <a:rPr lang="cs-CZ" sz="1200" b="1" dirty="0"/>
            <a:t>Vyžaduje psychologickou interpretaci</a:t>
          </a:r>
        </a:p>
      </dgm:t>
    </dgm:pt>
    <dgm:pt modelId="{39F380C3-BC32-4FBB-9261-34D4EE781FA7}" type="parTrans" cxnId="{7630C672-070E-47DA-8772-9F767402FEB4}">
      <dgm:prSet/>
      <dgm:spPr/>
      <dgm:t>
        <a:bodyPr/>
        <a:lstStyle/>
        <a:p>
          <a:endParaRPr lang="cs-CZ"/>
        </a:p>
      </dgm:t>
    </dgm:pt>
    <dgm:pt modelId="{77C93305-5880-4B65-9E5D-AA96B44D0809}" type="sibTrans" cxnId="{7630C672-070E-47DA-8772-9F767402FEB4}">
      <dgm:prSet/>
      <dgm:spPr/>
      <dgm:t>
        <a:bodyPr/>
        <a:lstStyle/>
        <a:p>
          <a:endParaRPr lang="cs-CZ"/>
        </a:p>
      </dgm:t>
    </dgm:pt>
    <dgm:pt modelId="{7D8C401D-2BBD-41DF-9293-199B7075A81F}" type="pres">
      <dgm:prSet presAssocID="{797A7011-FA56-41BE-B970-AFE57AEF6DE5}" presName="diagram" presStyleCnt="0">
        <dgm:presLayoutVars>
          <dgm:chPref val="1"/>
          <dgm:dir/>
          <dgm:animOne val="branch"/>
          <dgm:animLvl val="lvl"/>
          <dgm:resizeHandles/>
        </dgm:presLayoutVars>
      </dgm:prSet>
      <dgm:spPr/>
    </dgm:pt>
    <dgm:pt modelId="{4AC69B7A-712A-4502-84CC-640EFAF9F43A}" type="pres">
      <dgm:prSet presAssocID="{AA6DC8A6-DC0A-482A-921B-44CF391CC65A}" presName="root" presStyleCnt="0"/>
      <dgm:spPr/>
    </dgm:pt>
    <dgm:pt modelId="{81196B80-8BF9-4389-8392-A701DC2B72E3}" type="pres">
      <dgm:prSet presAssocID="{AA6DC8A6-DC0A-482A-921B-44CF391CC65A}" presName="rootComposite" presStyleCnt="0"/>
      <dgm:spPr/>
    </dgm:pt>
    <dgm:pt modelId="{DF2826CA-883A-4BF1-81CF-1BA67BCA86D8}" type="pres">
      <dgm:prSet presAssocID="{AA6DC8A6-DC0A-482A-921B-44CF391CC65A}" presName="rootText" presStyleLbl="node1" presStyleIdx="0" presStyleCnt="2" custScaleX="270407"/>
      <dgm:spPr/>
    </dgm:pt>
    <dgm:pt modelId="{C2DC5F01-0D20-4A85-91C7-384E58E09451}" type="pres">
      <dgm:prSet presAssocID="{AA6DC8A6-DC0A-482A-921B-44CF391CC65A}" presName="rootConnector" presStyleLbl="node1" presStyleIdx="0" presStyleCnt="2"/>
      <dgm:spPr/>
    </dgm:pt>
    <dgm:pt modelId="{09EB6C63-C16E-425A-B199-ED97330D19DD}" type="pres">
      <dgm:prSet presAssocID="{AA6DC8A6-DC0A-482A-921B-44CF391CC65A}" presName="childShape" presStyleCnt="0"/>
      <dgm:spPr/>
    </dgm:pt>
    <dgm:pt modelId="{B7ECE95B-BF94-41A9-9190-6425FC11AF4C}" type="pres">
      <dgm:prSet presAssocID="{251187BF-7CE6-4AF7-B1BC-E839B43A4E01}" presName="Name13" presStyleLbl="parChTrans1D2" presStyleIdx="0" presStyleCnt="8"/>
      <dgm:spPr/>
    </dgm:pt>
    <dgm:pt modelId="{6D8ED66F-32C5-4225-8F7E-A9E44136E08D}" type="pres">
      <dgm:prSet presAssocID="{156F3F0E-810A-4DD2-A6BB-0FF9A221F177}" presName="childText" presStyleLbl="bgAcc1" presStyleIdx="0" presStyleCnt="8" custScaleX="269124">
        <dgm:presLayoutVars>
          <dgm:bulletEnabled val="1"/>
        </dgm:presLayoutVars>
      </dgm:prSet>
      <dgm:spPr/>
    </dgm:pt>
    <dgm:pt modelId="{1A3C929E-C67F-4DDD-A2DC-C2A6ED84EB6E}" type="pres">
      <dgm:prSet presAssocID="{A4520307-334D-4CC0-B967-4A57A8630C9B}" presName="Name13" presStyleLbl="parChTrans1D2" presStyleIdx="1" presStyleCnt="8"/>
      <dgm:spPr/>
    </dgm:pt>
    <dgm:pt modelId="{A76CE585-BBD7-4242-A606-E8ABAF2F71A8}" type="pres">
      <dgm:prSet presAssocID="{2E59F92E-CD6D-4A56-9301-6EB5D69AC2E8}" presName="childText" presStyleLbl="bgAcc1" presStyleIdx="1" presStyleCnt="8" custScaleX="268636">
        <dgm:presLayoutVars>
          <dgm:bulletEnabled val="1"/>
        </dgm:presLayoutVars>
      </dgm:prSet>
      <dgm:spPr/>
    </dgm:pt>
    <dgm:pt modelId="{71516A0C-701D-485E-825A-CC113F2004C5}" type="pres">
      <dgm:prSet presAssocID="{2CDBCB02-95F8-4714-907E-D94C5C0976ED}" presName="Name13" presStyleLbl="parChTrans1D2" presStyleIdx="2" presStyleCnt="8"/>
      <dgm:spPr/>
    </dgm:pt>
    <dgm:pt modelId="{5DA5A87A-86B1-498F-8FEF-1FBE2BA37E41}" type="pres">
      <dgm:prSet presAssocID="{D0575C88-2ABC-4403-8908-A048E17AB7BA}" presName="childText" presStyleLbl="bgAcc1" presStyleIdx="2" presStyleCnt="8" custScaleX="271521">
        <dgm:presLayoutVars>
          <dgm:bulletEnabled val="1"/>
        </dgm:presLayoutVars>
      </dgm:prSet>
      <dgm:spPr/>
    </dgm:pt>
    <dgm:pt modelId="{DCFC0D40-00AB-47EB-9525-5DB46F402D55}" type="pres">
      <dgm:prSet presAssocID="{9EEDFB40-DCEA-4FD4-952A-49E59F356995}" presName="Name13" presStyleLbl="parChTrans1D2" presStyleIdx="3" presStyleCnt="8"/>
      <dgm:spPr/>
    </dgm:pt>
    <dgm:pt modelId="{709ECE60-13DA-4384-B236-1C8CDEDA30CC}" type="pres">
      <dgm:prSet presAssocID="{B4A4097B-5D57-41EE-99DB-E668E1FEFD6F}" presName="childText" presStyleLbl="bgAcc1" presStyleIdx="3" presStyleCnt="8" custScaleX="275292">
        <dgm:presLayoutVars>
          <dgm:bulletEnabled val="1"/>
        </dgm:presLayoutVars>
      </dgm:prSet>
      <dgm:spPr/>
    </dgm:pt>
    <dgm:pt modelId="{55F331D5-60E0-4E1B-BC11-6035F07E9237}" type="pres">
      <dgm:prSet presAssocID="{42DD78FB-B01E-4A32-8B54-DAA3862AD2F0}" presName="root" presStyleCnt="0"/>
      <dgm:spPr/>
    </dgm:pt>
    <dgm:pt modelId="{84542010-B25A-4EEC-B7A0-48936E382786}" type="pres">
      <dgm:prSet presAssocID="{42DD78FB-B01E-4A32-8B54-DAA3862AD2F0}" presName="rootComposite" presStyleCnt="0"/>
      <dgm:spPr/>
    </dgm:pt>
    <dgm:pt modelId="{DAD152F4-E7AB-4307-A0D9-5A4222DBE974}" type="pres">
      <dgm:prSet presAssocID="{42DD78FB-B01E-4A32-8B54-DAA3862AD2F0}" presName="rootText" presStyleLbl="node1" presStyleIdx="1" presStyleCnt="2" custScaleX="268166"/>
      <dgm:spPr/>
    </dgm:pt>
    <dgm:pt modelId="{4BC7291F-62EA-4416-B05A-8ECCCB22BC86}" type="pres">
      <dgm:prSet presAssocID="{42DD78FB-B01E-4A32-8B54-DAA3862AD2F0}" presName="rootConnector" presStyleLbl="node1" presStyleIdx="1" presStyleCnt="2"/>
      <dgm:spPr/>
    </dgm:pt>
    <dgm:pt modelId="{FCE74941-4687-473D-96A0-4C200B77298A}" type="pres">
      <dgm:prSet presAssocID="{42DD78FB-B01E-4A32-8B54-DAA3862AD2F0}" presName="childShape" presStyleCnt="0"/>
      <dgm:spPr/>
    </dgm:pt>
    <dgm:pt modelId="{3FE74ADB-0F8B-4835-B49A-30BAD928D57A}" type="pres">
      <dgm:prSet presAssocID="{BDB73515-F7CF-4D46-BC61-B4423D4F50CC}" presName="Name13" presStyleLbl="parChTrans1D2" presStyleIdx="4" presStyleCnt="8"/>
      <dgm:spPr/>
    </dgm:pt>
    <dgm:pt modelId="{6CE36163-8CCE-43CB-901F-B6B46509B237}" type="pres">
      <dgm:prSet presAssocID="{93956BEC-D26D-4103-9243-DA5C2F836C47}" presName="childText" presStyleLbl="bgAcc1" presStyleIdx="4" presStyleCnt="8" custScaleX="271489">
        <dgm:presLayoutVars>
          <dgm:bulletEnabled val="1"/>
        </dgm:presLayoutVars>
      </dgm:prSet>
      <dgm:spPr/>
    </dgm:pt>
    <dgm:pt modelId="{68C4AD96-1304-42B9-90DD-13DCC3F9928A}" type="pres">
      <dgm:prSet presAssocID="{E73D12D1-DF78-48AB-A3FB-BCFA375E3F4D}" presName="Name13" presStyleLbl="parChTrans1D2" presStyleIdx="5" presStyleCnt="8"/>
      <dgm:spPr/>
    </dgm:pt>
    <dgm:pt modelId="{FB2E3B14-CE62-4A4E-B175-CABE10F2D2D6}" type="pres">
      <dgm:prSet presAssocID="{8F1DDA7B-6D2B-4AAA-8DFB-EF468A61BEFF}" presName="childText" presStyleLbl="bgAcc1" presStyleIdx="5" presStyleCnt="8" custScaleX="271488">
        <dgm:presLayoutVars>
          <dgm:bulletEnabled val="1"/>
        </dgm:presLayoutVars>
      </dgm:prSet>
      <dgm:spPr/>
    </dgm:pt>
    <dgm:pt modelId="{313B4A26-36DE-4265-B295-EE65D596D2ED}" type="pres">
      <dgm:prSet presAssocID="{9F478199-B15C-4C6D-A199-745B82D393FA}" presName="Name13" presStyleLbl="parChTrans1D2" presStyleIdx="6" presStyleCnt="8"/>
      <dgm:spPr/>
    </dgm:pt>
    <dgm:pt modelId="{39A8D161-523B-4C67-B7BD-50C0012F6A91}" type="pres">
      <dgm:prSet presAssocID="{0F5CA097-07F4-48D5-9E9E-6A38454700DC}" presName="childText" presStyleLbl="bgAcc1" presStyleIdx="6" presStyleCnt="8" custScaleX="271488">
        <dgm:presLayoutVars>
          <dgm:bulletEnabled val="1"/>
        </dgm:presLayoutVars>
      </dgm:prSet>
      <dgm:spPr/>
    </dgm:pt>
    <dgm:pt modelId="{CD6F45B1-9EF1-45D3-8673-5CEA1E73BA5B}" type="pres">
      <dgm:prSet presAssocID="{39F380C3-BC32-4FBB-9261-34D4EE781FA7}" presName="Name13" presStyleLbl="parChTrans1D2" presStyleIdx="7" presStyleCnt="8"/>
      <dgm:spPr/>
    </dgm:pt>
    <dgm:pt modelId="{8C48852A-1F51-4510-ADFC-5F7A07E1F166}" type="pres">
      <dgm:prSet presAssocID="{3F6BB84C-573C-46B9-AD3C-8120D5EFEEB7}" presName="childText" presStyleLbl="bgAcc1" presStyleIdx="7" presStyleCnt="8" custScaleX="271488">
        <dgm:presLayoutVars>
          <dgm:bulletEnabled val="1"/>
        </dgm:presLayoutVars>
      </dgm:prSet>
      <dgm:spPr/>
    </dgm:pt>
  </dgm:ptLst>
  <dgm:cxnLst>
    <dgm:cxn modelId="{B6C3E201-4E9D-40A0-9174-D6FF964DE9A5}" type="presOf" srcId="{8F1DDA7B-6D2B-4AAA-8DFB-EF468A61BEFF}" destId="{FB2E3B14-CE62-4A4E-B175-CABE10F2D2D6}" srcOrd="0" destOrd="0" presId="urn:microsoft.com/office/officeart/2005/8/layout/hierarchy3"/>
    <dgm:cxn modelId="{37CB1506-E5B6-4B23-B722-F5B89C38562D}" type="presOf" srcId="{BDB73515-F7CF-4D46-BC61-B4423D4F50CC}" destId="{3FE74ADB-0F8B-4835-B49A-30BAD928D57A}" srcOrd="0" destOrd="0" presId="urn:microsoft.com/office/officeart/2005/8/layout/hierarchy3"/>
    <dgm:cxn modelId="{01A07D10-6F90-46B6-BDA8-A9C00BB7E6F9}" srcId="{AA6DC8A6-DC0A-482A-921B-44CF391CC65A}" destId="{156F3F0E-810A-4DD2-A6BB-0FF9A221F177}" srcOrd="0" destOrd="0" parTransId="{251187BF-7CE6-4AF7-B1BC-E839B43A4E01}" sibTransId="{30CE0C48-FFAE-4913-BAC1-229ABFEA4BEF}"/>
    <dgm:cxn modelId="{10BBD018-1B1F-4502-95DC-58CF0E978CD5}" srcId="{42DD78FB-B01E-4A32-8B54-DAA3862AD2F0}" destId="{8F1DDA7B-6D2B-4AAA-8DFB-EF468A61BEFF}" srcOrd="1" destOrd="0" parTransId="{E73D12D1-DF78-48AB-A3FB-BCFA375E3F4D}" sibTransId="{ADAB9D56-73FE-40BE-BC5A-729FB0B48C74}"/>
    <dgm:cxn modelId="{63DF301A-E449-4769-AB07-9D0950CAFA4C}" type="presOf" srcId="{42DD78FB-B01E-4A32-8B54-DAA3862AD2F0}" destId="{4BC7291F-62EA-4416-B05A-8ECCCB22BC86}" srcOrd="1" destOrd="0" presId="urn:microsoft.com/office/officeart/2005/8/layout/hierarchy3"/>
    <dgm:cxn modelId="{8DD86D1C-A3BF-4D64-834A-ADA7EDC479E3}" type="presOf" srcId="{9EEDFB40-DCEA-4FD4-952A-49E59F356995}" destId="{DCFC0D40-00AB-47EB-9525-5DB46F402D55}" srcOrd="0" destOrd="0" presId="urn:microsoft.com/office/officeart/2005/8/layout/hierarchy3"/>
    <dgm:cxn modelId="{44DBE625-DAD3-4124-A00C-A10F25B094CB}" type="presOf" srcId="{2CDBCB02-95F8-4714-907E-D94C5C0976ED}" destId="{71516A0C-701D-485E-825A-CC113F2004C5}" srcOrd="0" destOrd="0" presId="urn:microsoft.com/office/officeart/2005/8/layout/hierarchy3"/>
    <dgm:cxn modelId="{40604527-12FB-4C99-8007-13B371B29F8A}" srcId="{AA6DC8A6-DC0A-482A-921B-44CF391CC65A}" destId="{B4A4097B-5D57-41EE-99DB-E668E1FEFD6F}" srcOrd="3" destOrd="0" parTransId="{9EEDFB40-DCEA-4FD4-952A-49E59F356995}" sibTransId="{AEC68B59-6516-4190-94F8-523B84CC4769}"/>
    <dgm:cxn modelId="{752CEC32-5794-4557-92C1-F62C0C22EC83}" type="presOf" srcId="{AA6DC8A6-DC0A-482A-921B-44CF391CC65A}" destId="{DF2826CA-883A-4BF1-81CF-1BA67BCA86D8}" srcOrd="0" destOrd="0" presId="urn:microsoft.com/office/officeart/2005/8/layout/hierarchy3"/>
    <dgm:cxn modelId="{B8B0BC40-D8EF-4616-A4F2-E23D1696257E}" type="presOf" srcId="{0F5CA097-07F4-48D5-9E9E-6A38454700DC}" destId="{39A8D161-523B-4C67-B7BD-50C0012F6A91}" srcOrd="0" destOrd="0" presId="urn:microsoft.com/office/officeart/2005/8/layout/hierarchy3"/>
    <dgm:cxn modelId="{B6293F5E-6272-4983-8DA9-1D2983929270}" type="presOf" srcId="{B4A4097B-5D57-41EE-99DB-E668E1FEFD6F}" destId="{709ECE60-13DA-4384-B236-1C8CDEDA30CC}" srcOrd="0" destOrd="0" presId="urn:microsoft.com/office/officeart/2005/8/layout/hierarchy3"/>
    <dgm:cxn modelId="{4047764E-A894-4E26-9FAC-A4CEB70D6829}" srcId="{797A7011-FA56-41BE-B970-AFE57AEF6DE5}" destId="{42DD78FB-B01E-4A32-8B54-DAA3862AD2F0}" srcOrd="1" destOrd="0" parTransId="{DC5E7514-0329-4A63-AD5B-243D0F3B4335}" sibTransId="{5F26661B-45E8-412F-844E-BAF1DF462A4D}"/>
    <dgm:cxn modelId="{31674552-C382-4083-A5E9-EA4679C6AF2C}" srcId="{797A7011-FA56-41BE-B970-AFE57AEF6DE5}" destId="{AA6DC8A6-DC0A-482A-921B-44CF391CC65A}" srcOrd="0" destOrd="0" parTransId="{EE63E509-4FDC-47A4-97BA-8E48CAF3FFFF}" sibTransId="{05EB8FA8-8439-4878-9F20-AEF91C873F31}"/>
    <dgm:cxn modelId="{7630C672-070E-47DA-8772-9F767402FEB4}" srcId="{42DD78FB-B01E-4A32-8B54-DAA3862AD2F0}" destId="{3F6BB84C-573C-46B9-AD3C-8120D5EFEEB7}" srcOrd="3" destOrd="0" parTransId="{39F380C3-BC32-4FBB-9261-34D4EE781FA7}" sibTransId="{77C93305-5880-4B65-9E5D-AA96B44D0809}"/>
    <dgm:cxn modelId="{57116859-A120-4658-9739-13D43D021A26}" srcId="{42DD78FB-B01E-4A32-8B54-DAA3862AD2F0}" destId="{93956BEC-D26D-4103-9243-DA5C2F836C47}" srcOrd="0" destOrd="0" parTransId="{BDB73515-F7CF-4D46-BC61-B4423D4F50CC}" sibTransId="{64F8F2E7-A1C0-4827-A482-F4C6EB8E8CE5}"/>
    <dgm:cxn modelId="{3E5B7779-6161-4014-A254-8ED91B01866E}" type="presOf" srcId="{E73D12D1-DF78-48AB-A3FB-BCFA375E3F4D}" destId="{68C4AD96-1304-42B9-90DD-13DCC3F9928A}" srcOrd="0" destOrd="0" presId="urn:microsoft.com/office/officeart/2005/8/layout/hierarchy3"/>
    <dgm:cxn modelId="{1C5A057D-74F5-405E-9B25-15781F72D548}" type="presOf" srcId="{A4520307-334D-4CC0-B967-4A57A8630C9B}" destId="{1A3C929E-C67F-4DDD-A2DC-C2A6ED84EB6E}" srcOrd="0" destOrd="0" presId="urn:microsoft.com/office/officeart/2005/8/layout/hierarchy3"/>
    <dgm:cxn modelId="{FACB837D-45F0-4D5E-9063-097992391C59}" srcId="{42DD78FB-B01E-4A32-8B54-DAA3862AD2F0}" destId="{0F5CA097-07F4-48D5-9E9E-6A38454700DC}" srcOrd="2" destOrd="0" parTransId="{9F478199-B15C-4C6D-A199-745B82D393FA}" sibTransId="{AD582FB8-1687-42E8-AC5D-F88DA9A7D5DC}"/>
    <dgm:cxn modelId="{4083C88D-BA0E-4368-A210-798FDEB29F0F}" type="presOf" srcId="{D0575C88-2ABC-4403-8908-A048E17AB7BA}" destId="{5DA5A87A-86B1-498F-8FEF-1FBE2BA37E41}" srcOrd="0" destOrd="0" presId="urn:microsoft.com/office/officeart/2005/8/layout/hierarchy3"/>
    <dgm:cxn modelId="{1E7AAA8E-4BD9-43BF-A523-016C5D78F45B}" srcId="{AA6DC8A6-DC0A-482A-921B-44CF391CC65A}" destId="{2E59F92E-CD6D-4A56-9301-6EB5D69AC2E8}" srcOrd="1" destOrd="0" parTransId="{A4520307-334D-4CC0-B967-4A57A8630C9B}" sibTransId="{517895DF-8D30-445B-B5C4-8888B2EB2B46}"/>
    <dgm:cxn modelId="{5670AE90-ACE2-4290-A3F9-036AEF915056}" type="presOf" srcId="{42DD78FB-B01E-4A32-8B54-DAA3862AD2F0}" destId="{DAD152F4-E7AB-4307-A0D9-5A4222DBE974}" srcOrd="0" destOrd="0" presId="urn:microsoft.com/office/officeart/2005/8/layout/hierarchy3"/>
    <dgm:cxn modelId="{EB01D492-11AD-490A-A3F4-A9D3FD197628}" type="presOf" srcId="{AA6DC8A6-DC0A-482A-921B-44CF391CC65A}" destId="{C2DC5F01-0D20-4A85-91C7-384E58E09451}" srcOrd="1" destOrd="0" presId="urn:microsoft.com/office/officeart/2005/8/layout/hierarchy3"/>
    <dgm:cxn modelId="{8679E79B-AE4D-41F9-9AD3-3A06ECCF97D7}" type="presOf" srcId="{3F6BB84C-573C-46B9-AD3C-8120D5EFEEB7}" destId="{8C48852A-1F51-4510-ADFC-5F7A07E1F166}" srcOrd="0" destOrd="0" presId="urn:microsoft.com/office/officeart/2005/8/layout/hierarchy3"/>
    <dgm:cxn modelId="{8ED508A7-210E-4113-BCF4-FAFA0461CA58}" srcId="{AA6DC8A6-DC0A-482A-921B-44CF391CC65A}" destId="{D0575C88-2ABC-4403-8908-A048E17AB7BA}" srcOrd="2" destOrd="0" parTransId="{2CDBCB02-95F8-4714-907E-D94C5C0976ED}" sibTransId="{CE164317-3F15-4007-BDD5-92819E5D507A}"/>
    <dgm:cxn modelId="{750D32B5-6565-47C8-B067-BCD031755B3E}" type="presOf" srcId="{156F3F0E-810A-4DD2-A6BB-0FF9A221F177}" destId="{6D8ED66F-32C5-4225-8F7E-A9E44136E08D}" srcOrd="0" destOrd="0" presId="urn:microsoft.com/office/officeart/2005/8/layout/hierarchy3"/>
    <dgm:cxn modelId="{CD4C8FBC-4532-41B4-ACAF-426E3403C07D}" type="presOf" srcId="{251187BF-7CE6-4AF7-B1BC-E839B43A4E01}" destId="{B7ECE95B-BF94-41A9-9190-6425FC11AF4C}" srcOrd="0" destOrd="0" presId="urn:microsoft.com/office/officeart/2005/8/layout/hierarchy3"/>
    <dgm:cxn modelId="{149262D0-8D7E-4D0B-93E0-CB2E439A7937}" type="presOf" srcId="{39F380C3-BC32-4FBB-9261-34D4EE781FA7}" destId="{CD6F45B1-9EF1-45D3-8673-5CEA1E73BA5B}" srcOrd="0" destOrd="0" presId="urn:microsoft.com/office/officeart/2005/8/layout/hierarchy3"/>
    <dgm:cxn modelId="{ACEDC3E4-2310-4C3F-99A1-7FC004FE984D}" type="presOf" srcId="{93956BEC-D26D-4103-9243-DA5C2F836C47}" destId="{6CE36163-8CCE-43CB-901F-B6B46509B237}" srcOrd="0" destOrd="0" presId="urn:microsoft.com/office/officeart/2005/8/layout/hierarchy3"/>
    <dgm:cxn modelId="{E8031EEA-0566-4390-BC84-639A2A2C870E}" type="presOf" srcId="{797A7011-FA56-41BE-B970-AFE57AEF6DE5}" destId="{7D8C401D-2BBD-41DF-9293-199B7075A81F}" srcOrd="0" destOrd="0" presId="urn:microsoft.com/office/officeart/2005/8/layout/hierarchy3"/>
    <dgm:cxn modelId="{A42B96EA-93B9-4006-A1E7-BEFDE2DE6024}" type="presOf" srcId="{2E59F92E-CD6D-4A56-9301-6EB5D69AC2E8}" destId="{A76CE585-BBD7-4242-A606-E8ABAF2F71A8}" srcOrd="0" destOrd="0" presId="urn:microsoft.com/office/officeart/2005/8/layout/hierarchy3"/>
    <dgm:cxn modelId="{C2CCEBFC-8D5F-421D-8900-0054923EA02A}" type="presOf" srcId="{9F478199-B15C-4C6D-A199-745B82D393FA}" destId="{313B4A26-36DE-4265-B295-EE65D596D2ED}" srcOrd="0" destOrd="0" presId="urn:microsoft.com/office/officeart/2005/8/layout/hierarchy3"/>
    <dgm:cxn modelId="{55043339-115F-4938-8862-747B7111FF0F}" type="presParOf" srcId="{7D8C401D-2BBD-41DF-9293-199B7075A81F}" destId="{4AC69B7A-712A-4502-84CC-640EFAF9F43A}" srcOrd="0" destOrd="0" presId="urn:microsoft.com/office/officeart/2005/8/layout/hierarchy3"/>
    <dgm:cxn modelId="{8017CD75-60F2-472B-9EAF-1AA1DB18F967}" type="presParOf" srcId="{4AC69B7A-712A-4502-84CC-640EFAF9F43A}" destId="{81196B80-8BF9-4389-8392-A701DC2B72E3}" srcOrd="0" destOrd="0" presId="urn:microsoft.com/office/officeart/2005/8/layout/hierarchy3"/>
    <dgm:cxn modelId="{4D3E1D5D-EF99-45D9-AF02-5D55293067B5}" type="presParOf" srcId="{81196B80-8BF9-4389-8392-A701DC2B72E3}" destId="{DF2826CA-883A-4BF1-81CF-1BA67BCA86D8}" srcOrd="0" destOrd="0" presId="urn:microsoft.com/office/officeart/2005/8/layout/hierarchy3"/>
    <dgm:cxn modelId="{AFB2E8E0-7CC4-4E9C-AB51-EFF333C3205D}" type="presParOf" srcId="{81196B80-8BF9-4389-8392-A701DC2B72E3}" destId="{C2DC5F01-0D20-4A85-91C7-384E58E09451}" srcOrd="1" destOrd="0" presId="urn:microsoft.com/office/officeart/2005/8/layout/hierarchy3"/>
    <dgm:cxn modelId="{F48B30B6-A4BA-4260-8DA3-4FC0CC756E9A}" type="presParOf" srcId="{4AC69B7A-712A-4502-84CC-640EFAF9F43A}" destId="{09EB6C63-C16E-425A-B199-ED97330D19DD}" srcOrd="1" destOrd="0" presId="urn:microsoft.com/office/officeart/2005/8/layout/hierarchy3"/>
    <dgm:cxn modelId="{D054B4A5-B14F-4BAF-B52E-41AC6ACF4F07}" type="presParOf" srcId="{09EB6C63-C16E-425A-B199-ED97330D19DD}" destId="{B7ECE95B-BF94-41A9-9190-6425FC11AF4C}" srcOrd="0" destOrd="0" presId="urn:microsoft.com/office/officeart/2005/8/layout/hierarchy3"/>
    <dgm:cxn modelId="{27F364CD-8A95-483F-892F-A40A7B087F1C}" type="presParOf" srcId="{09EB6C63-C16E-425A-B199-ED97330D19DD}" destId="{6D8ED66F-32C5-4225-8F7E-A9E44136E08D}" srcOrd="1" destOrd="0" presId="urn:microsoft.com/office/officeart/2005/8/layout/hierarchy3"/>
    <dgm:cxn modelId="{BA13AE84-740C-424A-8836-2AB35BF6FE39}" type="presParOf" srcId="{09EB6C63-C16E-425A-B199-ED97330D19DD}" destId="{1A3C929E-C67F-4DDD-A2DC-C2A6ED84EB6E}" srcOrd="2" destOrd="0" presId="urn:microsoft.com/office/officeart/2005/8/layout/hierarchy3"/>
    <dgm:cxn modelId="{D1898996-154D-4896-AB1C-47104C381A82}" type="presParOf" srcId="{09EB6C63-C16E-425A-B199-ED97330D19DD}" destId="{A76CE585-BBD7-4242-A606-E8ABAF2F71A8}" srcOrd="3" destOrd="0" presId="urn:microsoft.com/office/officeart/2005/8/layout/hierarchy3"/>
    <dgm:cxn modelId="{10BDFF2E-2A72-4184-A15D-1DA29687B575}" type="presParOf" srcId="{09EB6C63-C16E-425A-B199-ED97330D19DD}" destId="{71516A0C-701D-485E-825A-CC113F2004C5}" srcOrd="4" destOrd="0" presId="urn:microsoft.com/office/officeart/2005/8/layout/hierarchy3"/>
    <dgm:cxn modelId="{211CB6E1-8C54-48DC-B12A-3B03BF406AA0}" type="presParOf" srcId="{09EB6C63-C16E-425A-B199-ED97330D19DD}" destId="{5DA5A87A-86B1-498F-8FEF-1FBE2BA37E41}" srcOrd="5" destOrd="0" presId="urn:microsoft.com/office/officeart/2005/8/layout/hierarchy3"/>
    <dgm:cxn modelId="{B7DA8944-E3E5-40DF-BB01-0FF4BB7E6CBB}" type="presParOf" srcId="{09EB6C63-C16E-425A-B199-ED97330D19DD}" destId="{DCFC0D40-00AB-47EB-9525-5DB46F402D55}" srcOrd="6" destOrd="0" presId="urn:microsoft.com/office/officeart/2005/8/layout/hierarchy3"/>
    <dgm:cxn modelId="{0172D4D3-5139-484B-9EDD-DAB7DB14A42A}" type="presParOf" srcId="{09EB6C63-C16E-425A-B199-ED97330D19DD}" destId="{709ECE60-13DA-4384-B236-1C8CDEDA30CC}" srcOrd="7" destOrd="0" presId="urn:microsoft.com/office/officeart/2005/8/layout/hierarchy3"/>
    <dgm:cxn modelId="{1D5EB2EB-30C4-4B14-82F0-5A390098CB2B}" type="presParOf" srcId="{7D8C401D-2BBD-41DF-9293-199B7075A81F}" destId="{55F331D5-60E0-4E1B-BC11-6035F07E9237}" srcOrd="1" destOrd="0" presId="urn:microsoft.com/office/officeart/2005/8/layout/hierarchy3"/>
    <dgm:cxn modelId="{2C9C98CF-FCA8-42EE-9DF4-8EDB13F0FF7F}" type="presParOf" srcId="{55F331D5-60E0-4E1B-BC11-6035F07E9237}" destId="{84542010-B25A-4EEC-B7A0-48936E382786}" srcOrd="0" destOrd="0" presId="urn:microsoft.com/office/officeart/2005/8/layout/hierarchy3"/>
    <dgm:cxn modelId="{0A6A3196-1C8A-4FC9-AC7B-19110C2C2796}" type="presParOf" srcId="{84542010-B25A-4EEC-B7A0-48936E382786}" destId="{DAD152F4-E7AB-4307-A0D9-5A4222DBE974}" srcOrd="0" destOrd="0" presId="urn:microsoft.com/office/officeart/2005/8/layout/hierarchy3"/>
    <dgm:cxn modelId="{11B79CFC-B8CA-4444-97C9-D92B474C727C}" type="presParOf" srcId="{84542010-B25A-4EEC-B7A0-48936E382786}" destId="{4BC7291F-62EA-4416-B05A-8ECCCB22BC86}" srcOrd="1" destOrd="0" presId="urn:microsoft.com/office/officeart/2005/8/layout/hierarchy3"/>
    <dgm:cxn modelId="{2C50185D-D6BD-442E-90BB-9B3B794476C7}" type="presParOf" srcId="{55F331D5-60E0-4E1B-BC11-6035F07E9237}" destId="{FCE74941-4687-473D-96A0-4C200B77298A}" srcOrd="1" destOrd="0" presId="urn:microsoft.com/office/officeart/2005/8/layout/hierarchy3"/>
    <dgm:cxn modelId="{4AD792EE-0240-4799-A054-40A5698A9145}" type="presParOf" srcId="{FCE74941-4687-473D-96A0-4C200B77298A}" destId="{3FE74ADB-0F8B-4835-B49A-30BAD928D57A}" srcOrd="0" destOrd="0" presId="urn:microsoft.com/office/officeart/2005/8/layout/hierarchy3"/>
    <dgm:cxn modelId="{9F8ECB68-30AE-4373-8858-84328D47E676}" type="presParOf" srcId="{FCE74941-4687-473D-96A0-4C200B77298A}" destId="{6CE36163-8CCE-43CB-901F-B6B46509B237}" srcOrd="1" destOrd="0" presId="urn:microsoft.com/office/officeart/2005/8/layout/hierarchy3"/>
    <dgm:cxn modelId="{116310CC-C2A4-47CB-A907-9B2AC055EFD4}" type="presParOf" srcId="{FCE74941-4687-473D-96A0-4C200B77298A}" destId="{68C4AD96-1304-42B9-90DD-13DCC3F9928A}" srcOrd="2" destOrd="0" presId="urn:microsoft.com/office/officeart/2005/8/layout/hierarchy3"/>
    <dgm:cxn modelId="{FF76F88D-1563-4BE1-94C5-984A7295CBFB}" type="presParOf" srcId="{FCE74941-4687-473D-96A0-4C200B77298A}" destId="{FB2E3B14-CE62-4A4E-B175-CABE10F2D2D6}" srcOrd="3" destOrd="0" presId="urn:microsoft.com/office/officeart/2005/8/layout/hierarchy3"/>
    <dgm:cxn modelId="{3F96E89D-BC01-45B6-9230-110D9AF65190}" type="presParOf" srcId="{FCE74941-4687-473D-96A0-4C200B77298A}" destId="{313B4A26-36DE-4265-B295-EE65D596D2ED}" srcOrd="4" destOrd="0" presId="urn:microsoft.com/office/officeart/2005/8/layout/hierarchy3"/>
    <dgm:cxn modelId="{F7B2ACC6-EBA1-499D-8E51-53ED74722B11}" type="presParOf" srcId="{FCE74941-4687-473D-96A0-4C200B77298A}" destId="{39A8D161-523B-4C67-B7BD-50C0012F6A91}" srcOrd="5" destOrd="0" presId="urn:microsoft.com/office/officeart/2005/8/layout/hierarchy3"/>
    <dgm:cxn modelId="{99996F8E-859F-4D05-8DD2-45312C7ECCA0}" type="presParOf" srcId="{FCE74941-4687-473D-96A0-4C200B77298A}" destId="{CD6F45B1-9EF1-45D3-8673-5CEA1E73BA5B}" srcOrd="6" destOrd="0" presId="urn:microsoft.com/office/officeart/2005/8/layout/hierarchy3"/>
    <dgm:cxn modelId="{BEBCEB56-344C-48C3-B119-CDFAD2D83640}" type="presParOf" srcId="{FCE74941-4687-473D-96A0-4C200B77298A}" destId="{8C48852A-1F51-4510-ADFC-5F7A07E1F16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FE25B-76F7-48BD-9F52-82E92254533B}">
      <dsp:nvSpPr>
        <dsp:cNvPr id="0" name=""/>
        <dsp:cNvSpPr/>
      </dsp:nvSpPr>
      <dsp:spPr>
        <a:xfrm>
          <a:off x="2995612" y="458512"/>
          <a:ext cx="2569075" cy="178349"/>
        </a:xfrm>
        <a:custGeom>
          <a:avLst/>
          <a:gdLst/>
          <a:ahLst/>
          <a:cxnLst/>
          <a:rect l="0" t="0" r="0" b="0"/>
          <a:pathLst>
            <a:path>
              <a:moveTo>
                <a:pt x="0" y="0"/>
              </a:moveTo>
              <a:lnTo>
                <a:pt x="0" y="89174"/>
              </a:lnTo>
              <a:lnTo>
                <a:pt x="2569075" y="89174"/>
              </a:lnTo>
              <a:lnTo>
                <a:pt x="2569075"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B70BB-D612-4CED-A493-2CD745FB1051}">
      <dsp:nvSpPr>
        <dsp:cNvPr id="0" name=""/>
        <dsp:cNvSpPr/>
      </dsp:nvSpPr>
      <dsp:spPr>
        <a:xfrm>
          <a:off x="2995612" y="458512"/>
          <a:ext cx="1541445" cy="178349"/>
        </a:xfrm>
        <a:custGeom>
          <a:avLst/>
          <a:gdLst/>
          <a:ahLst/>
          <a:cxnLst/>
          <a:rect l="0" t="0" r="0" b="0"/>
          <a:pathLst>
            <a:path>
              <a:moveTo>
                <a:pt x="0" y="0"/>
              </a:moveTo>
              <a:lnTo>
                <a:pt x="0" y="89174"/>
              </a:lnTo>
              <a:lnTo>
                <a:pt x="1541445" y="89174"/>
              </a:lnTo>
              <a:lnTo>
                <a:pt x="1541445"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7061F-0AD6-491E-910A-CA31320A76CE}">
      <dsp:nvSpPr>
        <dsp:cNvPr id="0" name=""/>
        <dsp:cNvSpPr/>
      </dsp:nvSpPr>
      <dsp:spPr>
        <a:xfrm>
          <a:off x="2995612" y="458512"/>
          <a:ext cx="513815" cy="178349"/>
        </a:xfrm>
        <a:custGeom>
          <a:avLst/>
          <a:gdLst/>
          <a:ahLst/>
          <a:cxnLst/>
          <a:rect l="0" t="0" r="0" b="0"/>
          <a:pathLst>
            <a:path>
              <a:moveTo>
                <a:pt x="0" y="0"/>
              </a:moveTo>
              <a:lnTo>
                <a:pt x="0" y="89174"/>
              </a:lnTo>
              <a:lnTo>
                <a:pt x="513815" y="89174"/>
              </a:lnTo>
              <a:lnTo>
                <a:pt x="513815"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B5727-D867-41FB-8173-DA0A3C59B726}">
      <dsp:nvSpPr>
        <dsp:cNvPr id="0" name=""/>
        <dsp:cNvSpPr/>
      </dsp:nvSpPr>
      <dsp:spPr>
        <a:xfrm>
          <a:off x="2437303" y="458512"/>
          <a:ext cx="558308" cy="178476"/>
        </a:xfrm>
        <a:custGeom>
          <a:avLst/>
          <a:gdLst/>
          <a:ahLst/>
          <a:cxnLst/>
          <a:rect l="0" t="0" r="0" b="0"/>
          <a:pathLst>
            <a:path>
              <a:moveTo>
                <a:pt x="558308" y="0"/>
              </a:moveTo>
              <a:lnTo>
                <a:pt x="558308" y="89301"/>
              </a:lnTo>
              <a:lnTo>
                <a:pt x="0" y="89301"/>
              </a:lnTo>
              <a:lnTo>
                <a:pt x="0" y="178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5232F-C0DE-4C7E-A1DF-13EAC9EAD812}">
      <dsp:nvSpPr>
        <dsp:cNvPr id="0" name=""/>
        <dsp:cNvSpPr/>
      </dsp:nvSpPr>
      <dsp:spPr>
        <a:xfrm>
          <a:off x="1454167" y="458512"/>
          <a:ext cx="1541445" cy="178349"/>
        </a:xfrm>
        <a:custGeom>
          <a:avLst/>
          <a:gdLst/>
          <a:ahLst/>
          <a:cxnLst/>
          <a:rect l="0" t="0" r="0" b="0"/>
          <a:pathLst>
            <a:path>
              <a:moveTo>
                <a:pt x="1541445" y="0"/>
              </a:moveTo>
              <a:lnTo>
                <a:pt x="1541445" y="89174"/>
              </a:lnTo>
              <a:lnTo>
                <a:pt x="0" y="89174"/>
              </a:lnTo>
              <a:lnTo>
                <a:pt x="0"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40234-36BF-4100-B65D-81F415418260}">
      <dsp:nvSpPr>
        <dsp:cNvPr id="0" name=""/>
        <dsp:cNvSpPr/>
      </dsp:nvSpPr>
      <dsp:spPr>
        <a:xfrm>
          <a:off x="426537" y="458512"/>
          <a:ext cx="2569075" cy="178349"/>
        </a:xfrm>
        <a:custGeom>
          <a:avLst/>
          <a:gdLst/>
          <a:ahLst/>
          <a:cxnLst/>
          <a:rect l="0" t="0" r="0" b="0"/>
          <a:pathLst>
            <a:path>
              <a:moveTo>
                <a:pt x="2569075" y="0"/>
              </a:moveTo>
              <a:lnTo>
                <a:pt x="2569075" y="89174"/>
              </a:lnTo>
              <a:lnTo>
                <a:pt x="0" y="89174"/>
              </a:lnTo>
              <a:lnTo>
                <a:pt x="0"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716E9-4D03-44FD-9C12-F46A3C755E83}">
      <dsp:nvSpPr>
        <dsp:cNvPr id="0" name=""/>
        <dsp:cNvSpPr/>
      </dsp:nvSpPr>
      <dsp:spPr>
        <a:xfrm>
          <a:off x="2570971" y="3387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Obuv Baťa</a:t>
          </a:r>
        </a:p>
      </dsp:txBody>
      <dsp:txXfrm>
        <a:off x="2570971" y="33872"/>
        <a:ext cx="849281" cy="424640"/>
      </dsp:txXfrm>
    </dsp:sp>
    <dsp:sp modelId="{5CB48C90-2409-400C-B877-21D3CE9BB025}">
      <dsp:nvSpPr>
        <dsp:cNvPr id="0" name=""/>
        <dsp:cNvSpPr/>
      </dsp:nvSpPr>
      <dsp:spPr>
        <a:xfrm>
          <a:off x="1896"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Evropa</a:t>
          </a:r>
        </a:p>
      </dsp:txBody>
      <dsp:txXfrm>
        <a:off x="1896" y="636862"/>
        <a:ext cx="849281" cy="424640"/>
      </dsp:txXfrm>
    </dsp:sp>
    <dsp:sp modelId="{25F54C9B-8A82-4A46-9045-52652275FDAD}">
      <dsp:nvSpPr>
        <dsp:cNvPr id="0" name=""/>
        <dsp:cNvSpPr/>
      </dsp:nvSpPr>
      <dsp:spPr>
        <a:xfrm>
          <a:off x="1029526"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Asie </a:t>
          </a:r>
        </a:p>
      </dsp:txBody>
      <dsp:txXfrm>
        <a:off x="1029526" y="636862"/>
        <a:ext cx="849281" cy="424640"/>
      </dsp:txXfrm>
    </dsp:sp>
    <dsp:sp modelId="{B68126D1-B784-4BAA-B5F1-9FC006F5DFDE}">
      <dsp:nvSpPr>
        <dsp:cNvPr id="0" name=""/>
        <dsp:cNvSpPr/>
      </dsp:nvSpPr>
      <dsp:spPr>
        <a:xfrm>
          <a:off x="2012663" y="636989"/>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Amerika</a:t>
          </a:r>
        </a:p>
      </dsp:txBody>
      <dsp:txXfrm>
        <a:off x="2012663" y="636989"/>
        <a:ext cx="849281" cy="424640"/>
      </dsp:txXfrm>
    </dsp:sp>
    <dsp:sp modelId="{095139B8-457E-4161-9FE8-5D3D4B339C9D}">
      <dsp:nvSpPr>
        <dsp:cNvPr id="0" name=""/>
        <dsp:cNvSpPr/>
      </dsp:nvSpPr>
      <dsp:spPr>
        <a:xfrm>
          <a:off x="3084787"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Austrálie</a:t>
          </a:r>
        </a:p>
      </dsp:txBody>
      <dsp:txXfrm>
        <a:off x="3084787" y="636862"/>
        <a:ext cx="849281" cy="424640"/>
      </dsp:txXfrm>
    </dsp:sp>
    <dsp:sp modelId="{8269E016-3DCF-423E-BC54-346AC253CF42}">
      <dsp:nvSpPr>
        <dsp:cNvPr id="0" name=""/>
        <dsp:cNvSpPr/>
      </dsp:nvSpPr>
      <dsp:spPr>
        <a:xfrm>
          <a:off x="4112417"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Afrika</a:t>
          </a:r>
        </a:p>
      </dsp:txBody>
      <dsp:txXfrm>
        <a:off x="4112417" y="636862"/>
        <a:ext cx="849281" cy="424640"/>
      </dsp:txXfrm>
    </dsp:sp>
    <dsp:sp modelId="{C12BC583-984B-438B-A3CA-158F5E65D6D2}">
      <dsp:nvSpPr>
        <dsp:cNvPr id="0" name=""/>
        <dsp:cNvSpPr/>
      </dsp:nvSpPr>
      <dsp:spPr>
        <a:xfrm>
          <a:off x="5140047" y="636862"/>
          <a:ext cx="849281" cy="424640"/>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solidFill>
                <a:schemeClr val="bg2"/>
              </a:solidFill>
            </a:rPr>
            <a:t>Antarktida</a:t>
          </a:r>
        </a:p>
      </dsp:txBody>
      <dsp:txXfrm>
        <a:off x="5140047" y="636862"/>
        <a:ext cx="849281" cy="42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826CA-883A-4BF1-81CF-1BA67BCA86D8}">
      <dsp:nvSpPr>
        <dsp:cNvPr id="0" name=""/>
        <dsp:cNvSpPr/>
      </dsp:nvSpPr>
      <dsp:spPr>
        <a:xfrm>
          <a:off x="1957" y="459612"/>
          <a:ext cx="3564325" cy="6590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cs-CZ" sz="1800" b="1" kern="1200" dirty="0"/>
            <a:t>KVANTITATIVNÍ VÝZKUM</a:t>
          </a:r>
        </a:p>
      </dsp:txBody>
      <dsp:txXfrm>
        <a:off x="21260" y="478915"/>
        <a:ext cx="3525719" cy="620460"/>
      </dsp:txXfrm>
    </dsp:sp>
    <dsp:sp modelId="{B7ECE95B-BF94-41A9-9190-6425FC11AF4C}">
      <dsp:nvSpPr>
        <dsp:cNvPr id="0" name=""/>
        <dsp:cNvSpPr/>
      </dsp:nvSpPr>
      <dsp:spPr>
        <a:xfrm>
          <a:off x="358389" y="1118679"/>
          <a:ext cx="356432" cy="494300"/>
        </a:xfrm>
        <a:custGeom>
          <a:avLst/>
          <a:gdLst/>
          <a:ahLst/>
          <a:cxnLst/>
          <a:rect l="0" t="0" r="0" b="0"/>
          <a:pathLst>
            <a:path>
              <a:moveTo>
                <a:pt x="0" y="0"/>
              </a:moveTo>
              <a:lnTo>
                <a:pt x="0" y="494300"/>
              </a:lnTo>
              <a:lnTo>
                <a:pt x="356432" y="4943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ED66F-32C5-4225-8F7E-A9E44136E08D}">
      <dsp:nvSpPr>
        <dsp:cNvPr id="0" name=""/>
        <dsp:cNvSpPr/>
      </dsp:nvSpPr>
      <dsp:spPr>
        <a:xfrm>
          <a:off x="714822" y="1283445"/>
          <a:ext cx="2837930"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Odpovídá na otázku Kolik?</a:t>
          </a:r>
        </a:p>
      </dsp:txBody>
      <dsp:txXfrm>
        <a:off x="734125" y="1302748"/>
        <a:ext cx="2799324" cy="620460"/>
      </dsp:txXfrm>
    </dsp:sp>
    <dsp:sp modelId="{1A3C929E-C67F-4DDD-A2DC-C2A6ED84EB6E}">
      <dsp:nvSpPr>
        <dsp:cNvPr id="0" name=""/>
        <dsp:cNvSpPr/>
      </dsp:nvSpPr>
      <dsp:spPr>
        <a:xfrm>
          <a:off x="358389" y="1118679"/>
          <a:ext cx="356432" cy="1318133"/>
        </a:xfrm>
        <a:custGeom>
          <a:avLst/>
          <a:gdLst/>
          <a:ahLst/>
          <a:cxnLst/>
          <a:rect l="0" t="0" r="0" b="0"/>
          <a:pathLst>
            <a:path>
              <a:moveTo>
                <a:pt x="0" y="0"/>
              </a:moveTo>
              <a:lnTo>
                <a:pt x="0" y="1318133"/>
              </a:lnTo>
              <a:lnTo>
                <a:pt x="356432" y="13181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CE585-BBD7-4242-A606-E8ABAF2F71A8}">
      <dsp:nvSpPr>
        <dsp:cNvPr id="0" name=""/>
        <dsp:cNvSpPr/>
      </dsp:nvSpPr>
      <dsp:spPr>
        <a:xfrm>
          <a:off x="714822" y="2107279"/>
          <a:ext cx="2832784"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Zkoumá četnost jevů</a:t>
          </a:r>
        </a:p>
      </dsp:txBody>
      <dsp:txXfrm>
        <a:off x="734125" y="2126582"/>
        <a:ext cx="2794178" cy="620460"/>
      </dsp:txXfrm>
    </dsp:sp>
    <dsp:sp modelId="{71516A0C-701D-485E-825A-CC113F2004C5}">
      <dsp:nvSpPr>
        <dsp:cNvPr id="0" name=""/>
        <dsp:cNvSpPr/>
      </dsp:nvSpPr>
      <dsp:spPr>
        <a:xfrm>
          <a:off x="358389" y="1118679"/>
          <a:ext cx="356432" cy="2141966"/>
        </a:xfrm>
        <a:custGeom>
          <a:avLst/>
          <a:gdLst/>
          <a:ahLst/>
          <a:cxnLst/>
          <a:rect l="0" t="0" r="0" b="0"/>
          <a:pathLst>
            <a:path>
              <a:moveTo>
                <a:pt x="0" y="0"/>
              </a:moveTo>
              <a:lnTo>
                <a:pt x="0" y="2141966"/>
              </a:lnTo>
              <a:lnTo>
                <a:pt x="356432" y="214196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5A87A-86B1-498F-8FEF-1FBE2BA37E41}">
      <dsp:nvSpPr>
        <dsp:cNvPr id="0" name=""/>
        <dsp:cNvSpPr/>
      </dsp:nvSpPr>
      <dsp:spPr>
        <a:xfrm>
          <a:off x="714822" y="2931112"/>
          <a:ext cx="2863207"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Velký vzorek respondentů</a:t>
          </a:r>
        </a:p>
      </dsp:txBody>
      <dsp:txXfrm>
        <a:off x="734125" y="2950415"/>
        <a:ext cx="2824601" cy="620460"/>
      </dsp:txXfrm>
    </dsp:sp>
    <dsp:sp modelId="{DCFC0D40-00AB-47EB-9525-5DB46F402D55}">
      <dsp:nvSpPr>
        <dsp:cNvPr id="0" name=""/>
        <dsp:cNvSpPr/>
      </dsp:nvSpPr>
      <dsp:spPr>
        <a:xfrm>
          <a:off x="358389" y="1118679"/>
          <a:ext cx="356432" cy="2965800"/>
        </a:xfrm>
        <a:custGeom>
          <a:avLst/>
          <a:gdLst/>
          <a:ahLst/>
          <a:cxnLst/>
          <a:rect l="0" t="0" r="0" b="0"/>
          <a:pathLst>
            <a:path>
              <a:moveTo>
                <a:pt x="0" y="0"/>
              </a:moveTo>
              <a:lnTo>
                <a:pt x="0" y="2965800"/>
              </a:lnTo>
              <a:lnTo>
                <a:pt x="356432" y="29658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ECE60-13DA-4384-B236-1C8CDEDA30CC}">
      <dsp:nvSpPr>
        <dsp:cNvPr id="0" name=""/>
        <dsp:cNvSpPr/>
      </dsp:nvSpPr>
      <dsp:spPr>
        <a:xfrm>
          <a:off x="714822" y="3754945"/>
          <a:ext cx="2902972"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Umožňuje statistické zpracování</a:t>
          </a:r>
        </a:p>
      </dsp:txBody>
      <dsp:txXfrm>
        <a:off x="734125" y="3774248"/>
        <a:ext cx="2864366" cy="620460"/>
      </dsp:txXfrm>
    </dsp:sp>
    <dsp:sp modelId="{DAD152F4-E7AB-4307-A0D9-5A4222DBE974}">
      <dsp:nvSpPr>
        <dsp:cNvPr id="0" name=""/>
        <dsp:cNvSpPr/>
      </dsp:nvSpPr>
      <dsp:spPr>
        <a:xfrm>
          <a:off x="3895815" y="459612"/>
          <a:ext cx="3534785" cy="6590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cs-CZ" sz="1800" b="1" kern="1200" dirty="0"/>
            <a:t>KVALITATIVNÍ VÝZKUM</a:t>
          </a:r>
        </a:p>
      </dsp:txBody>
      <dsp:txXfrm>
        <a:off x="3915118" y="478915"/>
        <a:ext cx="3496179" cy="620460"/>
      </dsp:txXfrm>
    </dsp:sp>
    <dsp:sp modelId="{3FE74ADB-0F8B-4835-B49A-30BAD928D57A}">
      <dsp:nvSpPr>
        <dsp:cNvPr id="0" name=""/>
        <dsp:cNvSpPr/>
      </dsp:nvSpPr>
      <dsp:spPr>
        <a:xfrm>
          <a:off x="4249294" y="1118679"/>
          <a:ext cx="353478" cy="494300"/>
        </a:xfrm>
        <a:custGeom>
          <a:avLst/>
          <a:gdLst/>
          <a:ahLst/>
          <a:cxnLst/>
          <a:rect l="0" t="0" r="0" b="0"/>
          <a:pathLst>
            <a:path>
              <a:moveTo>
                <a:pt x="0" y="0"/>
              </a:moveTo>
              <a:lnTo>
                <a:pt x="0" y="494300"/>
              </a:lnTo>
              <a:lnTo>
                <a:pt x="353478" y="4943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36163-8CCE-43CB-901F-B6B46509B237}">
      <dsp:nvSpPr>
        <dsp:cNvPr id="0" name=""/>
        <dsp:cNvSpPr/>
      </dsp:nvSpPr>
      <dsp:spPr>
        <a:xfrm>
          <a:off x="4602772" y="1283445"/>
          <a:ext cx="286286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Odpovídá na otázku Proč?</a:t>
          </a:r>
        </a:p>
      </dsp:txBody>
      <dsp:txXfrm>
        <a:off x="4622075" y="1302748"/>
        <a:ext cx="2824263" cy="620460"/>
      </dsp:txXfrm>
    </dsp:sp>
    <dsp:sp modelId="{68C4AD96-1304-42B9-90DD-13DCC3F9928A}">
      <dsp:nvSpPr>
        <dsp:cNvPr id="0" name=""/>
        <dsp:cNvSpPr/>
      </dsp:nvSpPr>
      <dsp:spPr>
        <a:xfrm>
          <a:off x="4249294" y="1118679"/>
          <a:ext cx="353478" cy="1318133"/>
        </a:xfrm>
        <a:custGeom>
          <a:avLst/>
          <a:gdLst/>
          <a:ahLst/>
          <a:cxnLst/>
          <a:rect l="0" t="0" r="0" b="0"/>
          <a:pathLst>
            <a:path>
              <a:moveTo>
                <a:pt x="0" y="0"/>
              </a:moveTo>
              <a:lnTo>
                <a:pt x="0" y="1318133"/>
              </a:lnTo>
              <a:lnTo>
                <a:pt x="353478" y="13181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E3B14-CE62-4A4E-B175-CABE10F2D2D6}">
      <dsp:nvSpPr>
        <dsp:cNvPr id="0" name=""/>
        <dsp:cNvSpPr/>
      </dsp:nvSpPr>
      <dsp:spPr>
        <a:xfrm>
          <a:off x="4602772" y="2107279"/>
          <a:ext cx="286285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Zkoumá příčiny a vztahy</a:t>
          </a:r>
        </a:p>
      </dsp:txBody>
      <dsp:txXfrm>
        <a:off x="4622075" y="2126582"/>
        <a:ext cx="2824253" cy="620460"/>
      </dsp:txXfrm>
    </dsp:sp>
    <dsp:sp modelId="{313B4A26-36DE-4265-B295-EE65D596D2ED}">
      <dsp:nvSpPr>
        <dsp:cNvPr id="0" name=""/>
        <dsp:cNvSpPr/>
      </dsp:nvSpPr>
      <dsp:spPr>
        <a:xfrm>
          <a:off x="4249294" y="1118679"/>
          <a:ext cx="353478" cy="2141966"/>
        </a:xfrm>
        <a:custGeom>
          <a:avLst/>
          <a:gdLst/>
          <a:ahLst/>
          <a:cxnLst/>
          <a:rect l="0" t="0" r="0" b="0"/>
          <a:pathLst>
            <a:path>
              <a:moveTo>
                <a:pt x="0" y="0"/>
              </a:moveTo>
              <a:lnTo>
                <a:pt x="0" y="2141966"/>
              </a:lnTo>
              <a:lnTo>
                <a:pt x="353478" y="214196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8D161-523B-4C67-B7BD-50C0012F6A91}">
      <dsp:nvSpPr>
        <dsp:cNvPr id="0" name=""/>
        <dsp:cNvSpPr/>
      </dsp:nvSpPr>
      <dsp:spPr>
        <a:xfrm>
          <a:off x="4602772" y="2931112"/>
          <a:ext cx="286285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Malý vzorek respondentů</a:t>
          </a:r>
        </a:p>
      </dsp:txBody>
      <dsp:txXfrm>
        <a:off x="4622075" y="2950415"/>
        <a:ext cx="2824253" cy="620460"/>
      </dsp:txXfrm>
    </dsp:sp>
    <dsp:sp modelId="{CD6F45B1-9EF1-45D3-8673-5CEA1E73BA5B}">
      <dsp:nvSpPr>
        <dsp:cNvPr id="0" name=""/>
        <dsp:cNvSpPr/>
      </dsp:nvSpPr>
      <dsp:spPr>
        <a:xfrm>
          <a:off x="4249294" y="1118679"/>
          <a:ext cx="353478" cy="2965800"/>
        </a:xfrm>
        <a:custGeom>
          <a:avLst/>
          <a:gdLst/>
          <a:ahLst/>
          <a:cxnLst/>
          <a:rect l="0" t="0" r="0" b="0"/>
          <a:pathLst>
            <a:path>
              <a:moveTo>
                <a:pt x="0" y="0"/>
              </a:moveTo>
              <a:lnTo>
                <a:pt x="0" y="2965800"/>
              </a:lnTo>
              <a:lnTo>
                <a:pt x="353478" y="29658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8852A-1F51-4510-ADFC-5F7A07E1F166}">
      <dsp:nvSpPr>
        <dsp:cNvPr id="0" name=""/>
        <dsp:cNvSpPr/>
      </dsp:nvSpPr>
      <dsp:spPr>
        <a:xfrm>
          <a:off x="4602772" y="3754945"/>
          <a:ext cx="286285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Vyžaduje psychologickou interpretaci</a:t>
          </a:r>
        </a:p>
      </dsp:txBody>
      <dsp:txXfrm>
        <a:off x="4622075" y="3774248"/>
        <a:ext cx="2824253" cy="6204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25.03.2022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481033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89168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727721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185666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513645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403041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957240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493197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481033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891684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http://www.zshk.cz/files/technikysberudat2.pdf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Výborně zpracovala Machková, viz třeba</a:t>
            </a:r>
            <a:r>
              <a:rPr lang="cs-CZ" baseline="0" dirty="0"/>
              <a:t> zde: http://www.businessinfo.cz/cs/clanky/formy-vstupu-firem-na-mezinarodni-trhy-7689.html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http://byznys.ihned.cz/c1-63975770-pro-cinany-neni-smlouva-nic-rika-majitel-ceske-firmy-lasvit-leon-jakimic?utm_source=mediafed&amp;utm_medium=rss&amp;utm_campaign=mediafed</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4072213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561761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207177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http://byznys.ihned.cz/zpravodajstvi-svet/c1-63147360-podani-ruky-a-ocni-kontakt-bohati-cinane-se-uci-zapadni-etikete?utm_source=mediafed&amp;utm_medium=rss&amp;utm_campaign=mediafed</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39231467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30059664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40290708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24810336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28916843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31856666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5136455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http://www.zshk.cz/files/technikysberudat2.pdf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101</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definice přírodních věd: http://www.ftvs.cuni.cz/hendl/metodologie/pdfwww/oleckacasestudyclanek.pdf</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Bonusové</a:t>
            </a:r>
            <a:r>
              <a:rPr lang="cs-CZ" baseline="0" dirty="0"/>
              <a:t> čtení – experimenty, které jsou za hranou: http://ona.idnes.cz/nejsilenejsi-pokusy-psychologu-spalili-penis-a-tvrdili-ze-je-divka-1pg-/zdravi.aspx?c=A110210_141312_zdravi_pet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http://www.forbes.com/sites/dailymuse/2014/08/04/the-facebook-experiment-what-it-means-for-you/</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40304105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40722136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109</a:t>
            </a:fld>
            <a:endParaRPr lang="cs-CZ"/>
          </a:p>
        </p:txBody>
      </p:sp>
    </p:spTree>
    <p:extLst>
      <p:ext uri="{BB962C8B-B14F-4D97-AF65-F5344CB8AC3E}">
        <p14:creationId xmlns:p14="http://schemas.microsoft.com/office/powerpoint/2010/main" val="5617618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110</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111</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112</a:t>
            </a:fld>
            <a:endParaRPr lang="cs-CZ"/>
          </a:p>
        </p:txBody>
      </p:sp>
    </p:spTree>
    <p:extLst>
      <p:ext uri="{BB962C8B-B14F-4D97-AF65-F5344CB8AC3E}">
        <p14:creationId xmlns:p14="http://schemas.microsoft.com/office/powerpoint/2010/main" val="20717716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113</a:t>
            </a:fld>
            <a:endParaRPr lang="cs-CZ"/>
          </a:p>
        </p:txBody>
      </p:sp>
    </p:spTree>
    <p:extLst>
      <p:ext uri="{BB962C8B-B14F-4D97-AF65-F5344CB8AC3E}">
        <p14:creationId xmlns:p14="http://schemas.microsoft.com/office/powerpoint/2010/main" val="40233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7467600" cy="857250"/>
          </a:xfrm>
          <a:prstGeom prst="rect">
            <a:avLst/>
          </a:prstGeom>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a:prstGeom prst="rect">
            <a:avLst/>
          </a:prstGeo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a:xfrm rot="5400000">
            <a:off x="7840980" y="763382"/>
            <a:ext cx="1508760" cy="384048"/>
          </a:xfrm>
          <a:prstGeom prst="rect">
            <a:avLst/>
          </a:prstGeom>
        </p:spPr>
        <p:txBody>
          <a:bodyPr rtlCol="0"/>
          <a:lstStyle/>
          <a:p>
            <a:fld id="{18A2481B-5154-415F-B752-558547769AA3}" type="datetimeFigureOut">
              <a:rPr lang="cs-CZ" smtClean="0"/>
              <a:pPr/>
              <a:t>25.03.2022</a:t>
            </a:fld>
            <a:endParaRPr lang="cs-CZ"/>
          </a:p>
        </p:txBody>
      </p:sp>
      <p:sp>
        <p:nvSpPr>
          <p:cNvPr id="9" name="Zástupný symbol pro číslo snímku 8"/>
          <p:cNvSpPr>
            <a:spLocks noGrp="1"/>
          </p:cNvSpPr>
          <p:nvPr>
            <p:ph type="sldNum" sz="quarter" idx="15"/>
          </p:nvPr>
        </p:nvSpPr>
        <p:spPr>
          <a:xfrm>
            <a:off x="8129016" y="4300538"/>
            <a:ext cx="609600" cy="390906"/>
          </a:xfrm>
          <a:prstGeom prst="rect">
            <a:avLst/>
          </a:prstGeom>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a:xfrm rot="5400000">
            <a:off x="7390236" y="2757210"/>
            <a:ext cx="2400300" cy="365760"/>
          </a:xfrm>
          <a:prstGeom prst="rect">
            <a:avLst/>
          </a:prstGeom>
        </p:spPr>
        <p:txBody>
          <a:bodyPr rtlCol="0"/>
          <a:lstStyle/>
          <a:p>
            <a:endParaRPr lang="cs-CZ"/>
          </a:p>
        </p:txBody>
      </p:sp>
    </p:spTree>
    <p:extLst>
      <p:ext uri="{BB962C8B-B14F-4D97-AF65-F5344CB8AC3E}">
        <p14:creationId xmlns:p14="http://schemas.microsoft.com/office/powerpoint/2010/main" val="707956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experimentmiss.cz/"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m-journal.cz/cs/vyzkum--cesi-a-reklama-2018__s288x13529.html"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www.median.eu/c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usinessinfo.cz/navod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Dq5_Hmm0z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byznys.ihned.cz/zpravodajstvi-svet/c1-63147360-podani-ruky-a-ocni-kontakt-bohati-cinane-se-uci-zapadni-etikete?utm_source=mediafed&amp;utm_medium=rss&amp;utm_campaign=mediafed"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www.businessinfo.cz/cs/zahranicni-obchod-eu/teritorialni-informace-zeme.html" TargetMode="External"/><Relationship Id="rId3" Type="http://schemas.openxmlformats.org/officeDocument/2006/relationships/hyperlink" Target="https://www.kantar.com/industries/consumer-packaged-goods/helping-unilever-to-win-with-effective-promotions" TargetMode="External"/><Relationship Id="rId7" Type="http://schemas.openxmlformats.org/officeDocument/2006/relationships/hyperlink" Target="https://www.czechtrade.cz/" TargetMode="External"/><Relationship Id="rId2" Type="http://schemas.openxmlformats.org/officeDocument/2006/relationships/hyperlink" Target="https://www.google.com/search?q=vyvoz+do+nemecka&amp;rlz=1C1GCEU_csCZ901CZ901&amp;oq=vyvoz+do+nemecka&amp;aqs=chrome..69i57j0i22i30.2263j0j7&amp;sourceid=chrome&amp;ie=UTF-8" TargetMode="External"/><Relationship Id="rId1" Type="http://schemas.openxmlformats.org/officeDocument/2006/relationships/slideLayout" Target="../slideLayouts/slideLayout2.xml"/><Relationship Id="rId6" Type="http://schemas.openxmlformats.org/officeDocument/2006/relationships/hyperlink" Target="https://www.czso.cz/csu/czso/informacni_technologie_pm" TargetMode="External"/><Relationship Id="rId5" Type="http://schemas.openxmlformats.org/officeDocument/2006/relationships/hyperlink" Target="https://www.czso.cz/csu/czso/zivotni_uroven_spotreba_domacnosti_prace" TargetMode="External"/><Relationship Id="rId4" Type="http://schemas.openxmlformats.org/officeDocument/2006/relationships/hyperlink" Target="https://www.czso.cz/csu/czso/spotrebni_kos_archiv"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hyperlink" Target="https://cz.kantar.com/" TargetMode="External"/><Relationship Id="rId3" Type="http://schemas.openxmlformats.org/officeDocument/2006/relationships/hyperlink" Target="https://www.researchworld.com/esomars-top-20-global-companies/" TargetMode="External"/><Relationship Id="rId7" Type="http://schemas.openxmlformats.org/officeDocument/2006/relationships/hyperlink" Target="https://www.gartner.com/en"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ncsolutions.com/wp-content/uploads/2015/02/NCS_CaseStudy_Beer_022015.pdf" TargetMode="External"/><Relationship Id="rId11" Type="http://schemas.openxmlformats.org/officeDocument/2006/relationships/hyperlink" Target="https://www.esomar.org/" TargetMode="External"/><Relationship Id="rId5" Type="http://schemas.openxmlformats.org/officeDocument/2006/relationships/hyperlink" Target="http://www.nielsen.com/us/en/solutions/measurement/retail-measurement.html" TargetMode="External"/><Relationship Id="rId10" Type="http://schemas.openxmlformats.org/officeDocument/2006/relationships/hyperlink" Target="http://www.euromonitor.com/" TargetMode="External"/><Relationship Id="rId4" Type="http://schemas.openxmlformats.org/officeDocument/2006/relationships/hyperlink" Target="https://www.statista.com/statistics/267648/top-market-research-companies-by-revenue/" TargetMode="External"/><Relationship Id="rId9" Type="http://schemas.openxmlformats.org/officeDocument/2006/relationships/hyperlink" Target="http://www.globaldata.com/"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2. tutoriál</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Řešíme: volba cílové země/trhu a jejich segmentace, určení strategie (metody) vstupu a načasování vstupu.</a:t>
            </a:r>
          </a:p>
          <a:p>
            <a:r>
              <a:rPr lang="cs-CZ" sz="1800" dirty="0">
                <a:solidFill>
                  <a:srgbClr val="002060"/>
                </a:solidFill>
              </a:rPr>
              <a:t>Volba cílové země/trhu - složitý proces, závislý na mnoha faktorech. Z drtivé většiny ovlivněn stavem samotného podniku. Můžeme provést obecnou segmentaci trhu v rámci EU/světa - kulturní dimenze/geografická/jazyková blízkost:</a:t>
            </a:r>
          </a:p>
          <a:p>
            <a:pPr lvl="1"/>
            <a:r>
              <a:rPr lang="cs-CZ" sz="1600" dirty="0">
                <a:solidFill>
                  <a:srgbClr val="002060"/>
                </a:solidFill>
              </a:rPr>
              <a:t>Rakousko, Německo, Švýcarsko, Itálie, Velká Británie, Irsko – velmi bohaté anglosasky a německy hovořící evropské země, celkem jde o 205 mil. zákazníků.</a:t>
            </a:r>
          </a:p>
          <a:p>
            <a:pPr lvl="1"/>
            <a:r>
              <a:rPr lang="cs-CZ" sz="1600" dirty="0">
                <a:solidFill>
                  <a:srgbClr val="002060"/>
                </a:solidFill>
              </a:rPr>
              <a:t>Belgie, Francie, Řecko, Portugalsko, Španělsko – především románské země s typickým charakterem místních obyvatel, momentálně v krizi, celkem jde o 180 mil. zákazníků.</a:t>
            </a:r>
            <a:endParaRPr lang="cs-CZ" sz="1600" i="1" dirty="0">
              <a:solidFill>
                <a:srgbClr val="002060"/>
              </a:solidFill>
            </a:endParaRPr>
          </a:p>
          <a:p>
            <a:pPr lvl="1"/>
            <a:r>
              <a:rPr lang="cs-CZ" sz="1600" dirty="0">
                <a:solidFill>
                  <a:srgbClr val="002060"/>
                </a:solidFill>
              </a:rPr>
              <a:t>Dánsko, Švédsko, Finsko, Nizozemsko, Norko –skandinávské země, velmi vyspělé ekonomiky a nároční (specifičtí) spotřebitelé, celkem jde o 40 mil. zákazníků.</a:t>
            </a:r>
          </a:p>
        </p:txBody>
      </p:sp>
      <p:sp>
        <p:nvSpPr>
          <p:cNvPr id="6" name="Nadpis 5"/>
          <p:cNvSpPr>
            <a:spLocks noGrp="1"/>
          </p:cNvSpPr>
          <p:nvPr>
            <p:ph type="title"/>
          </p:nvPr>
        </p:nvSpPr>
        <p:spPr>
          <a:xfrm>
            <a:off x="179512" y="195486"/>
            <a:ext cx="7416824" cy="507703"/>
          </a:xfrm>
        </p:spPr>
        <p:txBody>
          <a:bodyPr/>
          <a:lstStyle/>
          <a:p>
            <a:r>
              <a:rPr lang="cs-CZ" dirty="0"/>
              <a:t>PROCES VÝBĚRU TRHU A STRATEGIE VSTUPU NA TENTO TRH</a:t>
            </a:r>
          </a:p>
        </p:txBody>
      </p:sp>
    </p:spTree>
    <p:extLst>
      <p:ext uri="{BB962C8B-B14F-4D97-AF65-F5344CB8AC3E}">
        <p14:creationId xmlns:p14="http://schemas.microsoft.com/office/powerpoint/2010/main" val="117607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Speciálně vyškolený pracovník (</a:t>
            </a:r>
            <a:r>
              <a:rPr lang="cs-CZ" sz="2000" dirty="0" err="1">
                <a:solidFill>
                  <a:srgbClr val="002060"/>
                </a:solidFill>
              </a:rPr>
              <a:t>Mystery</a:t>
            </a:r>
            <a:r>
              <a:rPr lang="cs-CZ" sz="2000" dirty="0">
                <a:solidFill>
                  <a:srgbClr val="002060"/>
                </a:solidFill>
              </a:rPr>
              <a:t> </a:t>
            </a:r>
            <a:r>
              <a:rPr lang="cs-CZ" sz="2000" dirty="0" err="1">
                <a:solidFill>
                  <a:srgbClr val="002060"/>
                </a:solidFill>
              </a:rPr>
              <a:t>Shopper</a:t>
            </a:r>
            <a:r>
              <a:rPr lang="cs-CZ" sz="2000" dirty="0">
                <a:solidFill>
                  <a:srgbClr val="002060"/>
                </a:solidFill>
              </a:rPr>
              <a:t>) se vydává za stávajícího nebo potenciálního zákazníka sledované společnosti či instituce a provádí fiktivní nákup produktů.</a:t>
            </a:r>
          </a:p>
          <a:p>
            <a:r>
              <a:rPr lang="cs-CZ" sz="2000" dirty="0">
                <a:solidFill>
                  <a:srgbClr val="002060"/>
                </a:solidFill>
              </a:rPr>
              <a:t>Interní x externí.</a:t>
            </a:r>
          </a:p>
          <a:p>
            <a:r>
              <a:rPr lang="cs-CZ" sz="2000" dirty="0">
                <a:solidFill>
                  <a:srgbClr val="002060"/>
                </a:solidFill>
              </a:rPr>
              <a:t>Nová forma - Real </a:t>
            </a:r>
            <a:r>
              <a:rPr lang="cs-CZ" sz="2000" dirty="0" err="1">
                <a:solidFill>
                  <a:srgbClr val="002060"/>
                </a:solidFill>
              </a:rPr>
              <a:t>Customer</a:t>
            </a:r>
            <a:r>
              <a:rPr lang="cs-CZ" sz="2000" dirty="0">
                <a:solidFill>
                  <a:srgbClr val="002060"/>
                </a:solidFill>
              </a:rPr>
              <a:t> </a:t>
            </a:r>
            <a:r>
              <a:rPr lang="cs-CZ" sz="2000" dirty="0" err="1">
                <a:solidFill>
                  <a:srgbClr val="002060"/>
                </a:solidFill>
              </a:rPr>
              <a:t>Mystery</a:t>
            </a:r>
            <a:r>
              <a:rPr lang="cs-CZ" sz="2000" dirty="0">
                <a:solidFill>
                  <a:srgbClr val="002060"/>
                </a:solidFill>
              </a:rPr>
              <a:t> Shopping.</a:t>
            </a:r>
          </a:p>
          <a:p>
            <a:r>
              <a:rPr lang="cs-CZ" sz="2000" dirty="0">
                <a:solidFill>
                  <a:srgbClr val="002060"/>
                </a:solidFill>
              </a:rPr>
              <a:t>Kontakt: osobní, e-mailový, telefonický.</a:t>
            </a:r>
          </a:p>
          <a:p>
            <a:r>
              <a:rPr lang="cs-CZ" sz="2000" dirty="0">
                <a:solidFill>
                  <a:srgbClr val="002060"/>
                </a:solidFill>
              </a:rPr>
              <a:t>hodnocení obsluhy, prodejních míst, reklamací.</a:t>
            </a:r>
          </a:p>
          <a:p>
            <a:r>
              <a:rPr lang="cs-CZ" sz="2000" dirty="0">
                <a:solidFill>
                  <a:srgbClr val="002060"/>
                </a:solidFill>
              </a:rPr>
              <a:t>Získání objektivních informací, podklady pro efektivní rozvoj zaměstnanců, zvýšení spokojenosti zákazníků, zvýšení výkonu firmy, zvýšení image společnosti.</a:t>
            </a:r>
          </a:p>
        </p:txBody>
      </p:sp>
      <p:sp>
        <p:nvSpPr>
          <p:cNvPr id="6" name="Nadpis 5"/>
          <p:cNvSpPr>
            <a:spLocks noGrp="1"/>
          </p:cNvSpPr>
          <p:nvPr>
            <p:ph type="title"/>
          </p:nvPr>
        </p:nvSpPr>
        <p:spPr>
          <a:xfrm>
            <a:off x="179512" y="195486"/>
            <a:ext cx="5472608" cy="507703"/>
          </a:xfrm>
        </p:spPr>
        <p:txBody>
          <a:bodyPr/>
          <a:lstStyle/>
          <a:p>
            <a:r>
              <a:rPr lang="cs-CZ" dirty="0" err="1"/>
              <a:t>Mystery</a:t>
            </a:r>
            <a:r>
              <a:rPr lang="cs-CZ" dirty="0"/>
              <a:t> Shopping – skryté pozorování</a:t>
            </a:r>
          </a:p>
        </p:txBody>
      </p:sp>
    </p:spTree>
    <p:extLst>
      <p:ext uri="{BB962C8B-B14F-4D97-AF65-F5344CB8AC3E}">
        <p14:creationId xmlns:p14="http://schemas.microsoft.com/office/powerpoint/2010/main" val="24040295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Vytváření určitého snímku o zkoumaném jevu v podobě písemného záznamu.</a:t>
            </a:r>
          </a:p>
          <a:p>
            <a:r>
              <a:rPr lang="cs-CZ" sz="1800" dirty="0">
                <a:solidFill>
                  <a:srgbClr val="002060"/>
                </a:solidFill>
              </a:rPr>
              <a:t>Existují 2 postupy:</a:t>
            </a:r>
          </a:p>
          <a:p>
            <a:pPr lvl="1"/>
            <a:r>
              <a:rPr lang="cs-CZ" sz="1600" dirty="0">
                <a:solidFill>
                  <a:srgbClr val="002060"/>
                </a:solidFill>
              </a:rPr>
              <a:t>Výzkumník pozoruje chování subjektu při určité činnosti a zapisuje. (např. časový snímek zaměstnance při výrobě)</a:t>
            </a:r>
          </a:p>
          <a:p>
            <a:pPr lvl="1"/>
            <a:r>
              <a:rPr lang="cs-CZ" sz="1600" dirty="0">
                <a:solidFill>
                  <a:srgbClr val="002060"/>
                </a:solidFill>
              </a:rPr>
              <a:t>Respondent sám vybírá na formuláři příslušnou odpověď nebo sám vypisuje údaje o své činnosti. </a:t>
            </a:r>
          </a:p>
          <a:p>
            <a:r>
              <a:rPr lang="cs-CZ" sz="1800" dirty="0">
                <a:solidFill>
                  <a:srgbClr val="002060"/>
                </a:solidFill>
              </a:rPr>
              <a:t>Časový snímek – jediný způsob, jak shromáždit údaje o faktickém chování lidí v určitém časovém období.</a:t>
            </a:r>
          </a:p>
          <a:p>
            <a:r>
              <a:rPr lang="cs-CZ" sz="1800" dirty="0">
                <a:solidFill>
                  <a:srgbClr val="002060"/>
                </a:solidFill>
              </a:rPr>
              <a:t>Analýza časových snímků: </a:t>
            </a:r>
          </a:p>
          <a:p>
            <a:pPr lvl="1"/>
            <a:r>
              <a:rPr lang="cs-CZ" sz="1600" dirty="0">
                <a:solidFill>
                  <a:srgbClr val="002060"/>
                </a:solidFill>
              </a:rPr>
              <a:t>Výpočet průměrného trvání jednotlivých aktivit (v hodinách, minutách za den nebo týden). </a:t>
            </a:r>
          </a:p>
          <a:p>
            <a:pPr lvl="1"/>
            <a:r>
              <a:rPr lang="cs-CZ" sz="1600" dirty="0">
                <a:solidFill>
                  <a:srgbClr val="002060"/>
                </a:solidFill>
              </a:rPr>
              <a:t>Průměrné časové rozložení aktivit v jednotlivých hodinách dne nebo dnech týdne. (audit)</a:t>
            </a:r>
          </a:p>
          <a:p>
            <a:pPr lvl="1"/>
            <a:r>
              <a:rPr lang="cs-CZ" sz="1600" dirty="0">
                <a:solidFill>
                  <a:srgbClr val="002060"/>
                </a:solidFill>
              </a:rPr>
              <a:t>Určení podílu respondentů v celku, kteří určité aktivity ve sledovaném období vykonávali.</a:t>
            </a:r>
          </a:p>
        </p:txBody>
      </p:sp>
      <p:sp>
        <p:nvSpPr>
          <p:cNvPr id="6" name="Nadpis 5"/>
          <p:cNvSpPr>
            <a:spLocks noGrp="1"/>
          </p:cNvSpPr>
          <p:nvPr>
            <p:ph type="title"/>
          </p:nvPr>
        </p:nvSpPr>
        <p:spPr>
          <a:xfrm>
            <a:off x="179512" y="195486"/>
            <a:ext cx="4536504" cy="507703"/>
          </a:xfrm>
        </p:spPr>
        <p:txBody>
          <a:bodyPr/>
          <a:lstStyle/>
          <a:p>
            <a:r>
              <a:rPr lang="cs-CZ" dirty="0"/>
              <a:t>Snímkování</a:t>
            </a:r>
          </a:p>
        </p:txBody>
      </p:sp>
    </p:spTree>
    <p:extLst>
      <p:ext uri="{BB962C8B-B14F-4D97-AF65-F5344CB8AC3E}">
        <p14:creationId xmlns:p14="http://schemas.microsoft.com/office/powerpoint/2010/main" val="18605134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Popisuje konkrétní případ jednání firmy na trhu, nebo může také obecně popisovat případ chování trhu jako celku (např. vstup firmy XY na trh v ČR, zavedení nové inovace produktu XY, využití K. Gotta v reklamní kampani na produkt XY atd.).</a:t>
            </a:r>
          </a:p>
          <a:p>
            <a:r>
              <a:rPr lang="cs-CZ" sz="2000" dirty="0">
                <a:solidFill>
                  <a:srgbClr val="002060"/>
                </a:solidFill>
              </a:rPr>
              <a:t>Definice v přírodních vědách „</a:t>
            </a:r>
            <a:r>
              <a:rPr lang="cs-CZ" sz="2000" i="1" dirty="0">
                <a:solidFill>
                  <a:srgbClr val="002060"/>
                </a:solidFill>
              </a:rPr>
              <a:t>intenzivní studium jednoho případu – tedy jedné situace, jednoho člověka, jednoho problému</a:t>
            </a:r>
            <a:r>
              <a:rPr lang="cs-CZ" sz="2000" dirty="0">
                <a:solidFill>
                  <a:srgbClr val="002060"/>
                </a:solidFill>
              </a:rPr>
              <a:t>.“</a:t>
            </a:r>
          </a:p>
          <a:p>
            <a:r>
              <a:rPr lang="cs-CZ" sz="2000" dirty="0">
                <a:solidFill>
                  <a:srgbClr val="002060"/>
                </a:solidFill>
              </a:rPr>
              <a:t>Je to klasická technika kvalitativního výzkumu.</a:t>
            </a:r>
          </a:p>
          <a:p>
            <a:r>
              <a:rPr lang="cs-CZ" sz="2000" dirty="0">
                <a:solidFill>
                  <a:srgbClr val="002060"/>
                </a:solidFill>
              </a:rPr>
              <a:t>Případové studie slouží k zachycení nějakého konkrétního postupu (problému a jeho řešení). Může tak sloužit ostatním k poučení a replikování.</a:t>
            </a:r>
          </a:p>
        </p:txBody>
      </p:sp>
      <p:sp>
        <p:nvSpPr>
          <p:cNvPr id="6" name="Nadpis 5"/>
          <p:cNvSpPr>
            <a:spLocks noGrp="1"/>
          </p:cNvSpPr>
          <p:nvPr>
            <p:ph type="title"/>
          </p:nvPr>
        </p:nvSpPr>
        <p:spPr>
          <a:xfrm>
            <a:off x="179512" y="195486"/>
            <a:ext cx="6624736" cy="507703"/>
          </a:xfrm>
        </p:spPr>
        <p:txBody>
          <a:bodyPr/>
          <a:lstStyle/>
          <a:p>
            <a:r>
              <a:rPr lang="nl-NL" dirty="0"/>
              <a:t>Case Study – případová studie (Kazuistika)</a:t>
            </a:r>
            <a:endParaRPr lang="cs-CZ" dirty="0"/>
          </a:p>
        </p:txBody>
      </p:sp>
    </p:spTree>
    <p:extLst>
      <p:ext uri="{BB962C8B-B14F-4D97-AF65-F5344CB8AC3E}">
        <p14:creationId xmlns:p14="http://schemas.microsoft.com/office/powerpoint/2010/main" val="2434682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Poprvé subjekty pokusu pily pivo označené písmeny A, B, C a měli určit, které jim chutná více. Podruhé pily to samé pivo, ale se svými značkami – označili chuť naprosto jinak, podle Brand Image, kterou mají v hlavě zafixovánu (viz Positioning!).</a:t>
            </a:r>
          </a:p>
          <a:p>
            <a:r>
              <a:rPr lang="cs-CZ" sz="2000" dirty="0">
                <a:solidFill>
                  <a:srgbClr val="002060"/>
                </a:solidFill>
              </a:rPr>
              <a:t>Stejný experiment proběhl na Coca-Colu a Pepsi. Subjekty pily poprvé oba nápoje z neoznačených kelímků a drtivá většina označila za chutnější Pepsi. Podruhé pily označené kelímky a drtivá většina označila Coca-Colu jako chutnější. (Síla značky dokáže přesvědčit i chuťové pohárky?)</a:t>
            </a:r>
          </a:p>
          <a:p>
            <a:r>
              <a:rPr lang="cs-CZ" sz="2000" dirty="0">
                <a:solidFill>
                  <a:srgbClr val="002060"/>
                </a:solidFill>
              </a:rPr>
              <a:t>Český experiment miss </a:t>
            </a:r>
            <a:r>
              <a:rPr lang="cs-CZ" sz="2000" dirty="0">
                <a:solidFill>
                  <a:srgbClr val="002060"/>
                </a:solidFill>
                <a:hlinkClick r:id="rId3"/>
              </a:rPr>
              <a:t>zde</a:t>
            </a:r>
            <a:r>
              <a:rPr lang="cs-CZ" sz="2000" dirty="0">
                <a:solidFill>
                  <a:srgbClr val="002060"/>
                </a:solidFill>
              </a:rPr>
              <a:t>.</a:t>
            </a:r>
          </a:p>
        </p:txBody>
      </p:sp>
      <p:sp>
        <p:nvSpPr>
          <p:cNvPr id="6" name="Nadpis 5"/>
          <p:cNvSpPr>
            <a:spLocks noGrp="1"/>
          </p:cNvSpPr>
          <p:nvPr>
            <p:ph type="title"/>
          </p:nvPr>
        </p:nvSpPr>
        <p:spPr>
          <a:xfrm>
            <a:off x="179512" y="195486"/>
            <a:ext cx="7344816" cy="507703"/>
          </a:xfrm>
        </p:spPr>
        <p:txBody>
          <a:bodyPr/>
          <a:lstStyle/>
          <a:p>
            <a:r>
              <a:rPr lang="en-US" dirty="0" err="1"/>
              <a:t>Známé</a:t>
            </a:r>
            <a:r>
              <a:rPr lang="en-US" dirty="0"/>
              <a:t> </a:t>
            </a:r>
            <a:r>
              <a:rPr lang="en-US" dirty="0" err="1"/>
              <a:t>marketingové</a:t>
            </a:r>
            <a:r>
              <a:rPr lang="en-US" dirty="0"/>
              <a:t> </a:t>
            </a:r>
            <a:r>
              <a:rPr lang="en-US" dirty="0" err="1"/>
              <a:t>experimenty</a:t>
            </a:r>
            <a:r>
              <a:rPr lang="en-US" dirty="0"/>
              <a:t> – ne/</a:t>
            </a:r>
            <a:r>
              <a:rPr lang="en-US" dirty="0" err="1"/>
              <a:t>znalost</a:t>
            </a:r>
            <a:r>
              <a:rPr lang="en-US" dirty="0"/>
              <a:t> </a:t>
            </a:r>
            <a:r>
              <a:rPr lang="en-US" dirty="0" err="1"/>
              <a:t>značky</a:t>
            </a:r>
            <a:endParaRPr lang="cs-CZ" dirty="0"/>
          </a:p>
        </p:txBody>
      </p:sp>
    </p:spTree>
    <p:extLst>
      <p:ext uri="{BB962C8B-B14F-4D97-AF65-F5344CB8AC3E}">
        <p14:creationId xmlns:p14="http://schemas.microsoft.com/office/powerpoint/2010/main" val="18270536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3115"/>
            <a:ext cx="8280920" cy="3024336"/>
          </a:xfrm>
          <a:prstGeom prst="rect">
            <a:avLst/>
          </a:prstGeom>
        </p:spPr>
        <p:txBody>
          <a:bodyPr>
            <a:noAutofit/>
          </a:bodyPr>
          <a:lstStyle/>
          <a:p>
            <a:r>
              <a:rPr lang="cs-CZ" sz="2000" dirty="0">
                <a:solidFill>
                  <a:srgbClr val="002060"/>
                </a:solidFill>
              </a:rPr>
              <a:t>V roce 2012 Facebook manipuloval se statusy na zdi (</a:t>
            </a:r>
            <a:r>
              <a:rPr lang="cs-CZ" sz="2000" dirty="0" err="1">
                <a:solidFill>
                  <a:srgbClr val="002060"/>
                </a:solidFill>
              </a:rPr>
              <a:t>news</a:t>
            </a:r>
            <a:r>
              <a:rPr lang="cs-CZ" sz="2000" dirty="0">
                <a:solidFill>
                  <a:srgbClr val="002060"/>
                </a:solidFill>
              </a:rPr>
              <a:t> </a:t>
            </a:r>
            <a:r>
              <a:rPr lang="cs-CZ" sz="2000" dirty="0" err="1">
                <a:solidFill>
                  <a:srgbClr val="002060"/>
                </a:solidFill>
              </a:rPr>
              <a:t>feed</a:t>
            </a:r>
            <a:r>
              <a:rPr lang="cs-CZ" sz="2000" dirty="0">
                <a:solidFill>
                  <a:srgbClr val="002060"/>
                </a:solidFill>
              </a:rPr>
              <a:t>) 689 003 subjektů. </a:t>
            </a:r>
          </a:p>
          <a:p>
            <a:r>
              <a:rPr lang="cs-CZ" sz="2000" dirty="0">
                <a:solidFill>
                  <a:srgbClr val="002060"/>
                </a:solidFill>
              </a:rPr>
              <a:t>Základní premisou experimentu bylo, že negativní statusy přátel ovlivní emoce subjektu, které budou poté také negativní.</a:t>
            </a:r>
          </a:p>
          <a:p>
            <a:r>
              <a:rPr lang="cs-CZ" sz="2000" dirty="0">
                <a:solidFill>
                  <a:srgbClr val="002060"/>
                </a:solidFill>
              </a:rPr>
              <a:t>FB během jednoho celého týdne zobrazoval části subjektů méně pozitivních statusů, ti pak psali více negativních vlastních statusů. Druhé části subjektů skrýval negativní statusy a ti pak psali více pozitivních vlastních statusů. Prokázala se tedy závislost vlastních emocí na emocích projevených jinými na sociální síti!</a:t>
            </a:r>
          </a:p>
          <a:p>
            <a:r>
              <a:rPr lang="cs-CZ" sz="2000" dirty="0">
                <a:solidFill>
                  <a:srgbClr val="002060"/>
                </a:solidFill>
              </a:rPr>
              <a:t>Později vyšlo najevo, že byla i třetí skupina, které se skrývaly emocionální posty úplně – ti poté psali méně vlastních emocionálních postů!</a:t>
            </a:r>
          </a:p>
          <a:p>
            <a:r>
              <a:rPr lang="cs-CZ" sz="2000" dirty="0">
                <a:solidFill>
                  <a:srgbClr val="002060"/>
                </a:solidFill>
              </a:rPr>
              <a:t>Experiment byl legální, protože všichni uživatelé souhlasí s podmínkami stránky. (experiment byl financován Pentagonem – má vojenské využití)</a:t>
            </a:r>
          </a:p>
        </p:txBody>
      </p:sp>
      <p:sp>
        <p:nvSpPr>
          <p:cNvPr id="6" name="Nadpis 5"/>
          <p:cNvSpPr>
            <a:spLocks noGrp="1"/>
          </p:cNvSpPr>
          <p:nvPr>
            <p:ph type="title"/>
          </p:nvPr>
        </p:nvSpPr>
        <p:spPr>
          <a:xfrm>
            <a:off x="179512" y="195486"/>
            <a:ext cx="4536504" cy="507703"/>
          </a:xfrm>
        </p:spPr>
        <p:txBody>
          <a:bodyPr/>
          <a:lstStyle/>
          <a:p>
            <a:r>
              <a:rPr lang="cs-CZ" dirty="0"/>
              <a:t>Emoční experiment Facebooku</a:t>
            </a:r>
          </a:p>
        </p:txBody>
      </p:sp>
    </p:spTree>
    <p:extLst>
      <p:ext uri="{BB962C8B-B14F-4D97-AF65-F5344CB8AC3E}">
        <p14:creationId xmlns:p14="http://schemas.microsoft.com/office/powerpoint/2010/main" val="6583210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sym typeface="Wingdings" panose="05000000000000000000" pitchFamily="2" charset="2"/>
              </a:rPr>
              <a:t>V angličtině se pokusům, kdy firmy zkouší nové produkty, nebo manipulují s některými částmi marketingového mixu, říká </a:t>
            </a:r>
            <a:r>
              <a:rPr lang="cs-CZ" sz="2000" b="1" dirty="0">
                <a:solidFill>
                  <a:srgbClr val="002060"/>
                </a:solidFill>
                <a:sym typeface="Wingdings" panose="05000000000000000000" pitchFamily="2" charset="2"/>
              </a:rPr>
              <a:t>Test Marketing</a:t>
            </a:r>
            <a:r>
              <a:rPr lang="cs-CZ" sz="2000" dirty="0">
                <a:solidFill>
                  <a:srgbClr val="002060"/>
                </a:solidFill>
                <a:sym typeface="Wingdings" panose="05000000000000000000" pitchFamily="2" charset="2"/>
              </a:rPr>
              <a:t> (např. </a:t>
            </a:r>
            <a:r>
              <a:rPr lang="cs-CZ" sz="2000" dirty="0" err="1">
                <a:solidFill>
                  <a:srgbClr val="002060"/>
                </a:solidFill>
                <a:sym typeface="Wingdings" panose="05000000000000000000" pitchFamily="2" charset="2"/>
              </a:rPr>
              <a:t>McPizza</a:t>
            </a:r>
            <a:r>
              <a:rPr lang="cs-CZ" sz="2000" dirty="0">
                <a:solidFill>
                  <a:srgbClr val="002060"/>
                </a:solidFill>
                <a:sym typeface="Wingdings" panose="05000000000000000000" pitchFamily="2" charset="2"/>
              </a:rPr>
              <a:t> v </a:t>
            </a:r>
            <a:r>
              <a:rPr lang="cs-CZ" sz="2000" dirty="0" err="1">
                <a:solidFill>
                  <a:srgbClr val="002060"/>
                </a:solidFill>
                <a:sym typeface="Wingdings" panose="05000000000000000000" pitchFamily="2" charset="2"/>
              </a:rPr>
              <a:t>McDonalds</a:t>
            </a:r>
            <a:r>
              <a:rPr lang="cs-CZ" sz="2000" dirty="0">
                <a:solidFill>
                  <a:srgbClr val="002060"/>
                </a:solidFill>
                <a:sym typeface="Wingdings" panose="05000000000000000000" pitchFamily="2" charset="2"/>
              </a:rPr>
              <a:t> – test, úspěch, prodej).</a:t>
            </a:r>
          </a:p>
          <a:p>
            <a:r>
              <a:rPr lang="cs-CZ" sz="2000" b="1" dirty="0" err="1">
                <a:solidFill>
                  <a:srgbClr val="002060"/>
                </a:solidFill>
                <a:sym typeface="Wingdings" panose="05000000000000000000" pitchFamily="2" charset="2"/>
              </a:rPr>
              <a:t>Virtual</a:t>
            </a:r>
            <a:r>
              <a:rPr lang="cs-CZ" sz="2000" b="1" dirty="0">
                <a:solidFill>
                  <a:srgbClr val="002060"/>
                </a:solidFill>
                <a:sym typeface="Wingdings" panose="05000000000000000000" pitchFamily="2" charset="2"/>
              </a:rPr>
              <a:t> Test Marketing </a:t>
            </a:r>
            <a:r>
              <a:rPr lang="cs-CZ" sz="2000" dirty="0">
                <a:solidFill>
                  <a:srgbClr val="002060"/>
                </a:solidFill>
                <a:sym typeface="Wingdings" panose="05000000000000000000" pitchFamily="2" charset="2"/>
              </a:rPr>
              <a:t>– díky využití technologií nemusíme dělat prototypy, ale vše modelujeme v nějakém programu (od využití specializovaného SW, až po využití ve hrách – Second </a:t>
            </a:r>
            <a:r>
              <a:rPr lang="cs-CZ" sz="2000" dirty="0" err="1">
                <a:solidFill>
                  <a:srgbClr val="002060"/>
                </a:solidFill>
                <a:sym typeface="Wingdings" panose="05000000000000000000" pitchFamily="2" charset="2"/>
              </a:rPr>
              <a:t>Life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Minecraft</a:t>
            </a:r>
            <a:r>
              <a:rPr lang="cs-CZ" sz="2000" dirty="0">
                <a:solidFill>
                  <a:srgbClr val="002060"/>
                </a:solidFill>
                <a:sym typeface="Wingdings" panose="05000000000000000000" pitchFamily="2" charset="2"/>
              </a:rPr>
              <a:t>)</a:t>
            </a:r>
          </a:p>
          <a:p>
            <a:r>
              <a:rPr lang="cs-CZ" sz="2000" b="1" dirty="0">
                <a:solidFill>
                  <a:srgbClr val="002060"/>
                </a:solidFill>
                <a:sym typeface="Wingdings" panose="05000000000000000000" pitchFamily="2" charset="2"/>
              </a:rPr>
              <a:t>Web-</a:t>
            </a:r>
            <a:r>
              <a:rPr lang="cs-CZ" sz="2000" b="1" dirty="0" err="1">
                <a:solidFill>
                  <a:srgbClr val="002060"/>
                </a:solidFill>
                <a:sym typeface="Wingdings" panose="05000000000000000000" pitchFamily="2" charset="2"/>
              </a:rPr>
              <a:t>Based</a:t>
            </a:r>
            <a:r>
              <a:rPr lang="cs-CZ" sz="2000" b="1" dirty="0">
                <a:solidFill>
                  <a:srgbClr val="002060"/>
                </a:solidFill>
                <a:sym typeface="Wingdings" panose="05000000000000000000" pitchFamily="2" charset="2"/>
              </a:rPr>
              <a:t> </a:t>
            </a:r>
            <a:r>
              <a:rPr lang="cs-CZ" sz="2000" b="1" dirty="0" err="1">
                <a:solidFill>
                  <a:srgbClr val="002060"/>
                </a:solidFill>
                <a:sym typeface="Wingdings" panose="05000000000000000000" pitchFamily="2" charset="2"/>
              </a:rPr>
              <a:t>Experiments</a:t>
            </a:r>
            <a:r>
              <a:rPr lang="cs-CZ" sz="2000" b="1" dirty="0">
                <a:solidFill>
                  <a:srgbClr val="002060"/>
                </a:solidFill>
                <a:sym typeface="Wingdings" panose="05000000000000000000" pitchFamily="2" charset="2"/>
              </a:rPr>
              <a:t> </a:t>
            </a:r>
            <a:r>
              <a:rPr lang="cs-CZ" sz="2000" dirty="0">
                <a:solidFill>
                  <a:srgbClr val="002060"/>
                </a:solidFill>
                <a:sym typeface="Wingdings" panose="05000000000000000000" pitchFamily="2" charset="2"/>
              </a:rPr>
              <a:t>– díky databázovému marketingu (</a:t>
            </a:r>
            <a:r>
              <a:rPr lang="cs-CZ" sz="2000" b="1" dirty="0">
                <a:solidFill>
                  <a:srgbClr val="002060"/>
                </a:solidFill>
                <a:sym typeface="Wingdings" panose="05000000000000000000" pitchFamily="2" charset="2"/>
              </a:rPr>
              <a:t>CRM – </a:t>
            </a:r>
            <a:r>
              <a:rPr lang="cs-CZ" sz="2000" b="1" dirty="0" err="1">
                <a:solidFill>
                  <a:srgbClr val="002060"/>
                </a:solidFill>
                <a:sym typeface="Wingdings" panose="05000000000000000000" pitchFamily="2" charset="2"/>
              </a:rPr>
              <a:t>Customer</a:t>
            </a:r>
            <a:r>
              <a:rPr lang="cs-CZ" sz="2000" b="1" dirty="0">
                <a:solidFill>
                  <a:srgbClr val="002060"/>
                </a:solidFill>
                <a:sym typeface="Wingdings" panose="05000000000000000000" pitchFamily="2" charset="2"/>
              </a:rPr>
              <a:t> </a:t>
            </a:r>
            <a:r>
              <a:rPr lang="cs-CZ" sz="2000" b="1" dirty="0" err="1">
                <a:solidFill>
                  <a:srgbClr val="002060"/>
                </a:solidFill>
                <a:sym typeface="Wingdings" panose="05000000000000000000" pitchFamily="2" charset="2"/>
              </a:rPr>
              <a:t>Relationship</a:t>
            </a:r>
            <a:r>
              <a:rPr lang="cs-CZ" sz="2000" b="1" dirty="0">
                <a:solidFill>
                  <a:srgbClr val="002060"/>
                </a:solidFill>
                <a:sym typeface="Wingdings" panose="05000000000000000000" pitchFamily="2" charset="2"/>
              </a:rPr>
              <a:t> Marketing</a:t>
            </a:r>
            <a:r>
              <a:rPr lang="cs-CZ" sz="2000" dirty="0">
                <a:solidFill>
                  <a:srgbClr val="002060"/>
                </a:solidFill>
                <a:sym typeface="Wingdings" panose="05000000000000000000" pitchFamily="2" charset="2"/>
              </a:rPr>
              <a:t>) a prodejům přes internet můžeme každému zákazníkovi vytvářet nabídku šitou na míru – můžeme jednoduše testovat, co ovlivňuje jaké zákazníky podle jejich charakteristik, a ostatní zákazníci se o tom nedozví – nezkresluje nám celý trh. (např. </a:t>
            </a:r>
            <a:r>
              <a:rPr lang="cs-CZ" sz="2000" dirty="0" err="1">
                <a:solidFill>
                  <a:srgbClr val="002060"/>
                </a:solidFill>
                <a:sym typeface="Wingdings" panose="05000000000000000000" pitchFamily="2" charset="2"/>
              </a:rPr>
              <a:t>bannerová</a:t>
            </a:r>
            <a:r>
              <a:rPr lang="cs-CZ" sz="2000" dirty="0">
                <a:solidFill>
                  <a:srgbClr val="002060"/>
                </a:solidFill>
                <a:sym typeface="Wingdings" panose="05000000000000000000" pitchFamily="2" charset="2"/>
              </a:rPr>
              <a:t> reklama – která funguje)</a:t>
            </a:r>
            <a:endParaRPr lang="cs-CZ" sz="2000" dirty="0">
              <a:solidFill>
                <a:srgbClr val="002060"/>
              </a:solidFill>
            </a:endParaRPr>
          </a:p>
        </p:txBody>
      </p:sp>
      <p:sp>
        <p:nvSpPr>
          <p:cNvPr id="6" name="Nadpis 5"/>
          <p:cNvSpPr>
            <a:spLocks noGrp="1"/>
          </p:cNvSpPr>
          <p:nvPr>
            <p:ph type="title"/>
          </p:nvPr>
        </p:nvSpPr>
        <p:spPr>
          <a:xfrm>
            <a:off x="179512" y="195486"/>
            <a:ext cx="4536504" cy="507703"/>
          </a:xfrm>
        </p:spPr>
        <p:txBody>
          <a:bodyPr/>
          <a:lstStyle/>
          <a:p>
            <a:r>
              <a:rPr lang="cs-CZ" dirty="0"/>
              <a:t>Test Marketing</a:t>
            </a:r>
          </a:p>
        </p:txBody>
      </p:sp>
    </p:spTree>
    <p:extLst>
      <p:ext uri="{BB962C8B-B14F-4D97-AF65-F5344CB8AC3E}">
        <p14:creationId xmlns:p14="http://schemas.microsoft.com/office/powerpoint/2010/main" val="7294891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Testování nového produktu (nápady, prototypy).</a:t>
            </a:r>
          </a:p>
          <a:p>
            <a:r>
              <a:rPr lang="cs-CZ" sz="2000" dirty="0">
                <a:solidFill>
                  <a:srgbClr val="002060"/>
                </a:solidFill>
              </a:rPr>
              <a:t>Testování obalu.</a:t>
            </a:r>
          </a:p>
          <a:p>
            <a:r>
              <a:rPr lang="cs-CZ" sz="2000" dirty="0">
                <a:solidFill>
                  <a:srgbClr val="002060"/>
                </a:solidFill>
              </a:rPr>
              <a:t>Testování značky – všechny aspekty.</a:t>
            </a:r>
          </a:p>
          <a:p>
            <a:r>
              <a:rPr lang="cs-CZ" sz="2000" dirty="0">
                <a:solidFill>
                  <a:srgbClr val="002060"/>
                </a:solidFill>
              </a:rPr>
              <a:t>Senzorické testy.</a:t>
            </a:r>
          </a:p>
          <a:p>
            <a:r>
              <a:rPr lang="cs-CZ" sz="2000" dirty="0">
                <a:solidFill>
                  <a:srgbClr val="002060"/>
                </a:solidFill>
              </a:rPr>
              <a:t>Testy porovnávající s konkurencí.</a:t>
            </a:r>
          </a:p>
          <a:p>
            <a:r>
              <a:rPr lang="cs-CZ" sz="2000" dirty="0">
                <a:solidFill>
                  <a:srgbClr val="002060"/>
                </a:solidFill>
              </a:rPr>
              <a:t>Výzkum vnímání (percepce).</a:t>
            </a:r>
          </a:p>
          <a:p>
            <a:r>
              <a:rPr lang="cs-CZ" sz="2000" dirty="0">
                <a:solidFill>
                  <a:srgbClr val="002060"/>
                </a:solidFill>
              </a:rPr>
              <a:t>Výzkumy velikosti trhu.</a:t>
            </a:r>
          </a:p>
        </p:txBody>
      </p:sp>
      <p:sp>
        <p:nvSpPr>
          <p:cNvPr id="6" name="Nadpis 5"/>
          <p:cNvSpPr>
            <a:spLocks noGrp="1"/>
          </p:cNvSpPr>
          <p:nvPr>
            <p:ph type="title"/>
          </p:nvPr>
        </p:nvSpPr>
        <p:spPr>
          <a:xfrm>
            <a:off x="179512" y="195486"/>
            <a:ext cx="4536504" cy="507703"/>
          </a:xfrm>
        </p:spPr>
        <p:txBody>
          <a:bodyPr/>
          <a:lstStyle/>
          <a:p>
            <a:r>
              <a:rPr lang="cs-CZ" dirty="0"/>
              <a:t>MV v oblasti produktu</a:t>
            </a:r>
          </a:p>
        </p:txBody>
      </p:sp>
    </p:spTree>
    <p:extLst>
      <p:ext uri="{BB962C8B-B14F-4D97-AF65-F5344CB8AC3E}">
        <p14:creationId xmlns:p14="http://schemas.microsoft.com/office/powerpoint/2010/main" val="18956661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Cenovým výzkumem můžeme zjistit např.: </a:t>
            </a:r>
          </a:p>
          <a:p>
            <a:pPr lvl="1"/>
            <a:r>
              <a:rPr lang="cs-CZ" sz="1800" dirty="0">
                <a:solidFill>
                  <a:srgbClr val="002060"/>
                </a:solidFill>
              </a:rPr>
              <a:t>jakou cenu zákazník očekává, </a:t>
            </a:r>
          </a:p>
          <a:p>
            <a:pPr lvl="1"/>
            <a:r>
              <a:rPr lang="cs-CZ" sz="1800" dirty="0">
                <a:solidFill>
                  <a:srgbClr val="002060"/>
                </a:solidFill>
              </a:rPr>
              <a:t>v jakých cenových polohách je produkt přijatelný, </a:t>
            </a:r>
          </a:p>
          <a:p>
            <a:pPr lvl="1"/>
            <a:r>
              <a:rPr lang="cs-CZ" sz="1800" dirty="0">
                <a:solidFill>
                  <a:srgbClr val="002060"/>
                </a:solidFill>
              </a:rPr>
              <a:t>jakou cenu je ještě zákazník ochoten zaplatit, </a:t>
            </a:r>
          </a:p>
          <a:p>
            <a:pPr lvl="1"/>
            <a:r>
              <a:rPr lang="cs-CZ" sz="1800" dirty="0">
                <a:solidFill>
                  <a:srgbClr val="002060"/>
                </a:solidFill>
              </a:rPr>
              <a:t>od jaké cenové polohy už je produkt naprosto nepřijatelný. </a:t>
            </a:r>
          </a:p>
          <a:p>
            <a:r>
              <a:rPr lang="cs-CZ" sz="2000" dirty="0">
                <a:solidFill>
                  <a:srgbClr val="002060"/>
                </a:solidFill>
              </a:rPr>
              <a:t>Výzkum cenové pružnosti (elasticity).</a:t>
            </a:r>
          </a:p>
          <a:p>
            <a:r>
              <a:rPr lang="cs-CZ" sz="2000" dirty="0">
                <a:solidFill>
                  <a:srgbClr val="002060"/>
                </a:solidFill>
              </a:rPr>
              <a:t>Testy vnímání ceny.</a:t>
            </a:r>
          </a:p>
          <a:p>
            <a:r>
              <a:rPr lang="cs-CZ" sz="2000" dirty="0">
                <a:solidFill>
                  <a:srgbClr val="002060"/>
                </a:solidFill>
              </a:rPr>
              <a:t>Testy cenové pružnosti.</a:t>
            </a:r>
          </a:p>
          <a:p>
            <a:r>
              <a:rPr lang="cs-CZ" sz="2000" dirty="0">
                <a:solidFill>
                  <a:srgbClr val="002060"/>
                </a:solidFill>
              </a:rPr>
              <a:t>Testy cenových prahů.</a:t>
            </a:r>
          </a:p>
          <a:p>
            <a:r>
              <a:rPr lang="cs-CZ" sz="2000" dirty="0">
                <a:solidFill>
                  <a:srgbClr val="002060"/>
                </a:solidFill>
              </a:rPr>
              <a:t>Testy pozice ceny na trhu.</a:t>
            </a:r>
          </a:p>
          <a:p>
            <a:r>
              <a:rPr lang="cs-CZ" sz="2000" dirty="0">
                <a:solidFill>
                  <a:srgbClr val="002060"/>
                </a:solidFill>
              </a:rPr>
              <a:t>Testy akceptace ceny.</a:t>
            </a:r>
          </a:p>
        </p:txBody>
      </p:sp>
      <p:sp>
        <p:nvSpPr>
          <p:cNvPr id="6" name="Nadpis 5"/>
          <p:cNvSpPr>
            <a:spLocks noGrp="1"/>
          </p:cNvSpPr>
          <p:nvPr>
            <p:ph type="title"/>
          </p:nvPr>
        </p:nvSpPr>
        <p:spPr>
          <a:xfrm>
            <a:off x="179512" y="195486"/>
            <a:ext cx="4536504" cy="507703"/>
          </a:xfrm>
        </p:spPr>
        <p:txBody>
          <a:bodyPr/>
          <a:lstStyle/>
          <a:p>
            <a:r>
              <a:rPr lang="cs-CZ" dirty="0"/>
              <a:t>MV v oblasti ceny</a:t>
            </a:r>
          </a:p>
        </p:txBody>
      </p:sp>
    </p:spTree>
    <p:extLst>
      <p:ext uri="{BB962C8B-B14F-4D97-AF65-F5344CB8AC3E}">
        <p14:creationId xmlns:p14="http://schemas.microsoft.com/office/powerpoint/2010/main" val="1723179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výzkumu distribuce je zjistit potenciální možnosti zvýšení odbytu, popř. odstranění tzv. </a:t>
            </a:r>
            <a:r>
              <a:rPr lang="cs-CZ" sz="2000" i="1" dirty="0">
                <a:solidFill>
                  <a:srgbClr val="002060"/>
                </a:solidFill>
              </a:rPr>
              <a:t>distribučních chyb</a:t>
            </a:r>
            <a:r>
              <a:rPr lang="cs-CZ" sz="2000" dirty="0">
                <a:solidFill>
                  <a:srgbClr val="002060"/>
                </a:solidFill>
              </a:rPr>
              <a:t>, budování a výběr distribučních cest jednotlivých distribučních článků, spolupráce s místními orgány při rozmísťování prodejních jednotek, zjištění potřeb řešených v místě nákupu. </a:t>
            </a:r>
          </a:p>
          <a:p>
            <a:r>
              <a:rPr lang="cs-CZ" sz="2000" dirty="0">
                <a:solidFill>
                  <a:srgbClr val="002060"/>
                </a:solidFill>
              </a:rPr>
              <a:t>Výzkumy umístění skladů.</a:t>
            </a:r>
          </a:p>
          <a:p>
            <a:r>
              <a:rPr lang="cs-CZ" sz="2000" dirty="0">
                <a:solidFill>
                  <a:srgbClr val="002060"/>
                </a:solidFill>
              </a:rPr>
              <a:t>Výzkumy umístění prodejen.</a:t>
            </a:r>
          </a:p>
          <a:p>
            <a:r>
              <a:rPr lang="cs-CZ" sz="2000" dirty="0">
                <a:solidFill>
                  <a:srgbClr val="002060"/>
                </a:solidFill>
              </a:rPr>
              <a:t>Výzkumy umístění produktů v prodejnách.</a:t>
            </a:r>
          </a:p>
          <a:p>
            <a:r>
              <a:rPr lang="cs-CZ" sz="2000" dirty="0">
                <a:solidFill>
                  <a:srgbClr val="002060"/>
                </a:solidFill>
              </a:rPr>
              <a:t>Výzkumy aktivit v distribuční cestě.</a:t>
            </a:r>
          </a:p>
        </p:txBody>
      </p:sp>
      <p:sp>
        <p:nvSpPr>
          <p:cNvPr id="6" name="Nadpis 5"/>
          <p:cNvSpPr>
            <a:spLocks noGrp="1"/>
          </p:cNvSpPr>
          <p:nvPr>
            <p:ph type="title"/>
          </p:nvPr>
        </p:nvSpPr>
        <p:spPr>
          <a:xfrm>
            <a:off x="179512" y="195486"/>
            <a:ext cx="4536504" cy="507703"/>
          </a:xfrm>
        </p:spPr>
        <p:txBody>
          <a:bodyPr/>
          <a:lstStyle/>
          <a:p>
            <a:r>
              <a:rPr lang="cs-CZ" dirty="0"/>
              <a:t>MV v oblasti distribuce</a:t>
            </a:r>
          </a:p>
        </p:txBody>
      </p:sp>
    </p:spTree>
    <p:extLst>
      <p:ext uri="{BB962C8B-B14F-4D97-AF65-F5344CB8AC3E}">
        <p14:creationId xmlns:p14="http://schemas.microsoft.com/office/powerpoint/2010/main" val="5869155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Testování inzerátů.</a:t>
            </a:r>
          </a:p>
          <a:p>
            <a:r>
              <a:rPr lang="cs-CZ" sz="2400" dirty="0">
                <a:solidFill>
                  <a:srgbClr val="002060"/>
                </a:solidFill>
              </a:rPr>
              <a:t>Testování TV spotů.</a:t>
            </a:r>
          </a:p>
          <a:p>
            <a:r>
              <a:rPr lang="cs-CZ" sz="2400" dirty="0">
                <a:solidFill>
                  <a:srgbClr val="002060"/>
                </a:solidFill>
              </a:rPr>
              <a:t>Testování spotů v rádiu.</a:t>
            </a:r>
          </a:p>
          <a:p>
            <a:r>
              <a:rPr lang="cs-CZ" sz="2400" dirty="0">
                <a:solidFill>
                  <a:srgbClr val="002060"/>
                </a:solidFill>
              </a:rPr>
              <a:t>Testování sloganů.</a:t>
            </a:r>
          </a:p>
          <a:p>
            <a:r>
              <a:rPr lang="cs-CZ" sz="2400" dirty="0">
                <a:solidFill>
                  <a:srgbClr val="002060"/>
                </a:solidFill>
              </a:rPr>
              <a:t>Testování grafických návrhů.</a:t>
            </a:r>
          </a:p>
          <a:p>
            <a:r>
              <a:rPr lang="cs-CZ" sz="2400" dirty="0">
                <a:solidFill>
                  <a:srgbClr val="002060"/>
                </a:solidFill>
              </a:rPr>
              <a:t>Testování vybavení si reklamy.</a:t>
            </a:r>
          </a:p>
          <a:p>
            <a:r>
              <a:rPr lang="cs-CZ" sz="2400" dirty="0">
                <a:solidFill>
                  <a:srgbClr val="002060"/>
                </a:solidFill>
              </a:rPr>
              <a:t>Masové výzkumy celého komunikačního trhu – která média ovlivňují které zákazníky, jak atd.</a:t>
            </a:r>
          </a:p>
          <a:p>
            <a:pPr lvl="1"/>
            <a:r>
              <a:rPr lang="cs-CZ" sz="1800" dirty="0">
                <a:solidFill>
                  <a:srgbClr val="002060"/>
                </a:solidFill>
                <a:hlinkClick r:id="rId3"/>
              </a:rPr>
              <a:t>Výzkum: Češi a reklama 2018</a:t>
            </a:r>
            <a:r>
              <a:rPr lang="cs-CZ" sz="1800" dirty="0">
                <a:solidFill>
                  <a:srgbClr val="002060"/>
                </a:solidFill>
              </a:rPr>
              <a:t>.</a:t>
            </a:r>
          </a:p>
          <a:p>
            <a:pPr lvl="1"/>
            <a:r>
              <a:rPr lang="cs-CZ" sz="1800" dirty="0">
                <a:solidFill>
                  <a:srgbClr val="002060"/>
                </a:solidFill>
                <a:hlinkClick r:id="rId4"/>
              </a:rPr>
              <a:t>Media projekt 2017</a:t>
            </a:r>
            <a:r>
              <a:rPr lang="cs-CZ" sz="1800" dirty="0">
                <a:solidFill>
                  <a:srgbClr val="002060"/>
                </a:solidFill>
              </a:rPr>
              <a:t>. </a:t>
            </a:r>
          </a:p>
        </p:txBody>
      </p:sp>
      <p:sp>
        <p:nvSpPr>
          <p:cNvPr id="6" name="Nadpis 5"/>
          <p:cNvSpPr>
            <a:spLocks noGrp="1"/>
          </p:cNvSpPr>
          <p:nvPr>
            <p:ph type="title"/>
          </p:nvPr>
        </p:nvSpPr>
        <p:spPr>
          <a:xfrm>
            <a:off x="179512" y="195486"/>
            <a:ext cx="6984776" cy="507703"/>
          </a:xfrm>
        </p:spPr>
        <p:txBody>
          <a:bodyPr/>
          <a:lstStyle/>
          <a:p>
            <a:r>
              <a:rPr lang="cs-CZ" dirty="0"/>
              <a:t>MV v oblasti marketingové komunikace</a:t>
            </a:r>
          </a:p>
        </p:txBody>
      </p:sp>
    </p:spTree>
    <p:extLst>
      <p:ext uri="{BB962C8B-B14F-4D97-AF65-F5344CB8AC3E}">
        <p14:creationId xmlns:p14="http://schemas.microsoft.com/office/powerpoint/2010/main" val="274177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800" dirty="0">
                <a:solidFill>
                  <a:srgbClr val="002060"/>
                </a:solidFill>
              </a:rPr>
              <a:t>Výborně zpracovaná sekce </a:t>
            </a:r>
            <a:r>
              <a:rPr lang="cs-CZ" sz="2800" dirty="0">
                <a:solidFill>
                  <a:srgbClr val="002060"/>
                </a:solidFill>
                <a:hlinkClick r:id="rId3"/>
              </a:rPr>
              <a:t>návody</a:t>
            </a:r>
            <a:r>
              <a:rPr lang="cs-CZ" sz="2800" dirty="0">
                <a:solidFill>
                  <a:srgbClr val="002060"/>
                </a:solidFill>
              </a:rPr>
              <a:t>.</a:t>
            </a:r>
          </a:p>
          <a:p>
            <a:r>
              <a:rPr lang="cs-CZ" sz="2800" dirty="0">
                <a:solidFill>
                  <a:srgbClr val="002060"/>
                </a:solidFill>
              </a:rPr>
              <a:t>Lze vyfiltrovat teritorium – zahraničí.</a:t>
            </a:r>
          </a:p>
          <a:p>
            <a:r>
              <a:rPr lang="cs-CZ" sz="2800" dirty="0">
                <a:solidFill>
                  <a:srgbClr val="002060"/>
                </a:solidFill>
              </a:rPr>
              <a:t>Obsahuje pro každou zemi na světě (!!!) např.: základní charakteristiku, ekonomický přehled, zahraniční obchod a investice, vztahy země s EU, obchodní a ekonomickou spolupráci s ČR, mapu oborových příležitostí a další.</a:t>
            </a:r>
            <a:endParaRPr lang="cs-CZ" sz="2400" dirty="0">
              <a:solidFill>
                <a:srgbClr val="002060"/>
              </a:solidFill>
            </a:endParaRPr>
          </a:p>
        </p:txBody>
      </p:sp>
      <p:sp>
        <p:nvSpPr>
          <p:cNvPr id="6" name="Nadpis 5"/>
          <p:cNvSpPr>
            <a:spLocks noGrp="1"/>
          </p:cNvSpPr>
          <p:nvPr>
            <p:ph type="title"/>
          </p:nvPr>
        </p:nvSpPr>
        <p:spPr>
          <a:xfrm>
            <a:off x="179512" y="195486"/>
            <a:ext cx="5688632" cy="507703"/>
          </a:xfrm>
        </p:spPr>
        <p:txBody>
          <a:bodyPr/>
          <a:lstStyle/>
          <a:p>
            <a:r>
              <a:rPr lang="cs-CZ" dirty="0"/>
              <a:t>Zdroj informací – businessinfo.cz</a:t>
            </a:r>
          </a:p>
        </p:txBody>
      </p:sp>
    </p:spTree>
    <p:extLst>
      <p:ext uri="{BB962C8B-B14F-4D97-AF65-F5344CB8AC3E}">
        <p14:creationId xmlns:p14="http://schemas.microsoft.com/office/powerpoint/2010/main" val="36772774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6-12 respondentů</a:t>
            </a:r>
          </a:p>
          <a:p>
            <a:r>
              <a:rPr lang="cs-CZ" sz="2000" dirty="0">
                <a:solidFill>
                  <a:srgbClr val="002060"/>
                </a:solidFill>
              </a:rPr>
              <a:t>délka trvání cca 2 hodiny</a:t>
            </a:r>
          </a:p>
          <a:p>
            <a:r>
              <a:rPr lang="cs-CZ" sz="2000" dirty="0">
                <a:solidFill>
                  <a:srgbClr val="002060"/>
                </a:solidFill>
              </a:rPr>
              <a:t>volba dne a času (17:00 – 20:00)</a:t>
            </a:r>
          </a:p>
          <a:p>
            <a:r>
              <a:rPr lang="cs-CZ" sz="2000" dirty="0">
                <a:solidFill>
                  <a:srgbClr val="002060"/>
                </a:solidFill>
              </a:rPr>
              <a:t>Audiovizuální záznam</a:t>
            </a:r>
          </a:p>
          <a:p>
            <a:r>
              <a:rPr lang="cs-CZ" sz="2000" dirty="0">
                <a:solidFill>
                  <a:srgbClr val="002060"/>
                </a:solidFill>
              </a:rPr>
              <a:t>Profesionální přístup moderátora (psycholog)</a:t>
            </a:r>
          </a:p>
          <a:p>
            <a:endParaRPr lang="cs-CZ" sz="2000" dirty="0">
              <a:solidFill>
                <a:srgbClr val="002060"/>
              </a:solidFill>
            </a:endParaRPr>
          </a:p>
          <a:p>
            <a:r>
              <a:rPr lang="cs-CZ" sz="2000" dirty="0">
                <a:solidFill>
                  <a:srgbClr val="002060"/>
                </a:solidFill>
              </a:rPr>
              <a:t>použití: zjištění koncepčních pohledů na výrobky, balení, propagaci, typ média, zjištění očekávání a požadavků, objasnění postojů a způsobů chování, atd. </a:t>
            </a:r>
          </a:p>
        </p:txBody>
      </p:sp>
      <p:sp>
        <p:nvSpPr>
          <p:cNvPr id="6" name="Nadpis 5"/>
          <p:cNvSpPr>
            <a:spLocks noGrp="1"/>
          </p:cNvSpPr>
          <p:nvPr>
            <p:ph type="title"/>
          </p:nvPr>
        </p:nvSpPr>
        <p:spPr>
          <a:xfrm>
            <a:off x="179512" y="195486"/>
            <a:ext cx="4536504" cy="507703"/>
          </a:xfrm>
        </p:spPr>
        <p:txBody>
          <a:bodyPr/>
          <a:lstStyle/>
          <a:p>
            <a:r>
              <a:rPr lang="cs-CZ" dirty="0"/>
              <a:t>Skupinový rozhovor</a:t>
            </a:r>
          </a:p>
        </p:txBody>
      </p:sp>
    </p:spTree>
    <p:extLst>
      <p:ext uri="{BB962C8B-B14F-4D97-AF65-F5344CB8AC3E}">
        <p14:creationId xmlns:p14="http://schemas.microsoft.com/office/powerpoint/2010/main" val="10646336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zjistit subjektivní obraz zákazníka o značce, produktu, firmě, MK (analýza image)</a:t>
            </a:r>
          </a:p>
          <a:p>
            <a:r>
              <a:rPr lang="cs-CZ" sz="2000" dirty="0">
                <a:solidFill>
                  <a:srgbClr val="002060"/>
                </a:solidFill>
              </a:rPr>
              <a:t>funguje na principu 5 -10 bipolárních charakteristik (</a:t>
            </a:r>
            <a:r>
              <a:rPr lang="cs-CZ" sz="2000" dirty="0" err="1">
                <a:solidFill>
                  <a:srgbClr val="002060"/>
                </a:solidFill>
              </a:rPr>
              <a:t>dobrý-špatný</a:t>
            </a:r>
            <a:r>
              <a:rPr lang="cs-CZ" sz="2000" dirty="0">
                <a:solidFill>
                  <a:srgbClr val="002060"/>
                </a:solidFill>
              </a:rPr>
              <a:t>, </a:t>
            </a:r>
            <a:r>
              <a:rPr lang="cs-CZ" sz="2000" dirty="0" err="1">
                <a:solidFill>
                  <a:srgbClr val="002060"/>
                </a:solidFill>
              </a:rPr>
              <a:t>levný-drahý</a:t>
            </a:r>
            <a:r>
              <a:rPr lang="cs-CZ" sz="2000" dirty="0">
                <a:solidFill>
                  <a:srgbClr val="002060"/>
                </a:solidFill>
              </a:rPr>
              <a:t>, atd.)  </a:t>
            </a:r>
          </a:p>
          <a:p>
            <a:r>
              <a:rPr lang="cs-CZ" sz="2000" dirty="0">
                <a:solidFill>
                  <a:srgbClr val="002060"/>
                </a:solidFill>
              </a:rPr>
              <a:t>využití  škály (7-stupňová) </a:t>
            </a:r>
          </a:p>
          <a:p>
            <a:r>
              <a:rPr lang="cs-CZ" sz="2000" dirty="0">
                <a:solidFill>
                  <a:srgbClr val="002060"/>
                </a:solidFill>
              </a:rPr>
              <a:t>konečná podoba je vyjádřena graficky </a:t>
            </a:r>
          </a:p>
        </p:txBody>
      </p:sp>
      <p:sp>
        <p:nvSpPr>
          <p:cNvPr id="6" name="Nadpis 5"/>
          <p:cNvSpPr>
            <a:spLocks noGrp="1"/>
          </p:cNvSpPr>
          <p:nvPr>
            <p:ph type="title"/>
          </p:nvPr>
        </p:nvSpPr>
        <p:spPr>
          <a:xfrm>
            <a:off x="179512" y="195486"/>
            <a:ext cx="4536504" cy="507703"/>
          </a:xfrm>
        </p:spPr>
        <p:txBody>
          <a:bodyPr/>
          <a:lstStyle/>
          <a:p>
            <a:r>
              <a:rPr lang="cs-CZ" dirty="0"/>
              <a:t>Sémantický diferenciál</a:t>
            </a:r>
          </a:p>
        </p:txBody>
      </p:sp>
    </p:spTree>
    <p:extLst>
      <p:ext uri="{BB962C8B-B14F-4D97-AF65-F5344CB8AC3E}">
        <p14:creationId xmlns:p14="http://schemas.microsoft.com/office/powerpoint/2010/main" val="3212478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Základním principem je projekce vlastních pocitů a názorů na třetí osobu nebo věc, což člověku umožňuje vyjádřit svůj názor daleko spontánněji, bez vnitřní „</a:t>
            </a:r>
            <a:r>
              <a:rPr lang="cs-CZ" sz="2000" dirty="0" err="1">
                <a:solidFill>
                  <a:srgbClr val="002060"/>
                </a:solidFill>
              </a:rPr>
              <a:t>sebecenzury</a:t>
            </a:r>
            <a:r>
              <a:rPr lang="cs-CZ" sz="2000" dirty="0">
                <a:solidFill>
                  <a:srgbClr val="002060"/>
                </a:solidFill>
              </a:rPr>
              <a:t>“ a bez rizika kritiky názoru. </a:t>
            </a:r>
          </a:p>
          <a:p>
            <a:r>
              <a:rPr lang="cs-CZ" sz="2000" dirty="0" err="1">
                <a:solidFill>
                  <a:srgbClr val="002060"/>
                </a:solidFill>
              </a:rPr>
              <a:t>Bubble</a:t>
            </a:r>
            <a:r>
              <a:rPr lang="cs-CZ" sz="2000" dirty="0">
                <a:solidFill>
                  <a:srgbClr val="002060"/>
                </a:solidFill>
              </a:rPr>
              <a:t> test </a:t>
            </a:r>
          </a:p>
          <a:p>
            <a:r>
              <a:rPr lang="cs-CZ" sz="2000" dirty="0">
                <a:solidFill>
                  <a:srgbClr val="002060"/>
                </a:solidFill>
              </a:rPr>
              <a:t>Asociační testy – větné doplňování</a:t>
            </a:r>
          </a:p>
          <a:p>
            <a:r>
              <a:rPr lang="cs-CZ" sz="2000" dirty="0">
                <a:solidFill>
                  <a:srgbClr val="002060"/>
                </a:solidFill>
              </a:rPr>
              <a:t>Fyziognomický test - obrazová technika, která spočívá na principu přiřazování</a:t>
            </a:r>
          </a:p>
          <a:p>
            <a:r>
              <a:rPr lang="cs-CZ" sz="2000" dirty="0">
                <a:solidFill>
                  <a:srgbClr val="002060"/>
                </a:solidFill>
              </a:rPr>
              <a:t>Kreativní techniky – koláže , kresebné techniky i práce s různým materiálem</a:t>
            </a:r>
          </a:p>
          <a:p>
            <a:r>
              <a:rPr lang="cs-CZ" sz="2000" dirty="0">
                <a:solidFill>
                  <a:srgbClr val="002060"/>
                </a:solidFill>
              </a:rPr>
              <a:t>Kresebné techniky</a:t>
            </a:r>
          </a:p>
          <a:p>
            <a:r>
              <a:rPr lang="cs-CZ" sz="2000" dirty="0">
                <a:solidFill>
                  <a:srgbClr val="002060"/>
                </a:solidFill>
              </a:rPr>
              <a:t>Test barev, tvarů </a:t>
            </a:r>
          </a:p>
          <a:p>
            <a:r>
              <a:rPr lang="cs-CZ" sz="2000" dirty="0">
                <a:solidFill>
                  <a:srgbClr val="002060"/>
                </a:solidFill>
              </a:rPr>
              <a:t>Technika „trezor“</a:t>
            </a:r>
          </a:p>
          <a:p>
            <a:endParaRPr lang="cs-CZ" sz="2000" dirty="0">
              <a:solidFill>
                <a:srgbClr val="002060"/>
              </a:solidFill>
            </a:endParaRPr>
          </a:p>
        </p:txBody>
      </p:sp>
      <p:sp>
        <p:nvSpPr>
          <p:cNvPr id="6" name="Nadpis 5"/>
          <p:cNvSpPr>
            <a:spLocks noGrp="1"/>
          </p:cNvSpPr>
          <p:nvPr>
            <p:ph type="title"/>
          </p:nvPr>
        </p:nvSpPr>
        <p:spPr>
          <a:xfrm>
            <a:off x="179512" y="195486"/>
            <a:ext cx="4536504" cy="507703"/>
          </a:xfrm>
        </p:spPr>
        <p:txBody>
          <a:bodyPr/>
          <a:lstStyle/>
          <a:p>
            <a:r>
              <a:rPr lang="cs-CZ" dirty="0"/>
              <a:t>Projektivní techniky</a:t>
            </a:r>
          </a:p>
        </p:txBody>
      </p:sp>
    </p:spTree>
    <p:extLst>
      <p:ext uri="{BB962C8B-B14F-4D97-AF65-F5344CB8AC3E}">
        <p14:creationId xmlns:p14="http://schemas.microsoft.com/office/powerpoint/2010/main" val="41279670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CATI (</a:t>
            </a:r>
            <a:r>
              <a:rPr lang="cs-CZ" sz="2000" dirty="0" err="1">
                <a:solidFill>
                  <a:srgbClr val="002060"/>
                </a:solidFill>
              </a:rPr>
              <a:t>Computer</a:t>
            </a:r>
            <a:r>
              <a:rPr lang="cs-CZ" sz="2000" dirty="0">
                <a:solidFill>
                  <a:srgbClr val="002060"/>
                </a:solidFill>
              </a:rPr>
              <a:t> </a:t>
            </a:r>
            <a:r>
              <a:rPr lang="cs-CZ" sz="2000" dirty="0" err="1">
                <a:solidFill>
                  <a:srgbClr val="002060"/>
                </a:solidFill>
              </a:rPr>
              <a:t>Assisted</a:t>
            </a:r>
            <a:r>
              <a:rPr lang="cs-CZ" sz="2000" dirty="0">
                <a:solidFill>
                  <a:srgbClr val="002060"/>
                </a:solidFill>
              </a:rPr>
              <a:t> </a:t>
            </a:r>
            <a:r>
              <a:rPr lang="cs-CZ" sz="2000" dirty="0" err="1">
                <a:solidFill>
                  <a:srgbClr val="002060"/>
                </a:solidFill>
              </a:rPr>
              <a:t>Telephone</a:t>
            </a:r>
            <a:r>
              <a:rPr lang="cs-CZ" sz="2000" dirty="0">
                <a:solidFill>
                  <a:srgbClr val="002060"/>
                </a:solidFill>
              </a:rPr>
              <a:t> Interview) – pomocí počítače jsou vybírána a vytáčena telefonní čísla, odpovědi respondenta jsou ihned zaznamenány do PC.</a:t>
            </a:r>
          </a:p>
          <a:p>
            <a:r>
              <a:rPr lang="cs-CZ" sz="2000" dirty="0">
                <a:solidFill>
                  <a:srgbClr val="002060"/>
                </a:solidFill>
              </a:rPr>
              <a:t>CAWI (</a:t>
            </a:r>
            <a:r>
              <a:rPr lang="cs-CZ" sz="2000" dirty="0" err="1">
                <a:solidFill>
                  <a:srgbClr val="002060"/>
                </a:solidFill>
              </a:rPr>
              <a:t>Computer</a:t>
            </a:r>
            <a:r>
              <a:rPr lang="cs-CZ" sz="2000" dirty="0">
                <a:solidFill>
                  <a:srgbClr val="002060"/>
                </a:solidFill>
              </a:rPr>
              <a:t> </a:t>
            </a:r>
            <a:r>
              <a:rPr lang="cs-CZ" sz="2000" dirty="0" err="1">
                <a:solidFill>
                  <a:srgbClr val="002060"/>
                </a:solidFill>
              </a:rPr>
              <a:t>Assisted</a:t>
            </a:r>
            <a:r>
              <a:rPr lang="cs-CZ" sz="2000" dirty="0">
                <a:solidFill>
                  <a:srgbClr val="002060"/>
                </a:solidFill>
              </a:rPr>
              <a:t> Web </a:t>
            </a:r>
            <a:r>
              <a:rPr lang="cs-CZ" sz="2000" dirty="0" err="1">
                <a:solidFill>
                  <a:srgbClr val="002060"/>
                </a:solidFill>
              </a:rPr>
              <a:t>Interviewing</a:t>
            </a:r>
            <a:r>
              <a:rPr lang="cs-CZ" sz="2000" dirty="0">
                <a:solidFill>
                  <a:srgbClr val="002060"/>
                </a:solidFill>
              </a:rPr>
              <a:t>) – dotazníky v e-mailech nebo na webových stránkách.</a:t>
            </a:r>
          </a:p>
          <a:p>
            <a:r>
              <a:rPr lang="cs-CZ" sz="2000" dirty="0">
                <a:solidFill>
                  <a:srgbClr val="002060"/>
                </a:solidFill>
              </a:rPr>
              <a:t>CAPI (</a:t>
            </a:r>
            <a:r>
              <a:rPr lang="cs-CZ" sz="2000" dirty="0" err="1">
                <a:solidFill>
                  <a:srgbClr val="002060"/>
                </a:solidFill>
              </a:rPr>
              <a:t>Computer</a:t>
            </a:r>
            <a:r>
              <a:rPr lang="cs-CZ" sz="2000" dirty="0">
                <a:solidFill>
                  <a:srgbClr val="002060"/>
                </a:solidFill>
              </a:rPr>
              <a:t> </a:t>
            </a:r>
            <a:r>
              <a:rPr lang="cs-CZ" sz="2000" dirty="0" err="1">
                <a:solidFill>
                  <a:srgbClr val="002060"/>
                </a:solidFill>
              </a:rPr>
              <a:t>Assisted</a:t>
            </a:r>
            <a:r>
              <a:rPr lang="cs-CZ" sz="2000" dirty="0">
                <a:solidFill>
                  <a:srgbClr val="002060"/>
                </a:solidFill>
              </a:rPr>
              <a:t> </a:t>
            </a:r>
            <a:r>
              <a:rPr lang="cs-CZ" sz="2000" dirty="0" err="1">
                <a:solidFill>
                  <a:srgbClr val="002060"/>
                </a:solidFill>
              </a:rPr>
              <a:t>Personal</a:t>
            </a:r>
            <a:r>
              <a:rPr lang="cs-CZ" sz="2000" dirty="0">
                <a:solidFill>
                  <a:srgbClr val="002060"/>
                </a:solidFill>
              </a:rPr>
              <a:t> Interview) - přímá metoda sběru dat prostřednictvím sítě školených tazatelů. Dotazování probíhá online - tazatelé vyplňují dotazník přímo do online aplikace na internetu.</a:t>
            </a:r>
          </a:p>
          <a:p>
            <a:r>
              <a:rPr lang="cs-CZ" sz="2000" dirty="0">
                <a:solidFill>
                  <a:srgbClr val="002060"/>
                </a:solidFill>
              </a:rPr>
              <a:t>PAPI (</a:t>
            </a:r>
            <a:r>
              <a:rPr lang="cs-CZ" sz="2000" dirty="0" err="1">
                <a:solidFill>
                  <a:srgbClr val="002060"/>
                </a:solidFill>
              </a:rPr>
              <a:t>Pen</a:t>
            </a:r>
            <a:r>
              <a:rPr lang="cs-CZ" sz="2000" dirty="0">
                <a:solidFill>
                  <a:srgbClr val="002060"/>
                </a:solidFill>
              </a:rPr>
              <a:t> and </a:t>
            </a:r>
            <a:r>
              <a:rPr lang="cs-CZ" sz="2000" dirty="0" err="1">
                <a:solidFill>
                  <a:srgbClr val="002060"/>
                </a:solidFill>
              </a:rPr>
              <a:t>Paper</a:t>
            </a:r>
            <a:r>
              <a:rPr lang="cs-CZ" sz="2000" dirty="0">
                <a:solidFill>
                  <a:srgbClr val="002060"/>
                </a:solidFill>
              </a:rPr>
              <a:t> </a:t>
            </a:r>
            <a:r>
              <a:rPr lang="cs-CZ" sz="2000" dirty="0" err="1">
                <a:solidFill>
                  <a:srgbClr val="002060"/>
                </a:solidFill>
              </a:rPr>
              <a:t>Interviewing</a:t>
            </a:r>
            <a:r>
              <a:rPr lang="cs-CZ" sz="2000" dirty="0">
                <a:solidFill>
                  <a:srgbClr val="002060"/>
                </a:solidFill>
              </a:rPr>
              <a:t>) – klasický rozhovor/dotazování s papírem a tužkou.</a:t>
            </a:r>
          </a:p>
          <a:p>
            <a:r>
              <a:rPr lang="cs-CZ" sz="2000" dirty="0">
                <a:solidFill>
                  <a:srgbClr val="002060"/>
                </a:solidFill>
              </a:rPr>
              <a:t>TAPI (Tablet </a:t>
            </a:r>
            <a:r>
              <a:rPr lang="cs-CZ" sz="2000" dirty="0" err="1">
                <a:solidFill>
                  <a:srgbClr val="002060"/>
                </a:solidFill>
              </a:rPr>
              <a:t>Assisted</a:t>
            </a:r>
            <a:r>
              <a:rPr lang="cs-CZ" sz="2000" dirty="0">
                <a:solidFill>
                  <a:srgbClr val="002060"/>
                </a:solidFill>
              </a:rPr>
              <a:t> </a:t>
            </a:r>
            <a:r>
              <a:rPr lang="cs-CZ" sz="2000" dirty="0" err="1">
                <a:solidFill>
                  <a:srgbClr val="002060"/>
                </a:solidFill>
              </a:rPr>
              <a:t>Personal</a:t>
            </a:r>
            <a:r>
              <a:rPr lang="cs-CZ" sz="2000" dirty="0">
                <a:solidFill>
                  <a:srgbClr val="002060"/>
                </a:solidFill>
              </a:rPr>
              <a:t> Interview) – s </a:t>
            </a:r>
            <a:r>
              <a:rPr lang="cs-CZ" sz="2000" dirty="0" err="1">
                <a:solidFill>
                  <a:srgbClr val="002060"/>
                </a:solidFill>
              </a:rPr>
              <a:t>tabletem</a:t>
            </a:r>
            <a:r>
              <a:rPr lang="cs-CZ" sz="2000" dirty="0">
                <a:solidFill>
                  <a:srgbClr val="002060"/>
                </a:solidFill>
              </a:rPr>
              <a:t>.</a:t>
            </a:r>
          </a:p>
        </p:txBody>
      </p:sp>
      <p:sp>
        <p:nvSpPr>
          <p:cNvPr id="6" name="Nadpis 5"/>
          <p:cNvSpPr>
            <a:spLocks noGrp="1"/>
          </p:cNvSpPr>
          <p:nvPr>
            <p:ph type="title"/>
          </p:nvPr>
        </p:nvSpPr>
        <p:spPr>
          <a:xfrm>
            <a:off x="179512" y="195486"/>
            <a:ext cx="4536504" cy="507703"/>
          </a:xfrm>
        </p:spPr>
        <p:txBody>
          <a:bodyPr/>
          <a:lstStyle/>
          <a:p>
            <a:r>
              <a:rPr lang="cs-CZ" dirty="0"/>
              <a:t>Metody sběru dat</a:t>
            </a:r>
          </a:p>
        </p:txBody>
      </p:sp>
    </p:spTree>
    <p:extLst>
      <p:ext uri="{BB962C8B-B14F-4D97-AF65-F5344CB8AC3E}">
        <p14:creationId xmlns:p14="http://schemas.microsoft.com/office/powerpoint/2010/main" val="39514405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Tradiční a nejjednodušší forma vstupu na zahraniční trhy. Chápáno jako forma nevyžadující žádné investice. ALE! Bez investic nebo s investicemi (pobočky, kanceláře). Kromě nejjednodušších forem dělám výzkum a přizpůsobuji strategii.</a:t>
            </a:r>
          </a:p>
          <a:p>
            <a:r>
              <a:rPr lang="cs-CZ" sz="2000" dirty="0">
                <a:solidFill>
                  <a:srgbClr val="002060"/>
                </a:solidFill>
              </a:rPr>
              <a:t>Podle podmínek zahraničních trhů je třeba adaptovat výrobkovou politiku, zajistit nezbytné doprovodné služby a financovat náklady s nimi spojené, vybudovat distribuční cesty, stanovit vhodnou cenovou strategii a v neposlední řadě vložit značné prostředky do komunikační politiky. </a:t>
            </a:r>
          </a:p>
          <a:p>
            <a:r>
              <a:rPr lang="cs-CZ" sz="2000" dirty="0">
                <a:solidFill>
                  <a:srgbClr val="002060"/>
                </a:solidFill>
              </a:rPr>
              <a:t>Podniky mohou při vývozu využít různé obchodní metody, jejichž volba záleží na řadě faktorů, zejména pak na obchodněpolitických podmínkách, charakteru výrobků a služeb, výběru obchodního partnera a efektivnosti realizace zahraničněobchodních operací, tj. na poměru vynaložených nákladů a rizik k docilovaným cenám.</a:t>
            </a:r>
          </a:p>
        </p:txBody>
      </p:sp>
      <p:sp>
        <p:nvSpPr>
          <p:cNvPr id="6" name="Nadpis 5"/>
          <p:cNvSpPr>
            <a:spLocks noGrp="1"/>
          </p:cNvSpPr>
          <p:nvPr>
            <p:ph type="title"/>
          </p:nvPr>
        </p:nvSpPr>
        <p:spPr>
          <a:xfrm>
            <a:off x="179512" y="195486"/>
            <a:ext cx="3888432" cy="507703"/>
          </a:xfrm>
        </p:spPr>
        <p:txBody>
          <a:bodyPr/>
          <a:lstStyle/>
          <a:p>
            <a:r>
              <a:rPr lang="pt-BR" dirty="0"/>
              <a:t>1 Vývozní a dovozní operace</a:t>
            </a:r>
            <a:endParaRPr lang="cs-CZ" dirty="0"/>
          </a:p>
        </p:txBody>
      </p:sp>
    </p:spTree>
    <p:extLst>
      <p:ext uri="{BB962C8B-B14F-4D97-AF65-F5344CB8AC3E}">
        <p14:creationId xmlns:p14="http://schemas.microsoft.com/office/powerpoint/2010/main" val="55978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1A Prostřednické vztahy</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Prostředník obchoduje vlastním jménem, na vlastní účet a podniká na vlastní riziko. </a:t>
            </a:r>
          </a:p>
          <a:p>
            <a:r>
              <a:rPr lang="cs-CZ" sz="2000" dirty="0">
                <a:solidFill>
                  <a:srgbClr val="002060"/>
                </a:solidFill>
                <a:latin typeface="Times New Roman" panose="02020603050405020304" pitchFamily="18" charset="0"/>
                <a:cs typeface="Times New Roman" panose="02020603050405020304" pitchFamily="18" charset="0"/>
              </a:rPr>
              <a:t>Prostředníci prodávají nakoupené zboží dalším odběratelům a jejich odměnou je rozdíl mezi nákupní a prodejní cenou, tzv. cenová marže.</a:t>
            </a:r>
          </a:p>
          <a:p>
            <a:r>
              <a:rPr lang="cs-CZ" sz="2000" dirty="0">
                <a:solidFill>
                  <a:srgbClr val="002060"/>
                </a:solidFill>
                <a:latin typeface="Times New Roman" panose="02020603050405020304" pitchFamily="18" charset="0"/>
                <a:cs typeface="Times New Roman" panose="02020603050405020304" pitchFamily="18" charset="0"/>
              </a:rPr>
              <a:t>Výhodné pro MSP (nezřizují specializovaná oddělení) a výrobní podniky. </a:t>
            </a:r>
          </a:p>
          <a:p>
            <a:r>
              <a:rPr lang="cs-CZ" sz="2000" dirty="0">
                <a:solidFill>
                  <a:srgbClr val="002060"/>
                </a:solidFill>
                <a:latin typeface="Times New Roman" panose="02020603050405020304" pitchFamily="18" charset="0"/>
                <a:cs typeface="Times New Roman" panose="02020603050405020304" pitchFamily="18" charset="0"/>
              </a:rPr>
              <a:t>Výhody: nižší náklady oběhu a eliminace rizik vyplývajících z mezinárodního obchodu, možnost vývozu na trhy, které by bylo příliš nákladné zpracovávat přímo. </a:t>
            </a:r>
          </a:p>
          <a:p>
            <a:r>
              <a:rPr lang="cs-CZ" sz="2000" dirty="0">
                <a:solidFill>
                  <a:srgbClr val="002060"/>
                </a:solidFill>
                <a:latin typeface="Times New Roman" panose="02020603050405020304" pitchFamily="18" charset="0"/>
                <a:cs typeface="Times New Roman" panose="02020603050405020304" pitchFamily="18" charset="0"/>
              </a:rPr>
              <a:t>Hlavní nevýhodou může být ztráta bezprostředního kontaktu se zákazníkem, a tudíž ztráta kontroly nad mezinárodní marketingovou strategií.</a:t>
            </a:r>
          </a:p>
        </p:txBody>
      </p:sp>
    </p:spTree>
    <p:extLst>
      <p:ext uri="{BB962C8B-B14F-4D97-AF65-F5344CB8AC3E}">
        <p14:creationId xmlns:p14="http://schemas.microsoft.com/office/powerpoint/2010/main" val="420496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1B Smlouvy o výhradním prodeji</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Dodavatel se zavazuje, že zboží určené ve smlouvě nebude v určité oblasti dodávat jiné osobě než odběrateli, tj. výhradnímu prodejci. </a:t>
            </a:r>
          </a:p>
          <a:p>
            <a:r>
              <a:rPr lang="cs-CZ" sz="2000" dirty="0">
                <a:solidFill>
                  <a:srgbClr val="002060"/>
                </a:solidFill>
                <a:latin typeface="Times New Roman" panose="02020603050405020304" pitchFamily="18" charset="0"/>
                <a:cs typeface="Times New Roman" panose="02020603050405020304" pitchFamily="18" charset="0"/>
              </a:rPr>
              <a:t>Výhody: rychlý vstup na zahraniční trhy díky možnosti prodeje zboží v již vybudovaných distribučních cestách. Dále pak může výrobce proniknout i na vzdálené trhy, eventuálně na trhy, na kterých nepředpokládá příliš vysoký obrat, avšak chce na nich být přítomen za poměrně nízkých nákladů a rizika. Určitý test potenciálu zahraničního trhu. Zůstává kontrola nad distribucí.</a:t>
            </a:r>
          </a:p>
          <a:p>
            <a:r>
              <a:rPr lang="cs-CZ" sz="2000" dirty="0">
                <a:solidFill>
                  <a:srgbClr val="002060"/>
                </a:solidFill>
                <a:latin typeface="Times New Roman" panose="02020603050405020304" pitchFamily="18" charset="0"/>
                <a:cs typeface="Times New Roman" panose="02020603050405020304" pitchFamily="18" charset="0"/>
              </a:rPr>
              <a:t>Nevýhoda: ztráta kontaktu se zákazníkem, možnost selhání distributora (výše minimálního odkupu).</a:t>
            </a:r>
          </a:p>
        </p:txBody>
      </p:sp>
    </p:spTree>
    <p:extLst>
      <p:ext uri="{BB962C8B-B14F-4D97-AF65-F5344CB8AC3E}">
        <p14:creationId xmlns:p14="http://schemas.microsoft.com/office/powerpoint/2010/main" val="420875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1C Obchodní zastoupení</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Smlouvou o obchodním zastoupení se zástupce zavazuje dlouhodobě vykonávat činnost směřující k uzavírání určitého druhu smluv nebo sjednávat a uzavírat obchody jménem zastoupeného a na jeho účet. Jde obvykle o nevýhradní zastoupení.</a:t>
            </a:r>
          </a:p>
          <a:p>
            <a:r>
              <a:rPr lang="cs-CZ" sz="2000" dirty="0">
                <a:solidFill>
                  <a:srgbClr val="002060"/>
                </a:solidFill>
                <a:latin typeface="Times New Roman" panose="02020603050405020304" pitchFamily="18" charset="0"/>
                <a:cs typeface="Times New Roman" panose="02020603050405020304" pitchFamily="18" charset="0"/>
              </a:rPr>
              <a:t>Pokud bylo sjednáno výhradní zastoupení, pak je zastoupený povinen na stanoveném území pro určený okruh obchodů nepoužívat jiného obchodního zástupce a obchodní zástupce není oprávněn v tomto rozsahu zastupovat jiné osoby nebo uzavírat obchody na vlastní účet či na účet jiné osoby. Uznávací provize</a:t>
            </a:r>
          </a:p>
        </p:txBody>
      </p:sp>
    </p:spTree>
    <p:extLst>
      <p:ext uri="{BB962C8B-B14F-4D97-AF65-F5344CB8AC3E}">
        <p14:creationId xmlns:p14="http://schemas.microsoft.com/office/powerpoint/2010/main" val="332238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Komisionářskou smlouvou se komisionář zavazuje, že zařídí vlastním jménem pro komitenta na jeho účet určitou obchodní záležitost, a komitent se zavazuje zaplatit mu úplatu. Komisionářská smlouva se liší od smlouvy o zprostředkování tím, že komisionář se zavazuje přímo k uzavření určité konkrétní smlouvy, zatímco zprostředkovatel se zavazuje zprostředkovat příležitost k uzavření smlouvy.</a:t>
            </a:r>
          </a:p>
          <a:p>
            <a:r>
              <a:rPr lang="cs-CZ" sz="2000" dirty="0">
                <a:solidFill>
                  <a:srgbClr val="002060"/>
                </a:solidFill>
              </a:rPr>
              <a:t>Výhodou použití služeb komisionáře je možnost kontroly nad cenami (komisionář prodává zboží za ceny stanovené komitentem), možnost využití goodwillu komisionáře a jeho obchodních kontaktů a distribučních cest. Nevýhodou může být přílišná samostatnost komisionáře a neuplatnění firemní image na zahraničním trhu.</a:t>
            </a:r>
          </a:p>
        </p:txBody>
      </p:sp>
      <p:sp>
        <p:nvSpPr>
          <p:cNvPr id="6" name="Nadpis 5"/>
          <p:cNvSpPr>
            <a:spLocks noGrp="1"/>
          </p:cNvSpPr>
          <p:nvPr>
            <p:ph type="title"/>
          </p:nvPr>
        </p:nvSpPr>
        <p:spPr>
          <a:xfrm>
            <a:off x="107504" y="195486"/>
            <a:ext cx="8136904" cy="507703"/>
          </a:xfrm>
        </p:spPr>
        <p:txBody>
          <a:bodyPr/>
          <a:lstStyle/>
          <a:p>
            <a:r>
              <a:rPr lang="cs-CZ" dirty="0"/>
              <a:t>1D Komisionářské a …</a:t>
            </a:r>
          </a:p>
        </p:txBody>
      </p:sp>
    </p:spTree>
    <p:extLst>
      <p:ext uri="{BB962C8B-B14F-4D97-AF65-F5344CB8AC3E}">
        <p14:creationId xmlns:p14="http://schemas.microsoft.com/office/powerpoint/2010/main" val="166188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Mandátní smlouvou se mandatář zavazuje, že pro mandanta na jeho účet zařídí za úplatu určitou obchodní záležitost uskutečněním právních úkonů jménem mandanta nebo uskutečněním jiné činnosti, a mandant se zavazuje zaplatit mu za to úplatu. </a:t>
            </a:r>
          </a:p>
          <a:p>
            <a:r>
              <a:rPr lang="cs-CZ" sz="2000" dirty="0">
                <a:solidFill>
                  <a:srgbClr val="002060"/>
                </a:solidFill>
              </a:rPr>
              <a:t>Mandátní smlouva se uzavírá pouze mezi podnikateli a má řadu shodných rysů se smlouvou komisionářskou. Rozdíl spočívá především v tom, že mandatář jedná jménem mandanta.</a:t>
            </a:r>
          </a:p>
        </p:txBody>
      </p:sp>
      <p:sp>
        <p:nvSpPr>
          <p:cNvPr id="6" name="Nadpis 5"/>
          <p:cNvSpPr>
            <a:spLocks noGrp="1"/>
          </p:cNvSpPr>
          <p:nvPr>
            <p:ph type="title"/>
          </p:nvPr>
        </p:nvSpPr>
        <p:spPr>
          <a:xfrm>
            <a:off x="179512" y="195486"/>
            <a:ext cx="4608512" cy="507703"/>
          </a:xfrm>
        </p:spPr>
        <p:txBody>
          <a:bodyPr/>
          <a:lstStyle/>
          <a:p>
            <a:r>
              <a:rPr lang="cs-CZ" dirty="0"/>
              <a:t>1D … mandátní vztahy</a:t>
            </a:r>
          </a:p>
        </p:txBody>
      </p:sp>
    </p:spTree>
    <p:extLst>
      <p:ext uri="{BB962C8B-B14F-4D97-AF65-F5344CB8AC3E}">
        <p14:creationId xmlns:p14="http://schemas.microsoft.com/office/powerpoint/2010/main" val="51660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Piggyback</a:t>
            </a:r>
            <a:r>
              <a:rPr lang="cs-CZ" sz="2000" dirty="0">
                <a:solidFill>
                  <a:srgbClr val="002060"/>
                </a:solidFill>
              </a:rPr>
              <a:t> znamená spolupráci více firem ze stejného oboru podnikání v oblasti vývozu, při které obvykle velká a známá firma dává za úplatu menším firmám k dispozici své zahraniční distribuční cesty. </a:t>
            </a:r>
          </a:p>
          <a:p>
            <a:r>
              <a:rPr lang="cs-CZ" sz="2000" dirty="0">
                <a:solidFill>
                  <a:srgbClr val="002060"/>
                </a:solidFill>
              </a:rPr>
              <a:t>Výhodou pro malé firmy je možnost využití jména a zkušeností velké firmy, která poskytuje svému partnerovi řadu marketingových a logistických služeb. </a:t>
            </a:r>
          </a:p>
          <a:p>
            <a:r>
              <a:rPr lang="cs-CZ" sz="2000" dirty="0">
                <a:solidFill>
                  <a:srgbClr val="002060"/>
                </a:solidFill>
              </a:rPr>
              <a:t>Výhodou pro velkou firmu je možnost nabízet zákazníkům kompletní sortiment a úplata, kterou získává od svých obchodních partnerů.</a:t>
            </a:r>
          </a:p>
        </p:txBody>
      </p:sp>
      <p:sp>
        <p:nvSpPr>
          <p:cNvPr id="6" name="Nadpis 5"/>
          <p:cNvSpPr>
            <a:spLocks noGrp="1"/>
          </p:cNvSpPr>
          <p:nvPr>
            <p:ph type="title"/>
          </p:nvPr>
        </p:nvSpPr>
        <p:spPr>
          <a:xfrm>
            <a:off x="179512" y="195486"/>
            <a:ext cx="4536504" cy="507703"/>
          </a:xfrm>
        </p:spPr>
        <p:txBody>
          <a:bodyPr/>
          <a:lstStyle/>
          <a:p>
            <a:r>
              <a:rPr lang="cs-CZ" dirty="0"/>
              <a:t>1E </a:t>
            </a:r>
            <a:r>
              <a:rPr lang="cs-CZ" dirty="0" err="1"/>
              <a:t>Piggyback</a:t>
            </a:r>
            <a:endParaRPr lang="cs-CZ" dirty="0"/>
          </a:p>
        </p:txBody>
      </p:sp>
    </p:spTree>
    <p:extLst>
      <p:ext uri="{BB962C8B-B14F-4D97-AF65-F5344CB8AC3E}">
        <p14:creationId xmlns:p14="http://schemas.microsoft.com/office/powerpoint/2010/main" val="293897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1800" dirty="0">
                <a:solidFill>
                  <a:srgbClr val="002060"/>
                </a:solidFill>
              </a:rPr>
              <a:t>Čisté přímé obchodní metody se obvykle používají nejčastěji v průmyslovém marketingu při vývozu strojů, výrobních zařízení a investičních celků. Dodávky těchto výrobků jsou velmi komplikované a je s nimi spojena nutnost poskytovat celou řadu odborných služeb, u kterých je bezprostřední přítomnost výrobce na zahraničním trhu nutná.</a:t>
            </a:r>
          </a:p>
          <a:p>
            <a:pPr lvl="0"/>
            <a:r>
              <a:rPr lang="cs-CZ" sz="1800" dirty="0">
                <a:solidFill>
                  <a:srgbClr val="002060"/>
                </a:solidFill>
              </a:rPr>
              <a:t>Výhodou je možnost kontroly nad realizací vlastní marketingové strategie na mezinárodních trzích. Vývozce by měl docilovat vyšších cen, protože sám zabezpečuje celou realizaci, a nese tudíž veškeré náklady i rizika mezinárodního obchodu.</a:t>
            </a:r>
          </a:p>
        </p:txBody>
      </p:sp>
      <p:sp>
        <p:nvSpPr>
          <p:cNvPr id="6" name="Nadpis 5"/>
          <p:cNvSpPr>
            <a:spLocks noGrp="1"/>
          </p:cNvSpPr>
          <p:nvPr>
            <p:ph type="title"/>
          </p:nvPr>
        </p:nvSpPr>
        <p:spPr>
          <a:xfrm>
            <a:off x="179512" y="195486"/>
            <a:ext cx="5256584" cy="507703"/>
          </a:xfrm>
        </p:spPr>
        <p:txBody>
          <a:bodyPr/>
          <a:lstStyle/>
          <a:p>
            <a:r>
              <a:rPr lang="cs-CZ" dirty="0"/>
              <a:t>1F Přímý vývoz</a:t>
            </a:r>
          </a:p>
        </p:txBody>
      </p:sp>
    </p:spTree>
    <p:extLst>
      <p:ext uri="{BB962C8B-B14F-4D97-AF65-F5344CB8AC3E}">
        <p14:creationId xmlns:p14="http://schemas.microsoft.com/office/powerpoint/2010/main" val="286328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Formy vstupu na zahraniční trhy</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Mezinárodní marketingové strategie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Mezinárodní marketingový výzkum</a:t>
            </a:r>
          </a:p>
        </p:txBody>
      </p:sp>
      <p:sp>
        <p:nvSpPr>
          <p:cNvPr id="6" name="Nadpis 5"/>
          <p:cNvSpPr>
            <a:spLocks noGrp="1"/>
          </p:cNvSpPr>
          <p:nvPr>
            <p:ph type="title"/>
          </p:nvPr>
        </p:nvSpPr>
        <p:spPr>
          <a:xfrm>
            <a:off x="179512" y="195486"/>
            <a:ext cx="3888432" cy="507703"/>
          </a:xfrm>
        </p:spPr>
        <p:txBody>
          <a:bodyPr/>
          <a:lstStyle/>
          <a:p>
            <a:r>
              <a:rPr lang="cs-CZ" dirty="0"/>
              <a:t>Obsah tutoriálu</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MSP nemají zdroje a zkušenosti – založí vývozní sdružení (exportní alianci). </a:t>
            </a:r>
          </a:p>
          <a:p>
            <a:r>
              <a:rPr lang="cs-CZ" sz="2000" dirty="0">
                <a:solidFill>
                  <a:srgbClr val="002060"/>
                </a:solidFill>
              </a:rPr>
              <a:t>Obvykle se jedná o sdružení vývozců ze stejného oboru podnikání, jejichž nabídka se může vhodně doplňovat (nábytkářský průmysl, textilní průmysl, strojírenské výrobky). Právní forma závisí na zvyklostech a právním řádu země původu.</a:t>
            </a:r>
          </a:p>
          <a:p>
            <a:r>
              <a:rPr lang="cs-CZ" sz="2000" dirty="0">
                <a:solidFill>
                  <a:srgbClr val="002060"/>
                </a:solidFill>
              </a:rPr>
              <a:t>Sdružení obvykle přebírá funkci vývozního oddělení (provádí výzkum zahraničních trhů, zpracovává nabídky, vyřizuje objednávky, zajišťuje mezinárodní logistiku, sleduje výběrová řízení) a zastupuje své členy v zahraničí (vyhledává vhodné místní zástupce, řídí zastupitelskou síť, zprostředkovává účast na zahraničních výstavách a veletrzích, zajišťuje komunikaci se zahraničními trhy).</a:t>
            </a:r>
          </a:p>
        </p:txBody>
      </p:sp>
      <p:sp>
        <p:nvSpPr>
          <p:cNvPr id="6" name="Nadpis 5"/>
          <p:cNvSpPr>
            <a:spLocks noGrp="1"/>
          </p:cNvSpPr>
          <p:nvPr>
            <p:ph type="title"/>
          </p:nvPr>
        </p:nvSpPr>
        <p:spPr>
          <a:xfrm>
            <a:off x="179512" y="195486"/>
            <a:ext cx="3888432" cy="507703"/>
          </a:xfrm>
        </p:spPr>
        <p:txBody>
          <a:bodyPr/>
          <a:lstStyle/>
          <a:p>
            <a:r>
              <a:rPr lang="cs-CZ" dirty="0"/>
              <a:t>1G Sdružení malých vývozců</a:t>
            </a:r>
          </a:p>
        </p:txBody>
      </p:sp>
    </p:spTree>
    <p:extLst>
      <p:ext uri="{BB962C8B-B14F-4D97-AF65-F5344CB8AC3E}">
        <p14:creationId xmlns:p14="http://schemas.microsoft.com/office/powerpoint/2010/main" val="346128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Hlavními výhodami, které vyplývají z účasti ve sdružení exportních firem, jsou úspora nákladů, možnost omezení exportních rizik, lepší vyjednávací pozice, a tudíž možnost docilování výhodnějších cen, využívání image sdružení atp. </a:t>
            </a:r>
          </a:p>
          <a:p>
            <a:r>
              <a:rPr lang="cs-CZ" sz="2000" dirty="0">
                <a:solidFill>
                  <a:srgbClr val="002060"/>
                </a:solidFill>
              </a:rPr>
              <a:t>Nevýhodou může být nevyváženost vztahů v rámci sdružení, a tedy možnost nerovnoprávného zacházení s méně významnými členy a ztráta určité míry samostatnosti.</a:t>
            </a:r>
          </a:p>
          <a:p>
            <a:r>
              <a:rPr lang="cs-CZ" sz="2000" dirty="0">
                <a:solidFill>
                  <a:srgbClr val="002060"/>
                </a:solidFill>
              </a:rPr>
              <a:t>Často se exportní aktivity malého podniku rozrostou a ten se rozhodne zřídit si vlastní exportní oddělení a účast ve sdružení se stane impulzem pro rozvoj samostatných mezinárodních podnikatelských aktivit. </a:t>
            </a:r>
          </a:p>
          <a:p>
            <a:r>
              <a:rPr lang="cs-CZ" sz="2000" dirty="0">
                <a:solidFill>
                  <a:srgbClr val="002060"/>
                </a:solidFill>
              </a:rPr>
              <a:t>V ČR je podpora exportních aliancí součástí proexportní politiky.</a:t>
            </a:r>
          </a:p>
        </p:txBody>
      </p:sp>
      <p:sp>
        <p:nvSpPr>
          <p:cNvPr id="6" name="Nadpis 5"/>
          <p:cNvSpPr>
            <a:spLocks noGrp="1"/>
          </p:cNvSpPr>
          <p:nvPr>
            <p:ph type="title"/>
          </p:nvPr>
        </p:nvSpPr>
        <p:spPr>
          <a:xfrm>
            <a:off x="179512" y="195486"/>
            <a:ext cx="4968552" cy="507703"/>
          </a:xfrm>
        </p:spPr>
        <p:txBody>
          <a:bodyPr/>
          <a:lstStyle/>
          <a:p>
            <a:r>
              <a:rPr lang="cs-CZ" dirty="0"/>
              <a:t>1G Sdružení malých vývozců</a:t>
            </a:r>
          </a:p>
        </p:txBody>
      </p:sp>
    </p:spTree>
    <p:extLst>
      <p:ext uri="{BB962C8B-B14F-4D97-AF65-F5344CB8AC3E}">
        <p14:creationId xmlns:p14="http://schemas.microsoft.com/office/powerpoint/2010/main" val="198208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r>
              <a:rPr lang="cs-CZ" sz="2000" dirty="0">
                <a:solidFill>
                  <a:srgbClr val="002060"/>
                </a:solidFill>
              </a:rPr>
              <a:t>Využívají firmy v případech, kdy se rozhodnou, že nebudou v zahraničí investovat, ale přesto chtějí v rámci rozvoje mezinárodních podnikatelských aktivit zvýraznit přítomnost svých výrobků či služeb na cílovém trhu jiným způsobem než vývozními operacemi.</a:t>
            </a:r>
          </a:p>
        </p:txBody>
      </p:sp>
      <p:sp>
        <p:nvSpPr>
          <p:cNvPr id="6" name="Nadpis 5"/>
          <p:cNvSpPr>
            <a:spLocks noGrp="1"/>
          </p:cNvSpPr>
          <p:nvPr>
            <p:ph type="title"/>
          </p:nvPr>
        </p:nvSpPr>
        <p:spPr>
          <a:xfrm>
            <a:off x="179512" y="195486"/>
            <a:ext cx="7704856" cy="507703"/>
          </a:xfrm>
        </p:spPr>
        <p:txBody>
          <a:bodyPr/>
          <a:lstStyle/>
          <a:p>
            <a:r>
              <a:rPr lang="cs-CZ" dirty="0"/>
              <a:t>2 Formy nenáročné na kapitálové investice</a:t>
            </a:r>
          </a:p>
        </p:txBody>
      </p:sp>
    </p:spTree>
    <p:extLst>
      <p:ext uri="{BB962C8B-B14F-4D97-AF65-F5344CB8AC3E}">
        <p14:creationId xmlns:p14="http://schemas.microsoft.com/office/powerpoint/2010/main" val="44320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„Termín licence označuje povolení, svolení k činnosti, která je jinak zakázána (z lat. </a:t>
            </a:r>
            <a:r>
              <a:rPr lang="cs-CZ" sz="2000" dirty="0" err="1">
                <a:solidFill>
                  <a:srgbClr val="002060"/>
                </a:solidFill>
              </a:rPr>
              <a:t>licere</a:t>
            </a:r>
            <a:r>
              <a:rPr lang="cs-CZ" sz="2000" dirty="0">
                <a:solidFill>
                  <a:srgbClr val="002060"/>
                </a:solidFill>
              </a:rPr>
              <a:t>, svolovat). V oblasti práv k nehmotným statkům se pojem licence využívá k vyjádření svolení k užití nehmotného statku jinou osobou, například při výrobě podle vynálezu chráněného patentem.</a:t>
            </a:r>
          </a:p>
          <a:p>
            <a:r>
              <a:rPr lang="cs-CZ" sz="2000" dirty="0">
                <a:solidFill>
                  <a:srgbClr val="002060"/>
                </a:solidFill>
              </a:rPr>
              <a:t>Poskytneme když: firma nemá možnost zavést výrobu, R&amp;D má nové řešení, bariéry neumožňují přímý vývoz, trh je politicky nestabilní, trh je malý, prodej práv k průmyslovému vlastnictví je spojen s výhodným kooperačním či jiným vývozem zboží, dochází k porušení práv.</a:t>
            </a:r>
          </a:p>
        </p:txBody>
      </p:sp>
      <p:sp>
        <p:nvSpPr>
          <p:cNvPr id="6" name="Nadpis 5"/>
          <p:cNvSpPr>
            <a:spLocks noGrp="1"/>
          </p:cNvSpPr>
          <p:nvPr>
            <p:ph type="title"/>
          </p:nvPr>
        </p:nvSpPr>
        <p:spPr>
          <a:xfrm>
            <a:off x="179512" y="195486"/>
            <a:ext cx="4536504" cy="507703"/>
          </a:xfrm>
        </p:spPr>
        <p:txBody>
          <a:bodyPr/>
          <a:lstStyle/>
          <a:p>
            <a:r>
              <a:rPr lang="cs-CZ" dirty="0"/>
              <a:t>2A Licenční obchody 1</a:t>
            </a:r>
          </a:p>
        </p:txBody>
      </p:sp>
    </p:spTree>
    <p:extLst>
      <p:ext uri="{BB962C8B-B14F-4D97-AF65-F5344CB8AC3E}">
        <p14:creationId xmlns:p14="http://schemas.microsoft.com/office/powerpoint/2010/main" val="248672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Licence nakupujeme když: nemáme vlastní R&amp;D, zahraniční patenty jsou lepší, než my dokážeme vyvinout, část našich produktů má na zahraničním trhu patent.</a:t>
            </a:r>
          </a:p>
          <a:p>
            <a:r>
              <a:rPr lang="cs-CZ" sz="2000" dirty="0">
                <a:solidFill>
                  <a:srgbClr val="002060"/>
                </a:solidFill>
              </a:rPr>
              <a:t>Na spotřebním trhu mohou být marže tak nízké, že se vyplatí prodávat patenty a nechat asijské firmy vyrábět. </a:t>
            </a:r>
          </a:p>
          <a:p>
            <a:r>
              <a:rPr lang="cs-CZ" sz="2000" dirty="0">
                <a:solidFill>
                  <a:srgbClr val="002060"/>
                </a:solidFill>
              </a:rPr>
              <a:t>Některé trhy se patenty chrání. Např. Čína má vlastní standard na Wi-Fi. Chci-li prodávat jakýkoliv přístroj schopný se připojit – musím nakoupit patent.</a:t>
            </a:r>
          </a:p>
        </p:txBody>
      </p:sp>
      <p:sp>
        <p:nvSpPr>
          <p:cNvPr id="6" name="Nadpis 5"/>
          <p:cNvSpPr>
            <a:spLocks noGrp="1"/>
          </p:cNvSpPr>
          <p:nvPr>
            <p:ph type="title"/>
          </p:nvPr>
        </p:nvSpPr>
        <p:spPr>
          <a:xfrm>
            <a:off x="179512" y="195486"/>
            <a:ext cx="4536504" cy="507703"/>
          </a:xfrm>
        </p:spPr>
        <p:txBody>
          <a:bodyPr/>
          <a:lstStyle/>
          <a:p>
            <a:r>
              <a:rPr lang="cs-CZ" dirty="0"/>
              <a:t>2A Licenční obchody 2</a:t>
            </a:r>
          </a:p>
        </p:txBody>
      </p:sp>
    </p:spTree>
    <p:extLst>
      <p:ext uri="{BB962C8B-B14F-4D97-AF65-F5344CB8AC3E}">
        <p14:creationId xmlns:p14="http://schemas.microsoft.com/office/powerpoint/2010/main" val="47914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400" dirty="0">
                <a:solidFill>
                  <a:srgbClr val="002060"/>
                </a:solidFill>
              </a:rPr>
              <a:t>Typy licencí:</a:t>
            </a:r>
          </a:p>
          <a:p>
            <a:pPr lvl="1"/>
            <a:r>
              <a:rPr lang="cs-CZ" sz="2000" dirty="0">
                <a:solidFill>
                  <a:srgbClr val="002060"/>
                </a:solidFill>
              </a:rPr>
              <a:t>Patenty - udělují se na vynálezy, které splňují zákonné požadavky: jsou světově nové, tj. nejsou součástí dosavadního stavu techniky, jsou výsledkem vynálezecké činnosti a jsou průmyslově využitelné.</a:t>
            </a:r>
          </a:p>
          <a:p>
            <a:pPr lvl="1"/>
            <a:r>
              <a:rPr lang="cs-CZ" sz="2000" dirty="0">
                <a:solidFill>
                  <a:srgbClr val="002060"/>
                </a:solidFill>
              </a:rPr>
              <a:t>Průmyslové vzory - vnější úprava výrobku.</a:t>
            </a:r>
          </a:p>
          <a:p>
            <a:pPr lvl="1"/>
            <a:r>
              <a:rPr lang="cs-CZ" sz="2000" dirty="0">
                <a:solidFill>
                  <a:srgbClr val="002060"/>
                </a:solidFill>
              </a:rPr>
              <a:t>Užitné vzory - technické řešení výrobku.</a:t>
            </a:r>
          </a:p>
          <a:p>
            <a:pPr lvl="1"/>
            <a:r>
              <a:rPr lang="cs-CZ" sz="2000" dirty="0">
                <a:solidFill>
                  <a:srgbClr val="002060"/>
                </a:solidFill>
              </a:rPr>
              <a:t>Ochranná označení - právo k využití ochranné známky či obchodního jména firmy. </a:t>
            </a:r>
          </a:p>
          <a:p>
            <a:pPr lvl="1"/>
            <a:r>
              <a:rPr lang="cs-CZ" sz="2000" dirty="0">
                <a:solidFill>
                  <a:srgbClr val="002060"/>
                </a:solidFill>
              </a:rPr>
              <a:t>Licence k využívání know-how - tzv. nepravá licence. V těchto případech lze udělovat výlučné nebo nevýlučné licence.</a:t>
            </a:r>
          </a:p>
        </p:txBody>
      </p:sp>
      <p:sp>
        <p:nvSpPr>
          <p:cNvPr id="6" name="Nadpis 5"/>
          <p:cNvSpPr>
            <a:spLocks noGrp="1"/>
          </p:cNvSpPr>
          <p:nvPr>
            <p:ph type="title"/>
          </p:nvPr>
        </p:nvSpPr>
        <p:spPr>
          <a:xfrm>
            <a:off x="179512" y="195486"/>
            <a:ext cx="4536504" cy="507703"/>
          </a:xfrm>
        </p:spPr>
        <p:txBody>
          <a:bodyPr/>
          <a:lstStyle/>
          <a:p>
            <a:r>
              <a:rPr lang="cs-CZ" dirty="0"/>
              <a:t>2A Licenční obchody 3</a:t>
            </a:r>
          </a:p>
        </p:txBody>
      </p:sp>
    </p:spTree>
    <p:extLst>
      <p:ext uri="{BB962C8B-B14F-4D97-AF65-F5344CB8AC3E}">
        <p14:creationId xmlns:p14="http://schemas.microsoft.com/office/powerpoint/2010/main" val="356921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a:t>
            </a:r>
            <a:r>
              <a:rPr lang="en-US" sz="2000" dirty="0" err="1">
                <a:solidFill>
                  <a:srgbClr val="002060"/>
                </a:solidFill>
              </a:rPr>
              <a:t>aložena</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rozdělení</a:t>
            </a:r>
            <a:r>
              <a:rPr lang="en-US" sz="2000" dirty="0">
                <a:solidFill>
                  <a:srgbClr val="002060"/>
                </a:solidFill>
              </a:rPr>
              <a:t> </a:t>
            </a:r>
            <a:r>
              <a:rPr lang="en-US" sz="2000" dirty="0" err="1">
                <a:solidFill>
                  <a:srgbClr val="002060"/>
                </a:solidFill>
              </a:rPr>
              <a:t>výrobního</a:t>
            </a:r>
            <a:r>
              <a:rPr lang="en-US" sz="2000" dirty="0">
                <a:solidFill>
                  <a:srgbClr val="002060"/>
                </a:solidFill>
              </a:rPr>
              <a:t> </a:t>
            </a:r>
            <a:r>
              <a:rPr lang="en-US" sz="2000" dirty="0" err="1">
                <a:solidFill>
                  <a:srgbClr val="002060"/>
                </a:solidFill>
              </a:rPr>
              <a:t>programu</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výrobce</a:t>
            </a:r>
            <a:r>
              <a:rPr lang="en-US" sz="2000" dirty="0">
                <a:solidFill>
                  <a:srgbClr val="002060"/>
                </a:solidFill>
              </a:rPr>
              <a:t> z </a:t>
            </a:r>
            <a:r>
              <a:rPr lang="en-US" sz="2000" dirty="0" err="1">
                <a:solidFill>
                  <a:srgbClr val="002060"/>
                </a:solidFill>
              </a:rPr>
              <a:t>různých</a:t>
            </a:r>
            <a:r>
              <a:rPr lang="en-US" sz="2000" dirty="0">
                <a:solidFill>
                  <a:srgbClr val="002060"/>
                </a:solidFill>
              </a:rPr>
              <a:t> </a:t>
            </a:r>
            <a:r>
              <a:rPr lang="en-US" sz="2000" dirty="0" err="1">
                <a:solidFill>
                  <a:srgbClr val="002060"/>
                </a:solidFill>
              </a:rPr>
              <a:t>zemí</a:t>
            </a:r>
            <a:r>
              <a:rPr lang="en-US" sz="2000" dirty="0">
                <a:solidFill>
                  <a:srgbClr val="002060"/>
                </a:solidFill>
              </a:rPr>
              <a:t>, </a:t>
            </a:r>
            <a:r>
              <a:rPr lang="en-US" sz="2000" dirty="0" err="1">
                <a:solidFill>
                  <a:srgbClr val="002060"/>
                </a:solidFill>
              </a:rPr>
              <a:t>aniž</a:t>
            </a:r>
            <a:r>
              <a:rPr lang="en-US" sz="2000" dirty="0">
                <a:solidFill>
                  <a:srgbClr val="002060"/>
                </a:solidFill>
              </a:rPr>
              <a:t> by </a:t>
            </a:r>
            <a:r>
              <a:rPr lang="en-US" sz="2000" dirty="0" err="1">
                <a:solidFill>
                  <a:srgbClr val="002060"/>
                </a:solidFill>
              </a:rPr>
              <a:t>došlo</a:t>
            </a:r>
            <a:r>
              <a:rPr lang="en-US" sz="2000" dirty="0">
                <a:solidFill>
                  <a:srgbClr val="002060"/>
                </a:solidFill>
              </a:rPr>
              <a:t> k </a:t>
            </a:r>
            <a:r>
              <a:rPr lang="en-US" sz="2000" dirty="0" err="1">
                <a:solidFill>
                  <a:srgbClr val="002060"/>
                </a:solidFill>
              </a:rPr>
              <a:t>jejich</a:t>
            </a:r>
            <a:r>
              <a:rPr lang="en-US" sz="2000" dirty="0">
                <a:solidFill>
                  <a:srgbClr val="002060"/>
                </a:solidFill>
              </a:rPr>
              <a:t> </a:t>
            </a:r>
            <a:r>
              <a:rPr lang="en-US" sz="2000" dirty="0" err="1">
                <a:solidFill>
                  <a:srgbClr val="002060"/>
                </a:solidFill>
              </a:rPr>
              <a:t>kapitálovému</a:t>
            </a:r>
            <a:r>
              <a:rPr lang="en-US" sz="2000" dirty="0">
                <a:solidFill>
                  <a:srgbClr val="002060"/>
                </a:solidFill>
              </a:rPr>
              <a:t> </a:t>
            </a:r>
            <a:r>
              <a:rPr lang="en-US" sz="2000" dirty="0" err="1">
                <a:solidFill>
                  <a:srgbClr val="002060"/>
                </a:solidFill>
              </a:rPr>
              <a:t>propojení</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dokonce</a:t>
            </a:r>
            <a:r>
              <a:rPr lang="en-US" sz="2000" dirty="0">
                <a:solidFill>
                  <a:srgbClr val="002060"/>
                </a:solidFill>
              </a:rPr>
              <a:t> </a:t>
            </a:r>
            <a:r>
              <a:rPr lang="en-US" sz="2000" dirty="0" err="1">
                <a:solidFill>
                  <a:srgbClr val="002060"/>
                </a:solidFill>
              </a:rPr>
              <a:t>sloučení</a:t>
            </a:r>
            <a:r>
              <a:rPr lang="en-US" sz="2000" dirty="0">
                <a:solidFill>
                  <a:srgbClr val="002060"/>
                </a:solidFill>
              </a:rPr>
              <a:t>. </a:t>
            </a:r>
            <a:endParaRPr lang="cs-CZ" sz="2000" dirty="0">
              <a:solidFill>
                <a:srgbClr val="002060"/>
              </a:solidFill>
            </a:endParaRPr>
          </a:p>
          <a:p>
            <a:r>
              <a:rPr lang="cs-CZ" sz="2000" dirty="0">
                <a:solidFill>
                  <a:srgbClr val="002060"/>
                </a:solidFill>
              </a:rPr>
              <a:t>V</a:t>
            </a:r>
            <a:r>
              <a:rPr lang="en-US" sz="2000" dirty="0" err="1">
                <a:solidFill>
                  <a:srgbClr val="002060"/>
                </a:solidFill>
              </a:rPr>
              <a:t>yuž</a:t>
            </a:r>
            <a:r>
              <a:rPr lang="cs-CZ" sz="2000" dirty="0">
                <a:solidFill>
                  <a:srgbClr val="002060"/>
                </a:solidFill>
              </a:rPr>
              <a:t>i</a:t>
            </a:r>
            <a:r>
              <a:rPr lang="en-US" sz="2000" dirty="0">
                <a:solidFill>
                  <a:srgbClr val="002060"/>
                </a:solidFill>
              </a:rPr>
              <a:t>t </a:t>
            </a:r>
            <a:r>
              <a:rPr lang="en-US" sz="2000" dirty="0" err="1">
                <a:solidFill>
                  <a:srgbClr val="002060"/>
                </a:solidFill>
              </a:rPr>
              <a:t>rozdíl</a:t>
            </a:r>
            <a:r>
              <a:rPr lang="en-US" sz="2000" dirty="0">
                <a:solidFill>
                  <a:srgbClr val="002060"/>
                </a:solidFill>
              </a:rPr>
              <a:t> v </a:t>
            </a:r>
            <a:r>
              <a:rPr lang="en-US" sz="2000" dirty="0" err="1">
                <a:solidFill>
                  <a:srgbClr val="002060"/>
                </a:solidFill>
              </a:rPr>
              <a:t>nákladovosti</a:t>
            </a:r>
            <a:r>
              <a:rPr lang="en-US" sz="2000" dirty="0">
                <a:solidFill>
                  <a:srgbClr val="002060"/>
                </a:solidFill>
              </a:rPr>
              <a:t> </a:t>
            </a:r>
            <a:r>
              <a:rPr lang="en-US" sz="2000" dirty="0" err="1">
                <a:solidFill>
                  <a:srgbClr val="002060"/>
                </a:solidFill>
              </a:rPr>
              <a:t>jednotlivých</a:t>
            </a:r>
            <a:r>
              <a:rPr lang="en-US" sz="2000" dirty="0">
                <a:solidFill>
                  <a:srgbClr val="002060"/>
                </a:solidFill>
              </a:rPr>
              <a:t> </a:t>
            </a:r>
            <a:r>
              <a:rPr lang="en-US" sz="2000" dirty="0" err="1">
                <a:solidFill>
                  <a:srgbClr val="002060"/>
                </a:solidFill>
              </a:rPr>
              <a:t>komponentů</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finálních</a:t>
            </a:r>
            <a:r>
              <a:rPr lang="en-US" sz="2000" dirty="0">
                <a:solidFill>
                  <a:srgbClr val="002060"/>
                </a:solidFill>
              </a:rPr>
              <a:t> </a:t>
            </a:r>
            <a:r>
              <a:rPr lang="en-US" sz="2000" dirty="0" err="1">
                <a:solidFill>
                  <a:srgbClr val="002060"/>
                </a:solidFill>
              </a:rPr>
              <a:t>výrobků</a:t>
            </a:r>
            <a:r>
              <a:rPr lang="en-US" sz="2000" dirty="0">
                <a:solidFill>
                  <a:srgbClr val="002060"/>
                </a:solidFill>
              </a:rPr>
              <a:t>, v </a:t>
            </a:r>
            <a:r>
              <a:rPr lang="en-US" sz="2000" dirty="0" err="1">
                <a:solidFill>
                  <a:srgbClr val="002060"/>
                </a:solidFill>
              </a:rPr>
              <a:t>dostupnosti</a:t>
            </a:r>
            <a:r>
              <a:rPr lang="en-US" sz="2000" dirty="0">
                <a:solidFill>
                  <a:srgbClr val="002060"/>
                </a:solidFill>
              </a:rPr>
              <a:t> </a:t>
            </a:r>
            <a:r>
              <a:rPr lang="en-US" sz="2000" dirty="0" err="1">
                <a:solidFill>
                  <a:srgbClr val="002060"/>
                </a:solidFill>
              </a:rPr>
              <a:t>výrobních</a:t>
            </a:r>
            <a:r>
              <a:rPr lang="en-US" sz="2000" dirty="0">
                <a:solidFill>
                  <a:srgbClr val="002060"/>
                </a:solidFill>
              </a:rPr>
              <a:t> </a:t>
            </a:r>
            <a:r>
              <a:rPr lang="en-US" sz="2000" dirty="0" err="1">
                <a:solidFill>
                  <a:srgbClr val="002060"/>
                </a:solidFill>
              </a:rPr>
              <a:t>zdrojů</a:t>
            </a:r>
            <a:r>
              <a:rPr lang="en-US" sz="2000" dirty="0">
                <a:solidFill>
                  <a:srgbClr val="002060"/>
                </a:solidFill>
              </a:rPr>
              <a:t>, </a:t>
            </a:r>
            <a:r>
              <a:rPr lang="en-US" sz="2000" dirty="0" err="1">
                <a:solidFill>
                  <a:srgbClr val="002060"/>
                </a:solidFill>
              </a:rPr>
              <a:t>zdrojů</a:t>
            </a:r>
            <a:r>
              <a:rPr lang="en-US" sz="2000" dirty="0">
                <a:solidFill>
                  <a:srgbClr val="002060"/>
                </a:solidFill>
              </a:rPr>
              <a:t> </a:t>
            </a:r>
            <a:r>
              <a:rPr lang="en-US" sz="2000" dirty="0" err="1">
                <a:solidFill>
                  <a:srgbClr val="002060"/>
                </a:solidFill>
              </a:rPr>
              <a:t>financování</a:t>
            </a:r>
            <a:r>
              <a:rPr lang="en-US" sz="2000" dirty="0">
                <a:solidFill>
                  <a:srgbClr val="002060"/>
                </a:solidFill>
              </a:rPr>
              <a:t>, v </a:t>
            </a:r>
            <a:r>
              <a:rPr lang="en-US" sz="2000" dirty="0" err="1">
                <a:solidFill>
                  <a:srgbClr val="002060"/>
                </a:solidFill>
              </a:rPr>
              <a:t>disponibilitě</a:t>
            </a:r>
            <a:r>
              <a:rPr lang="en-US" sz="2000" dirty="0">
                <a:solidFill>
                  <a:srgbClr val="002060"/>
                </a:solidFill>
              </a:rPr>
              <a:t> </a:t>
            </a:r>
            <a:r>
              <a:rPr lang="en-US" sz="2000" dirty="0" err="1">
                <a:solidFill>
                  <a:srgbClr val="002060"/>
                </a:solidFill>
              </a:rPr>
              <a:t>výzkumně-vývojových</a:t>
            </a:r>
            <a:r>
              <a:rPr lang="en-US" sz="2000" dirty="0">
                <a:solidFill>
                  <a:srgbClr val="002060"/>
                </a:solidFill>
              </a:rPr>
              <a:t> </a:t>
            </a:r>
            <a:r>
              <a:rPr lang="en-US" sz="2000" dirty="0" err="1">
                <a:solidFill>
                  <a:srgbClr val="002060"/>
                </a:solidFill>
              </a:rPr>
              <a:t>kapacit</a:t>
            </a:r>
            <a:r>
              <a:rPr lang="en-US" sz="2000" dirty="0">
                <a:solidFill>
                  <a:srgbClr val="002060"/>
                </a:solidFill>
              </a:rPr>
              <a:t>, a </a:t>
            </a:r>
            <a:r>
              <a:rPr lang="en-US" sz="2000" dirty="0" err="1">
                <a:solidFill>
                  <a:srgbClr val="002060"/>
                </a:solidFill>
              </a:rPr>
              <a:t>tudíž</a:t>
            </a:r>
            <a:r>
              <a:rPr lang="en-US" sz="2000" dirty="0">
                <a:solidFill>
                  <a:srgbClr val="002060"/>
                </a:solidFill>
              </a:rPr>
              <a:t> </a:t>
            </a:r>
            <a:r>
              <a:rPr lang="en-US" sz="2000" dirty="0" err="1">
                <a:solidFill>
                  <a:srgbClr val="002060"/>
                </a:solidFill>
              </a:rPr>
              <a:t>mohou</a:t>
            </a:r>
            <a:r>
              <a:rPr lang="en-US" sz="2000" dirty="0">
                <a:solidFill>
                  <a:srgbClr val="002060"/>
                </a:solidFill>
              </a:rPr>
              <a:t> </a:t>
            </a:r>
            <a:r>
              <a:rPr lang="en-US" sz="2000" dirty="0" err="1">
                <a:solidFill>
                  <a:srgbClr val="002060"/>
                </a:solidFill>
              </a:rPr>
              <a:t>dosáhnout</a:t>
            </a:r>
            <a:r>
              <a:rPr lang="en-US" sz="2000" dirty="0">
                <a:solidFill>
                  <a:srgbClr val="002060"/>
                </a:solidFill>
              </a:rPr>
              <a:t> </a:t>
            </a:r>
            <a:r>
              <a:rPr lang="en-US" sz="2000" dirty="0" err="1">
                <a:solidFill>
                  <a:srgbClr val="002060"/>
                </a:solidFill>
              </a:rPr>
              <a:t>snížení</a:t>
            </a:r>
            <a:r>
              <a:rPr lang="en-US" sz="2000" dirty="0">
                <a:solidFill>
                  <a:srgbClr val="002060"/>
                </a:solidFill>
              </a:rPr>
              <a:t> </a:t>
            </a:r>
            <a:r>
              <a:rPr lang="en-US" sz="2000" dirty="0" err="1">
                <a:solidFill>
                  <a:srgbClr val="002060"/>
                </a:solidFill>
              </a:rPr>
              <a:t>celkových</a:t>
            </a:r>
            <a:r>
              <a:rPr lang="en-US" sz="2000" dirty="0">
                <a:solidFill>
                  <a:srgbClr val="002060"/>
                </a:solidFill>
              </a:rPr>
              <a:t> </a:t>
            </a:r>
            <a:r>
              <a:rPr lang="en-US" sz="2000" dirty="0" err="1">
                <a:solidFill>
                  <a:srgbClr val="002060"/>
                </a:solidFill>
              </a:rPr>
              <a:t>nákladů</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jim</a:t>
            </a:r>
            <a:r>
              <a:rPr lang="en-US" sz="2000" dirty="0">
                <a:solidFill>
                  <a:srgbClr val="002060"/>
                </a:solidFill>
              </a:rPr>
              <a:t> </a:t>
            </a:r>
            <a:r>
              <a:rPr lang="en-US" sz="2000" dirty="0" err="1">
                <a:solidFill>
                  <a:srgbClr val="002060"/>
                </a:solidFill>
              </a:rPr>
              <a:t>umožní</a:t>
            </a:r>
            <a:r>
              <a:rPr lang="en-US" sz="2000" dirty="0">
                <a:solidFill>
                  <a:srgbClr val="002060"/>
                </a:solidFill>
              </a:rPr>
              <a:t> </a:t>
            </a:r>
            <a:r>
              <a:rPr lang="en-US" sz="2000" dirty="0" err="1">
                <a:solidFill>
                  <a:srgbClr val="002060"/>
                </a:solidFill>
              </a:rPr>
              <a:t>realizovat</a:t>
            </a:r>
            <a:r>
              <a:rPr lang="en-US" sz="2000" dirty="0">
                <a:solidFill>
                  <a:srgbClr val="002060"/>
                </a:solidFill>
              </a:rPr>
              <a:t> </a:t>
            </a:r>
            <a:r>
              <a:rPr lang="en-US" sz="2000" dirty="0" err="1">
                <a:solidFill>
                  <a:srgbClr val="002060"/>
                </a:solidFill>
              </a:rPr>
              <a:t>výrobky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světovém</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konkurenceschopné</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Důležitým</a:t>
            </a:r>
            <a:r>
              <a:rPr lang="en-US" sz="2000" dirty="0">
                <a:solidFill>
                  <a:srgbClr val="002060"/>
                </a:solidFill>
              </a:rPr>
              <a:t> </a:t>
            </a:r>
            <a:r>
              <a:rPr lang="en-US" sz="2000" dirty="0" err="1">
                <a:solidFill>
                  <a:srgbClr val="002060"/>
                </a:solidFill>
              </a:rPr>
              <a:t>momentem</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být</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zvýšení</a:t>
            </a:r>
            <a:r>
              <a:rPr lang="en-US" sz="2000" dirty="0">
                <a:solidFill>
                  <a:srgbClr val="002060"/>
                </a:solidFill>
              </a:rPr>
              <a:t> </a:t>
            </a:r>
            <a:r>
              <a:rPr lang="en-US" sz="2000" dirty="0" err="1">
                <a:solidFill>
                  <a:srgbClr val="002060"/>
                </a:solidFill>
              </a:rPr>
              <a:t>kvality</a:t>
            </a:r>
            <a:r>
              <a:rPr lang="en-US" sz="2000" dirty="0">
                <a:solidFill>
                  <a:srgbClr val="002060"/>
                </a:solidFill>
              </a:rPr>
              <a:t> a </a:t>
            </a:r>
            <a:r>
              <a:rPr lang="en-US" sz="2000" dirty="0" err="1">
                <a:solidFill>
                  <a:srgbClr val="002060"/>
                </a:solidFill>
              </a:rPr>
              <a:t>užitné</a:t>
            </a:r>
            <a:r>
              <a:rPr lang="en-US" sz="2000" dirty="0">
                <a:solidFill>
                  <a:srgbClr val="002060"/>
                </a:solidFill>
              </a:rPr>
              <a:t> </a:t>
            </a:r>
            <a:r>
              <a:rPr lang="en-US" sz="2000" dirty="0" err="1">
                <a:solidFill>
                  <a:srgbClr val="002060"/>
                </a:solidFill>
              </a:rPr>
              <a:t>hodnoty</a:t>
            </a:r>
            <a:r>
              <a:rPr lang="en-US" sz="2000" dirty="0">
                <a:solidFill>
                  <a:srgbClr val="002060"/>
                </a:solidFill>
              </a:rPr>
              <a:t> </a:t>
            </a:r>
            <a:r>
              <a:rPr lang="en-US" sz="2000" dirty="0" err="1">
                <a:solidFill>
                  <a:srgbClr val="002060"/>
                </a:solidFill>
              </a:rPr>
              <a:t>finálního</a:t>
            </a:r>
            <a:r>
              <a:rPr lang="en-US" sz="2000" dirty="0">
                <a:solidFill>
                  <a:srgbClr val="002060"/>
                </a:solidFill>
              </a:rPr>
              <a:t> </a:t>
            </a:r>
            <a:r>
              <a:rPr lang="en-US" sz="2000" dirty="0" err="1">
                <a:solidFill>
                  <a:srgbClr val="002060"/>
                </a:solidFill>
              </a:rPr>
              <a:t>výrobku</a:t>
            </a:r>
            <a:r>
              <a:rPr lang="en-US" sz="2000" dirty="0">
                <a:solidFill>
                  <a:srgbClr val="002060"/>
                </a:solidFill>
              </a:rPr>
              <a:t>.</a:t>
            </a:r>
          </a:p>
        </p:txBody>
      </p:sp>
      <p:sp>
        <p:nvSpPr>
          <p:cNvPr id="6" name="Nadpis 5"/>
          <p:cNvSpPr>
            <a:spLocks noGrp="1"/>
          </p:cNvSpPr>
          <p:nvPr>
            <p:ph type="title"/>
          </p:nvPr>
        </p:nvSpPr>
        <p:spPr>
          <a:xfrm>
            <a:off x="179512" y="195486"/>
            <a:ext cx="4536504" cy="507703"/>
          </a:xfrm>
        </p:spPr>
        <p:txBody>
          <a:bodyPr/>
          <a:lstStyle/>
          <a:p>
            <a:r>
              <a:rPr lang="cs-CZ" dirty="0"/>
              <a:t>2B Výrobní kooperace</a:t>
            </a:r>
          </a:p>
        </p:txBody>
      </p:sp>
    </p:spTree>
    <p:extLst>
      <p:ext uri="{BB962C8B-B14F-4D97-AF65-F5344CB8AC3E}">
        <p14:creationId xmlns:p14="http://schemas.microsoft.com/office/powerpoint/2010/main" val="494740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Franchising</a:t>
            </a:r>
            <a:r>
              <a:rPr lang="cs-CZ" sz="2000" dirty="0">
                <a:solidFill>
                  <a:srgbClr val="002060"/>
                </a:solidFill>
              </a:rPr>
              <a:t> je smluvní vztah mezi partnery, ve kterém </a:t>
            </a:r>
            <a:r>
              <a:rPr lang="cs-CZ" sz="2000" dirty="0" err="1">
                <a:solidFill>
                  <a:srgbClr val="002060"/>
                </a:solidFill>
              </a:rPr>
              <a:t>franšizér</a:t>
            </a:r>
            <a:r>
              <a:rPr lang="cs-CZ" sz="2000" dirty="0">
                <a:solidFill>
                  <a:srgbClr val="002060"/>
                </a:solidFill>
              </a:rPr>
              <a:t> (poskytovatel franšízy) opravňuje a zavazuje jednotlivé </a:t>
            </a:r>
            <a:r>
              <a:rPr lang="cs-CZ" sz="2000" dirty="0" err="1">
                <a:solidFill>
                  <a:srgbClr val="002060"/>
                </a:solidFill>
              </a:rPr>
              <a:t>franšízanty</a:t>
            </a:r>
            <a:r>
              <a:rPr lang="cs-CZ" sz="2000" dirty="0">
                <a:solidFill>
                  <a:srgbClr val="002060"/>
                </a:solidFill>
              </a:rPr>
              <a:t> (nabyvatele) užívat obchodní jméno a/nebo ochrannou známku a právo užívat předmět podnikání své společnosti, tj. poskytuje své know-how, včetně systému řízení, zabezpečování služeb a poskytování prodejní a technické pomoci, a nabyvatel (</a:t>
            </a:r>
            <a:r>
              <a:rPr lang="cs-CZ" sz="2000" dirty="0" err="1">
                <a:solidFill>
                  <a:srgbClr val="002060"/>
                </a:solidFill>
              </a:rPr>
              <a:t>franšízant</a:t>
            </a:r>
            <a:r>
              <a:rPr lang="cs-CZ" sz="2000" dirty="0">
                <a:solidFill>
                  <a:srgbClr val="002060"/>
                </a:solidFill>
              </a:rPr>
              <a:t>) se zavazuje zaplatit smluvně stanovenou odměnu a dodržovat komerční politiku poskytovatele. </a:t>
            </a:r>
          </a:p>
          <a:p>
            <a:r>
              <a:rPr lang="cs-CZ" sz="2000" dirty="0">
                <a:solidFill>
                  <a:srgbClr val="002060"/>
                </a:solidFill>
              </a:rPr>
              <a:t>Časté v maloobchodě, hotelnictví, rychlé občerstvení, čerpací stanice apod.</a:t>
            </a:r>
          </a:p>
        </p:txBody>
      </p:sp>
      <p:sp>
        <p:nvSpPr>
          <p:cNvPr id="6" name="Nadpis 5"/>
          <p:cNvSpPr>
            <a:spLocks noGrp="1"/>
          </p:cNvSpPr>
          <p:nvPr>
            <p:ph type="title"/>
          </p:nvPr>
        </p:nvSpPr>
        <p:spPr>
          <a:xfrm>
            <a:off x="179512" y="195486"/>
            <a:ext cx="4536504" cy="507703"/>
          </a:xfrm>
        </p:spPr>
        <p:txBody>
          <a:bodyPr/>
          <a:lstStyle/>
          <a:p>
            <a:r>
              <a:rPr lang="cs-CZ" dirty="0"/>
              <a:t>2C </a:t>
            </a:r>
            <a:r>
              <a:rPr lang="cs-CZ" dirty="0" err="1"/>
              <a:t>Franchising</a:t>
            </a:r>
            <a:r>
              <a:rPr lang="cs-CZ" dirty="0"/>
              <a:t> 1</a:t>
            </a:r>
          </a:p>
        </p:txBody>
      </p:sp>
    </p:spTree>
    <p:extLst>
      <p:ext uri="{BB962C8B-B14F-4D97-AF65-F5344CB8AC3E}">
        <p14:creationId xmlns:p14="http://schemas.microsoft.com/office/powerpoint/2010/main" val="114412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Nabyvatel franšízy je samostatný podnikatel. Je to tedy kombinace tržní síly zavedeného know-how velké firmy s iniciativou soukromého vlastníka s nutnou odpovědností za dosažené výsledky hospodaření. </a:t>
            </a:r>
          </a:p>
          <a:p>
            <a:r>
              <a:rPr lang="cs-CZ" sz="2000" dirty="0">
                <a:solidFill>
                  <a:srgbClr val="002060"/>
                </a:solidFill>
              </a:rPr>
              <a:t>Poskytovatel franšízy určuje podnikatelskou strategii, zabezpečuje školení a další vzdělávání zaměstnanců, poskytuje pomoc např. v oblasti právních služeb, vedení účetnictví či logistice. Často i oblast zásobování, technické vybavení provozovny, pomoc při zajištění financování apod.</a:t>
            </a:r>
          </a:p>
        </p:txBody>
      </p:sp>
      <p:sp>
        <p:nvSpPr>
          <p:cNvPr id="6" name="Nadpis 5"/>
          <p:cNvSpPr>
            <a:spLocks noGrp="1"/>
          </p:cNvSpPr>
          <p:nvPr>
            <p:ph type="title"/>
          </p:nvPr>
        </p:nvSpPr>
        <p:spPr>
          <a:xfrm>
            <a:off x="179512" y="195486"/>
            <a:ext cx="4536504" cy="507703"/>
          </a:xfrm>
        </p:spPr>
        <p:txBody>
          <a:bodyPr/>
          <a:lstStyle/>
          <a:p>
            <a:r>
              <a:rPr lang="cs-CZ" dirty="0"/>
              <a:t>2C </a:t>
            </a:r>
            <a:r>
              <a:rPr lang="cs-CZ" dirty="0" err="1"/>
              <a:t>Franchising</a:t>
            </a:r>
            <a:r>
              <a:rPr lang="cs-CZ" dirty="0"/>
              <a:t> 2</a:t>
            </a:r>
          </a:p>
        </p:txBody>
      </p:sp>
    </p:spTree>
    <p:extLst>
      <p:ext uri="{BB962C8B-B14F-4D97-AF65-F5344CB8AC3E}">
        <p14:creationId xmlns:p14="http://schemas.microsoft.com/office/powerpoint/2010/main" val="3960929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Zvláštní smluvní typ používaný firmami z vyspělých zemí se specifickým know-how.</a:t>
            </a:r>
          </a:p>
          <a:p>
            <a:r>
              <a:rPr lang="cs-CZ" sz="2000" dirty="0">
                <a:solidFill>
                  <a:srgbClr val="002060"/>
                </a:solidFill>
              </a:rPr>
              <a:t>Předmětem je poskytnutí řídících znalostí a manažerů (investiční celky na klíč). </a:t>
            </a:r>
          </a:p>
          <a:p>
            <a:r>
              <a:rPr lang="cs-CZ" sz="2000" dirty="0">
                <a:solidFill>
                  <a:srgbClr val="002060"/>
                </a:solidFill>
              </a:rPr>
              <a:t>V podstatě se jedná o přenos osvědčené koncepce řízení do zahraničí. </a:t>
            </a:r>
          </a:p>
          <a:p>
            <a:r>
              <a:rPr lang="cs-CZ" sz="2000" dirty="0">
                <a:solidFill>
                  <a:srgbClr val="002060"/>
                </a:solidFill>
              </a:rPr>
              <a:t>Odměnou může být procento z docíleného obratu, podíl na zisku, možnost získat akcie apod.</a:t>
            </a:r>
          </a:p>
        </p:txBody>
      </p:sp>
      <p:sp>
        <p:nvSpPr>
          <p:cNvPr id="6" name="Nadpis 5"/>
          <p:cNvSpPr>
            <a:spLocks noGrp="1"/>
          </p:cNvSpPr>
          <p:nvPr>
            <p:ph type="title"/>
          </p:nvPr>
        </p:nvSpPr>
        <p:spPr>
          <a:xfrm>
            <a:off x="179512" y="195486"/>
            <a:ext cx="4536504" cy="507703"/>
          </a:xfrm>
        </p:spPr>
        <p:txBody>
          <a:bodyPr/>
          <a:lstStyle/>
          <a:p>
            <a:r>
              <a:rPr lang="cs-CZ" dirty="0"/>
              <a:t>2D Smlouvy o řízení</a:t>
            </a:r>
          </a:p>
        </p:txBody>
      </p:sp>
    </p:spTree>
    <p:extLst>
      <p:ext uri="{BB962C8B-B14F-4D97-AF65-F5344CB8AC3E}">
        <p14:creationId xmlns:p14="http://schemas.microsoft.com/office/powerpoint/2010/main" val="267900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Ing. Michal Stoklasa, Ph.D.</a:t>
            </a:r>
          </a:p>
          <a:p>
            <a:r>
              <a:rPr lang="cs-CZ" sz="2000" dirty="0">
                <a:solidFill>
                  <a:srgbClr val="002060"/>
                </a:solidFill>
                <a:latin typeface="Times New Roman" panose="02020603050405020304" pitchFamily="18" charset="0"/>
                <a:cs typeface="Times New Roman" panose="02020603050405020304" pitchFamily="18" charset="0"/>
              </a:rPr>
              <a:t>12. rok výuky na OPF SLU.</a:t>
            </a:r>
          </a:p>
          <a:p>
            <a:r>
              <a:rPr lang="cs-CZ" sz="2000" dirty="0">
                <a:solidFill>
                  <a:srgbClr val="002060"/>
                </a:solidFill>
                <a:latin typeface="Times New Roman" panose="02020603050405020304" pitchFamily="18" charset="0"/>
                <a:cs typeface="Times New Roman" panose="02020603050405020304" pitchFamily="18" charset="0"/>
              </a:rPr>
              <a:t>Praxe k předmětu – Magistrát hl. města </a:t>
            </a:r>
            <a:r>
              <a:rPr lang="cs-CZ" sz="2000" dirty="0" err="1">
                <a:solidFill>
                  <a:srgbClr val="002060"/>
                </a:solidFill>
                <a:latin typeface="Times New Roman" panose="02020603050405020304" pitchFamily="18" charset="0"/>
                <a:cs typeface="Times New Roman" panose="02020603050405020304" pitchFamily="18" charset="0"/>
              </a:rPr>
              <a:t>Nicosie</a:t>
            </a:r>
            <a:r>
              <a:rPr lang="cs-CZ" sz="2000" dirty="0">
                <a:solidFill>
                  <a:srgbClr val="002060"/>
                </a:solidFill>
                <a:latin typeface="Times New Roman" panose="02020603050405020304" pitchFamily="18" charset="0"/>
                <a:cs typeface="Times New Roman" panose="02020603050405020304" pitchFamily="18" charset="0"/>
              </a:rPr>
              <a:t> na Kypru, kontrakt pro Finskou firmu </a:t>
            </a:r>
            <a:r>
              <a:rPr lang="cs-CZ" sz="2000" dirty="0" err="1">
                <a:solidFill>
                  <a:srgbClr val="002060"/>
                </a:solidFill>
                <a:latin typeface="Times New Roman" panose="02020603050405020304" pitchFamily="18" charset="0"/>
                <a:cs typeface="Times New Roman" panose="02020603050405020304" pitchFamily="18" charset="0"/>
              </a:rPr>
              <a:t>Tulikivi</a:t>
            </a:r>
            <a:r>
              <a:rPr lang="cs-CZ" sz="2000" dirty="0">
                <a:solidFill>
                  <a:srgbClr val="002060"/>
                </a:solidFill>
                <a:latin typeface="Times New Roman" panose="02020603050405020304" pitchFamily="18" charset="0"/>
                <a:cs typeface="Times New Roman" panose="02020603050405020304" pitchFamily="18" charset="0"/>
              </a:rPr>
              <a:t>, města a obce, poradce pro export různých MSP.</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Máme spolu jen 2x 2 hodiny – klouzání po povrchu nebo něco do hloubky?</a:t>
            </a:r>
          </a:p>
          <a:p>
            <a:r>
              <a:rPr lang="cs-CZ" altLang="cs-CZ" sz="2000" dirty="0">
                <a:solidFill>
                  <a:srgbClr val="002060"/>
                </a:solidFill>
                <a:latin typeface="Times New Roman" panose="02020603050405020304" pitchFamily="18" charset="0"/>
                <a:cs typeface="Times New Roman" panose="02020603050405020304" pitchFamily="18" charset="0"/>
              </a:rPr>
              <a:t>Seminární práce.</a:t>
            </a:r>
          </a:p>
          <a:p>
            <a:r>
              <a:rPr lang="cs-CZ" altLang="cs-CZ" sz="2000" dirty="0">
                <a:solidFill>
                  <a:srgbClr val="002060"/>
                </a:solidFill>
                <a:latin typeface="Times New Roman" panose="02020603050405020304" pitchFamily="18" charset="0"/>
                <a:cs typeface="Times New Roman" panose="02020603050405020304" pitchFamily="18" charset="0"/>
              </a:rPr>
              <a:t>Je to státnicový předmět.</a:t>
            </a:r>
          </a:p>
        </p:txBody>
      </p:sp>
      <p:sp>
        <p:nvSpPr>
          <p:cNvPr id="6" name="Nadpis 5"/>
          <p:cNvSpPr>
            <a:spLocks noGrp="1"/>
          </p:cNvSpPr>
          <p:nvPr>
            <p:ph type="title"/>
          </p:nvPr>
        </p:nvSpPr>
        <p:spPr>
          <a:xfrm>
            <a:off x="179512" y="195486"/>
            <a:ext cx="3888432" cy="507703"/>
          </a:xfrm>
        </p:spPr>
        <p:txBody>
          <a:bodyPr/>
          <a:lstStyle/>
          <a:p>
            <a:r>
              <a:rPr lang="cs-CZ" dirty="0"/>
              <a:t>Organizace</a:t>
            </a:r>
          </a:p>
        </p:txBody>
      </p:sp>
    </p:spTree>
    <p:extLst>
      <p:ext uri="{BB962C8B-B14F-4D97-AF65-F5344CB8AC3E}">
        <p14:creationId xmlns:p14="http://schemas.microsoft.com/office/powerpoint/2010/main" val="2851267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Podstatou je zpracování nebo přepracování surovin, materiálů či polotovarů do vyššího stupně finality, popř. do podoby hotového výrobku. </a:t>
            </a:r>
          </a:p>
          <a:p>
            <a:r>
              <a:rPr lang="cs-CZ" sz="2000" dirty="0">
                <a:solidFill>
                  <a:srgbClr val="002060"/>
                </a:solidFill>
              </a:rPr>
              <a:t>Důvodem jsou nižší náklady v zahraničí (mzdové, energetické, materiálové, dopravní).</a:t>
            </a:r>
          </a:p>
        </p:txBody>
      </p:sp>
      <p:sp>
        <p:nvSpPr>
          <p:cNvPr id="6" name="Nadpis 5"/>
          <p:cNvSpPr>
            <a:spLocks noGrp="1"/>
          </p:cNvSpPr>
          <p:nvPr>
            <p:ph type="title"/>
          </p:nvPr>
        </p:nvSpPr>
        <p:spPr>
          <a:xfrm>
            <a:off x="179512" y="195486"/>
            <a:ext cx="4536504" cy="507703"/>
          </a:xfrm>
        </p:spPr>
        <p:txBody>
          <a:bodyPr/>
          <a:lstStyle/>
          <a:p>
            <a:r>
              <a:rPr lang="cs-CZ" dirty="0"/>
              <a:t>2E Zušlechťovací operace</a:t>
            </a:r>
          </a:p>
        </p:txBody>
      </p:sp>
    </p:spTree>
    <p:extLst>
      <p:ext uri="{BB962C8B-B14F-4D97-AF65-F5344CB8AC3E}">
        <p14:creationId xmlns:p14="http://schemas.microsoft.com/office/powerpoint/2010/main" val="1253180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Nejvyšším stupněm internacionalizace firemních aktivit a vzhledem k investiční náročnosti jsou charakteristické zejména pro velké firmy.</a:t>
            </a:r>
          </a:p>
          <a:p>
            <a:r>
              <a:rPr lang="cs-CZ" sz="2000" dirty="0">
                <a:solidFill>
                  <a:srgbClr val="002060"/>
                </a:solidFill>
              </a:rPr>
              <a:t>Nejčastěji mají formu přímých anebo portfoliových investic.</a:t>
            </a:r>
          </a:p>
          <a:p>
            <a:r>
              <a:rPr lang="cs-CZ" sz="2000" dirty="0">
                <a:solidFill>
                  <a:srgbClr val="002060"/>
                </a:solidFill>
              </a:rPr>
              <a:t>Přímou zahraniční investici můžeme charakterizovat jako investici, jejímž účelem je založení, získání nebo rozšíření trvalých ekonomických vztahů mezi investorem jedné země a podnikem se sídlem v jiné zemi.</a:t>
            </a:r>
          </a:p>
          <a:p>
            <a:r>
              <a:rPr lang="cs-CZ" sz="2000" dirty="0">
                <a:solidFill>
                  <a:srgbClr val="002060"/>
                </a:solidFill>
              </a:rPr>
              <a:t>Zahraniční investoři přinášejí do země kapitál nutný pro modernizaci a restrukturalizaci podniků, progresivní technologie, technické i manažerské know-how, mohou umožnit vytváření nových pracovních příležitostí, usnadnit vstup výrobků na zahraniční trhy atp.</a:t>
            </a:r>
          </a:p>
        </p:txBody>
      </p:sp>
      <p:sp>
        <p:nvSpPr>
          <p:cNvPr id="6" name="Nadpis 5"/>
          <p:cNvSpPr>
            <a:spLocks noGrp="1"/>
          </p:cNvSpPr>
          <p:nvPr>
            <p:ph type="title"/>
          </p:nvPr>
        </p:nvSpPr>
        <p:spPr>
          <a:xfrm>
            <a:off x="179512" y="195486"/>
            <a:ext cx="4536504" cy="507703"/>
          </a:xfrm>
        </p:spPr>
        <p:txBody>
          <a:bodyPr/>
          <a:lstStyle/>
          <a:p>
            <a:r>
              <a:rPr lang="cs-CZ" dirty="0"/>
              <a:t>3 Kapitálové vstupy</a:t>
            </a:r>
          </a:p>
        </p:txBody>
      </p:sp>
    </p:spTree>
    <p:extLst>
      <p:ext uri="{BB962C8B-B14F-4D97-AF65-F5344CB8AC3E}">
        <p14:creationId xmlns:p14="http://schemas.microsoft.com/office/powerpoint/2010/main" val="191832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Akvizice (</a:t>
            </a:r>
            <a:r>
              <a:rPr lang="cs-CZ" sz="2000" dirty="0" err="1">
                <a:solidFill>
                  <a:srgbClr val="002060"/>
                </a:solidFill>
              </a:rPr>
              <a:t>takeover</a:t>
            </a:r>
            <a:r>
              <a:rPr lang="cs-CZ" sz="2000" dirty="0">
                <a:solidFill>
                  <a:srgbClr val="002060"/>
                </a:solidFill>
              </a:rPr>
              <a:t>) - může být charakterizována jako převzetí fungujícího podniku nebo jeho části. Ve firemní praxi se můžeme setkat buď s tzv. přátelským převzetím, jehož cílem je posílení pozice firmy a využití synergického efektu, anebo s tzv. převzetím nepřátelským, jehož cílem může být likvidace konkurence.</a:t>
            </a:r>
          </a:p>
          <a:p>
            <a:r>
              <a:rPr lang="cs-CZ" sz="2000" dirty="0">
                <a:solidFill>
                  <a:srgbClr val="002060"/>
                </a:solidFill>
              </a:rPr>
              <a:t>Fúze (</a:t>
            </a:r>
            <a:r>
              <a:rPr lang="cs-CZ" sz="2000" dirty="0" err="1">
                <a:solidFill>
                  <a:srgbClr val="002060"/>
                </a:solidFill>
              </a:rPr>
              <a:t>merger</a:t>
            </a:r>
            <a:r>
              <a:rPr lang="cs-CZ" sz="2000" dirty="0">
                <a:solidFill>
                  <a:srgbClr val="002060"/>
                </a:solidFill>
              </a:rPr>
              <a:t>) - může mít formu sloučení nebo splynutí. Sloučení znamená spojení obchodních společností, při kterém zaniká slučovaná společnost bez likvidace aktiv a pasiv, protože aktiva i pasiva přecházejí na společnost, se kterou se zanikající společnost slučuje. Splynutím se rozumí spojení obchodních společností, při kterém splývající společnosti zanikají a vzniká nový právní subjekt.</a:t>
            </a:r>
          </a:p>
        </p:txBody>
      </p:sp>
      <p:sp>
        <p:nvSpPr>
          <p:cNvPr id="6" name="Nadpis 5"/>
          <p:cNvSpPr>
            <a:spLocks noGrp="1"/>
          </p:cNvSpPr>
          <p:nvPr>
            <p:ph type="title"/>
          </p:nvPr>
        </p:nvSpPr>
        <p:spPr>
          <a:xfrm>
            <a:off x="179512" y="195486"/>
            <a:ext cx="4536504" cy="507703"/>
          </a:xfrm>
        </p:spPr>
        <p:txBody>
          <a:bodyPr/>
          <a:lstStyle/>
          <a:p>
            <a:r>
              <a:rPr lang="cs-CZ" dirty="0"/>
              <a:t>Formy přímých investic</a:t>
            </a:r>
          </a:p>
        </p:txBody>
      </p:sp>
    </p:spTree>
    <p:extLst>
      <p:ext uri="{BB962C8B-B14F-4D97-AF65-F5344CB8AC3E}">
        <p14:creationId xmlns:p14="http://schemas.microsoft.com/office/powerpoint/2010/main" val="1739101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Investice na zelené louce (</a:t>
            </a:r>
            <a:r>
              <a:rPr lang="cs-CZ" sz="2000" dirty="0" err="1">
                <a:solidFill>
                  <a:srgbClr val="002060"/>
                </a:solidFill>
              </a:rPr>
              <a:t>greenfield</a:t>
            </a:r>
            <a:r>
              <a:rPr lang="cs-CZ" sz="2000" dirty="0">
                <a:solidFill>
                  <a:srgbClr val="002060"/>
                </a:solidFill>
              </a:rPr>
              <a:t> </a:t>
            </a:r>
            <a:r>
              <a:rPr lang="cs-CZ" sz="2000" dirty="0" err="1">
                <a:solidFill>
                  <a:srgbClr val="002060"/>
                </a:solidFill>
              </a:rPr>
              <a:t>investment</a:t>
            </a:r>
            <a:r>
              <a:rPr lang="cs-CZ" sz="2000" dirty="0">
                <a:solidFill>
                  <a:srgbClr val="002060"/>
                </a:solidFill>
              </a:rPr>
              <a:t>) - jsou nově založené a nově postavené podniky. Investice na zelené louce mohou mít oproti akvizicím pro hostitelskou zemi určité výhody. Obvykle přinášejí do země více kapitálu, více nových moderních technologií, zvyšují konkurenci na trhu a jsou větším přínosem z hlediska tvorby pracovních míst.</a:t>
            </a:r>
          </a:p>
          <a:p>
            <a:r>
              <a:rPr lang="cs-CZ" sz="2000" dirty="0">
                <a:solidFill>
                  <a:srgbClr val="002060"/>
                </a:solidFill>
              </a:rPr>
              <a:t>Společné podnikání (joint venture) - je spojení prostředků dvou nebo více subjektů do společného vlastnictví. Jedná se o formu podnikání, jejímž cílem je realizace společného podnikatelského záměru, podílení se na vytvořeném zisku, podstupování podnikatelských rizik a krytí případných ztrát.</a:t>
            </a:r>
          </a:p>
        </p:txBody>
      </p:sp>
      <p:sp>
        <p:nvSpPr>
          <p:cNvPr id="6" name="Nadpis 5"/>
          <p:cNvSpPr>
            <a:spLocks noGrp="1"/>
          </p:cNvSpPr>
          <p:nvPr>
            <p:ph type="title"/>
          </p:nvPr>
        </p:nvSpPr>
        <p:spPr>
          <a:xfrm>
            <a:off x="179512" y="195486"/>
            <a:ext cx="4536504" cy="507703"/>
          </a:xfrm>
        </p:spPr>
        <p:txBody>
          <a:bodyPr/>
          <a:lstStyle/>
          <a:p>
            <a:r>
              <a:rPr lang="cs-CZ" dirty="0"/>
              <a:t>Formy přímých investic</a:t>
            </a:r>
          </a:p>
        </p:txBody>
      </p:sp>
    </p:spTree>
    <p:extLst>
      <p:ext uri="{BB962C8B-B14F-4D97-AF65-F5344CB8AC3E}">
        <p14:creationId xmlns:p14="http://schemas.microsoft.com/office/powerpoint/2010/main" val="823581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Spojení velkých, kapitálově silných firem  z vyspělých zemí. </a:t>
            </a:r>
          </a:p>
          <a:p>
            <a:r>
              <a:rPr lang="cs-CZ" sz="2000" dirty="0">
                <a:solidFill>
                  <a:srgbClr val="002060"/>
                </a:solidFill>
              </a:rPr>
              <a:t>Běžné v automobilovém průmyslu, telekomunikačním, informatice, leteckém průmyslu.</a:t>
            </a:r>
          </a:p>
          <a:p>
            <a:r>
              <a:rPr lang="cs-CZ" sz="2000" dirty="0">
                <a:solidFill>
                  <a:srgbClr val="002060"/>
                </a:solidFill>
              </a:rPr>
              <a:t>Cílem strategické aliance může dále být společný vývoj nebo výroba určitých komponentů, které jsou následně používány při kompletaci finálních výrobků obou partnerů.</a:t>
            </a:r>
          </a:p>
          <a:p>
            <a:r>
              <a:rPr lang="cs-CZ" sz="2000" dirty="0">
                <a:solidFill>
                  <a:srgbClr val="002060"/>
                </a:solidFill>
              </a:rPr>
              <a:t>V ČR např. TPCA od PSA.</a:t>
            </a:r>
          </a:p>
        </p:txBody>
      </p:sp>
      <p:sp>
        <p:nvSpPr>
          <p:cNvPr id="6" name="Nadpis 5"/>
          <p:cNvSpPr>
            <a:spLocks noGrp="1"/>
          </p:cNvSpPr>
          <p:nvPr>
            <p:ph type="title"/>
          </p:nvPr>
        </p:nvSpPr>
        <p:spPr>
          <a:xfrm>
            <a:off x="179512" y="195486"/>
            <a:ext cx="4536504" cy="507703"/>
          </a:xfrm>
        </p:spPr>
        <p:txBody>
          <a:bodyPr/>
          <a:lstStyle/>
          <a:p>
            <a:r>
              <a:rPr lang="cs-CZ" dirty="0"/>
              <a:t>Strategické aliance</a:t>
            </a:r>
          </a:p>
        </p:txBody>
      </p:sp>
    </p:spTree>
    <p:extLst>
      <p:ext uri="{BB962C8B-B14F-4D97-AF65-F5344CB8AC3E}">
        <p14:creationId xmlns:p14="http://schemas.microsoft.com/office/powerpoint/2010/main" val="3270244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Jedním z limitujících faktorů pro volbu vhodné metody je i míra rizika, která je s každou z uvedených metod spojena. Platí, že riziko vstupu stoupá s přímými metodami a s kapitálově náročnějšími metodami. Na druhou stranu zároveň stejným směrem se zvyšují i strategické možnosti podniku a s tím spojený očekávaný zisk.</a:t>
            </a:r>
          </a:p>
          <a:p>
            <a:r>
              <a:rPr lang="cs-CZ" sz="2400" dirty="0">
                <a:solidFill>
                  <a:srgbClr val="002060"/>
                </a:solidFill>
              </a:rPr>
              <a:t>Časté kategorie rizik:</a:t>
            </a:r>
          </a:p>
          <a:p>
            <a:pPr lvl="1"/>
            <a:r>
              <a:rPr lang="cs-CZ" sz="2000" dirty="0">
                <a:solidFill>
                  <a:srgbClr val="002060"/>
                </a:solidFill>
              </a:rPr>
              <a:t>Teritoriální - politická, finanční a makro situace země.</a:t>
            </a:r>
          </a:p>
          <a:p>
            <a:pPr lvl="1"/>
            <a:r>
              <a:rPr lang="cs-CZ" sz="2000" dirty="0">
                <a:solidFill>
                  <a:srgbClr val="002060"/>
                </a:solidFill>
              </a:rPr>
              <a:t>Komerční - ekonomická a finanční situace kupujících.</a:t>
            </a:r>
          </a:p>
          <a:p>
            <a:pPr lvl="1"/>
            <a:r>
              <a:rPr lang="cs-CZ" sz="2000" dirty="0">
                <a:solidFill>
                  <a:srgbClr val="002060"/>
                </a:solidFill>
              </a:rPr>
              <a:t>Měnové a kurzové.</a:t>
            </a:r>
          </a:p>
          <a:p>
            <a:pPr lvl="1"/>
            <a:r>
              <a:rPr lang="cs-CZ" sz="2000" dirty="0">
                <a:solidFill>
                  <a:srgbClr val="002060"/>
                </a:solidFill>
              </a:rPr>
              <a:t>Přepravní.</a:t>
            </a:r>
          </a:p>
        </p:txBody>
      </p:sp>
      <p:sp>
        <p:nvSpPr>
          <p:cNvPr id="6" name="Nadpis 5"/>
          <p:cNvSpPr>
            <a:spLocks noGrp="1"/>
          </p:cNvSpPr>
          <p:nvPr>
            <p:ph type="title"/>
          </p:nvPr>
        </p:nvSpPr>
        <p:spPr>
          <a:xfrm>
            <a:off x="179512" y="195486"/>
            <a:ext cx="4536504" cy="507703"/>
          </a:xfrm>
        </p:spPr>
        <p:txBody>
          <a:bodyPr/>
          <a:lstStyle/>
          <a:p>
            <a:r>
              <a:rPr lang="cs-CZ" dirty="0"/>
              <a:t>4 Rizika spojená s formami vstupů</a:t>
            </a:r>
          </a:p>
        </p:txBody>
      </p:sp>
    </p:spTree>
    <p:extLst>
      <p:ext uri="{BB962C8B-B14F-4D97-AF65-F5344CB8AC3E}">
        <p14:creationId xmlns:p14="http://schemas.microsoft.com/office/powerpoint/2010/main" val="3981271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fontScale="90000"/>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marketingová strategie</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1299463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Proces STP.</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2 Strategie na mezinárodních trzích.</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3624954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424936" cy="3024336"/>
          </a:xfrm>
          <a:prstGeom prst="rect">
            <a:avLst/>
          </a:prstGeom>
        </p:spPr>
        <p:txBody>
          <a:bodyPr>
            <a:noAutofit/>
          </a:bodyPr>
          <a:lstStyle/>
          <a:p>
            <a:r>
              <a:rPr lang="cs-CZ" sz="2000" dirty="0">
                <a:solidFill>
                  <a:srgbClr val="002060"/>
                </a:solidFill>
              </a:rPr>
              <a:t>Kvůli světové finanční krizi redukce značek – ze 1600 na 400 (např. </a:t>
            </a:r>
            <a:r>
              <a:rPr lang="cs-CZ" sz="2000" dirty="0" err="1">
                <a:solidFill>
                  <a:srgbClr val="002060"/>
                </a:solidFill>
              </a:rPr>
              <a:t>Algida</a:t>
            </a:r>
            <a:r>
              <a:rPr lang="cs-CZ" sz="2000" dirty="0">
                <a:solidFill>
                  <a:srgbClr val="002060"/>
                </a:solidFill>
              </a:rPr>
              <a:t>, </a:t>
            </a:r>
            <a:r>
              <a:rPr lang="cs-CZ" sz="2000" dirty="0" err="1">
                <a:solidFill>
                  <a:srgbClr val="002060"/>
                </a:solidFill>
              </a:rPr>
              <a:t>Rama</a:t>
            </a:r>
            <a:r>
              <a:rPr lang="cs-CZ" sz="2000" dirty="0">
                <a:solidFill>
                  <a:srgbClr val="002060"/>
                </a:solidFill>
              </a:rPr>
              <a:t>, </a:t>
            </a:r>
            <a:r>
              <a:rPr lang="cs-CZ" sz="2000" dirty="0" err="1">
                <a:solidFill>
                  <a:srgbClr val="002060"/>
                </a:solidFill>
              </a:rPr>
              <a:t>Lipton</a:t>
            </a:r>
            <a:r>
              <a:rPr lang="cs-CZ" sz="2000" dirty="0">
                <a:solidFill>
                  <a:srgbClr val="002060"/>
                </a:solidFill>
              </a:rPr>
              <a:t>, </a:t>
            </a:r>
            <a:r>
              <a:rPr lang="cs-CZ" sz="2000" dirty="0" err="1">
                <a:solidFill>
                  <a:srgbClr val="002060"/>
                </a:solidFill>
              </a:rPr>
              <a:t>Dove</a:t>
            </a:r>
            <a:r>
              <a:rPr lang="cs-CZ" sz="2000" dirty="0">
                <a:solidFill>
                  <a:srgbClr val="002060"/>
                </a:solidFill>
              </a:rPr>
              <a:t>, </a:t>
            </a:r>
            <a:r>
              <a:rPr lang="cs-CZ" sz="2000" dirty="0" err="1">
                <a:solidFill>
                  <a:srgbClr val="002060"/>
                </a:solidFill>
              </a:rPr>
              <a:t>Signal</a:t>
            </a:r>
            <a:r>
              <a:rPr lang="cs-CZ" sz="2000" dirty="0">
                <a:solidFill>
                  <a:srgbClr val="002060"/>
                </a:solidFill>
              </a:rPr>
              <a:t>, </a:t>
            </a:r>
            <a:r>
              <a:rPr lang="cs-CZ" sz="2000" dirty="0" err="1">
                <a:solidFill>
                  <a:srgbClr val="002060"/>
                </a:solidFill>
              </a:rPr>
              <a:t>Axe</a:t>
            </a:r>
            <a:r>
              <a:rPr lang="cs-CZ" sz="2000" dirty="0">
                <a:solidFill>
                  <a:srgbClr val="002060"/>
                </a:solidFill>
              </a:rPr>
              <a:t>, Savo, </a:t>
            </a:r>
            <a:r>
              <a:rPr lang="cs-CZ" sz="2000" dirty="0" err="1">
                <a:solidFill>
                  <a:srgbClr val="002060"/>
                </a:solidFill>
              </a:rPr>
              <a:t>Domestos</a:t>
            </a:r>
            <a:r>
              <a:rPr lang="cs-CZ" sz="2000" dirty="0">
                <a:solidFill>
                  <a:srgbClr val="002060"/>
                </a:solidFill>
              </a:rPr>
              <a:t>).</a:t>
            </a:r>
          </a:p>
          <a:p>
            <a:r>
              <a:rPr lang="cs-CZ" sz="2000" dirty="0">
                <a:solidFill>
                  <a:srgbClr val="002060"/>
                </a:solidFill>
              </a:rPr>
              <a:t>Strategie pro Indonésii – nepoužívat „</a:t>
            </a:r>
            <a:r>
              <a:rPr lang="cs-CZ" sz="2000" dirty="0" err="1">
                <a:solidFill>
                  <a:srgbClr val="002060"/>
                </a:solidFill>
              </a:rPr>
              <a:t>one-size-fits-all</a:t>
            </a:r>
            <a:r>
              <a:rPr lang="cs-CZ" sz="2000" dirty="0">
                <a:solidFill>
                  <a:srgbClr val="002060"/>
                </a:solidFill>
              </a:rPr>
              <a:t>“, ale přitom být v 95 % domácností – extrémně náročné, ale nese ovoce dlouhodobě. Např. prodej kondicionérů ve městě </a:t>
            </a:r>
            <a:r>
              <a:rPr lang="cs-CZ" sz="2000" dirty="0" err="1">
                <a:solidFill>
                  <a:srgbClr val="002060"/>
                </a:solidFill>
              </a:rPr>
              <a:t>Makafar</a:t>
            </a:r>
            <a:r>
              <a:rPr lang="cs-CZ" sz="2000" dirty="0">
                <a:solidFill>
                  <a:srgbClr val="002060"/>
                </a:solidFill>
              </a:rPr>
              <a:t>, kde je hlavním problémem vliv mořské soli.</a:t>
            </a:r>
          </a:p>
          <a:p>
            <a:r>
              <a:rPr lang="cs-CZ" sz="2000" dirty="0">
                <a:solidFill>
                  <a:srgbClr val="002060"/>
                </a:solidFill>
              </a:rPr>
              <a:t>Indie – „lidé perou většinou v ruce a je nedostatek vody, proto v rámci inovací chtěla společnost </a:t>
            </a:r>
            <a:r>
              <a:rPr lang="cs-CZ" sz="2000" dirty="0" err="1">
                <a:solidFill>
                  <a:srgbClr val="002060"/>
                </a:solidFill>
              </a:rPr>
              <a:t>Unilever</a:t>
            </a:r>
            <a:r>
              <a:rPr lang="cs-CZ" sz="2000" dirty="0">
                <a:solidFill>
                  <a:srgbClr val="002060"/>
                </a:solidFill>
              </a:rPr>
              <a:t> vyřešit problém s několikanásobným mácháním, kdy pro vyplachování musela být použita až 4 vědra vody. Lidé jsou spokojeni tehdy, když v prádle nebudou žádné mydlinky (bublinky), protože to znamená, že je prádlo čisté, to se dá zařídit jednoduchou změnou v přísadě (anti-pěna), tady však nastává problém, když to naopak nepění vůbec, lidé nevěří, že prádlo bude čisté.“</a:t>
            </a:r>
          </a:p>
        </p:txBody>
      </p:sp>
      <p:sp>
        <p:nvSpPr>
          <p:cNvPr id="6" name="Nadpis 5"/>
          <p:cNvSpPr>
            <a:spLocks noGrp="1"/>
          </p:cNvSpPr>
          <p:nvPr>
            <p:ph type="title"/>
          </p:nvPr>
        </p:nvSpPr>
        <p:spPr>
          <a:xfrm>
            <a:off x="179512" y="195486"/>
            <a:ext cx="5976664" cy="507703"/>
          </a:xfrm>
        </p:spPr>
        <p:txBody>
          <a:bodyPr/>
          <a:lstStyle/>
          <a:p>
            <a:r>
              <a:rPr lang="cs-CZ" dirty="0" err="1"/>
              <a:t>Unilever</a:t>
            </a:r>
            <a:endParaRPr lang="cs-CZ" dirty="0"/>
          </a:p>
        </p:txBody>
      </p:sp>
    </p:spTree>
    <p:extLst>
      <p:ext uri="{BB962C8B-B14F-4D97-AF65-F5344CB8AC3E}">
        <p14:creationId xmlns:p14="http://schemas.microsoft.com/office/powerpoint/2010/main" val="7016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Fáze procesu STP tvoří </a:t>
            </a:r>
            <a:r>
              <a:rPr lang="cs-CZ" sz="2000" dirty="0" err="1">
                <a:solidFill>
                  <a:srgbClr val="002060"/>
                </a:solidFill>
              </a:rPr>
              <a:t>segmenting</a:t>
            </a:r>
            <a:r>
              <a:rPr lang="cs-CZ" sz="2000" dirty="0">
                <a:solidFill>
                  <a:srgbClr val="002060"/>
                </a:solidFill>
              </a:rPr>
              <a:t>, </a:t>
            </a:r>
            <a:r>
              <a:rPr lang="cs-CZ" sz="2000" dirty="0" err="1">
                <a:solidFill>
                  <a:srgbClr val="002060"/>
                </a:solidFill>
              </a:rPr>
              <a:t>targeting</a:t>
            </a:r>
            <a:r>
              <a:rPr lang="cs-CZ" sz="2000" dirty="0">
                <a:solidFill>
                  <a:srgbClr val="002060"/>
                </a:solidFill>
              </a:rPr>
              <a:t> a positioning. </a:t>
            </a:r>
          </a:p>
          <a:p>
            <a:endParaRPr lang="cs-CZ" sz="2000" dirty="0">
              <a:solidFill>
                <a:srgbClr val="002060"/>
              </a:solidFill>
            </a:endParaRPr>
          </a:p>
          <a:p>
            <a:r>
              <a:rPr lang="cs-CZ" sz="2000" dirty="0">
                <a:solidFill>
                  <a:srgbClr val="002060"/>
                </a:solidFill>
              </a:rPr>
              <a:t>Segmentace (definice kritérií segmentace, profilu segmentu, posouzení atraktivnosti segmentu).</a:t>
            </a:r>
          </a:p>
          <a:p>
            <a:r>
              <a:rPr lang="cs-CZ" sz="2000" dirty="0">
                <a:solidFill>
                  <a:srgbClr val="002060"/>
                </a:solidFill>
              </a:rPr>
              <a:t>Výběr cílové skupiny (</a:t>
            </a:r>
            <a:r>
              <a:rPr lang="cs-CZ" sz="2000" dirty="0" err="1">
                <a:solidFill>
                  <a:srgbClr val="002060"/>
                </a:solidFill>
              </a:rPr>
              <a:t>targeting</a:t>
            </a:r>
            <a:r>
              <a:rPr lang="cs-CZ" sz="2000" dirty="0">
                <a:solidFill>
                  <a:srgbClr val="002060"/>
                </a:solidFill>
              </a:rPr>
              <a:t>).</a:t>
            </a:r>
          </a:p>
          <a:p>
            <a:r>
              <a:rPr lang="cs-CZ" sz="2000" dirty="0">
                <a:solidFill>
                  <a:srgbClr val="002060"/>
                </a:solidFill>
              </a:rPr>
              <a:t>Tvorba pozice (definování požadovaného umístění produktu, značky v myslích zákazníků).</a:t>
            </a:r>
          </a:p>
        </p:txBody>
      </p:sp>
      <p:sp>
        <p:nvSpPr>
          <p:cNvPr id="6" name="Nadpis 5"/>
          <p:cNvSpPr>
            <a:spLocks noGrp="1"/>
          </p:cNvSpPr>
          <p:nvPr>
            <p:ph type="title"/>
          </p:nvPr>
        </p:nvSpPr>
        <p:spPr>
          <a:xfrm>
            <a:off x="179512" y="195486"/>
            <a:ext cx="6912768" cy="507703"/>
          </a:xfrm>
        </p:spPr>
        <p:txBody>
          <a:bodyPr/>
          <a:lstStyle/>
          <a:p>
            <a:r>
              <a:rPr lang="cs-CZ" dirty="0"/>
              <a:t>1 Proces STP</a:t>
            </a:r>
          </a:p>
        </p:txBody>
      </p:sp>
    </p:spTree>
    <p:extLst>
      <p:ext uri="{BB962C8B-B14F-4D97-AF65-F5344CB8AC3E}">
        <p14:creationId xmlns:p14="http://schemas.microsoft.com/office/powerpoint/2010/main" val="81118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formy vstupu na mezinárodní trhy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9913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Segmentace - rozčlenění trhu do tržních segmentů na základě segmentačních kritérií. </a:t>
            </a:r>
          </a:p>
          <a:p>
            <a:endParaRPr lang="cs-CZ" sz="2000" dirty="0">
              <a:solidFill>
                <a:srgbClr val="002060"/>
              </a:solidFill>
            </a:endParaRPr>
          </a:p>
          <a:p>
            <a:r>
              <a:rPr lang="cs-CZ" sz="2000" dirty="0">
                <a:solidFill>
                  <a:srgbClr val="002060"/>
                </a:solidFill>
              </a:rPr>
              <a:t>Cílem segmentace je vysledovat zásadní rozdíly mezi segmenty a na základě toho přizpůsobit nástroje marketingového mixu. </a:t>
            </a:r>
          </a:p>
          <a:p>
            <a:endParaRPr lang="cs-CZ" sz="2000" dirty="0">
              <a:solidFill>
                <a:srgbClr val="002060"/>
              </a:solidFill>
            </a:endParaRPr>
          </a:p>
          <a:p>
            <a:r>
              <a:rPr lang="cs-CZ" sz="2000" dirty="0">
                <a:solidFill>
                  <a:srgbClr val="002060"/>
                </a:solidFill>
              </a:rPr>
              <a:t>Vlastnosti dobrého segmentu:</a:t>
            </a:r>
          </a:p>
          <a:p>
            <a:pPr lvl="1"/>
            <a:r>
              <a:rPr lang="cs-CZ" sz="1600" dirty="0">
                <a:solidFill>
                  <a:srgbClr val="002060"/>
                </a:solidFill>
              </a:rPr>
              <a:t> </a:t>
            </a:r>
            <a:r>
              <a:rPr lang="cs-CZ" sz="1800" dirty="0">
                <a:solidFill>
                  <a:srgbClr val="002060"/>
                </a:solidFill>
              </a:rPr>
              <a:t>Vnitřně homogenní.</a:t>
            </a:r>
          </a:p>
          <a:p>
            <a:pPr lvl="1"/>
            <a:r>
              <a:rPr lang="cs-CZ" sz="1800" dirty="0">
                <a:solidFill>
                  <a:srgbClr val="002060"/>
                </a:solidFill>
              </a:rPr>
              <a:t> Heterogenní navenek.</a:t>
            </a:r>
          </a:p>
          <a:p>
            <a:pPr lvl="1"/>
            <a:r>
              <a:rPr lang="cs-CZ" sz="1800" dirty="0">
                <a:solidFill>
                  <a:srgbClr val="002060"/>
                </a:solidFill>
              </a:rPr>
              <a:t> Dostatečně velký.</a:t>
            </a:r>
          </a:p>
          <a:p>
            <a:pPr lvl="1"/>
            <a:r>
              <a:rPr lang="cs-CZ" sz="1800" dirty="0">
                <a:solidFill>
                  <a:srgbClr val="002060"/>
                </a:solidFill>
              </a:rPr>
              <a:t> Měřitelnost, dostupnost, vhodnost.</a:t>
            </a:r>
          </a:p>
        </p:txBody>
      </p:sp>
      <p:sp>
        <p:nvSpPr>
          <p:cNvPr id="6" name="Nadpis 5"/>
          <p:cNvSpPr>
            <a:spLocks noGrp="1"/>
          </p:cNvSpPr>
          <p:nvPr>
            <p:ph type="title"/>
          </p:nvPr>
        </p:nvSpPr>
        <p:spPr>
          <a:xfrm>
            <a:off x="179512" y="195486"/>
            <a:ext cx="7128792" cy="507703"/>
          </a:xfrm>
        </p:spPr>
        <p:txBody>
          <a:bodyPr/>
          <a:lstStyle/>
          <a:p>
            <a:r>
              <a:rPr lang="cs-CZ" dirty="0"/>
              <a:t>A. Segmentace </a:t>
            </a:r>
          </a:p>
        </p:txBody>
      </p:sp>
      <p:pic>
        <p:nvPicPr>
          <p:cNvPr id="4" name="Picture 3" descr="C:\Users\Libor\Desktop\segmentation.jpg"/>
          <p:cNvPicPr>
            <a:picLocks noChangeAspect="1" noChangeArrowheads="1"/>
          </p:cNvPicPr>
          <p:nvPr/>
        </p:nvPicPr>
        <p:blipFill>
          <a:blip r:embed="rId3"/>
          <a:srcRect/>
          <a:stretch>
            <a:fillRect/>
          </a:stretch>
        </p:blipFill>
        <p:spPr bwMode="auto">
          <a:xfrm>
            <a:off x="6272453" y="2499742"/>
            <a:ext cx="2071702" cy="2071702"/>
          </a:xfrm>
          <a:prstGeom prst="rect">
            <a:avLst/>
          </a:prstGeom>
          <a:noFill/>
        </p:spPr>
      </p:pic>
    </p:spTree>
    <p:extLst>
      <p:ext uri="{BB962C8B-B14F-4D97-AF65-F5344CB8AC3E}">
        <p14:creationId xmlns:p14="http://schemas.microsoft.com/office/powerpoint/2010/main" val="4139624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Segment podle demografických, geografických a sociálních faktorů. V případě demografie se zaměřila na příjmy v jednotlivých částech Brazílie. Geograficky si rozčlenili Brazílii na severovýchodní a jižní část a podle sociální typologie rozčlenili lidi na segment využívající pračku, ti tak vidí v pracích prášcích přínos, a druhou část, která považuje prášek na praní za zbytečný. Tady se dostává na řadu možnost jak prodeje pracích prostředků, tak prodej mýdel na praní v ruce. Vydali se cestou pracích prostředků, se kterými mají dlouholetou zkušenost.</a:t>
            </a:r>
          </a:p>
          <a:p>
            <a:r>
              <a:rPr lang="cs-CZ" sz="1800" dirty="0">
                <a:solidFill>
                  <a:srgbClr val="002060"/>
                </a:solidFill>
              </a:rPr>
              <a:t>Využít vlastní značku, nebo odkoupit místní již známou značku? Po výzkumu rozhodnutí odkoupit stávající značku na Brazilském trhu - Minerva, která je stálicí od roku 1971. V současné době je tato značka již přejmenována na BRILHANTE. </a:t>
            </a:r>
          </a:p>
          <a:p>
            <a:r>
              <a:rPr lang="cs-CZ" sz="1800" dirty="0" err="1">
                <a:solidFill>
                  <a:srgbClr val="002060"/>
                </a:solidFill>
              </a:rPr>
              <a:t>Unilever</a:t>
            </a:r>
            <a:r>
              <a:rPr lang="cs-CZ" sz="1800" dirty="0">
                <a:solidFill>
                  <a:srgbClr val="002060"/>
                </a:solidFill>
              </a:rPr>
              <a:t> se rozhodl umístit značku do povědomí lidí tak, že bude cílit na zobrazení jejích funkcí – vůni, která vyvolá emoce a kvalitou v odstraňování skvrn. Cílem byla také snaha přesvědčit své zákazníky, že prací prášek je lepší volbou než prací mýdla.</a:t>
            </a:r>
          </a:p>
        </p:txBody>
      </p:sp>
      <p:sp>
        <p:nvSpPr>
          <p:cNvPr id="6" name="Nadpis 5"/>
          <p:cNvSpPr>
            <a:spLocks noGrp="1"/>
          </p:cNvSpPr>
          <p:nvPr>
            <p:ph type="title"/>
          </p:nvPr>
        </p:nvSpPr>
        <p:spPr>
          <a:xfrm>
            <a:off x="179512" y="195486"/>
            <a:ext cx="7416824" cy="507703"/>
          </a:xfrm>
        </p:spPr>
        <p:txBody>
          <a:bodyPr/>
          <a:lstStyle/>
          <a:p>
            <a:r>
              <a:rPr lang="cs-CZ" dirty="0"/>
              <a:t>Segmentace </a:t>
            </a:r>
            <a:r>
              <a:rPr lang="cs-CZ" dirty="0" err="1"/>
              <a:t>Unilever</a:t>
            </a:r>
            <a:r>
              <a:rPr lang="cs-CZ" dirty="0"/>
              <a:t> pro Brazílii</a:t>
            </a:r>
          </a:p>
        </p:txBody>
      </p:sp>
    </p:spTree>
    <p:extLst>
      <p:ext uri="{BB962C8B-B14F-4D97-AF65-F5344CB8AC3E}">
        <p14:creationId xmlns:p14="http://schemas.microsoft.com/office/powerpoint/2010/main" val="3870051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Můžeme provést obecnou segmentaci trhu v rámci EU/světa - kulturní dimenze/geografická/jazyková blízkost:</a:t>
            </a:r>
          </a:p>
          <a:p>
            <a:pPr lvl="1"/>
            <a:r>
              <a:rPr lang="cs-CZ" sz="1800" dirty="0">
                <a:solidFill>
                  <a:srgbClr val="002060"/>
                </a:solidFill>
              </a:rPr>
              <a:t>Rakousko, Německo, Švýcarsko, Itálie, Velká Británie, Irsko – velmi bohaté anglosasky a německy hovořící evropské země, celkem jde o 205 mil. zákazníků.</a:t>
            </a:r>
          </a:p>
          <a:p>
            <a:pPr lvl="1"/>
            <a:r>
              <a:rPr lang="cs-CZ" sz="1800" dirty="0">
                <a:solidFill>
                  <a:srgbClr val="002060"/>
                </a:solidFill>
              </a:rPr>
              <a:t>Belgie, Francie, Řecko, Portugalsko, Španělsko – především románské země s typickým charakterem místních obyvatel, momentálně v krizi, celkem jde o 180 mil. zákazníků.</a:t>
            </a:r>
            <a:endParaRPr lang="cs-CZ" sz="1800" i="1" dirty="0">
              <a:solidFill>
                <a:srgbClr val="002060"/>
              </a:solidFill>
            </a:endParaRPr>
          </a:p>
          <a:p>
            <a:pPr lvl="1"/>
            <a:r>
              <a:rPr lang="cs-CZ" sz="1800" dirty="0">
                <a:solidFill>
                  <a:srgbClr val="002060"/>
                </a:solidFill>
              </a:rPr>
              <a:t>Dánsko, Švédsko, Finsko, Nizozemsko, Norko –skandinávské země, velmi vyspělé ekonomiky a nároční (specifičtí) spotřebitelé, celkem jde o 40 mil. zákazníků.</a:t>
            </a:r>
          </a:p>
        </p:txBody>
      </p:sp>
      <p:sp>
        <p:nvSpPr>
          <p:cNvPr id="6" name="Nadpis 5"/>
          <p:cNvSpPr>
            <a:spLocks noGrp="1"/>
          </p:cNvSpPr>
          <p:nvPr>
            <p:ph type="title"/>
          </p:nvPr>
        </p:nvSpPr>
        <p:spPr>
          <a:xfrm>
            <a:off x="179512" y="195486"/>
            <a:ext cx="5688632" cy="507703"/>
          </a:xfrm>
        </p:spPr>
        <p:txBody>
          <a:bodyPr/>
          <a:lstStyle/>
          <a:p>
            <a:r>
              <a:rPr lang="cs-CZ" dirty="0"/>
              <a:t>EU makroregiony</a:t>
            </a:r>
          </a:p>
        </p:txBody>
      </p:sp>
    </p:spTree>
    <p:extLst>
      <p:ext uri="{BB962C8B-B14F-4D97-AF65-F5344CB8AC3E}">
        <p14:creationId xmlns:p14="http://schemas.microsoft.com/office/powerpoint/2010/main" val="403583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marL="0" indent="0" algn="just" fontAlgn="base">
              <a:spcBef>
                <a:spcPts val="0"/>
              </a:spcBef>
            </a:pPr>
            <a:r>
              <a:rPr lang="cs-CZ" sz="2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Geografická</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region, velikost zemí, velikost měst, hustota obyvatel, klima, atd.</a:t>
            </a:r>
          </a:p>
          <a:p>
            <a:pPr marL="0" indent="0" algn="just" fontAlgn="base">
              <a:spcBef>
                <a:spcPts val="0"/>
              </a:spcBef>
            </a:pPr>
            <a:r>
              <a:rPr lang="cs-CZ" sz="2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Demografická</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věk, pohlaví, velikost rodiny, fáze životního cyklu rodiny, příjem, povolání, vzdělání, náboženské vyznání, rasa, národnost, atd.</a:t>
            </a:r>
          </a:p>
          <a:p>
            <a:pPr marL="0" indent="0" algn="just" fontAlgn="base">
              <a:spcBef>
                <a:spcPts val="0"/>
              </a:spcBef>
            </a:pPr>
            <a:r>
              <a:rPr lang="cs-CZ" sz="2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Psychografická</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společenská třída, životní styl, osobnost, atd.</a:t>
            </a:r>
          </a:p>
          <a:p>
            <a:pPr marL="0" indent="0" algn="just" fontAlgn="base">
              <a:spcBef>
                <a:spcPts val="0"/>
              </a:spcBef>
            </a:pPr>
            <a:r>
              <a:rPr lang="cs-CZ" sz="2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Behaviorální</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nákupní příležitost (pravidelný nákup, zvláštní příležitost), očekávaný užitek (kvalita, servis, úspora), uživatelský status (neuživatelé, bývalí uživatelé, potenciální uživatelé, nezkušení uživatelé, pravidelní uživatelé), frekvence užívání (zřídka, středně často, často), loajalita (žádná, střední, silná, absolutní), připravenost ke koupi (neznalí produktu, uvědomující si existenci produktu, informovaní, zaujatí možností koupě, přející si koupit, rozhodnutí koupit), postoj k produktu (nadšený, kladný, indiferentní, negativní, nepřátelský), atd.</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altLang="cs-CZ" dirty="0"/>
              <a:t>Segmentační kritéria </a:t>
            </a:r>
            <a:endParaRPr lang="cs-CZ" dirty="0"/>
          </a:p>
        </p:txBody>
      </p:sp>
    </p:spTree>
    <p:extLst>
      <p:ext uri="{BB962C8B-B14F-4D97-AF65-F5344CB8AC3E}">
        <p14:creationId xmlns:p14="http://schemas.microsoft.com/office/powerpoint/2010/main" val="3253934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Ikea - segmenty</a:t>
            </a:r>
          </a:p>
        </p:txBody>
      </p:sp>
      <p:sp>
        <p:nvSpPr>
          <p:cNvPr id="3" name="Zástupný symbol pro obsah 2"/>
          <p:cNvSpPr txBox="1">
            <a:spLocks/>
          </p:cNvSpPr>
          <p:nvPr/>
        </p:nvSpPr>
        <p:spPr>
          <a:xfrm>
            <a:off x="395536" y="77155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solidFill>
                  <a:srgbClr val="002060"/>
                </a:solidFill>
              </a:rPr>
              <a:t>„</a:t>
            </a:r>
            <a:r>
              <a:rPr lang="cs-CZ" sz="1800" b="1" dirty="0" err="1">
                <a:solidFill>
                  <a:srgbClr val="002060"/>
                </a:solidFill>
              </a:rPr>
              <a:t>Living</a:t>
            </a:r>
            <a:r>
              <a:rPr lang="cs-CZ" sz="1800" b="1" dirty="0">
                <a:solidFill>
                  <a:srgbClr val="002060"/>
                </a:solidFill>
              </a:rPr>
              <a:t> </a:t>
            </a:r>
            <a:r>
              <a:rPr lang="cs-CZ" sz="1800" b="1" dirty="0" err="1">
                <a:solidFill>
                  <a:srgbClr val="002060"/>
                </a:solidFill>
              </a:rPr>
              <a:t>alone</a:t>
            </a:r>
            <a:r>
              <a:rPr lang="cs-CZ" sz="1800" b="1" dirty="0">
                <a:solidFill>
                  <a:srgbClr val="002060"/>
                </a:solidFill>
              </a:rPr>
              <a:t>“</a:t>
            </a:r>
            <a:r>
              <a:rPr lang="cs-CZ" sz="1800" dirty="0">
                <a:solidFill>
                  <a:srgbClr val="002060"/>
                </a:solidFill>
              </a:rPr>
              <a:t> – mladí lidé od 20 do 30 let, kteří se začínají stavět na vlastní nohy, nemohou si dovolit utrácet a tak zejména jim je určen levnější sortiment.</a:t>
            </a:r>
          </a:p>
          <a:p>
            <a:r>
              <a:rPr lang="cs-CZ" sz="1800" b="1" dirty="0">
                <a:solidFill>
                  <a:srgbClr val="002060"/>
                </a:solidFill>
              </a:rPr>
              <a:t>„</a:t>
            </a:r>
            <a:r>
              <a:rPr lang="cs-CZ" sz="1800" b="1" dirty="0" err="1">
                <a:solidFill>
                  <a:srgbClr val="002060"/>
                </a:solidFill>
              </a:rPr>
              <a:t>Living</a:t>
            </a:r>
            <a:r>
              <a:rPr lang="cs-CZ" sz="1800" b="1" dirty="0">
                <a:solidFill>
                  <a:srgbClr val="002060"/>
                </a:solidFill>
              </a:rPr>
              <a:t> </a:t>
            </a:r>
            <a:r>
              <a:rPr lang="cs-CZ" sz="1800" b="1" dirty="0" err="1">
                <a:solidFill>
                  <a:srgbClr val="002060"/>
                </a:solidFill>
              </a:rPr>
              <a:t>together</a:t>
            </a:r>
            <a:r>
              <a:rPr lang="cs-CZ" sz="1800" b="1" dirty="0">
                <a:solidFill>
                  <a:srgbClr val="002060"/>
                </a:solidFill>
              </a:rPr>
              <a:t>“</a:t>
            </a:r>
            <a:r>
              <a:rPr lang="cs-CZ" sz="1800" dirty="0">
                <a:solidFill>
                  <a:srgbClr val="002060"/>
                </a:solidFill>
              </a:rPr>
              <a:t> – lidé žijící se svými partnery v jedné domácnosti, kteří ještě nezaložili rodinu, nebo je děti již opustili, mají již vyšší příjmy, nejsou nijak omezováni a mohou si dovolit dražší výrobky.</a:t>
            </a:r>
          </a:p>
          <a:p>
            <a:r>
              <a:rPr lang="cs-CZ" sz="1800" b="1" dirty="0">
                <a:solidFill>
                  <a:srgbClr val="002060"/>
                </a:solidFill>
              </a:rPr>
              <a:t>„</a:t>
            </a:r>
            <a:r>
              <a:rPr lang="cs-CZ" sz="1800" b="1" dirty="0" err="1">
                <a:solidFill>
                  <a:srgbClr val="002060"/>
                </a:solidFill>
              </a:rPr>
              <a:t>Living</a:t>
            </a:r>
            <a:r>
              <a:rPr lang="cs-CZ" sz="1800" b="1" dirty="0">
                <a:solidFill>
                  <a:srgbClr val="002060"/>
                </a:solidFill>
              </a:rPr>
              <a:t> </a:t>
            </a:r>
            <a:r>
              <a:rPr lang="cs-CZ" sz="1800" b="1" dirty="0" err="1">
                <a:solidFill>
                  <a:srgbClr val="002060"/>
                </a:solidFill>
              </a:rPr>
              <a:t>with</a:t>
            </a:r>
            <a:r>
              <a:rPr lang="cs-CZ" sz="1800" b="1" dirty="0">
                <a:solidFill>
                  <a:srgbClr val="002060"/>
                </a:solidFill>
              </a:rPr>
              <a:t> </a:t>
            </a:r>
            <a:r>
              <a:rPr lang="cs-CZ" sz="1800" b="1" dirty="0" err="1">
                <a:solidFill>
                  <a:srgbClr val="002060"/>
                </a:solidFill>
              </a:rPr>
              <a:t>children</a:t>
            </a:r>
            <a:r>
              <a:rPr lang="cs-CZ" sz="1800" b="1" dirty="0">
                <a:solidFill>
                  <a:srgbClr val="002060"/>
                </a:solidFill>
              </a:rPr>
              <a:t>“</a:t>
            </a:r>
            <a:r>
              <a:rPr lang="cs-CZ" sz="1800" dirty="0">
                <a:solidFill>
                  <a:srgbClr val="002060"/>
                </a:solidFill>
              </a:rPr>
              <a:t> – </a:t>
            </a:r>
            <a:r>
              <a:rPr lang="cs-CZ" sz="1800" i="1" dirty="0">
                <a:solidFill>
                  <a:srgbClr val="002060"/>
                </a:solidFill>
              </a:rPr>
              <a:t>Ikea </a:t>
            </a:r>
            <a:r>
              <a:rPr lang="cs-CZ" sz="1800" i="1" dirty="0" err="1">
                <a:solidFill>
                  <a:srgbClr val="002060"/>
                </a:solidFill>
              </a:rPr>
              <a:t>Family</a:t>
            </a:r>
            <a:r>
              <a:rPr lang="cs-CZ" sz="1800" dirty="0">
                <a:solidFill>
                  <a:srgbClr val="002060"/>
                </a:solidFill>
              </a:rPr>
              <a:t> - rodiny s malými dětmi, kterým se nevyplatí kupovat drahý nábytek, který by děti mohly poškodit, musí svoje obydlí přizpůsobit věku a počtu dětí. Děti také rychle rostou, mění svoje požadavky na styl a vybavení svých pokojíčků a právě proto jsou pro tento segment zákazníků určeny levnější varianty výrobků. V obchodních domech Ikea je pro děti připraven dětský koutek, ve speciálním oddělení si mohou vyzkoušet hračky a je pro ně připravené i speciální menu v Ikea restauraci.</a:t>
            </a:r>
          </a:p>
          <a:p>
            <a:r>
              <a:rPr lang="cs-CZ" sz="1800" b="1" dirty="0">
                <a:solidFill>
                  <a:srgbClr val="002060"/>
                </a:solidFill>
              </a:rPr>
              <a:t>„B2B“ - </a:t>
            </a:r>
            <a:r>
              <a:rPr lang="cs-CZ" sz="1800" i="1" dirty="0">
                <a:solidFill>
                  <a:srgbClr val="002060"/>
                </a:solidFill>
              </a:rPr>
              <a:t>Ikea Business</a:t>
            </a:r>
            <a:r>
              <a:rPr lang="cs-CZ" sz="1800" dirty="0">
                <a:solidFill>
                  <a:srgbClr val="002060"/>
                </a:solidFill>
              </a:rPr>
              <a:t> - vybavení pro kanceláře, obchody pohostinství, pracovny atd.</a:t>
            </a:r>
          </a:p>
        </p:txBody>
      </p:sp>
    </p:spTree>
    <p:extLst>
      <p:ext uri="{BB962C8B-B14F-4D97-AF65-F5344CB8AC3E}">
        <p14:creationId xmlns:p14="http://schemas.microsoft.com/office/powerpoint/2010/main" val="1927897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a:t>Segmentace na mezinárodních trzích</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Existují </a:t>
            </a:r>
            <a:r>
              <a:rPr lang="cs-CZ" sz="2000" b="1" dirty="0">
                <a:solidFill>
                  <a:srgbClr val="002060"/>
                </a:solidFill>
              </a:rPr>
              <a:t>globální segmenty</a:t>
            </a:r>
            <a:r>
              <a:rPr lang="cs-CZ" sz="2000" dirty="0">
                <a:solidFill>
                  <a:srgbClr val="002060"/>
                </a:solidFill>
              </a:rPr>
              <a:t>, které najdeme v každé zemi – segmenty teenagerů (cca 12-18), mladých (cca 19-25). Dalším globálním segmentem jsou průkopníci (střední vrstva, vzdělaní), podnikatelé (bohatí, cestují, záliba v pohodlí a luxusu).</a:t>
            </a:r>
          </a:p>
          <a:p>
            <a:r>
              <a:rPr lang="cs-CZ" sz="2000" dirty="0">
                <a:solidFill>
                  <a:srgbClr val="002060"/>
                </a:solidFill>
              </a:rPr>
              <a:t>Hlavním úkolem segmentace podniku v mezinárodním marketingu je nalézt vhodnou segmentační základnu. Cílem je získat natolik velký segment, který bude atraktivní pro zvolenou nosnou podnikatelskou aktivitu (produkt).</a:t>
            </a:r>
          </a:p>
          <a:p>
            <a:r>
              <a:rPr lang="cs-CZ" sz="2000" b="1" dirty="0">
                <a:solidFill>
                  <a:srgbClr val="002060"/>
                </a:solidFill>
              </a:rPr>
              <a:t>Hybridní segmentace </a:t>
            </a:r>
            <a:r>
              <a:rPr lang="cs-CZ" sz="2000" dirty="0">
                <a:solidFill>
                  <a:srgbClr val="002060"/>
                </a:solidFill>
              </a:rPr>
              <a:t>– nevytváříme perfektně definované segmenty pro každý trh, ale spojujeme více kritérií dohromady – přesněji definované segmenty.</a:t>
            </a:r>
          </a:p>
        </p:txBody>
      </p:sp>
    </p:spTree>
    <p:extLst>
      <p:ext uri="{BB962C8B-B14F-4D97-AF65-F5344CB8AC3E}">
        <p14:creationId xmlns:p14="http://schemas.microsoft.com/office/powerpoint/2010/main" val="1330218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err="1"/>
              <a:t>Subway</a:t>
            </a:r>
            <a:r>
              <a:rPr lang="cs-CZ" dirty="0"/>
              <a:t> – jednička ve fast-foodech (45 000 restaurací, </a:t>
            </a:r>
            <a:r>
              <a:rPr lang="cs-CZ" dirty="0" err="1"/>
              <a:t>franchising</a:t>
            </a:r>
            <a:r>
              <a:rPr lang="cs-CZ" dirty="0"/>
              <a:t>)</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Cílový segment 16-39 let, chtějí žít zdravě – jíst zdravě, jsou aktivní = nemají čas vařit. </a:t>
            </a:r>
          </a:p>
          <a:p>
            <a:r>
              <a:rPr lang="cs-CZ" sz="2000" dirty="0">
                <a:solidFill>
                  <a:srgbClr val="002060"/>
                </a:solidFill>
              </a:rPr>
              <a:t>USA – </a:t>
            </a:r>
            <a:r>
              <a:rPr lang="cs-CZ" sz="2000" dirty="0" err="1">
                <a:solidFill>
                  <a:srgbClr val="002060"/>
                </a:solidFill>
              </a:rPr>
              <a:t>junk</a:t>
            </a:r>
            <a:r>
              <a:rPr lang="cs-CZ" sz="2000" dirty="0">
                <a:solidFill>
                  <a:srgbClr val="002060"/>
                </a:solidFill>
              </a:rPr>
              <a:t>-food je levnější, </a:t>
            </a:r>
            <a:r>
              <a:rPr lang="cs-CZ" sz="2000" dirty="0" err="1">
                <a:solidFill>
                  <a:srgbClr val="002060"/>
                </a:solidFill>
              </a:rPr>
              <a:t>Subway</a:t>
            </a:r>
            <a:r>
              <a:rPr lang="cs-CZ" sz="2000" dirty="0">
                <a:solidFill>
                  <a:srgbClr val="002060"/>
                </a:solidFill>
              </a:rPr>
              <a:t> nabízí kvalitnější produkty za lehce vyšší ceny – kampaně o ztrátě váhy – ve většině kampaní rýpou do hamburgeru a hranolek, místo koly dostanete vodu.</a:t>
            </a:r>
          </a:p>
          <a:p>
            <a:r>
              <a:rPr lang="cs-CZ" sz="2000" dirty="0">
                <a:solidFill>
                  <a:srgbClr val="002060"/>
                </a:solidFill>
              </a:rPr>
              <a:t>UK – </a:t>
            </a:r>
            <a:r>
              <a:rPr lang="cs-CZ" sz="2000" dirty="0" err="1">
                <a:solidFill>
                  <a:srgbClr val="002060"/>
                </a:solidFill>
              </a:rPr>
              <a:t>junk</a:t>
            </a:r>
            <a:r>
              <a:rPr lang="cs-CZ" sz="2000" dirty="0">
                <a:solidFill>
                  <a:srgbClr val="002060"/>
                </a:solidFill>
              </a:rPr>
              <a:t>-food je dražší, než v USA, </a:t>
            </a:r>
            <a:r>
              <a:rPr lang="cs-CZ" sz="2000" dirty="0" err="1">
                <a:solidFill>
                  <a:srgbClr val="002060"/>
                </a:solidFill>
              </a:rPr>
              <a:t>Subway</a:t>
            </a:r>
            <a:r>
              <a:rPr lang="cs-CZ" sz="2000" dirty="0">
                <a:solidFill>
                  <a:srgbClr val="002060"/>
                </a:solidFill>
              </a:rPr>
              <a:t> proto má stejné ceny. Nabízí tedy zdravější alternativu, která není dražší. Lidé nejsou tak obézní, proto neřeší každou kalorii – nabídka </a:t>
            </a:r>
            <a:r>
              <a:rPr lang="cs-CZ" sz="2000" dirty="0" err="1">
                <a:solidFill>
                  <a:srgbClr val="002060"/>
                </a:solidFill>
              </a:rPr>
              <a:t>cookies</a:t>
            </a:r>
            <a:r>
              <a:rPr lang="cs-CZ" sz="2000" dirty="0">
                <a:solidFill>
                  <a:srgbClr val="002060"/>
                </a:solidFill>
              </a:rPr>
              <a:t> a </a:t>
            </a:r>
            <a:r>
              <a:rPr lang="cs-CZ" sz="2000" dirty="0" err="1">
                <a:solidFill>
                  <a:srgbClr val="002060"/>
                </a:solidFill>
              </a:rPr>
              <a:t>chipsů</a:t>
            </a:r>
            <a:r>
              <a:rPr lang="cs-CZ" sz="2000" dirty="0">
                <a:solidFill>
                  <a:srgbClr val="002060"/>
                </a:solidFill>
              </a:rPr>
              <a:t>, místo koly klidně džus. </a:t>
            </a:r>
          </a:p>
          <a:p>
            <a:r>
              <a:rPr lang="cs-CZ" sz="2000" dirty="0">
                <a:solidFill>
                  <a:srgbClr val="002060"/>
                </a:solidFill>
              </a:rPr>
              <a:t>ČR – začátky, doteď funguje jen 20 restaurací, nejasný positioning – spotřebitelé mají řadu levnějších a zdravějších alternativ – čekají od fast-foodu něco jiného, než </a:t>
            </a:r>
            <a:r>
              <a:rPr lang="cs-CZ" sz="2000" dirty="0" err="1">
                <a:solidFill>
                  <a:srgbClr val="002060"/>
                </a:solidFill>
              </a:rPr>
              <a:t>Subway</a:t>
            </a:r>
            <a:r>
              <a:rPr lang="cs-CZ" sz="2000" dirty="0">
                <a:solidFill>
                  <a:srgbClr val="002060"/>
                </a:solidFill>
              </a:rPr>
              <a:t> nabízí. </a:t>
            </a:r>
          </a:p>
        </p:txBody>
      </p:sp>
    </p:spTree>
    <p:extLst>
      <p:ext uri="{BB962C8B-B14F-4D97-AF65-F5344CB8AC3E}">
        <p14:creationId xmlns:p14="http://schemas.microsoft.com/office/powerpoint/2010/main" val="2736292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rPr>
              <a:t>Zaměření na jeden segment</a:t>
            </a:r>
            <a:r>
              <a:rPr lang="cs-CZ" altLang="cs-CZ" sz="2000" dirty="0">
                <a:solidFill>
                  <a:srgbClr val="002060"/>
                </a:solidFill>
              </a:rPr>
              <a:t> (jeden produkt – jeden segment).</a:t>
            </a:r>
          </a:p>
          <a:p>
            <a:r>
              <a:rPr lang="cs-CZ" altLang="cs-CZ" sz="2000" b="1" dirty="0">
                <a:solidFill>
                  <a:srgbClr val="002060"/>
                </a:solidFill>
              </a:rPr>
              <a:t>Selektivní specializace</a:t>
            </a:r>
            <a:r>
              <a:rPr lang="cs-CZ" altLang="cs-CZ" sz="2000" dirty="0">
                <a:solidFill>
                  <a:srgbClr val="002060"/>
                </a:solidFill>
              </a:rPr>
              <a:t> (více produktů - několik segmentů).</a:t>
            </a:r>
          </a:p>
          <a:p>
            <a:r>
              <a:rPr lang="cs-CZ" altLang="cs-CZ" sz="2000" b="1" dirty="0">
                <a:solidFill>
                  <a:srgbClr val="002060"/>
                </a:solidFill>
              </a:rPr>
              <a:t>Výrobková specializace</a:t>
            </a:r>
            <a:r>
              <a:rPr lang="cs-CZ" altLang="cs-CZ" sz="2000" dirty="0">
                <a:solidFill>
                  <a:srgbClr val="002060"/>
                </a:solidFill>
              </a:rPr>
              <a:t> (jeden produkt – několik segmentů).</a:t>
            </a:r>
          </a:p>
          <a:p>
            <a:r>
              <a:rPr lang="cs-CZ" altLang="cs-CZ" sz="2000" b="1" dirty="0">
                <a:solidFill>
                  <a:srgbClr val="002060"/>
                </a:solidFill>
              </a:rPr>
              <a:t>Tržní specializace</a:t>
            </a:r>
            <a:r>
              <a:rPr lang="cs-CZ" altLang="cs-CZ" sz="2000" dirty="0">
                <a:solidFill>
                  <a:srgbClr val="002060"/>
                </a:solidFill>
              </a:rPr>
              <a:t> (více produktů – jeden segment).</a:t>
            </a:r>
          </a:p>
          <a:p>
            <a:r>
              <a:rPr lang="cs-CZ" altLang="cs-CZ" sz="2000" b="1" dirty="0">
                <a:solidFill>
                  <a:srgbClr val="002060"/>
                </a:solidFill>
              </a:rPr>
              <a:t>Plné pokrytí trhu</a:t>
            </a:r>
            <a:r>
              <a:rPr lang="cs-CZ" altLang="cs-CZ" sz="2000" dirty="0">
                <a:solidFill>
                  <a:srgbClr val="002060"/>
                </a:solidFill>
              </a:rPr>
              <a:t> (více produktů  – všechny segmenty).</a:t>
            </a:r>
          </a:p>
        </p:txBody>
      </p:sp>
      <p:sp>
        <p:nvSpPr>
          <p:cNvPr id="6" name="Nadpis 5"/>
          <p:cNvSpPr>
            <a:spLocks noGrp="1"/>
          </p:cNvSpPr>
          <p:nvPr>
            <p:ph type="title"/>
          </p:nvPr>
        </p:nvSpPr>
        <p:spPr>
          <a:xfrm>
            <a:off x="107504" y="195486"/>
            <a:ext cx="8136904" cy="507703"/>
          </a:xfrm>
        </p:spPr>
        <p:txBody>
          <a:bodyPr/>
          <a:lstStyle/>
          <a:p>
            <a:r>
              <a:rPr lang="cs-CZ" dirty="0"/>
              <a:t>B. Výběr cílových skupin</a:t>
            </a:r>
          </a:p>
        </p:txBody>
      </p:sp>
    </p:spTree>
    <p:extLst>
      <p:ext uri="{BB962C8B-B14F-4D97-AF65-F5344CB8AC3E}">
        <p14:creationId xmlns:p14="http://schemas.microsoft.com/office/powerpoint/2010/main" val="764077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Kosmetika pro širokou veřejnost - značka </a:t>
            </a:r>
            <a:r>
              <a:rPr lang="cs-CZ" sz="2400" dirty="0" err="1">
                <a:solidFill>
                  <a:srgbClr val="002060"/>
                </a:solidFill>
              </a:rPr>
              <a:t>Maybelline</a:t>
            </a:r>
            <a:r>
              <a:rPr lang="cs-CZ" sz="2400" dirty="0">
                <a:solidFill>
                  <a:srgbClr val="002060"/>
                </a:solidFill>
              </a:rPr>
              <a:t>, </a:t>
            </a:r>
            <a:r>
              <a:rPr lang="cs-CZ" sz="2400" dirty="0" err="1">
                <a:solidFill>
                  <a:srgbClr val="002060"/>
                </a:solidFill>
              </a:rPr>
              <a:t>Garnier</a:t>
            </a:r>
            <a:r>
              <a:rPr lang="cs-CZ" sz="2400" dirty="0">
                <a:solidFill>
                  <a:srgbClr val="002060"/>
                </a:solidFill>
              </a:rPr>
              <a:t>, </a:t>
            </a:r>
            <a:r>
              <a:rPr lang="cs-CZ" sz="2400" dirty="0" err="1">
                <a:solidFill>
                  <a:srgbClr val="002060"/>
                </a:solidFill>
              </a:rPr>
              <a:t>Softsheen-Carlson</a:t>
            </a:r>
            <a:r>
              <a:rPr lang="cs-CZ" sz="2400" dirty="0">
                <a:solidFill>
                  <a:srgbClr val="002060"/>
                </a:solidFill>
              </a:rPr>
              <a:t> – trh B2C, 15-60 let, příjmy nižší až střední, vzdělání ZŠ a SŠ.</a:t>
            </a:r>
          </a:p>
          <a:p>
            <a:r>
              <a:rPr lang="cs-CZ" sz="2400" dirty="0">
                <a:solidFill>
                  <a:srgbClr val="002060"/>
                </a:solidFill>
              </a:rPr>
              <a:t>Luxusní kosmetika - značka </a:t>
            </a:r>
            <a:r>
              <a:rPr lang="cs-CZ" sz="2400" dirty="0" err="1">
                <a:solidFill>
                  <a:srgbClr val="002060"/>
                </a:solidFill>
              </a:rPr>
              <a:t>Lancome</a:t>
            </a:r>
            <a:r>
              <a:rPr lang="cs-CZ" sz="2400" dirty="0">
                <a:solidFill>
                  <a:srgbClr val="002060"/>
                </a:solidFill>
              </a:rPr>
              <a:t>, Ralph </a:t>
            </a:r>
            <a:r>
              <a:rPr lang="cs-CZ" sz="2400" dirty="0" err="1">
                <a:solidFill>
                  <a:srgbClr val="002060"/>
                </a:solidFill>
              </a:rPr>
              <a:t>Lauren</a:t>
            </a:r>
            <a:r>
              <a:rPr lang="cs-CZ" sz="2400" dirty="0">
                <a:solidFill>
                  <a:srgbClr val="002060"/>
                </a:solidFill>
              </a:rPr>
              <a:t>, Diesel – trh B2C, 30-60 let, příjmy střední až vysoké, vzdělání SŠ a VŠ.</a:t>
            </a:r>
          </a:p>
          <a:p>
            <a:r>
              <a:rPr lang="cs-CZ" sz="2400" dirty="0">
                <a:solidFill>
                  <a:srgbClr val="002060"/>
                </a:solidFill>
              </a:rPr>
              <a:t>Dermatologická kosmetika - značka Vichy, La </a:t>
            </a:r>
            <a:r>
              <a:rPr lang="cs-CZ" sz="2400" dirty="0" err="1">
                <a:solidFill>
                  <a:srgbClr val="002060"/>
                </a:solidFill>
              </a:rPr>
              <a:t>Roche-Possay</a:t>
            </a:r>
            <a:r>
              <a:rPr lang="cs-CZ" sz="2400" dirty="0">
                <a:solidFill>
                  <a:srgbClr val="002060"/>
                </a:solidFill>
              </a:rPr>
              <a:t>, Skin </a:t>
            </a:r>
            <a:r>
              <a:rPr lang="cs-CZ" sz="2400" dirty="0" err="1">
                <a:solidFill>
                  <a:srgbClr val="002060"/>
                </a:solidFill>
              </a:rPr>
              <a:t>Ceuticals</a:t>
            </a:r>
            <a:r>
              <a:rPr lang="cs-CZ" sz="2400" dirty="0">
                <a:solidFill>
                  <a:srgbClr val="002060"/>
                </a:solidFill>
              </a:rPr>
              <a:t> – trh B2C, 15-60 let, příjmy vysoké, vzdělání VŠ.</a:t>
            </a:r>
          </a:p>
          <a:p>
            <a:r>
              <a:rPr lang="cs-CZ" sz="2400" dirty="0">
                <a:solidFill>
                  <a:srgbClr val="002060"/>
                </a:solidFill>
              </a:rPr>
              <a:t>Profesionální kosmetika – značka </a:t>
            </a:r>
            <a:r>
              <a:rPr lang="cs-CZ" sz="2400" dirty="0" err="1">
                <a:solidFill>
                  <a:srgbClr val="002060"/>
                </a:solidFill>
              </a:rPr>
              <a:t>Redken</a:t>
            </a:r>
            <a:r>
              <a:rPr lang="cs-CZ" sz="2400" dirty="0">
                <a:solidFill>
                  <a:srgbClr val="002060"/>
                </a:solidFill>
              </a:rPr>
              <a:t>, </a:t>
            </a:r>
            <a:r>
              <a:rPr lang="cs-CZ" sz="2400" dirty="0" err="1">
                <a:solidFill>
                  <a:srgbClr val="002060"/>
                </a:solidFill>
              </a:rPr>
              <a:t>Kérastase</a:t>
            </a:r>
            <a:r>
              <a:rPr lang="cs-CZ" sz="2400" dirty="0">
                <a:solidFill>
                  <a:srgbClr val="002060"/>
                </a:solidFill>
              </a:rPr>
              <a:t>, Matrix – trh B2B, malé a střední firmy, kosmetické a kadeřnické salony.</a:t>
            </a:r>
            <a:endParaRPr lang="en-US" sz="2400" dirty="0">
              <a:solidFill>
                <a:srgbClr val="002060"/>
              </a:solidFill>
            </a:endParaRPr>
          </a:p>
        </p:txBody>
      </p:sp>
      <p:sp>
        <p:nvSpPr>
          <p:cNvPr id="6" name="Nadpis 5"/>
          <p:cNvSpPr>
            <a:spLocks noGrp="1"/>
          </p:cNvSpPr>
          <p:nvPr>
            <p:ph type="title"/>
          </p:nvPr>
        </p:nvSpPr>
        <p:spPr>
          <a:xfrm>
            <a:off x="179512" y="195486"/>
            <a:ext cx="6408712" cy="507703"/>
          </a:xfrm>
        </p:spPr>
        <p:txBody>
          <a:bodyPr/>
          <a:lstStyle/>
          <a:p>
            <a:r>
              <a:rPr lang="en-US" dirty="0"/>
              <a:t>Targeting L'Oréal – 4 </a:t>
            </a:r>
            <a:r>
              <a:rPr lang="en-US" dirty="0" err="1"/>
              <a:t>hlavní</a:t>
            </a:r>
            <a:r>
              <a:rPr lang="en-US" dirty="0"/>
              <a:t> </a:t>
            </a:r>
            <a:r>
              <a:rPr lang="en-US" dirty="0" err="1"/>
              <a:t>segmenty</a:t>
            </a:r>
            <a:endParaRPr lang="cs-CZ" dirty="0"/>
          </a:p>
        </p:txBody>
      </p:sp>
    </p:spTree>
    <p:extLst>
      <p:ext uri="{BB962C8B-B14F-4D97-AF65-F5344CB8AC3E}">
        <p14:creationId xmlns:p14="http://schemas.microsoft.com/office/powerpoint/2010/main" val="2952695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Dále se provede rozdělení na muže, ženy a děti. Dalším kritériem společnosti Baťa v mezinárodním prostředí je příjem dílčích segmentů. Kritérium úrovně solventnosti je samozřejmě důležitým prvkem v rozhodování managementu při dalších krocích procesu STP. Ovšem přesná čísla znají pravděpodobně jen marketingoví analytici na daných trzích.</a:t>
            </a:r>
          </a:p>
          <a:p>
            <a:r>
              <a:rPr lang="cs-CZ" sz="2000" dirty="0">
                <a:solidFill>
                  <a:srgbClr val="002060"/>
                </a:solidFill>
              </a:rPr>
              <a:t>Jako poslední kritérium můžeme uvést rozdělení obyvatelstva dle behaviorálních kritérií. Kde Baťa vychází z chování lidí a jejich životního stylu, který se projevuje také charakteristickým oblékáním.</a:t>
            </a:r>
          </a:p>
        </p:txBody>
      </p:sp>
      <p:sp>
        <p:nvSpPr>
          <p:cNvPr id="6" name="Nadpis 5"/>
          <p:cNvSpPr>
            <a:spLocks noGrp="1"/>
          </p:cNvSpPr>
          <p:nvPr>
            <p:ph type="title"/>
          </p:nvPr>
        </p:nvSpPr>
        <p:spPr>
          <a:xfrm>
            <a:off x="179512" y="195486"/>
            <a:ext cx="6336704" cy="507703"/>
          </a:xfrm>
        </p:spPr>
        <p:txBody>
          <a:bodyPr/>
          <a:lstStyle/>
          <a:p>
            <a:r>
              <a:rPr lang="cs-CZ" dirty="0"/>
              <a:t>Baťa</a:t>
            </a:r>
          </a:p>
        </p:txBody>
      </p:sp>
      <p:graphicFrame>
        <p:nvGraphicFramePr>
          <p:cNvPr id="4" name="Diagram 3"/>
          <p:cNvGraphicFramePr/>
          <p:nvPr/>
        </p:nvGraphicFramePr>
        <p:xfrm>
          <a:off x="1331640" y="37773"/>
          <a:ext cx="5991225" cy="109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ek 1" descr="boty.jpg"/>
          <p:cNvPicPr/>
          <p:nvPr/>
        </p:nvPicPr>
        <p:blipFill>
          <a:blip r:embed="rId8"/>
          <a:stretch>
            <a:fillRect/>
          </a:stretch>
        </p:blipFill>
        <p:spPr>
          <a:xfrm>
            <a:off x="2188455" y="3507854"/>
            <a:ext cx="4839097" cy="1679251"/>
          </a:xfrm>
          <a:prstGeom prst="rect">
            <a:avLst/>
          </a:prstGeom>
        </p:spPr>
      </p:pic>
    </p:spTree>
    <p:extLst>
      <p:ext uri="{BB962C8B-B14F-4D97-AF65-F5344CB8AC3E}">
        <p14:creationId xmlns:p14="http://schemas.microsoft.com/office/powerpoint/2010/main" val="141782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Výborný </a:t>
            </a:r>
            <a:r>
              <a:rPr lang="cs-CZ" sz="2000" dirty="0" err="1">
                <a:solidFill>
                  <a:srgbClr val="002060"/>
                </a:solidFill>
                <a:latin typeface="Times New Roman" panose="02020603050405020304" pitchFamily="18" charset="0"/>
                <a:cs typeface="Times New Roman" panose="02020603050405020304" pitchFamily="18" charset="0"/>
              </a:rPr>
              <a:t>podcast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3"/>
              </a:rPr>
              <a:t>Insider #89 - Asijský speciál</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a:t>
            </a:r>
            <a:r>
              <a:rPr lang="cs-CZ" altLang="cs-CZ" sz="2000" i="1" dirty="0">
                <a:solidFill>
                  <a:srgbClr val="002060"/>
                </a:solidFill>
                <a:latin typeface="Times New Roman" panose="02020603050405020304" pitchFamily="18" charset="0"/>
                <a:cs typeface="Times New Roman" panose="02020603050405020304" pitchFamily="18" charset="0"/>
              </a:rPr>
              <a:t>Pozvání do Asijského speciálu přijali Jan Růžička (ředitel </a:t>
            </a:r>
            <a:r>
              <a:rPr lang="cs-CZ" altLang="cs-CZ" sz="2000" i="1" dirty="0" err="1">
                <a:solidFill>
                  <a:srgbClr val="002060"/>
                </a:solidFill>
                <a:latin typeface="Times New Roman" panose="02020603050405020304" pitchFamily="18" charset="0"/>
                <a:cs typeface="Times New Roman" panose="02020603050405020304" pitchFamily="18" charset="0"/>
              </a:rPr>
              <a:t>Home</a:t>
            </a:r>
            <a:r>
              <a:rPr lang="cs-CZ" altLang="cs-CZ" sz="2000" i="1" dirty="0">
                <a:solidFill>
                  <a:srgbClr val="002060"/>
                </a:solidFill>
                <a:latin typeface="Times New Roman" panose="02020603050405020304" pitchFamily="18" charset="0"/>
                <a:cs typeface="Times New Roman" panose="02020603050405020304" pitchFamily="18" charset="0"/>
              </a:rPr>
              <a:t> </a:t>
            </a:r>
            <a:r>
              <a:rPr lang="cs-CZ" altLang="cs-CZ" sz="2000" i="1" dirty="0" err="1">
                <a:solidFill>
                  <a:srgbClr val="002060"/>
                </a:solidFill>
                <a:latin typeface="Times New Roman" panose="02020603050405020304" pitchFamily="18" charset="0"/>
                <a:cs typeface="Times New Roman" panose="02020603050405020304" pitchFamily="18" charset="0"/>
              </a:rPr>
              <a:t>Creditu</a:t>
            </a:r>
            <a:r>
              <a:rPr lang="cs-CZ" altLang="cs-CZ" sz="2000" i="1" dirty="0">
                <a:solidFill>
                  <a:srgbClr val="002060"/>
                </a:solidFill>
                <a:latin typeface="Times New Roman" panose="02020603050405020304" pitchFamily="18" charset="0"/>
                <a:cs typeface="Times New Roman" panose="02020603050405020304" pitchFamily="18" charset="0"/>
              </a:rPr>
              <a:t> pro vnější vztahy), který žije v Hongkongu a Lukáš </a:t>
            </a:r>
            <a:r>
              <a:rPr lang="cs-CZ" altLang="cs-CZ" sz="2000" i="1" dirty="0" err="1">
                <a:solidFill>
                  <a:srgbClr val="002060"/>
                </a:solidFill>
                <a:latin typeface="Times New Roman" panose="02020603050405020304" pitchFamily="18" charset="0"/>
                <a:cs typeface="Times New Roman" panose="02020603050405020304" pitchFamily="18" charset="0"/>
              </a:rPr>
              <a:t>Codr</a:t>
            </a:r>
            <a:r>
              <a:rPr lang="cs-CZ" altLang="cs-CZ" sz="2000" i="1" dirty="0">
                <a:solidFill>
                  <a:srgbClr val="002060"/>
                </a:solidFill>
                <a:latin typeface="Times New Roman" panose="02020603050405020304" pitchFamily="18" charset="0"/>
                <a:cs typeface="Times New Roman" panose="02020603050405020304" pitchFamily="18" charset="0"/>
              </a:rPr>
              <a:t> "</a:t>
            </a:r>
            <a:r>
              <a:rPr lang="cs-CZ" altLang="cs-CZ" sz="2000" i="1" dirty="0" err="1">
                <a:solidFill>
                  <a:srgbClr val="002060"/>
                </a:solidFill>
                <a:latin typeface="Times New Roman" panose="02020603050405020304" pitchFamily="18" charset="0"/>
                <a:cs typeface="Times New Roman" panose="02020603050405020304" pitchFamily="18" charset="0"/>
              </a:rPr>
              <a:t>Čočík</a:t>
            </a:r>
            <a:r>
              <a:rPr lang="cs-CZ" altLang="cs-CZ" sz="2000" i="1" dirty="0">
                <a:solidFill>
                  <a:srgbClr val="002060"/>
                </a:solidFill>
                <a:latin typeface="Times New Roman" panose="02020603050405020304" pitchFamily="18" charset="0"/>
                <a:cs typeface="Times New Roman" panose="02020603050405020304" pitchFamily="18" charset="0"/>
              </a:rPr>
              <a:t>" (novinář, cestoval a herní vývojář), který strávil v Číně 12 let.“</a:t>
            </a:r>
          </a:p>
        </p:txBody>
      </p:sp>
      <p:sp>
        <p:nvSpPr>
          <p:cNvPr id="6" name="Nadpis 5"/>
          <p:cNvSpPr>
            <a:spLocks noGrp="1"/>
          </p:cNvSpPr>
          <p:nvPr>
            <p:ph type="title"/>
          </p:nvPr>
        </p:nvSpPr>
        <p:spPr>
          <a:xfrm>
            <a:off x="179512" y="195486"/>
            <a:ext cx="3888432" cy="507703"/>
          </a:xfrm>
        </p:spPr>
        <p:txBody>
          <a:bodyPr/>
          <a:lstStyle/>
          <a:p>
            <a:r>
              <a:rPr lang="cs-CZ" dirty="0" err="1"/>
              <a:t>Podcast</a:t>
            </a:r>
            <a:endParaRPr lang="cs-CZ" dirty="0"/>
          </a:p>
        </p:txBody>
      </p:sp>
    </p:spTree>
    <p:extLst>
      <p:ext uri="{BB962C8B-B14F-4D97-AF65-F5344CB8AC3E}">
        <p14:creationId xmlns:p14="http://schemas.microsoft.com/office/powerpoint/2010/main" val="3971883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b="1" dirty="0">
                <a:solidFill>
                  <a:srgbClr val="002060"/>
                </a:solidFill>
              </a:rPr>
              <a:t>První fáze - makroanalýza </a:t>
            </a:r>
            <a:r>
              <a:rPr lang="cs-CZ" sz="1800" dirty="0">
                <a:solidFill>
                  <a:srgbClr val="002060"/>
                </a:solidFill>
              </a:rPr>
              <a:t>slouží pro rychlé posouzení a </a:t>
            </a:r>
            <a:r>
              <a:rPr lang="cs-CZ" sz="1800" b="1" dirty="0">
                <a:solidFill>
                  <a:srgbClr val="002060"/>
                </a:solidFill>
              </a:rPr>
              <a:t>zredukování souboru všech zemí (segmentu zemí) na soubor možných příležitostí</a:t>
            </a:r>
            <a:r>
              <a:rPr lang="cs-CZ" sz="1800" dirty="0">
                <a:solidFill>
                  <a:srgbClr val="002060"/>
                </a:solidFill>
              </a:rPr>
              <a:t>. Země se analyzují podle vybraných kritérií, která zahrnují základní makroekonomické údaje, politické, legislativní a kulturně sociální prostředí zemí a geografické faktory.</a:t>
            </a:r>
          </a:p>
          <a:p>
            <a:r>
              <a:rPr lang="cs-CZ" sz="1800" b="1" dirty="0">
                <a:solidFill>
                  <a:srgbClr val="002060"/>
                </a:solidFill>
              </a:rPr>
              <a:t>Ve druhé fázi - analýze trhu </a:t>
            </a:r>
            <a:r>
              <a:rPr lang="cs-CZ" sz="1800" dirty="0">
                <a:solidFill>
                  <a:srgbClr val="002060"/>
                </a:solidFill>
              </a:rPr>
              <a:t>se vytváří soubor zemí, tzv. </a:t>
            </a:r>
            <a:r>
              <a:rPr lang="cs-CZ" sz="1800" b="1" dirty="0">
                <a:solidFill>
                  <a:srgbClr val="002060"/>
                </a:solidFill>
              </a:rPr>
              <a:t>pravd</a:t>
            </a:r>
            <a:r>
              <a:rPr lang="cs-CZ" sz="1800" dirty="0">
                <a:solidFill>
                  <a:srgbClr val="002060"/>
                </a:solidFill>
              </a:rPr>
              <a:t>ě</a:t>
            </a:r>
            <a:r>
              <a:rPr lang="cs-CZ" sz="1800" b="1" dirty="0">
                <a:solidFill>
                  <a:srgbClr val="002060"/>
                </a:solidFill>
              </a:rPr>
              <a:t>podobných příležitostí</a:t>
            </a:r>
            <a:r>
              <a:rPr lang="cs-CZ" sz="1800" dirty="0">
                <a:solidFill>
                  <a:srgbClr val="002060"/>
                </a:solidFill>
              </a:rPr>
              <a:t>. Ze souboru možných zemí vyloučíme podle zvolených kritérií (velikost trhu, vývoj a trendy trhu, bariéry vstupu apod.) nejméně vhodné kandidáty, to je země, které buď nesplňují předem stanovené požadavky, nebo které se ve srovnání s ostatními trhy umístily nejhůře.</a:t>
            </a:r>
          </a:p>
        </p:txBody>
      </p:sp>
      <p:sp>
        <p:nvSpPr>
          <p:cNvPr id="6" name="Nadpis 5"/>
          <p:cNvSpPr>
            <a:spLocks noGrp="1"/>
          </p:cNvSpPr>
          <p:nvPr>
            <p:ph type="title"/>
          </p:nvPr>
        </p:nvSpPr>
        <p:spPr>
          <a:xfrm>
            <a:off x="179512" y="195486"/>
            <a:ext cx="5256584" cy="507703"/>
          </a:xfrm>
        </p:spPr>
        <p:txBody>
          <a:bodyPr/>
          <a:lstStyle/>
          <a:p>
            <a:r>
              <a:rPr lang="cs-CZ" dirty="0"/>
              <a:t>Výběr cílového trhu 1</a:t>
            </a:r>
          </a:p>
        </p:txBody>
      </p:sp>
    </p:spTree>
    <p:extLst>
      <p:ext uri="{BB962C8B-B14F-4D97-AF65-F5344CB8AC3E}">
        <p14:creationId xmlns:p14="http://schemas.microsoft.com/office/powerpoint/2010/main" val="4189756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1800" b="1" dirty="0">
                <a:solidFill>
                  <a:srgbClr val="002060"/>
                </a:solidFill>
              </a:rPr>
              <a:t>Třetím krokem je provedení mikroanalýzy trhu z pohledu firmy</a:t>
            </a:r>
            <a:r>
              <a:rPr lang="cs-CZ" sz="1800" dirty="0">
                <a:solidFill>
                  <a:srgbClr val="002060"/>
                </a:solidFill>
              </a:rPr>
              <a:t>, tj. analýza konkurence, její struktury a síly, problémy vstupu na trh, náklady spojené se vstupem a celková náročnost operací (finanční, časová, na pracovní sílu, distribuční náklady apod.). Analyzuje se potenciální zisk a také riziko ztráty a návratnost investic. Provedení třetího kroku umožnuje identifikovat tzv. </a:t>
            </a:r>
            <a:r>
              <a:rPr lang="cs-CZ" sz="1800" b="1" dirty="0">
                <a:solidFill>
                  <a:srgbClr val="002060"/>
                </a:solidFill>
              </a:rPr>
              <a:t>předpokládané příležitosti.</a:t>
            </a:r>
          </a:p>
          <a:p>
            <a:r>
              <a:rPr lang="cs-CZ" sz="1800" b="1" dirty="0">
                <a:solidFill>
                  <a:srgbClr val="002060"/>
                </a:solidFill>
              </a:rPr>
              <a:t>Čtvrtým krokem je analýza cílového trhu z pohledu produktu. </a:t>
            </a:r>
            <a:r>
              <a:rPr lang="cs-CZ" sz="1800" dirty="0">
                <a:solidFill>
                  <a:srgbClr val="002060"/>
                </a:solidFill>
              </a:rPr>
              <a:t>To znamená, že se analyzují produkty z pohledu jejich přijetí daným trhem, velikost trhu pro daný produkt a jeho možný růst. Dále se analyzuje nutnost a míra adaptace (přizpůsobení produktu podmínkám trhu) nebo možnost akceptace standardizovaného produktu. Analýza marketingové strategie konkurence a konkurenční produkty zejména z hlediska cenové politiky, uplatňované konkurencí na cílových segmentech zákazníků. </a:t>
            </a:r>
            <a:r>
              <a:rPr lang="cs-CZ" sz="1800" b="1" dirty="0">
                <a:solidFill>
                  <a:srgbClr val="002060"/>
                </a:solidFill>
              </a:rPr>
              <a:t>Výsledkem tohoto kroku je skupina vybraných zemí, připadne</a:t>
            </a:r>
            <a:r>
              <a:rPr lang="cs-CZ" sz="1800" dirty="0">
                <a:solidFill>
                  <a:srgbClr val="002060"/>
                </a:solidFill>
              </a:rPr>
              <a:t> </a:t>
            </a:r>
            <a:r>
              <a:rPr lang="cs-CZ" sz="1800" b="1" dirty="0">
                <a:solidFill>
                  <a:srgbClr val="002060"/>
                </a:solidFill>
              </a:rPr>
              <a:t>pouze určitá jedna konkrétní země</a:t>
            </a:r>
            <a:r>
              <a:rPr lang="cs-CZ" sz="1800" dirty="0">
                <a:solidFill>
                  <a:srgbClr val="002060"/>
                </a:solidFill>
              </a:rPr>
              <a:t> </a:t>
            </a:r>
            <a:r>
              <a:rPr lang="cs-CZ" sz="1800" b="1" dirty="0">
                <a:solidFill>
                  <a:srgbClr val="002060"/>
                </a:solidFill>
              </a:rPr>
              <a:t>(trh).</a:t>
            </a:r>
            <a:endParaRPr lang="cs-CZ" sz="1800" dirty="0">
              <a:solidFill>
                <a:srgbClr val="002060"/>
              </a:solidFill>
            </a:endParaRPr>
          </a:p>
        </p:txBody>
      </p:sp>
      <p:sp>
        <p:nvSpPr>
          <p:cNvPr id="6" name="Nadpis 5"/>
          <p:cNvSpPr>
            <a:spLocks noGrp="1"/>
          </p:cNvSpPr>
          <p:nvPr>
            <p:ph type="title"/>
          </p:nvPr>
        </p:nvSpPr>
        <p:spPr>
          <a:xfrm>
            <a:off x="179512" y="195486"/>
            <a:ext cx="6984776" cy="507703"/>
          </a:xfrm>
        </p:spPr>
        <p:txBody>
          <a:bodyPr/>
          <a:lstStyle/>
          <a:p>
            <a:r>
              <a:rPr lang="cs-CZ" dirty="0"/>
              <a:t>Výběr cílového trhu 2</a:t>
            </a:r>
          </a:p>
        </p:txBody>
      </p:sp>
    </p:spTree>
    <p:extLst>
      <p:ext uri="{BB962C8B-B14F-4D97-AF65-F5344CB8AC3E}">
        <p14:creationId xmlns:p14="http://schemas.microsoft.com/office/powerpoint/2010/main" val="1859527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rPr>
              <a:t>Kulturní segmentace – 2 vegetariánské prodejny v Indii na tradičních poutních místech.</a:t>
            </a:r>
          </a:p>
          <a:p>
            <a:r>
              <a:rPr lang="cs-CZ" sz="2000" dirty="0">
                <a:solidFill>
                  <a:srgbClr val="002060"/>
                </a:solidFill>
              </a:rPr>
              <a:t>Sociálně-demografická segmentace – Čína jako největší země – 200 nových restaurací ročně.</a:t>
            </a:r>
          </a:p>
          <a:p>
            <a:r>
              <a:rPr lang="cs-CZ" sz="2000" dirty="0" err="1">
                <a:solidFill>
                  <a:srgbClr val="002060"/>
                </a:solidFill>
              </a:rPr>
              <a:t>Psychografická</a:t>
            </a:r>
            <a:r>
              <a:rPr lang="cs-CZ" sz="2000" dirty="0">
                <a:solidFill>
                  <a:srgbClr val="002060"/>
                </a:solidFill>
              </a:rPr>
              <a:t> segmentace – v roce 2012 proběhla Rakouskem vlna zájmu o asijská jídla – pouze v tomto roce prodávány asijské varianty pokrmů.</a:t>
            </a:r>
          </a:p>
          <a:p>
            <a:r>
              <a:rPr lang="cs-CZ" sz="2000" dirty="0">
                <a:solidFill>
                  <a:srgbClr val="002060"/>
                </a:solidFill>
              </a:rPr>
              <a:t>Všechny globální fast-food řetězce používají formu </a:t>
            </a:r>
            <a:r>
              <a:rPr lang="cs-CZ" sz="2000" dirty="0" err="1">
                <a:solidFill>
                  <a:srgbClr val="002060"/>
                </a:solidFill>
              </a:rPr>
              <a:t>franchisingu</a:t>
            </a:r>
            <a:r>
              <a:rPr lang="cs-CZ" sz="2000" dirty="0">
                <a:solidFill>
                  <a:srgbClr val="002060"/>
                </a:solidFill>
              </a:rPr>
              <a:t> – výhodné, ale postupně se objevují problémy s kvalitou, odklonem od strategie firmy.</a:t>
            </a:r>
          </a:p>
          <a:p>
            <a:r>
              <a:rPr lang="cs-CZ" sz="2000" dirty="0">
                <a:solidFill>
                  <a:srgbClr val="002060"/>
                </a:solidFill>
              </a:rPr>
              <a:t>Positioning v řadě zemí vázne – vstupují jako globální značky, přinášejí chtěnou americkou kulturu – později bráno jako odpad (v USA je McDonald nejlevnější a nejhorší). Snaha neustále se odlišovat/přizpůsobovat portfoliem (diverzifikační růstová strategie).</a:t>
            </a:r>
          </a:p>
        </p:txBody>
      </p:sp>
      <p:sp>
        <p:nvSpPr>
          <p:cNvPr id="6" name="Nadpis 5"/>
          <p:cNvSpPr>
            <a:spLocks noGrp="1"/>
          </p:cNvSpPr>
          <p:nvPr>
            <p:ph type="title"/>
          </p:nvPr>
        </p:nvSpPr>
        <p:spPr>
          <a:xfrm>
            <a:off x="179512" y="195486"/>
            <a:ext cx="4968552" cy="507703"/>
          </a:xfrm>
        </p:spPr>
        <p:txBody>
          <a:bodyPr/>
          <a:lstStyle/>
          <a:p>
            <a:r>
              <a:rPr lang="cs-CZ" dirty="0" err="1"/>
              <a:t>McDonald´s</a:t>
            </a:r>
            <a:endParaRPr lang="cs-CZ" dirty="0"/>
          </a:p>
        </p:txBody>
      </p:sp>
    </p:spTree>
    <p:extLst>
      <p:ext uri="{BB962C8B-B14F-4D97-AF65-F5344CB8AC3E}">
        <p14:creationId xmlns:p14="http://schemas.microsoft.com/office/powerpoint/2010/main" val="1399751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pPr>
              <a:lnSpc>
                <a:spcPct val="80000"/>
              </a:lnSpc>
              <a:buFont typeface="Wingdings" panose="05000000000000000000" pitchFamily="2" charset="2"/>
              <a:buChar char="§"/>
            </a:pPr>
            <a:r>
              <a:rPr lang="cs-CZ" altLang="cs-CZ" sz="2000" dirty="0">
                <a:solidFill>
                  <a:srgbClr val="002060"/>
                </a:solidFill>
              </a:rPr>
              <a:t>„Místo ve vědomí, v myslích zákazníků“, jež má produkt ve vztahu ke konkurenčnímu produktu. </a:t>
            </a:r>
          </a:p>
          <a:p>
            <a:pPr>
              <a:lnSpc>
                <a:spcPct val="80000"/>
              </a:lnSpc>
              <a:buFont typeface="Wingdings" panose="05000000000000000000" pitchFamily="2" charset="2"/>
              <a:buChar char="§"/>
            </a:pPr>
            <a:r>
              <a:rPr lang="cs-CZ" altLang="cs-CZ" sz="2000" dirty="0">
                <a:solidFill>
                  <a:srgbClr val="002060"/>
                </a:solidFill>
              </a:rPr>
              <a:t>Umístění produktu, značky, firmy do asociačních schémat.</a:t>
            </a:r>
          </a:p>
          <a:p>
            <a:pPr>
              <a:lnSpc>
                <a:spcPct val="80000"/>
              </a:lnSpc>
              <a:buFont typeface="Wingdings" panose="05000000000000000000" pitchFamily="2" charset="2"/>
              <a:buChar char="§"/>
            </a:pPr>
            <a:r>
              <a:rPr lang="cs-CZ" altLang="cs-CZ" sz="2000" dirty="0">
                <a:solidFill>
                  <a:srgbClr val="002060"/>
                </a:solidFill>
              </a:rPr>
              <a:t>Vytvoření image výrobku nebo značky a umístění do podvědomí zákazníků (Volvo, </a:t>
            </a:r>
            <a:r>
              <a:rPr lang="cs-CZ" altLang="cs-CZ" sz="2000" dirty="0" err="1">
                <a:solidFill>
                  <a:srgbClr val="002060"/>
                </a:solidFill>
              </a:rPr>
              <a:t>Duracell</a:t>
            </a:r>
            <a:r>
              <a:rPr lang="cs-CZ" altLang="cs-CZ" sz="2000" dirty="0">
                <a:solidFill>
                  <a:srgbClr val="002060"/>
                </a:solidFill>
              </a:rPr>
              <a:t>, Mercedes, </a:t>
            </a:r>
            <a:r>
              <a:rPr lang="cs-CZ" altLang="cs-CZ" sz="2000" dirty="0" err="1">
                <a:solidFill>
                  <a:srgbClr val="002060"/>
                </a:solidFill>
              </a:rPr>
              <a:t>Wash</a:t>
            </a:r>
            <a:r>
              <a:rPr lang="cs-CZ" altLang="cs-CZ" sz="2000" dirty="0">
                <a:solidFill>
                  <a:srgbClr val="002060"/>
                </a:solidFill>
              </a:rPr>
              <a:t> and Go).</a:t>
            </a:r>
          </a:p>
          <a:p>
            <a:pPr>
              <a:lnSpc>
                <a:spcPct val="80000"/>
              </a:lnSpc>
              <a:buFont typeface="Wingdings" panose="05000000000000000000" pitchFamily="2" charset="2"/>
              <a:buChar char="§"/>
            </a:pPr>
            <a:r>
              <a:rPr lang="cs-CZ" altLang="cs-CZ" sz="2000" dirty="0">
                <a:solidFill>
                  <a:srgbClr val="002060"/>
                </a:solidFill>
              </a:rPr>
              <a:t>Grafické zobrazení pomocí pozičních map. </a:t>
            </a:r>
          </a:p>
          <a:p>
            <a:r>
              <a:rPr lang="cs-CZ" sz="2000" dirty="0">
                <a:solidFill>
                  <a:srgbClr val="002060"/>
                </a:solidFill>
              </a:rPr>
              <a:t>V mezinárodním marketingu mohou firmy používat </a:t>
            </a:r>
            <a:r>
              <a:rPr lang="cs-CZ" sz="2000" b="1" dirty="0">
                <a:solidFill>
                  <a:srgbClr val="002060"/>
                </a:solidFill>
              </a:rPr>
              <a:t>jednotný globální positioning </a:t>
            </a:r>
            <a:r>
              <a:rPr lang="cs-CZ" sz="2000" dirty="0">
                <a:solidFill>
                  <a:srgbClr val="002060"/>
                </a:solidFill>
              </a:rPr>
              <a:t>(úspory z rozsahu, globální strategie), anebo ho </a:t>
            </a:r>
            <a:r>
              <a:rPr lang="cs-CZ" sz="2000" b="1" dirty="0">
                <a:solidFill>
                  <a:srgbClr val="002060"/>
                </a:solidFill>
              </a:rPr>
              <a:t>přizpůsobovat podle specifik jednotlivých trhů </a:t>
            </a:r>
            <a:r>
              <a:rPr lang="cs-CZ" sz="2000" dirty="0">
                <a:solidFill>
                  <a:srgbClr val="002060"/>
                </a:solidFill>
              </a:rPr>
              <a:t>(pokud jsou odlišnosti velké a přinese nám to výhodu, můžeme také „nechtěně“ dosáhnout).</a:t>
            </a:r>
            <a:endParaRPr lang="cs-CZ" altLang="cs-CZ" sz="2000" dirty="0">
              <a:solidFill>
                <a:srgbClr val="002060"/>
              </a:solidFill>
            </a:endParaRPr>
          </a:p>
        </p:txBody>
      </p:sp>
      <p:sp>
        <p:nvSpPr>
          <p:cNvPr id="6" name="Nadpis 5"/>
          <p:cNvSpPr>
            <a:spLocks noGrp="1"/>
          </p:cNvSpPr>
          <p:nvPr>
            <p:ph type="title"/>
          </p:nvPr>
        </p:nvSpPr>
        <p:spPr>
          <a:xfrm>
            <a:off x="179512" y="195486"/>
            <a:ext cx="7704856" cy="507703"/>
          </a:xfrm>
        </p:spPr>
        <p:txBody>
          <a:bodyPr/>
          <a:lstStyle/>
          <a:p>
            <a:r>
              <a:rPr lang="cs-CZ" dirty="0"/>
              <a:t>C. Positioning (tvorba pozice)</a:t>
            </a:r>
          </a:p>
        </p:txBody>
      </p:sp>
    </p:spTree>
    <p:extLst>
      <p:ext uri="{BB962C8B-B14F-4D97-AF65-F5344CB8AC3E}">
        <p14:creationId xmlns:p14="http://schemas.microsoft.com/office/powerpoint/2010/main" val="2196049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Klasické cvičení na poziční mapu</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71550"/>
            <a:ext cx="5544616" cy="4158462"/>
          </a:xfrm>
          <a:prstGeom prst="rect">
            <a:avLst/>
          </a:prstGeom>
        </p:spPr>
      </p:pic>
    </p:spTree>
    <p:extLst>
      <p:ext uri="{BB962C8B-B14F-4D97-AF65-F5344CB8AC3E}">
        <p14:creationId xmlns:p14="http://schemas.microsoft.com/office/powerpoint/2010/main" val="3806793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Poziční mapa s pomocí hvězdice</a:t>
            </a:r>
          </a:p>
        </p:txBody>
      </p:sp>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059582"/>
            <a:ext cx="5040560" cy="3808424"/>
          </a:xfrm>
          <a:prstGeom prst="rect">
            <a:avLst/>
          </a:prstGeom>
        </p:spPr>
      </p:pic>
    </p:spTree>
    <p:extLst>
      <p:ext uri="{BB962C8B-B14F-4D97-AF65-F5344CB8AC3E}">
        <p14:creationId xmlns:p14="http://schemas.microsoft.com/office/powerpoint/2010/main" val="314956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a:buFont typeface="Wingdings" panose="05000000000000000000" pitchFamily="2" charset="2"/>
              <a:buChar char="§"/>
            </a:pPr>
            <a:r>
              <a:rPr lang="cs-CZ" altLang="cs-CZ" sz="2400" b="1" dirty="0">
                <a:solidFill>
                  <a:srgbClr val="002060"/>
                </a:solidFill>
              </a:rPr>
              <a:t>Odlišení výrobku</a:t>
            </a:r>
            <a:r>
              <a:rPr lang="cs-CZ" altLang="cs-CZ" sz="2400" dirty="0">
                <a:solidFill>
                  <a:srgbClr val="002060"/>
                </a:solidFill>
              </a:rPr>
              <a:t> - výkon, životnost, design, spolehlivost.</a:t>
            </a:r>
          </a:p>
          <a:p>
            <a:pPr>
              <a:buFont typeface="Wingdings" panose="05000000000000000000" pitchFamily="2" charset="2"/>
              <a:buChar char="§"/>
            </a:pPr>
            <a:r>
              <a:rPr lang="cs-CZ" altLang="cs-CZ" sz="2400" b="1" dirty="0">
                <a:solidFill>
                  <a:srgbClr val="002060"/>
                </a:solidFill>
              </a:rPr>
              <a:t>Odlišení služeb</a:t>
            </a:r>
            <a:r>
              <a:rPr lang="cs-CZ" altLang="cs-CZ" sz="2400" dirty="0">
                <a:solidFill>
                  <a:srgbClr val="002060"/>
                </a:solidFill>
              </a:rPr>
              <a:t> - dodací a platební podmínky, instalace, poradenství, kvalifikovaný a ochotný personál.</a:t>
            </a:r>
          </a:p>
          <a:p>
            <a:r>
              <a:rPr lang="cs-CZ" sz="2400" b="1" dirty="0">
                <a:solidFill>
                  <a:srgbClr val="002060"/>
                </a:solidFill>
              </a:rPr>
              <a:t>Při stanovení mezinárodního positioningu je zapotřebí zohlednit tři základní </a:t>
            </a:r>
            <a:r>
              <a:rPr lang="pl-PL" sz="2400" b="1" dirty="0">
                <a:solidFill>
                  <a:srgbClr val="002060"/>
                </a:solidFill>
              </a:rPr>
              <a:t>faktory:</a:t>
            </a:r>
          </a:p>
          <a:p>
            <a:pPr lvl="1"/>
            <a:r>
              <a:rPr lang="cs-CZ" sz="2000" b="1" dirty="0">
                <a:solidFill>
                  <a:srgbClr val="002060"/>
                </a:solidFill>
              </a:rPr>
              <a:t>1) Objektivní charakteristiky výrobku </a:t>
            </a:r>
            <a:r>
              <a:rPr lang="cs-CZ" sz="2000" dirty="0">
                <a:solidFill>
                  <a:srgbClr val="002060"/>
                </a:solidFill>
              </a:rPr>
              <a:t>(technické parametry, užitné vlastnosti, trvanlivost, apod.).</a:t>
            </a:r>
          </a:p>
          <a:p>
            <a:pPr lvl="1"/>
            <a:r>
              <a:rPr lang="cs-CZ" sz="2000" b="1" dirty="0">
                <a:solidFill>
                  <a:srgbClr val="002060"/>
                </a:solidFill>
              </a:rPr>
              <a:t>2) Očekávání zahraničních spotřebitelů</a:t>
            </a:r>
            <a:r>
              <a:rPr lang="cs-CZ" sz="2000" dirty="0">
                <a:solidFill>
                  <a:srgbClr val="002060"/>
                </a:solidFill>
              </a:rPr>
              <a:t> (velmi důležitý faktor, který souvisí s vnímáním země původu zboží a se vztahem spotřebitelů k mezinárodním značkám).</a:t>
            </a:r>
          </a:p>
          <a:p>
            <a:pPr lvl="1"/>
            <a:r>
              <a:rPr lang="cs-CZ" sz="2000" b="1" dirty="0">
                <a:solidFill>
                  <a:srgbClr val="002060"/>
                </a:solidFill>
              </a:rPr>
              <a:t>3) Postavení konkurence na zahraničním trhu </a:t>
            </a:r>
            <a:r>
              <a:rPr lang="cs-CZ" sz="2000" dirty="0">
                <a:solidFill>
                  <a:srgbClr val="002060"/>
                </a:solidFill>
              </a:rPr>
              <a:t>(podíl na trhu tuzemských a </a:t>
            </a:r>
            <a:r>
              <a:rPr lang="pl-PL" sz="2000" dirty="0">
                <a:solidFill>
                  <a:srgbClr val="002060"/>
                </a:solidFill>
              </a:rPr>
              <a:t>zahranicních firem a jejich strategie).</a:t>
            </a:r>
            <a:endParaRPr lang="cs-CZ" altLang="cs-CZ" sz="2000" dirty="0">
              <a:solidFill>
                <a:srgbClr val="002060"/>
              </a:solidFill>
            </a:endParaRPr>
          </a:p>
        </p:txBody>
      </p:sp>
      <p:sp>
        <p:nvSpPr>
          <p:cNvPr id="6" name="Nadpis 5"/>
          <p:cNvSpPr>
            <a:spLocks noGrp="1"/>
          </p:cNvSpPr>
          <p:nvPr>
            <p:ph type="title"/>
          </p:nvPr>
        </p:nvSpPr>
        <p:spPr>
          <a:xfrm>
            <a:off x="179512" y="195486"/>
            <a:ext cx="6048672" cy="507703"/>
          </a:xfrm>
        </p:spPr>
        <p:txBody>
          <a:bodyPr/>
          <a:lstStyle/>
          <a:p>
            <a:r>
              <a:rPr lang="pl-PL" dirty="0"/>
              <a:t>Způsoby tvorby pozice</a:t>
            </a:r>
            <a:endParaRPr lang="cs-CZ" dirty="0"/>
          </a:p>
        </p:txBody>
      </p:sp>
    </p:spTree>
    <p:extLst>
      <p:ext uri="{BB962C8B-B14F-4D97-AF65-F5344CB8AC3E}">
        <p14:creationId xmlns:p14="http://schemas.microsoft.com/office/powerpoint/2010/main" val="718572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pPr marL="274638" indent="-274638">
              <a:buFont typeface="Wingdings" panose="05000000000000000000" pitchFamily="2" charset="2"/>
              <a:buChar char="§"/>
            </a:pPr>
            <a:r>
              <a:rPr lang="cs-CZ" altLang="cs-CZ" sz="2000" dirty="0">
                <a:solidFill>
                  <a:srgbClr val="002060"/>
                </a:solidFill>
              </a:rPr>
              <a:t>Marketingová komunikace: </a:t>
            </a:r>
          </a:p>
          <a:p>
            <a:pPr marL="640398" lvl="1" indent="-274638">
              <a:buSzTx/>
              <a:buFont typeface="Wingdings" panose="05000000000000000000" pitchFamily="2" charset="2"/>
              <a:buChar char="§"/>
            </a:pPr>
            <a:r>
              <a:rPr lang="cs-CZ" altLang="cs-CZ" sz="1800" b="1" dirty="0">
                <a:solidFill>
                  <a:srgbClr val="002060"/>
                </a:solidFill>
              </a:rPr>
              <a:t>P.R.</a:t>
            </a:r>
            <a:r>
              <a:rPr lang="cs-CZ" altLang="cs-CZ" sz="1800" dirty="0">
                <a:solidFill>
                  <a:srgbClr val="002060"/>
                </a:solidFill>
              </a:rPr>
              <a:t> – positioning společnosti.</a:t>
            </a:r>
          </a:p>
          <a:p>
            <a:pPr marL="640398" lvl="1" indent="-274638">
              <a:buSzTx/>
              <a:buFont typeface="Wingdings" panose="05000000000000000000" pitchFamily="2" charset="2"/>
              <a:buChar char="§"/>
            </a:pPr>
            <a:r>
              <a:rPr lang="cs-CZ" altLang="cs-CZ" sz="1800" b="1" dirty="0">
                <a:solidFill>
                  <a:srgbClr val="002060"/>
                </a:solidFill>
              </a:rPr>
              <a:t>Reklama</a:t>
            </a:r>
            <a:r>
              <a:rPr lang="cs-CZ" altLang="cs-CZ" sz="1800" dirty="0">
                <a:solidFill>
                  <a:srgbClr val="002060"/>
                </a:solidFill>
              </a:rPr>
              <a:t> – positioning výrobku.</a:t>
            </a:r>
          </a:p>
          <a:p>
            <a:pPr marL="640398" lvl="1" indent="-274638">
              <a:buSzTx/>
              <a:buFont typeface="Wingdings" panose="05000000000000000000" pitchFamily="2" charset="2"/>
              <a:buChar char="§"/>
            </a:pPr>
            <a:r>
              <a:rPr lang="cs-CZ" altLang="cs-CZ" sz="1800" b="1" dirty="0">
                <a:solidFill>
                  <a:srgbClr val="002060"/>
                </a:solidFill>
              </a:rPr>
              <a:t>Osobní prodej</a:t>
            </a:r>
            <a:r>
              <a:rPr lang="cs-CZ" altLang="cs-CZ" sz="1800" dirty="0">
                <a:solidFill>
                  <a:srgbClr val="002060"/>
                </a:solidFill>
              </a:rPr>
              <a:t>.</a:t>
            </a:r>
          </a:p>
          <a:p>
            <a:pPr marL="274638" indent="-274638">
              <a:buFont typeface="Wingdings" panose="05000000000000000000" pitchFamily="2" charset="2"/>
              <a:buChar char="§"/>
            </a:pPr>
            <a:r>
              <a:rPr lang="cs-CZ" altLang="cs-CZ" sz="2000" dirty="0">
                <a:solidFill>
                  <a:srgbClr val="002060"/>
                </a:solidFill>
              </a:rPr>
              <a:t>Kvalita našich produktů/služeb.</a:t>
            </a:r>
          </a:p>
          <a:p>
            <a:pPr marL="274638" indent="-274638">
              <a:buFont typeface="Wingdings" panose="05000000000000000000" pitchFamily="2" charset="2"/>
              <a:buChar char="§"/>
            </a:pPr>
            <a:endParaRPr lang="cs-CZ" altLang="cs-CZ" sz="2000" dirty="0">
              <a:solidFill>
                <a:srgbClr val="002060"/>
              </a:solidFill>
            </a:endParaRPr>
          </a:p>
          <a:p>
            <a:pPr marL="274638" indent="-274638">
              <a:buFont typeface="Wingdings" panose="05000000000000000000" pitchFamily="2" charset="2"/>
              <a:buChar char="§"/>
            </a:pPr>
            <a:r>
              <a:rPr lang="cs-CZ" altLang="cs-CZ" sz="2000" dirty="0" err="1">
                <a:solidFill>
                  <a:srgbClr val="002060"/>
                </a:solidFill>
              </a:rPr>
              <a:t>Repositioning</a:t>
            </a:r>
            <a:r>
              <a:rPr lang="cs-CZ" altLang="cs-CZ" sz="2000" dirty="0">
                <a:solidFill>
                  <a:srgbClr val="002060"/>
                </a:solidFill>
              </a:rPr>
              <a:t> – změna vnímání stávajícího positioningu. </a:t>
            </a:r>
          </a:p>
          <a:p>
            <a:pPr marL="274638" indent="-274638">
              <a:buFont typeface="Wingdings" panose="05000000000000000000" pitchFamily="2" charset="2"/>
              <a:buChar char="§"/>
            </a:pPr>
            <a:endParaRPr lang="cs-CZ" altLang="cs-CZ" sz="2000" dirty="0">
              <a:solidFill>
                <a:srgbClr val="002060"/>
              </a:solidFill>
            </a:endParaRPr>
          </a:p>
        </p:txBody>
      </p:sp>
      <p:sp>
        <p:nvSpPr>
          <p:cNvPr id="6" name="Nadpis 5"/>
          <p:cNvSpPr>
            <a:spLocks noGrp="1"/>
          </p:cNvSpPr>
          <p:nvPr>
            <p:ph type="title"/>
          </p:nvPr>
        </p:nvSpPr>
        <p:spPr>
          <a:xfrm>
            <a:off x="179512" y="195486"/>
            <a:ext cx="5472608" cy="507703"/>
          </a:xfrm>
        </p:spPr>
        <p:txBody>
          <a:bodyPr/>
          <a:lstStyle/>
          <a:p>
            <a:r>
              <a:rPr lang="cs-CZ" dirty="0"/>
              <a:t>Nástroje tvorby pozice </a:t>
            </a:r>
          </a:p>
        </p:txBody>
      </p:sp>
      <p:pic>
        <p:nvPicPr>
          <p:cNvPr id="4" name="Picture 2" descr="C:\Users\Libor\Desktop\Brand-Positioning-021.jpg"/>
          <p:cNvPicPr>
            <a:picLocks noChangeAspect="1" noChangeArrowheads="1"/>
          </p:cNvPicPr>
          <p:nvPr/>
        </p:nvPicPr>
        <p:blipFill>
          <a:blip r:embed="rId3"/>
          <a:srcRect/>
          <a:stretch>
            <a:fillRect/>
          </a:stretch>
        </p:blipFill>
        <p:spPr bwMode="auto">
          <a:xfrm>
            <a:off x="5292080" y="843558"/>
            <a:ext cx="2573766" cy="2016224"/>
          </a:xfrm>
          <a:prstGeom prst="rect">
            <a:avLst/>
          </a:prstGeom>
          <a:noFill/>
        </p:spPr>
      </p:pic>
      <p:graphicFrame>
        <p:nvGraphicFramePr>
          <p:cNvPr id="5" name="Table 1"/>
          <p:cNvGraphicFramePr>
            <a:graphicFrameLocks noGrp="1"/>
          </p:cNvGraphicFramePr>
          <p:nvPr/>
        </p:nvGraphicFramePr>
        <p:xfrm>
          <a:off x="755576" y="3291830"/>
          <a:ext cx="7446591" cy="1698917"/>
        </p:xfrm>
        <a:graphic>
          <a:graphicData uri="http://schemas.openxmlformats.org/drawingml/2006/table">
            <a:tbl>
              <a:tblPr firstRow="1" bandRow="1">
                <a:tableStyleId>{5C22544A-7EE6-4342-B048-85BDC9FD1C3A}</a:tableStyleId>
              </a:tblPr>
              <a:tblGrid>
                <a:gridCol w="2482197">
                  <a:extLst>
                    <a:ext uri="{9D8B030D-6E8A-4147-A177-3AD203B41FA5}">
                      <a16:colId xmlns:a16="http://schemas.microsoft.com/office/drawing/2014/main" val="20000"/>
                    </a:ext>
                  </a:extLst>
                </a:gridCol>
                <a:gridCol w="2482197">
                  <a:extLst>
                    <a:ext uri="{9D8B030D-6E8A-4147-A177-3AD203B41FA5}">
                      <a16:colId xmlns:a16="http://schemas.microsoft.com/office/drawing/2014/main" val="20001"/>
                    </a:ext>
                  </a:extLst>
                </a:gridCol>
                <a:gridCol w="2482197">
                  <a:extLst>
                    <a:ext uri="{9D8B030D-6E8A-4147-A177-3AD203B41FA5}">
                      <a16:colId xmlns:a16="http://schemas.microsoft.com/office/drawing/2014/main" val="20002"/>
                    </a:ext>
                  </a:extLst>
                </a:gridCol>
              </a:tblGrid>
              <a:tr h="418757">
                <a:tc>
                  <a:txBody>
                    <a:bodyPr/>
                    <a:lstStyle/>
                    <a:p>
                      <a:endParaRPr lang="cs-CZ" dirty="0"/>
                    </a:p>
                  </a:txBody>
                  <a:tcPr/>
                </a:tc>
                <a:tc>
                  <a:txBody>
                    <a:bodyPr/>
                    <a:lstStyle/>
                    <a:p>
                      <a:r>
                        <a:rPr kumimoji="0" lang="cs-CZ" sz="1800" b="1" i="0" u="none" strike="noStrike" kern="1200" baseline="0" dirty="0">
                          <a:solidFill>
                            <a:schemeClr val="lt1"/>
                          </a:solidFill>
                          <a:latin typeface="+mn-lt"/>
                          <a:ea typeface="+mn-ea"/>
                          <a:cs typeface="+mn-cs"/>
                        </a:rPr>
                        <a:t>Stejný cílový trh</a:t>
                      </a:r>
                      <a:endParaRPr lang="cs-CZ" dirty="0"/>
                    </a:p>
                  </a:txBody>
                  <a:tcPr/>
                </a:tc>
                <a:tc>
                  <a:txBody>
                    <a:bodyPr/>
                    <a:lstStyle/>
                    <a:p>
                      <a:r>
                        <a:rPr kumimoji="0" lang="cs-CZ" sz="1800" b="1" i="0" u="none" strike="noStrike" kern="1200" baseline="0" dirty="0">
                          <a:solidFill>
                            <a:schemeClr val="lt1"/>
                          </a:solidFill>
                          <a:latin typeface="+mn-lt"/>
                          <a:ea typeface="+mn-ea"/>
                          <a:cs typeface="+mn-cs"/>
                        </a:rPr>
                        <a:t>Změna cílového trhu</a:t>
                      </a:r>
                      <a:endParaRPr lang="cs-CZ" dirty="0"/>
                    </a:p>
                  </a:txBody>
                  <a:tcPr/>
                </a:tc>
                <a:extLst>
                  <a:ext uri="{0D108BD9-81ED-4DB2-BD59-A6C34878D82A}">
                    <a16:rowId xmlns:a16="http://schemas.microsoft.com/office/drawing/2014/main" val="10000"/>
                  </a:ext>
                </a:extLst>
              </a:tr>
              <a:tr h="470831">
                <a:tc>
                  <a:txBody>
                    <a:bodyPr/>
                    <a:lstStyle/>
                    <a:p>
                      <a:r>
                        <a:rPr kumimoji="0" lang="cs-CZ" sz="1800" b="1" i="0" u="none" strike="noStrike" kern="1200" baseline="0" dirty="0">
                          <a:solidFill>
                            <a:schemeClr val="dk1"/>
                          </a:solidFill>
                          <a:latin typeface="+mn-lt"/>
                          <a:ea typeface="+mn-ea"/>
                          <a:cs typeface="+mn-cs"/>
                        </a:rPr>
                        <a:t>Stejné vlastnosti produktu</a:t>
                      </a:r>
                      <a:endParaRPr lang="cs-CZ" dirty="0"/>
                    </a:p>
                  </a:txBody>
                  <a:tcPr/>
                </a:tc>
                <a:tc>
                  <a:txBody>
                    <a:bodyPr/>
                    <a:lstStyle/>
                    <a:p>
                      <a:r>
                        <a:rPr kumimoji="0" lang="cs-CZ" sz="1800" b="0" i="1" u="none" strike="noStrike" kern="1200" baseline="0" dirty="0">
                          <a:solidFill>
                            <a:schemeClr val="dk1"/>
                          </a:solidFill>
                          <a:latin typeface="+mn-lt"/>
                          <a:ea typeface="+mn-ea"/>
                          <a:cs typeface="+mn-cs"/>
                        </a:rPr>
                        <a:t>Image </a:t>
                      </a:r>
                      <a:r>
                        <a:rPr kumimoji="0" lang="cs-CZ" sz="1800" b="0" i="1" u="none" strike="noStrike" kern="1200" baseline="0" dirty="0" err="1">
                          <a:solidFill>
                            <a:schemeClr val="dk1"/>
                          </a:solidFill>
                          <a:latin typeface="+mn-lt"/>
                          <a:ea typeface="+mn-ea"/>
                          <a:cs typeface="+mn-cs"/>
                        </a:rPr>
                        <a:t>repositioning</a:t>
                      </a:r>
                      <a:endParaRPr lang="cs-CZ" dirty="0"/>
                    </a:p>
                  </a:txBody>
                  <a:tcPr/>
                </a:tc>
                <a:tc>
                  <a:txBody>
                    <a:bodyPr/>
                    <a:lstStyle/>
                    <a:p>
                      <a:r>
                        <a:rPr kumimoji="0" lang="cs-CZ" sz="1800" b="0" i="1" u="none" strike="noStrike" kern="1200" baseline="0" dirty="0">
                          <a:solidFill>
                            <a:schemeClr val="dk1"/>
                          </a:solidFill>
                          <a:latin typeface="+mn-lt"/>
                          <a:ea typeface="+mn-ea"/>
                          <a:cs typeface="+mn-cs"/>
                        </a:rPr>
                        <a:t>Tržní </a:t>
                      </a:r>
                      <a:r>
                        <a:rPr kumimoji="0" lang="cs-CZ" sz="1800" b="0" i="1" u="none" strike="noStrike" kern="1200" baseline="0" dirty="0" err="1">
                          <a:solidFill>
                            <a:schemeClr val="dk1"/>
                          </a:solidFill>
                          <a:latin typeface="+mn-lt"/>
                          <a:ea typeface="+mn-ea"/>
                          <a:cs typeface="+mn-cs"/>
                        </a:rPr>
                        <a:t>repositioning</a:t>
                      </a:r>
                      <a:endParaRPr lang="cs-CZ" dirty="0"/>
                    </a:p>
                  </a:txBody>
                  <a:tcPr/>
                </a:tc>
                <a:extLst>
                  <a:ext uri="{0D108BD9-81ED-4DB2-BD59-A6C34878D82A}">
                    <a16:rowId xmlns:a16="http://schemas.microsoft.com/office/drawing/2014/main" val="10001"/>
                  </a:ext>
                </a:extLst>
              </a:tr>
              <a:tr h="470831">
                <a:tc>
                  <a:txBody>
                    <a:bodyPr/>
                    <a:lstStyle/>
                    <a:p>
                      <a:r>
                        <a:rPr kumimoji="0" lang="cs-CZ" sz="1800" b="1" i="0" u="none" strike="noStrike" kern="1200" baseline="0" dirty="0">
                          <a:solidFill>
                            <a:schemeClr val="dk1"/>
                          </a:solidFill>
                          <a:latin typeface="+mn-lt"/>
                          <a:ea typeface="+mn-ea"/>
                          <a:cs typeface="+mn-cs"/>
                        </a:rPr>
                        <a:t>Změna vlastností produktu</a:t>
                      </a:r>
                      <a:endParaRPr lang="cs-CZ" dirty="0"/>
                    </a:p>
                  </a:txBody>
                  <a:tcPr/>
                </a:tc>
                <a:tc>
                  <a:txBody>
                    <a:bodyPr/>
                    <a:lstStyle/>
                    <a:p>
                      <a:r>
                        <a:rPr kumimoji="0" lang="cs-CZ" sz="1800" b="0" i="1" u="none" strike="noStrike" kern="1200" baseline="0" dirty="0">
                          <a:solidFill>
                            <a:schemeClr val="dk1"/>
                          </a:solidFill>
                          <a:latin typeface="+mn-lt"/>
                          <a:ea typeface="+mn-ea"/>
                          <a:cs typeface="+mn-cs"/>
                        </a:rPr>
                        <a:t>Produktový </a:t>
                      </a:r>
                      <a:r>
                        <a:rPr kumimoji="0" lang="cs-CZ" sz="1800" b="0" i="1" u="none" strike="noStrike" kern="1200" baseline="0" dirty="0" err="1">
                          <a:solidFill>
                            <a:schemeClr val="dk1"/>
                          </a:solidFill>
                          <a:latin typeface="+mn-lt"/>
                          <a:ea typeface="+mn-ea"/>
                          <a:cs typeface="+mn-cs"/>
                        </a:rPr>
                        <a:t>repositioning</a:t>
                      </a:r>
                      <a:endParaRPr lang="cs-CZ" dirty="0"/>
                    </a:p>
                  </a:txBody>
                  <a:tcPr/>
                </a:tc>
                <a:tc>
                  <a:txBody>
                    <a:bodyPr/>
                    <a:lstStyle/>
                    <a:p>
                      <a:r>
                        <a:rPr kumimoji="0" lang="cs-CZ" sz="1800" b="0" i="1" u="none" strike="noStrike" kern="1200" baseline="0" dirty="0">
                          <a:solidFill>
                            <a:schemeClr val="dk1"/>
                          </a:solidFill>
                          <a:latin typeface="+mn-lt"/>
                          <a:ea typeface="+mn-ea"/>
                          <a:cs typeface="+mn-cs"/>
                        </a:rPr>
                        <a:t>Celkový </a:t>
                      </a:r>
                      <a:r>
                        <a:rPr kumimoji="0" lang="cs-CZ" sz="1800" b="0" i="1" u="none" strike="noStrike" kern="1200" baseline="0" dirty="0" err="1">
                          <a:solidFill>
                            <a:schemeClr val="dk1"/>
                          </a:solidFill>
                          <a:latin typeface="+mn-lt"/>
                          <a:ea typeface="+mn-ea"/>
                          <a:cs typeface="+mn-cs"/>
                        </a:rPr>
                        <a:t>repositioning</a:t>
                      </a:r>
                      <a:endParaRPr lang="cs-CZ"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09777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b="1" dirty="0">
                <a:solidFill>
                  <a:srgbClr val="002060"/>
                </a:solidFill>
              </a:rPr>
              <a:t>Positioning výrobkový</a:t>
            </a:r>
            <a:r>
              <a:rPr lang="cs-CZ" sz="1800" dirty="0">
                <a:solidFill>
                  <a:srgbClr val="002060"/>
                </a:solidFill>
              </a:rPr>
              <a:t>, založený na specifických vlastnostech produktu (například baterie značky </a:t>
            </a:r>
            <a:r>
              <a:rPr lang="cs-CZ" sz="1800" dirty="0" err="1">
                <a:solidFill>
                  <a:srgbClr val="002060"/>
                </a:solidFill>
              </a:rPr>
              <a:t>Duracell</a:t>
            </a:r>
            <a:r>
              <a:rPr lang="cs-CZ" sz="1800" dirty="0">
                <a:solidFill>
                  <a:srgbClr val="002060"/>
                </a:solidFill>
              </a:rPr>
              <a:t>, které mají dlouhou životnost).</a:t>
            </a:r>
          </a:p>
          <a:p>
            <a:r>
              <a:rPr lang="cs-CZ" sz="1800" b="1" dirty="0">
                <a:solidFill>
                  <a:srgbClr val="002060"/>
                </a:solidFill>
              </a:rPr>
              <a:t>Positioning zaměřený na životní styl </a:t>
            </a:r>
            <a:r>
              <a:rPr lang="cs-CZ" sz="1800" dirty="0">
                <a:solidFill>
                  <a:srgbClr val="002060"/>
                </a:solidFill>
              </a:rPr>
              <a:t>(například bioprodukty).</a:t>
            </a:r>
          </a:p>
          <a:p>
            <a:r>
              <a:rPr lang="cs-CZ" sz="1800" b="1" dirty="0">
                <a:solidFill>
                  <a:srgbClr val="002060"/>
                </a:solidFill>
              </a:rPr>
              <a:t>Positioning podle spotřební příležitosti </a:t>
            </a:r>
            <a:r>
              <a:rPr lang="cs-CZ" sz="1800" dirty="0">
                <a:solidFill>
                  <a:srgbClr val="002060"/>
                </a:solidFill>
              </a:rPr>
              <a:t>(např.. Den zamilovaných 14. únor – Sv. Valentýn).</a:t>
            </a:r>
          </a:p>
          <a:p>
            <a:r>
              <a:rPr lang="cs-CZ" sz="1800" b="1" dirty="0">
                <a:solidFill>
                  <a:srgbClr val="002060"/>
                </a:solidFill>
              </a:rPr>
              <a:t>Positioning zaměřený na mimořádnou kvalitu produktu </a:t>
            </a:r>
            <a:r>
              <a:rPr lang="cs-CZ" sz="1800" dirty="0">
                <a:solidFill>
                  <a:srgbClr val="002060"/>
                </a:solidFill>
              </a:rPr>
              <a:t>(například automobily značky Mercedes).</a:t>
            </a:r>
          </a:p>
          <a:p>
            <a:r>
              <a:rPr lang="cs-CZ" sz="1800" b="1" dirty="0">
                <a:solidFill>
                  <a:srgbClr val="002060"/>
                </a:solidFill>
              </a:rPr>
              <a:t>Positioning zaměřený na vybraný segment uživatelů </a:t>
            </a:r>
            <a:r>
              <a:rPr lang="cs-CZ" sz="1800" dirty="0">
                <a:solidFill>
                  <a:srgbClr val="002060"/>
                </a:solidFill>
              </a:rPr>
              <a:t>(například čokolády </a:t>
            </a:r>
            <a:r>
              <a:rPr lang="cs-CZ" sz="1800" dirty="0" err="1">
                <a:solidFill>
                  <a:srgbClr val="002060"/>
                </a:solidFill>
              </a:rPr>
              <a:t>Kinder</a:t>
            </a:r>
            <a:r>
              <a:rPr lang="cs-CZ" sz="1800" dirty="0">
                <a:solidFill>
                  <a:srgbClr val="002060"/>
                </a:solidFill>
              </a:rPr>
              <a:t> </a:t>
            </a:r>
            <a:r>
              <a:rPr lang="cs-CZ" sz="1800" dirty="0" err="1">
                <a:solidFill>
                  <a:srgbClr val="002060"/>
                </a:solidFill>
              </a:rPr>
              <a:t>Bueno</a:t>
            </a:r>
            <a:r>
              <a:rPr lang="cs-CZ" sz="1800" dirty="0">
                <a:solidFill>
                  <a:srgbClr val="002060"/>
                </a:solidFill>
              </a:rPr>
              <a:t>, jsou zaměřeny na segment žen-matek, kterým je tento výrobek představen jako obzvláště vhodný pro jejich děti, protože obsahuje mléčnou náplň a to je zdravé pro správný vývoj dětí).</a:t>
            </a:r>
          </a:p>
          <a:p>
            <a:r>
              <a:rPr lang="cs-CZ" sz="1800" b="1" dirty="0">
                <a:solidFill>
                  <a:srgbClr val="002060"/>
                </a:solidFill>
              </a:rPr>
              <a:t>Tuzemský positioning</a:t>
            </a:r>
            <a:r>
              <a:rPr lang="cs-CZ" sz="1800" dirty="0">
                <a:solidFill>
                  <a:srgbClr val="002060"/>
                </a:solidFill>
              </a:rPr>
              <a:t>, tam kde je to vhodné např. z politických důvodů, důvodů tradice nebo u zemí, které upřednostňují své tuzemské výrobce.</a:t>
            </a:r>
          </a:p>
        </p:txBody>
      </p:sp>
      <p:sp>
        <p:nvSpPr>
          <p:cNvPr id="6" name="Nadpis 5"/>
          <p:cNvSpPr>
            <a:spLocks noGrp="1"/>
          </p:cNvSpPr>
          <p:nvPr>
            <p:ph type="title"/>
          </p:nvPr>
        </p:nvSpPr>
        <p:spPr>
          <a:xfrm>
            <a:off x="179512" y="195486"/>
            <a:ext cx="4536504" cy="507703"/>
          </a:xfrm>
        </p:spPr>
        <p:txBody>
          <a:bodyPr/>
          <a:lstStyle/>
          <a:p>
            <a:r>
              <a:rPr lang="cs-CZ" dirty="0"/>
              <a:t>Základní druhy positioningu</a:t>
            </a:r>
          </a:p>
        </p:txBody>
      </p:sp>
    </p:spTree>
    <p:extLst>
      <p:ext uri="{BB962C8B-B14F-4D97-AF65-F5344CB8AC3E}">
        <p14:creationId xmlns:p14="http://schemas.microsoft.com/office/powerpoint/2010/main" val="316542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„Škoda, </a:t>
            </a:r>
            <a:r>
              <a:rPr lang="cs-CZ" sz="2000" dirty="0" err="1">
                <a:solidFill>
                  <a:srgbClr val="002060"/>
                </a:solidFill>
              </a:rPr>
              <a:t>Simply</a:t>
            </a:r>
            <a:r>
              <a:rPr lang="cs-CZ" sz="2000" dirty="0">
                <a:solidFill>
                  <a:srgbClr val="002060"/>
                </a:solidFill>
              </a:rPr>
              <a:t> </a:t>
            </a:r>
            <a:r>
              <a:rPr lang="cs-CZ" sz="2000" dirty="0" err="1">
                <a:solidFill>
                  <a:srgbClr val="002060"/>
                </a:solidFill>
              </a:rPr>
              <a:t>Clever</a:t>
            </a:r>
            <a:r>
              <a:rPr lang="cs-CZ" sz="2000" dirty="0">
                <a:solidFill>
                  <a:srgbClr val="002060"/>
                </a:solidFill>
              </a:rPr>
              <a:t>“, což v překladu znamená „Škoda, jednoduše chytře“. Tento slogan říká svým současným i potenciálním zákazníkům, že vyrábí auta jednoduše, jejich výbava a kvalita odpovídá luxusním světovým značkám vozů a cenově se co nejvíce snaží přiblížit běžným spotřebitelům.</a:t>
            </a:r>
          </a:p>
        </p:txBody>
      </p:sp>
      <p:sp>
        <p:nvSpPr>
          <p:cNvPr id="6" name="Nadpis 5"/>
          <p:cNvSpPr>
            <a:spLocks noGrp="1"/>
          </p:cNvSpPr>
          <p:nvPr>
            <p:ph type="title"/>
          </p:nvPr>
        </p:nvSpPr>
        <p:spPr>
          <a:xfrm>
            <a:off x="179512" y="195486"/>
            <a:ext cx="6624736" cy="507703"/>
          </a:xfrm>
        </p:spPr>
        <p:txBody>
          <a:bodyPr/>
          <a:lstStyle/>
          <a:p>
            <a:r>
              <a:rPr lang="cs-CZ" dirty="0"/>
              <a:t>Positioning Škody a portfolia </a:t>
            </a:r>
            <a:r>
              <a:rPr lang="cs-CZ" dirty="0" err="1"/>
              <a:t>Coca</a:t>
            </a:r>
            <a:r>
              <a:rPr lang="cs-CZ" dirty="0"/>
              <a:t> </a:t>
            </a:r>
            <a:r>
              <a:rPr lang="cs-CZ" dirty="0" err="1"/>
              <a:t>Coly</a:t>
            </a:r>
            <a:endParaRPr lang="cs-C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643757"/>
            <a:ext cx="5281174" cy="1963767"/>
          </a:xfrm>
          <a:prstGeom prst="rect">
            <a:avLst/>
          </a:prstGeom>
        </p:spPr>
      </p:pic>
    </p:spTree>
    <p:extLst>
      <p:ext uri="{BB962C8B-B14F-4D97-AF65-F5344CB8AC3E}">
        <p14:creationId xmlns:p14="http://schemas.microsoft.com/office/powerpoint/2010/main" val="51363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Vývozní a dovozní operace</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2 Formy nenáročné na kapitálové investice</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3 Kapitálové vstupy na zahraniční trhy</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4 Rizika spojená s formami vstupů</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3478478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1800" dirty="0">
                <a:solidFill>
                  <a:srgbClr val="002060"/>
                </a:solidFill>
              </a:rPr>
              <a:t>Česká firma vyvážející sklo – „</a:t>
            </a:r>
            <a:r>
              <a:rPr lang="cs-CZ" sz="1800" i="1" dirty="0">
                <a:solidFill>
                  <a:srgbClr val="002060"/>
                </a:solidFill>
              </a:rPr>
              <a:t>Designová svítidla a instalace propojující sklo, křišťál a moderní technologie bodují v Dubaji a ve velkém si je objednávají i Číňané do nových obchodních center, zdobí však také luxusní hotely v Paříži i ve Spojených státech</a:t>
            </a:r>
            <a:r>
              <a:rPr lang="cs-CZ" sz="1800" dirty="0">
                <a:solidFill>
                  <a:srgbClr val="002060"/>
                </a:solidFill>
              </a:rPr>
              <a:t>.“ – možnost odlišit se od konkurence designem.</a:t>
            </a:r>
          </a:p>
          <a:p>
            <a:r>
              <a:rPr lang="cs-CZ" sz="1800" dirty="0">
                <a:solidFill>
                  <a:srgbClr val="002060"/>
                </a:solidFill>
              </a:rPr>
              <a:t>Číňané berou podepsanou smlouvu jen jako začátek debaty. Obchodní vztahy založeny na osobní důvěře. Odvolávat se na písemnou smlouvu = urážka. „</a:t>
            </a:r>
            <a:r>
              <a:rPr lang="cs-CZ" sz="1800" i="1" dirty="0">
                <a:solidFill>
                  <a:srgbClr val="002060"/>
                </a:solidFill>
              </a:rPr>
              <a:t>Číňané mají jinou mentalitu, buď si na ni zvyknete a přizpůsobíte se, nebo se vám nebude dařit.</a:t>
            </a:r>
            <a:r>
              <a:rPr lang="cs-CZ" sz="1800" dirty="0">
                <a:solidFill>
                  <a:srgbClr val="002060"/>
                </a:solidFill>
              </a:rPr>
              <a:t>“</a:t>
            </a:r>
          </a:p>
          <a:p>
            <a:r>
              <a:rPr lang="cs-CZ" sz="1800" dirty="0">
                <a:solidFill>
                  <a:srgbClr val="002060"/>
                </a:solidFill>
              </a:rPr>
              <a:t>Vyjednávání – „</a:t>
            </a:r>
            <a:r>
              <a:rPr lang="cs-CZ" sz="1800" i="1" dirty="0">
                <a:solidFill>
                  <a:srgbClr val="002060"/>
                </a:solidFill>
              </a:rPr>
              <a:t>Komunikace v Číně je opakem německého přístupu. Němci říkají věci na rovinu, občas dost bez obalu. Jdou rovnou k věci. Než se v Číně dostanete k nějakému konkrétnímu závěru, uplynou tři hodiny a vypije se spousta alkoholu. Číňané vše rádi řeší hodně osobně a v přátelské atmosféře, ale člověk se musí mít stále na pozoru.</a:t>
            </a:r>
            <a:r>
              <a:rPr lang="cs-CZ" sz="1800" dirty="0">
                <a:solidFill>
                  <a:srgbClr val="002060"/>
                </a:solidFill>
              </a:rPr>
              <a:t>“ „</a:t>
            </a:r>
            <a:r>
              <a:rPr lang="cs-CZ" sz="1800" i="1" dirty="0">
                <a:solidFill>
                  <a:srgbClr val="002060"/>
                </a:solidFill>
              </a:rPr>
              <a:t>čím vyšší nasadí cenu, tím výše při vyjednávání skončí. První nástřel částky je pouze impulzem k diskusi</a:t>
            </a:r>
            <a:r>
              <a:rPr lang="cs-CZ" sz="1800" dirty="0">
                <a:solidFill>
                  <a:srgbClr val="002060"/>
                </a:solidFill>
              </a:rPr>
              <a:t>.“</a:t>
            </a:r>
          </a:p>
        </p:txBody>
      </p:sp>
      <p:sp>
        <p:nvSpPr>
          <p:cNvPr id="6" name="Nadpis 5"/>
          <p:cNvSpPr>
            <a:spLocks noGrp="1"/>
          </p:cNvSpPr>
          <p:nvPr>
            <p:ph type="title"/>
          </p:nvPr>
        </p:nvSpPr>
        <p:spPr>
          <a:xfrm>
            <a:off x="179512" y="195486"/>
            <a:ext cx="7344816" cy="507703"/>
          </a:xfrm>
        </p:spPr>
        <p:txBody>
          <a:bodyPr/>
          <a:lstStyle/>
          <a:p>
            <a:r>
              <a:rPr lang="cs-CZ" dirty="0"/>
              <a:t>Čína – jiná mentalita</a:t>
            </a:r>
          </a:p>
        </p:txBody>
      </p:sp>
    </p:spTree>
    <p:extLst>
      <p:ext uri="{BB962C8B-B14F-4D97-AF65-F5344CB8AC3E}">
        <p14:creationId xmlns:p14="http://schemas.microsoft.com/office/powerpoint/2010/main" val="554874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3115"/>
            <a:ext cx="8280920" cy="3024336"/>
          </a:xfrm>
          <a:prstGeom prst="rect">
            <a:avLst/>
          </a:prstGeom>
        </p:spPr>
        <p:txBody>
          <a:bodyPr>
            <a:noAutofit/>
          </a:bodyPr>
          <a:lstStyle/>
          <a:p>
            <a:r>
              <a:rPr lang="cs-CZ" sz="2000" dirty="0">
                <a:solidFill>
                  <a:srgbClr val="002060"/>
                </a:solidFill>
              </a:rPr>
              <a:t>Strategické plánování je proces tvorby a udržování strategické rovnováhy mezi cíli a možnostmi organizace ve vztahu k měnícím se tržním příležitostem.</a:t>
            </a:r>
          </a:p>
          <a:p>
            <a:r>
              <a:rPr lang="cs-CZ" sz="2000" dirty="0">
                <a:solidFill>
                  <a:srgbClr val="002060"/>
                </a:solidFill>
              </a:rPr>
              <a:t>Cílem strat. </a:t>
            </a:r>
            <a:r>
              <a:rPr lang="cs-CZ" sz="2000" dirty="0" err="1">
                <a:solidFill>
                  <a:srgbClr val="002060"/>
                </a:solidFill>
              </a:rPr>
              <a:t>mkt</a:t>
            </a:r>
            <a:r>
              <a:rPr lang="cs-CZ" sz="2000" dirty="0">
                <a:solidFill>
                  <a:srgbClr val="002060"/>
                </a:solidFill>
              </a:rPr>
              <a:t>. plánování  je stanovení koncepce mezinárodního podnikání ve střednědobém a dlouhodobém horizontu (směřování aktivit podniku do geografických zón s růstovým potenciálem, vyčíslit investice, spojené se vstupem na nové trhy, harmonizace výrobní a obchodní aktivity v jednotlivých zemích a zajištění jejich souladu s očekávaným vývojem poptávky a stanovení marketingových cílů a nákladů.</a:t>
            </a:r>
          </a:p>
          <a:p>
            <a:r>
              <a:rPr lang="cs-CZ" sz="2000" dirty="0">
                <a:solidFill>
                  <a:srgbClr val="002060"/>
                </a:solidFill>
              </a:rPr>
              <a:t>Plánování probíhá obvykle na 3 úrovních: Dlouhodobé a střednědobé plánování je realizováno na celopodnikové úrovni a na úrovni jednotlivých podnikatelských jednotek (aktivit), operativní plánování je nejčastěji realizováno na úrovni jednotlivých značek .</a:t>
            </a:r>
          </a:p>
        </p:txBody>
      </p:sp>
      <p:sp>
        <p:nvSpPr>
          <p:cNvPr id="6" name="Nadpis 5"/>
          <p:cNvSpPr>
            <a:spLocks noGrp="1"/>
          </p:cNvSpPr>
          <p:nvPr>
            <p:ph type="title"/>
          </p:nvPr>
        </p:nvSpPr>
        <p:spPr>
          <a:xfrm>
            <a:off x="179512" y="195486"/>
            <a:ext cx="6120680" cy="507703"/>
          </a:xfrm>
        </p:spPr>
        <p:txBody>
          <a:bodyPr/>
          <a:lstStyle/>
          <a:p>
            <a:r>
              <a:rPr lang="cs-CZ" dirty="0"/>
              <a:t>2 Strategické marketingové plánování</a:t>
            </a:r>
          </a:p>
        </p:txBody>
      </p:sp>
    </p:spTree>
    <p:extLst>
      <p:ext uri="{BB962C8B-B14F-4D97-AF65-F5344CB8AC3E}">
        <p14:creationId xmlns:p14="http://schemas.microsoft.com/office/powerpoint/2010/main" val="4141402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b="1" dirty="0" err="1">
                <a:solidFill>
                  <a:srgbClr val="002060"/>
                </a:solidFill>
              </a:rPr>
              <a:t>Outperform</a:t>
            </a:r>
            <a:r>
              <a:rPr lang="cs-CZ" sz="1800" dirty="0">
                <a:solidFill>
                  <a:srgbClr val="002060"/>
                </a:solidFill>
              </a:rPr>
              <a:t> - využití potenciálu v kategoriích:</a:t>
            </a:r>
          </a:p>
          <a:p>
            <a:pPr lvl="1"/>
            <a:r>
              <a:rPr lang="cs-CZ" sz="1600" dirty="0">
                <a:solidFill>
                  <a:srgbClr val="002060"/>
                </a:solidFill>
              </a:rPr>
              <a:t>aktivním řízením portfolia maximalizace ziskového potenciálu,</a:t>
            </a:r>
          </a:p>
          <a:p>
            <a:pPr lvl="1"/>
            <a:r>
              <a:rPr lang="cs-CZ" sz="1600" dirty="0">
                <a:solidFill>
                  <a:srgbClr val="002060"/>
                </a:solidFill>
              </a:rPr>
              <a:t>posilováním svých předních značek (</a:t>
            </a:r>
            <a:r>
              <a:rPr lang="cs-CZ" sz="1600" dirty="0" err="1">
                <a:solidFill>
                  <a:srgbClr val="002060"/>
                </a:solidFill>
              </a:rPr>
              <a:t>Loctite</a:t>
            </a:r>
            <a:r>
              <a:rPr lang="cs-CZ" sz="1600" dirty="0">
                <a:solidFill>
                  <a:srgbClr val="002060"/>
                </a:solidFill>
              </a:rPr>
              <a:t>, </a:t>
            </a:r>
            <a:r>
              <a:rPr lang="cs-CZ" sz="1600" dirty="0" err="1">
                <a:solidFill>
                  <a:srgbClr val="002060"/>
                </a:solidFill>
              </a:rPr>
              <a:t>Persil</a:t>
            </a:r>
            <a:r>
              <a:rPr lang="cs-CZ" sz="1600" dirty="0">
                <a:solidFill>
                  <a:srgbClr val="002060"/>
                </a:solidFill>
              </a:rPr>
              <a:t>, </a:t>
            </a:r>
            <a:r>
              <a:rPr lang="cs-CZ" sz="1600" dirty="0" err="1">
                <a:solidFill>
                  <a:srgbClr val="002060"/>
                </a:solidFill>
              </a:rPr>
              <a:t>Schwarzkopf</a:t>
            </a:r>
            <a:r>
              <a:rPr lang="cs-CZ" sz="1600" dirty="0">
                <a:solidFill>
                  <a:srgbClr val="002060"/>
                </a:solidFill>
              </a:rPr>
              <a:t>),</a:t>
            </a:r>
          </a:p>
          <a:p>
            <a:pPr lvl="1"/>
            <a:r>
              <a:rPr lang="cs-CZ" sz="1600" dirty="0">
                <a:solidFill>
                  <a:srgbClr val="002060"/>
                </a:solidFill>
              </a:rPr>
              <a:t>uváděním úspěšných inovací na trh novinky vždy přilákají zákazníka,</a:t>
            </a:r>
          </a:p>
          <a:p>
            <a:pPr lvl="1"/>
            <a:r>
              <a:rPr lang="cs-CZ" sz="1600" dirty="0">
                <a:solidFill>
                  <a:srgbClr val="002060"/>
                </a:solidFill>
              </a:rPr>
              <a:t>zaměřením se na zákazníky a spotřebitele přinést jim pocit luxusu.</a:t>
            </a:r>
          </a:p>
          <a:p>
            <a:r>
              <a:rPr lang="cs-CZ" sz="1800" b="1" dirty="0" err="1">
                <a:solidFill>
                  <a:srgbClr val="002060"/>
                </a:solidFill>
              </a:rPr>
              <a:t>Globalize</a:t>
            </a:r>
            <a:r>
              <a:rPr lang="cs-CZ" sz="1800" b="1" dirty="0">
                <a:solidFill>
                  <a:srgbClr val="002060"/>
                </a:solidFill>
              </a:rPr>
              <a:t> </a:t>
            </a:r>
            <a:r>
              <a:rPr lang="cs-CZ" sz="1800" dirty="0">
                <a:solidFill>
                  <a:srgbClr val="002060"/>
                </a:solidFill>
              </a:rPr>
              <a:t>- zaměření na regiony s vysokým potenciálem. Vyšší investice do značek a snižování nákladů je orientace firmy </a:t>
            </a:r>
            <a:r>
              <a:rPr lang="cs-CZ" sz="1800" dirty="0" err="1">
                <a:solidFill>
                  <a:srgbClr val="002060"/>
                </a:solidFill>
              </a:rPr>
              <a:t>Henkel</a:t>
            </a:r>
            <a:r>
              <a:rPr lang="cs-CZ" sz="1800" dirty="0">
                <a:solidFill>
                  <a:srgbClr val="002060"/>
                </a:solidFill>
              </a:rPr>
              <a:t> na globální trhy, která má vést k získání čelních pozic a následně přinést firmě ziskovost.</a:t>
            </a:r>
          </a:p>
          <a:p>
            <a:r>
              <a:rPr lang="cs-CZ" sz="1800" b="1" dirty="0" err="1">
                <a:solidFill>
                  <a:srgbClr val="002060"/>
                </a:solidFill>
              </a:rPr>
              <a:t>Simplify</a:t>
            </a:r>
            <a:r>
              <a:rPr lang="cs-CZ" sz="1800" b="1" dirty="0">
                <a:solidFill>
                  <a:srgbClr val="002060"/>
                </a:solidFill>
              </a:rPr>
              <a:t> </a:t>
            </a:r>
            <a:r>
              <a:rPr lang="cs-CZ" sz="1800" dirty="0">
                <a:solidFill>
                  <a:srgbClr val="002060"/>
                </a:solidFill>
              </a:rPr>
              <a:t>- řízení provozní dokonalosti. Firma plánuje rozšířit e-</a:t>
            </a:r>
            <a:r>
              <a:rPr lang="cs-CZ" sz="1800" dirty="0" err="1">
                <a:solidFill>
                  <a:srgbClr val="002060"/>
                </a:solidFill>
              </a:rPr>
              <a:t>sourcing</a:t>
            </a:r>
            <a:r>
              <a:rPr lang="cs-CZ" sz="1800" dirty="0">
                <a:solidFill>
                  <a:srgbClr val="002060"/>
                </a:solidFill>
              </a:rPr>
              <a:t> a snížit dodavatele o 40% a tím snížit náklady a zároveň optimalizovat globální stopu firemních procesů.</a:t>
            </a:r>
          </a:p>
          <a:p>
            <a:r>
              <a:rPr lang="cs-CZ" sz="1800" b="1" dirty="0" err="1">
                <a:solidFill>
                  <a:srgbClr val="002060"/>
                </a:solidFill>
              </a:rPr>
              <a:t>Inspire</a:t>
            </a:r>
            <a:r>
              <a:rPr lang="cs-CZ" sz="1800" dirty="0">
                <a:solidFill>
                  <a:srgbClr val="002060"/>
                </a:solidFill>
              </a:rPr>
              <a:t> - posílení globálního týmu. Zaměření se na </a:t>
            </a:r>
            <a:r>
              <a:rPr lang="cs-CZ" sz="1800" dirty="0" err="1">
                <a:solidFill>
                  <a:srgbClr val="002060"/>
                </a:solidFill>
              </a:rPr>
              <a:t>leadership</a:t>
            </a:r>
            <a:r>
              <a:rPr lang="cs-CZ" sz="1800" dirty="0">
                <a:solidFill>
                  <a:srgbClr val="002060"/>
                </a:solidFill>
              </a:rPr>
              <a:t>, rozvoj talentů a diverzitu.</a:t>
            </a:r>
          </a:p>
        </p:txBody>
      </p:sp>
      <p:sp>
        <p:nvSpPr>
          <p:cNvPr id="6" name="Nadpis 5"/>
          <p:cNvSpPr>
            <a:spLocks noGrp="1"/>
          </p:cNvSpPr>
          <p:nvPr>
            <p:ph type="title"/>
          </p:nvPr>
        </p:nvSpPr>
        <p:spPr>
          <a:xfrm>
            <a:off x="179512" y="195486"/>
            <a:ext cx="4536504" cy="507703"/>
          </a:xfrm>
        </p:spPr>
        <p:txBody>
          <a:bodyPr/>
          <a:lstStyle/>
          <a:p>
            <a:r>
              <a:rPr lang="cs-CZ" dirty="0"/>
              <a:t>Strategie </a:t>
            </a:r>
            <a:r>
              <a:rPr lang="cs-CZ" dirty="0" err="1"/>
              <a:t>Henkel</a:t>
            </a:r>
            <a:r>
              <a:rPr lang="cs-CZ" dirty="0"/>
              <a:t> – 4 oblasti</a:t>
            </a:r>
          </a:p>
        </p:txBody>
      </p:sp>
    </p:spTree>
    <p:extLst>
      <p:ext uri="{BB962C8B-B14F-4D97-AF65-F5344CB8AC3E}">
        <p14:creationId xmlns:p14="http://schemas.microsoft.com/office/powerpoint/2010/main" val="1160077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357290" y="321453"/>
            <a:ext cx="2175266" cy="1332195"/>
          </a:xfrm>
        </p:spPr>
        <p:txBody>
          <a:bodyPr>
            <a:noAutofit/>
          </a:bodyPr>
          <a:lstStyle/>
          <a:p>
            <a:r>
              <a:rPr lang="cs-CZ" sz="2100" dirty="0"/>
              <a:t>Proces strategického řízení</a:t>
            </a:r>
          </a:p>
        </p:txBody>
      </p:sp>
      <p:sp>
        <p:nvSpPr>
          <p:cNvPr id="4" name="Obdélník 3"/>
          <p:cNvSpPr/>
          <p:nvPr/>
        </p:nvSpPr>
        <p:spPr>
          <a:xfrm>
            <a:off x="5482835" y="214296"/>
            <a:ext cx="1714512"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Vize, mise</a:t>
            </a:r>
          </a:p>
        </p:txBody>
      </p:sp>
      <p:sp>
        <p:nvSpPr>
          <p:cNvPr id="5" name="Obdélník 4"/>
          <p:cNvSpPr/>
          <p:nvPr/>
        </p:nvSpPr>
        <p:spPr>
          <a:xfrm>
            <a:off x="5482835" y="696502"/>
            <a:ext cx="1714512"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Analýza prostředí</a:t>
            </a:r>
          </a:p>
        </p:txBody>
      </p:sp>
      <p:sp>
        <p:nvSpPr>
          <p:cNvPr id="6" name="Obdélník 5"/>
          <p:cNvSpPr/>
          <p:nvPr/>
        </p:nvSpPr>
        <p:spPr>
          <a:xfrm>
            <a:off x="5482835" y="1125130"/>
            <a:ext cx="1714512"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Strategické cíle</a:t>
            </a:r>
          </a:p>
        </p:txBody>
      </p:sp>
      <p:sp>
        <p:nvSpPr>
          <p:cNvPr id="7" name="Obdélník 6"/>
          <p:cNvSpPr/>
          <p:nvPr/>
        </p:nvSpPr>
        <p:spPr>
          <a:xfrm>
            <a:off x="4839893" y="1553758"/>
            <a:ext cx="3000396" cy="91083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Formulace strategie</a:t>
            </a:r>
          </a:p>
          <a:p>
            <a:pPr>
              <a:buFont typeface="Wingdings" pitchFamily="2" charset="2"/>
              <a:buChar char="§"/>
            </a:pPr>
            <a:r>
              <a:rPr lang="cs-CZ" sz="1350" dirty="0"/>
              <a:t> generování strategie</a:t>
            </a:r>
          </a:p>
          <a:p>
            <a:pPr>
              <a:buFont typeface="Wingdings" pitchFamily="2" charset="2"/>
              <a:buChar char="§"/>
            </a:pPr>
            <a:r>
              <a:rPr lang="cs-CZ" sz="1350" dirty="0"/>
              <a:t> analýza alternativ</a:t>
            </a:r>
          </a:p>
          <a:p>
            <a:pPr>
              <a:buFont typeface="Wingdings" pitchFamily="2" charset="2"/>
              <a:buChar char="§"/>
            </a:pPr>
            <a:r>
              <a:rPr lang="cs-CZ" sz="1350" dirty="0"/>
              <a:t> výběr optimální strategie</a:t>
            </a:r>
          </a:p>
        </p:txBody>
      </p:sp>
      <p:cxnSp>
        <p:nvCxnSpPr>
          <p:cNvPr id="9" name="Přímá spojovací šipka 8"/>
          <p:cNvCxnSpPr>
            <a:stCxn id="4" idx="2"/>
            <a:endCxn id="5" idx="0"/>
          </p:cNvCxnSpPr>
          <p:nvPr/>
        </p:nvCxnSpPr>
        <p:spPr>
          <a:xfrm rot="5400000">
            <a:off x="6232934" y="589346"/>
            <a:ext cx="214314"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5" idx="2"/>
            <a:endCxn id="6" idx="0"/>
          </p:cNvCxnSpPr>
          <p:nvPr/>
        </p:nvCxnSpPr>
        <p:spPr>
          <a:xfrm rot="5400000">
            <a:off x="6259723" y="1044763"/>
            <a:ext cx="160736"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a:stCxn id="6" idx="2"/>
            <a:endCxn id="7" idx="0"/>
          </p:cNvCxnSpPr>
          <p:nvPr/>
        </p:nvCxnSpPr>
        <p:spPr>
          <a:xfrm rot="5400000">
            <a:off x="6259723" y="1473391"/>
            <a:ext cx="160736"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4839893" y="2625328"/>
            <a:ext cx="3000396" cy="166093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Implementace strategie</a:t>
            </a:r>
          </a:p>
          <a:p>
            <a:pPr>
              <a:buFont typeface="Wingdings" pitchFamily="2" charset="2"/>
              <a:buChar char="§"/>
            </a:pPr>
            <a:r>
              <a:rPr lang="cs-CZ" sz="1350" dirty="0"/>
              <a:t> organizační struktura</a:t>
            </a:r>
          </a:p>
          <a:p>
            <a:pPr>
              <a:buFont typeface="Wingdings" pitchFamily="2" charset="2"/>
              <a:buChar char="§"/>
            </a:pPr>
            <a:r>
              <a:rPr lang="cs-CZ" sz="1350" dirty="0"/>
              <a:t> firemní kultura</a:t>
            </a:r>
          </a:p>
          <a:p>
            <a:pPr>
              <a:buFont typeface="Wingdings" pitchFamily="2" charset="2"/>
              <a:buChar char="§"/>
            </a:pPr>
            <a:r>
              <a:rPr lang="cs-CZ" sz="1350" dirty="0"/>
              <a:t> motivační systém</a:t>
            </a:r>
          </a:p>
          <a:p>
            <a:pPr>
              <a:buFont typeface="Wingdings" pitchFamily="2" charset="2"/>
              <a:buChar char="§"/>
            </a:pPr>
            <a:r>
              <a:rPr lang="cs-CZ" sz="1350" dirty="0"/>
              <a:t> plány</a:t>
            </a:r>
          </a:p>
          <a:p>
            <a:pPr>
              <a:buFont typeface="Wingdings" pitchFamily="2" charset="2"/>
              <a:buChar char="§"/>
            </a:pPr>
            <a:r>
              <a:rPr lang="cs-CZ" sz="1350" dirty="0"/>
              <a:t> alokace zdrojů</a:t>
            </a:r>
          </a:p>
          <a:p>
            <a:pPr>
              <a:buFont typeface="Wingdings" pitchFamily="2" charset="2"/>
              <a:buChar char="§"/>
            </a:pPr>
            <a:r>
              <a:rPr lang="cs-CZ" sz="1350" dirty="0"/>
              <a:t> informační systém</a:t>
            </a:r>
          </a:p>
        </p:txBody>
      </p:sp>
      <p:cxnSp>
        <p:nvCxnSpPr>
          <p:cNvPr id="22" name="Přímá spojovací šipka 21"/>
          <p:cNvCxnSpPr>
            <a:stCxn id="7" idx="2"/>
            <a:endCxn id="20" idx="0"/>
          </p:cNvCxnSpPr>
          <p:nvPr/>
        </p:nvCxnSpPr>
        <p:spPr>
          <a:xfrm rot="5400000">
            <a:off x="6259723" y="2544961"/>
            <a:ext cx="160736"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3" name="Obdélník 32"/>
          <p:cNvSpPr/>
          <p:nvPr/>
        </p:nvSpPr>
        <p:spPr>
          <a:xfrm>
            <a:off x="4839893" y="4500576"/>
            <a:ext cx="3000396"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Hodnocení a kontrola</a:t>
            </a:r>
          </a:p>
        </p:txBody>
      </p:sp>
      <p:cxnSp>
        <p:nvCxnSpPr>
          <p:cNvPr id="58" name="Pravoúhlá spojovací čára 57"/>
          <p:cNvCxnSpPr>
            <a:stCxn id="33" idx="1"/>
            <a:endCxn id="4" idx="1"/>
          </p:cNvCxnSpPr>
          <p:nvPr/>
        </p:nvCxnSpPr>
        <p:spPr>
          <a:xfrm rot="10800000" flipH="1">
            <a:off x="4839893" y="348242"/>
            <a:ext cx="642942" cy="4286280"/>
          </a:xfrm>
          <a:prstGeom prst="bentConnector3">
            <a:avLst>
              <a:gd name="adj1" fmla="val -17550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šipka 60"/>
          <p:cNvCxnSpPr>
            <a:endCxn id="5" idx="1"/>
          </p:cNvCxnSpPr>
          <p:nvPr/>
        </p:nvCxnSpPr>
        <p:spPr>
          <a:xfrm>
            <a:off x="3714744" y="803660"/>
            <a:ext cx="1768091"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Přímá spojovací šipka 61"/>
          <p:cNvCxnSpPr/>
          <p:nvPr/>
        </p:nvCxnSpPr>
        <p:spPr>
          <a:xfrm>
            <a:off x="3714744" y="1285866"/>
            <a:ext cx="1768091"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Přímá spojovací šipka 62"/>
          <p:cNvCxnSpPr/>
          <p:nvPr/>
        </p:nvCxnSpPr>
        <p:spPr>
          <a:xfrm>
            <a:off x="3714744" y="1982387"/>
            <a:ext cx="1125149" cy="119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Přímá spojovací šipka 64"/>
          <p:cNvCxnSpPr/>
          <p:nvPr/>
        </p:nvCxnSpPr>
        <p:spPr>
          <a:xfrm>
            <a:off x="3714744" y="3375428"/>
            <a:ext cx="1125149" cy="119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Přímá spojovací šipka 76"/>
          <p:cNvCxnSpPr>
            <a:stCxn id="20" idx="2"/>
            <a:endCxn id="33" idx="0"/>
          </p:cNvCxnSpPr>
          <p:nvPr/>
        </p:nvCxnSpPr>
        <p:spPr>
          <a:xfrm rot="5400000">
            <a:off x="6232934" y="4393419"/>
            <a:ext cx="214314"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0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600" dirty="0">
                <a:solidFill>
                  <a:srgbClr val="002060"/>
                </a:solidFill>
              </a:rPr>
              <a:t>Společnost L'Oréal založena 1909, 1910 na pultech obchodů v Itálii. V Rakousku 1911 a v Nizozemsku v roce 1913.</a:t>
            </a:r>
          </a:p>
          <a:p>
            <a:r>
              <a:rPr lang="cs-CZ" sz="1600" dirty="0">
                <a:solidFill>
                  <a:srgbClr val="002060"/>
                </a:solidFill>
              </a:rPr>
              <a:t>1957 vstup na trh Spojených států amerických. Formou výhradního obchodního zastoupení prostřednictvím firmy </a:t>
            </a:r>
            <a:r>
              <a:rPr lang="cs-CZ" sz="1600" dirty="0" err="1">
                <a:solidFill>
                  <a:srgbClr val="002060"/>
                </a:solidFill>
              </a:rPr>
              <a:t>Cosmatics</a:t>
            </a:r>
            <a:r>
              <a:rPr lang="cs-CZ" sz="1600" dirty="0">
                <a:solidFill>
                  <a:srgbClr val="002060"/>
                </a:solidFill>
              </a:rPr>
              <a:t> </a:t>
            </a:r>
            <a:r>
              <a:rPr lang="cs-CZ" sz="1600" dirty="0" err="1">
                <a:solidFill>
                  <a:srgbClr val="002060"/>
                </a:solidFill>
              </a:rPr>
              <a:t>for</a:t>
            </a:r>
            <a:r>
              <a:rPr lang="cs-CZ" sz="1600" dirty="0">
                <a:solidFill>
                  <a:srgbClr val="002060"/>
                </a:solidFill>
              </a:rPr>
              <a:t> </a:t>
            </a:r>
            <a:r>
              <a:rPr lang="cs-CZ" sz="1600" dirty="0" err="1">
                <a:solidFill>
                  <a:srgbClr val="002060"/>
                </a:solidFill>
              </a:rPr>
              <a:t>Hair</a:t>
            </a:r>
            <a:r>
              <a:rPr lang="cs-CZ" sz="1600" dirty="0">
                <a:solidFill>
                  <a:srgbClr val="002060"/>
                </a:solidFill>
              </a:rPr>
              <a:t>. O dva roky později vstupuje L'Oréal i na trh Brazílie, prostřednictvím převzetí brazilské společnost FAPROCO.</a:t>
            </a:r>
          </a:p>
          <a:p>
            <a:r>
              <a:rPr lang="cs-CZ" sz="1600" dirty="0">
                <a:solidFill>
                  <a:srgbClr val="002060"/>
                </a:solidFill>
              </a:rPr>
              <a:t>Asijský trh 1983, v japonském Tokiu zřídila výzkumné a vývojové centrum, aby přizpůsobila své výrobky asijskému trhu a specifickým požadavkům a potřebám spotřebitelů v Japonsku. Pozice upevněna 1996 převzetím značky </a:t>
            </a:r>
            <a:r>
              <a:rPr lang="cs-CZ" sz="1600" dirty="0" err="1">
                <a:solidFill>
                  <a:srgbClr val="002060"/>
                </a:solidFill>
              </a:rPr>
              <a:t>Maybelline</a:t>
            </a:r>
            <a:r>
              <a:rPr lang="cs-CZ" sz="1600" dirty="0">
                <a:solidFill>
                  <a:srgbClr val="002060"/>
                </a:solidFill>
              </a:rPr>
              <a:t>. Tato akvizice usnadnila vstup na čínský trh, kde měla </a:t>
            </a:r>
            <a:r>
              <a:rPr lang="cs-CZ" sz="1600" dirty="0" err="1">
                <a:solidFill>
                  <a:srgbClr val="002060"/>
                </a:solidFill>
              </a:rPr>
              <a:t>Maybelline</a:t>
            </a:r>
            <a:r>
              <a:rPr lang="cs-CZ" sz="1600" dirty="0">
                <a:solidFill>
                  <a:srgbClr val="002060"/>
                </a:solidFill>
              </a:rPr>
              <a:t> jednu továrnu a vyráběná kosmetika byla značně oblíbená.</a:t>
            </a:r>
          </a:p>
          <a:p>
            <a:r>
              <a:rPr lang="cs-CZ" sz="1600" dirty="0">
                <a:solidFill>
                  <a:srgbClr val="002060"/>
                </a:solidFill>
              </a:rPr>
              <a:t>1998 získala společnost americkou značku </a:t>
            </a:r>
            <a:r>
              <a:rPr lang="cs-CZ" sz="1600" dirty="0" err="1">
                <a:solidFill>
                  <a:srgbClr val="002060"/>
                </a:solidFill>
              </a:rPr>
              <a:t>SoftSheen</a:t>
            </a:r>
            <a:r>
              <a:rPr lang="cs-CZ" sz="1600" dirty="0">
                <a:solidFill>
                  <a:srgbClr val="002060"/>
                </a:solidFill>
              </a:rPr>
              <a:t>, jejíž produkty byly zaměřené na péči o vlasy pro tzv. etnické typy vlasů, zejména pro segment Afričanů a Afroameričanů. Díky získanému know-how společnost v roce 2000 rozšiřuje působení i na africký trh. </a:t>
            </a:r>
          </a:p>
          <a:p>
            <a:r>
              <a:rPr lang="cs-CZ" sz="1600" dirty="0">
                <a:solidFill>
                  <a:srgbClr val="002060"/>
                </a:solidFill>
              </a:rPr>
              <a:t>Krátce po akvizici </a:t>
            </a:r>
            <a:r>
              <a:rPr lang="cs-CZ" sz="1600" dirty="0" err="1">
                <a:solidFill>
                  <a:srgbClr val="002060"/>
                </a:solidFill>
              </a:rPr>
              <a:t>SoftSheen</a:t>
            </a:r>
            <a:r>
              <a:rPr lang="cs-CZ" sz="1600" dirty="0">
                <a:solidFill>
                  <a:srgbClr val="002060"/>
                </a:solidFill>
              </a:rPr>
              <a:t> L'Oréal převzal společnost </a:t>
            </a:r>
            <a:r>
              <a:rPr lang="cs-CZ" sz="1600" dirty="0" err="1">
                <a:solidFill>
                  <a:srgbClr val="002060"/>
                </a:solidFill>
              </a:rPr>
              <a:t>Carson</a:t>
            </a:r>
            <a:r>
              <a:rPr lang="cs-CZ" sz="1600" dirty="0">
                <a:solidFill>
                  <a:srgbClr val="002060"/>
                </a:solidFill>
              </a:rPr>
              <a:t>, jejíž postavení na africkém trhu je velice významné, a upevňuje tak svou pozici v péči o etnické typy vlasů.</a:t>
            </a:r>
          </a:p>
        </p:txBody>
      </p:sp>
      <p:sp>
        <p:nvSpPr>
          <p:cNvPr id="6" name="Nadpis 5"/>
          <p:cNvSpPr>
            <a:spLocks noGrp="1"/>
          </p:cNvSpPr>
          <p:nvPr>
            <p:ph type="title"/>
          </p:nvPr>
        </p:nvSpPr>
        <p:spPr>
          <a:xfrm>
            <a:off x="179512" y="195486"/>
            <a:ext cx="6408712" cy="507703"/>
          </a:xfrm>
        </p:spPr>
        <p:txBody>
          <a:bodyPr/>
          <a:lstStyle/>
          <a:p>
            <a:r>
              <a:rPr lang="cs-CZ" dirty="0"/>
              <a:t>L'Oréal – strategie – růst přes akvizice!</a:t>
            </a:r>
          </a:p>
        </p:txBody>
      </p:sp>
    </p:spTree>
    <p:extLst>
      <p:ext uri="{BB962C8B-B14F-4D97-AF65-F5344CB8AC3E}">
        <p14:creationId xmlns:p14="http://schemas.microsoft.com/office/powerpoint/2010/main" val="145698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Střednědobý strat. </a:t>
            </a:r>
            <a:r>
              <a:rPr lang="cs-CZ" sz="2000" dirty="0" err="1">
                <a:solidFill>
                  <a:srgbClr val="002060"/>
                </a:solidFill>
              </a:rPr>
              <a:t>mkt</a:t>
            </a:r>
            <a:r>
              <a:rPr lang="cs-CZ" sz="2000" dirty="0">
                <a:solidFill>
                  <a:srgbClr val="002060"/>
                </a:solidFill>
              </a:rPr>
              <a:t>. plán -by měl předcházet proces segmentace trhů a proces výběru cílového trhu. Marketingové cíle jsou zakotveny v realizačních plánech, které jsou vypracovány pro jednotlivé vybrané podnikatelské aktivity a tržní segmenty (země).  Cíle střední úrovně plánování:  (zvýšení rentability, růst podílu na trhu apod.). Plánované aktivity je nutné úspěšně realizovat a plnění plánovaných cílů kontrolovat. </a:t>
            </a:r>
          </a:p>
          <a:p>
            <a:r>
              <a:rPr lang="cs-CZ" sz="2000" dirty="0" err="1">
                <a:solidFill>
                  <a:srgbClr val="002060"/>
                </a:solidFill>
              </a:rPr>
              <a:t>Krátkodobý-operativní</a:t>
            </a:r>
            <a:r>
              <a:rPr lang="cs-CZ" sz="2000" dirty="0">
                <a:solidFill>
                  <a:srgbClr val="002060"/>
                </a:solidFill>
              </a:rPr>
              <a:t> </a:t>
            </a:r>
            <a:r>
              <a:rPr lang="cs-CZ" sz="2000" dirty="0" err="1">
                <a:solidFill>
                  <a:srgbClr val="002060"/>
                </a:solidFill>
              </a:rPr>
              <a:t>mkt</a:t>
            </a:r>
            <a:r>
              <a:rPr lang="cs-CZ" sz="2000" dirty="0">
                <a:solidFill>
                  <a:srgbClr val="002060"/>
                </a:solidFill>
              </a:rPr>
              <a:t>. plán ( konkrétní cíle pro jednotlivé značky a pro každý trh zvlášť, </a:t>
            </a:r>
            <a:r>
              <a:rPr lang="cs-CZ" sz="2000" dirty="0" err="1">
                <a:solidFill>
                  <a:srgbClr val="002060"/>
                </a:solidFill>
              </a:rPr>
              <a:t>mkt</a:t>
            </a:r>
            <a:r>
              <a:rPr lang="cs-CZ" sz="2000" dirty="0">
                <a:solidFill>
                  <a:srgbClr val="002060"/>
                </a:solidFill>
              </a:rPr>
              <a:t>. strategie -intenzivního růstu , externí (integrační) růstová strategie nebo diverzifikační růstová strategie, positioning), následuje realizace a kontrola)..</a:t>
            </a:r>
          </a:p>
        </p:txBody>
      </p:sp>
      <p:sp>
        <p:nvSpPr>
          <p:cNvPr id="6" name="Nadpis 5"/>
          <p:cNvSpPr>
            <a:spLocks noGrp="1"/>
          </p:cNvSpPr>
          <p:nvPr>
            <p:ph type="title"/>
          </p:nvPr>
        </p:nvSpPr>
        <p:spPr>
          <a:xfrm>
            <a:off x="179512" y="195486"/>
            <a:ext cx="4536504" cy="507703"/>
          </a:xfrm>
        </p:spPr>
        <p:txBody>
          <a:bodyPr/>
          <a:lstStyle/>
          <a:p>
            <a:r>
              <a:rPr lang="cs-CZ" dirty="0"/>
              <a:t>Středně a krátkodobé plány</a:t>
            </a:r>
          </a:p>
        </p:txBody>
      </p:sp>
    </p:spTree>
    <p:extLst>
      <p:ext uri="{BB962C8B-B14F-4D97-AF65-F5344CB8AC3E}">
        <p14:creationId xmlns:p14="http://schemas.microsoft.com/office/powerpoint/2010/main" val="1541637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Toto rozhodnutí je </a:t>
            </a:r>
            <a:r>
              <a:rPr lang="cs-CZ" sz="2000" b="1" dirty="0">
                <a:solidFill>
                  <a:srgbClr val="002060"/>
                </a:solidFill>
              </a:rPr>
              <a:t>stěžejním strategickým rozhodnutím podniku</a:t>
            </a:r>
            <a:r>
              <a:rPr lang="cs-CZ" sz="2000" dirty="0">
                <a:solidFill>
                  <a:srgbClr val="002060"/>
                </a:solidFill>
              </a:rPr>
              <a:t>. </a:t>
            </a:r>
          </a:p>
          <a:p>
            <a:r>
              <a:rPr lang="cs-CZ" sz="2000" dirty="0">
                <a:solidFill>
                  <a:srgbClr val="002060"/>
                </a:solidFill>
              </a:rPr>
              <a:t>Výběrem nosných </a:t>
            </a:r>
            <a:r>
              <a:rPr lang="pl-PL" sz="2000" dirty="0">
                <a:solidFill>
                  <a:srgbClr val="002060"/>
                </a:solidFill>
              </a:rPr>
              <a:t>aktivit, které budou na mezinárodních trzích rozvíjeny, se podnik chce jasně odlišit od </a:t>
            </a:r>
            <a:r>
              <a:rPr lang="cs-CZ" sz="2000" dirty="0">
                <a:solidFill>
                  <a:srgbClr val="002060"/>
                </a:solidFill>
              </a:rPr>
              <a:t>konkurence. </a:t>
            </a:r>
          </a:p>
          <a:p>
            <a:r>
              <a:rPr lang="cs-CZ" sz="2000" dirty="0">
                <a:solidFill>
                  <a:srgbClr val="002060"/>
                </a:solidFill>
              </a:rPr>
              <a:t>Praktickým nástrojem pro vyhodnocení optimálních podnikatelských aktivit pro daný trh nebo segment jsou tzv. </a:t>
            </a:r>
            <a:r>
              <a:rPr lang="cs-CZ" sz="2000" b="1" dirty="0">
                <a:solidFill>
                  <a:srgbClr val="002060"/>
                </a:solidFill>
              </a:rPr>
              <a:t>portfoliové analýzy</a:t>
            </a:r>
            <a:r>
              <a:rPr lang="cs-CZ" sz="2000" dirty="0">
                <a:solidFill>
                  <a:srgbClr val="002060"/>
                </a:solidFill>
              </a:rPr>
              <a:t>. </a:t>
            </a:r>
          </a:p>
          <a:p>
            <a:r>
              <a:rPr lang="cs-CZ" sz="2000" dirty="0">
                <a:solidFill>
                  <a:srgbClr val="002060"/>
                </a:solidFill>
              </a:rPr>
              <a:t>Výsledek analýz slouží jako podklad pro rozhodnutí, které aktivity jsou považovány za neperspektivní, případně jsou v rozporu s novým posláním firmy. Tyto aktivity pak budou buďto utlumovány nebo zcela vyloučeny </a:t>
            </a:r>
            <a:r>
              <a:rPr lang="it-IT" sz="2000" dirty="0">
                <a:solidFill>
                  <a:srgbClr val="002060"/>
                </a:solidFill>
              </a:rPr>
              <a:t>pro nasazení v dané zemi.</a:t>
            </a:r>
            <a:endParaRPr lang="cs-CZ" sz="2000" dirty="0">
              <a:solidFill>
                <a:srgbClr val="002060"/>
              </a:solidFill>
            </a:endParaRPr>
          </a:p>
        </p:txBody>
      </p:sp>
      <p:sp>
        <p:nvSpPr>
          <p:cNvPr id="6" name="Nadpis 5"/>
          <p:cNvSpPr>
            <a:spLocks noGrp="1"/>
          </p:cNvSpPr>
          <p:nvPr>
            <p:ph type="title"/>
          </p:nvPr>
        </p:nvSpPr>
        <p:spPr>
          <a:xfrm>
            <a:off x="179512" y="195486"/>
            <a:ext cx="6984776" cy="507703"/>
          </a:xfrm>
        </p:spPr>
        <p:txBody>
          <a:bodyPr/>
          <a:lstStyle/>
          <a:p>
            <a:r>
              <a:rPr lang="cs-CZ" dirty="0"/>
              <a:t>Výběr nosných aktivit</a:t>
            </a:r>
          </a:p>
        </p:txBody>
      </p:sp>
    </p:spTree>
    <p:extLst>
      <p:ext uri="{BB962C8B-B14F-4D97-AF65-F5344CB8AC3E}">
        <p14:creationId xmlns:p14="http://schemas.microsoft.com/office/powerpoint/2010/main" val="2895240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Globální společnost – globální produkty – ale přece se lokálně velmi odlišují. Snaha vytvořit tzv. „3rd place“ mezi domovem a prací. </a:t>
            </a:r>
          </a:p>
          <a:p>
            <a:r>
              <a:rPr lang="cs-CZ" sz="2000" dirty="0">
                <a:solidFill>
                  <a:srgbClr val="002060"/>
                </a:solidFill>
              </a:rPr>
              <a:t>Kavárna na </a:t>
            </a:r>
            <a:r>
              <a:rPr lang="cs-CZ" sz="2000" dirty="0" err="1">
                <a:solidFill>
                  <a:srgbClr val="002060"/>
                </a:solidFill>
              </a:rPr>
              <a:t>Squirrel</a:t>
            </a:r>
            <a:r>
              <a:rPr lang="cs-CZ" sz="2000" dirty="0">
                <a:solidFill>
                  <a:srgbClr val="002060"/>
                </a:solidFill>
              </a:rPr>
              <a:t> </a:t>
            </a:r>
            <a:r>
              <a:rPr lang="cs-CZ" sz="2000" dirty="0" err="1">
                <a:solidFill>
                  <a:srgbClr val="002060"/>
                </a:solidFill>
              </a:rPr>
              <a:t>Hill</a:t>
            </a:r>
            <a:r>
              <a:rPr lang="cs-CZ" sz="2000" dirty="0">
                <a:solidFill>
                  <a:srgbClr val="002060"/>
                </a:solidFill>
              </a:rPr>
              <a:t> v USA - silná židovská komunita. Ve spolupráci s místním rabínem seznam košer produktů, a současně upravila svoji nabídku tak, aby plně vyhovovala židovským zákazníkům.</a:t>
            </a:r>
          </a:p>
          <a:p>
            <a:r>
              <a:rPr lang="cs-CZ" sz="2000" dirty="0">
                <a:solidFill>
                  <a:srgbClr val="002060"/>
                </a:solidFill>
              </a:rPr>
              <a:t>Respektování pravidel </a:t>
            </a:r>
            <a:r>
              <a:rPr lang="cs-CZ" sz="2000" dirty="0" err="1">
                <a:solidFill>
                  <a:srgbClr val="002060"/>
                </a:solidFill>
              </a:rPr>
              <a:t>Halal</a:t>
            </a:r>
            <a:r>
              <a:rPr lang="cs-CZ" sz="2000" dirty="0">
                <a:solidFill>
                  <a:srgbClr val="002060"/>
                </a:solidFill>
              </a:rPr>
              <a:t> v muslimských zemích – úprava produktů a hlavně jejich podávání.</a:t>
            </a:r>
          </a:p>
          <a:p>
            <a:r>
              <a:rPr lang="cs-CZ" sz="2000" dirty="0">
                <a:solidFill>
                  <a:srgbClr val="002060"/>
                </a:solidFill>
              </a:rPr>
              <a:t>Expanze do Japonska a Číny – nutnost naučit Asiaty pít kávu, střídavé úspěchy – tvorba druhé linie čajů. </a:t>
            </a:r>
          </a:p>
          <a:p>
            <a:r>
              <a:rPr lang="cs-CZ" sz="2000" dirty="0">
                <a:solidFill>
                  <a:srgbClr val="002060"/>
                </a:solidFill>
              </a:rPr>
              <a:t>Selhání kavárny s dezerty ve Francii – kompletní obměna prodávaných sladkostí.</a:t>
            </a:r>
          </a:p>
        </p:txBody>
      </p:sp>
      <p:sp>
        <p:nvSpPr>
          <p:cNvPr id="6" name="Nadpis 5"/>
          <p:cNvSpPr>
            <a:spLocks noGrp="1"/>
          </p:cNvSpPr>
          <p:nvPr>
            <p:ph type="title"/>
          </p:nvPr>
        </p:nvSpPr>
        <p:spPr>
          <a:xfrm>
            <a:off x="179512" y="195486"/>
            <a:ext cx="7416824" cy="507703"/>
          </a:xfrm>
        </p:spPr>
        <p:txBody>
          <a:bodyPr/>
          <a:lstStyle/>
          <a:p>
            <a:r>
              <a:rPr lang="cs-CZ" dirty="0"/>
              <a:t>Starbucks – globální </a:t>
            </a:r>
            <a:r>
              <a:rPr lang="cs-CZ" dirty="0" err="1"/>
              <a:t>franchising</a:t>
            </a:r>
            <a:r>
              <a:rPr lang="cs-CZ" dirty="0"/>
              <a:t> lokálních specifik? </a:t>
            </a:r>
          </a:p>
        </p:txBody>
      </p:sp>
    </p:spTree>
    <p:extLst>
      <p:ext uri="{BB962C8B-B14F-4D97-AF65-F5344CB8AC3E}">
        <p14:creationId xmlns:p14="http://schemas.microsoft.com/office/powerpoint/2010/main" val="3168701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a:lnSpc>
                <a:spcPct val="80000"/>
              </a:lnSpc>
            </a:pPr>
            <a:r>
              <a:rPr lang="cs-CZ" sz="2000" b="1" dirty="0">
                <a:solidFill>
                  <a:srgbClr val="002060"/>
                </a:solidFill>
              </a:rPr>
              <a:t>Strategie intenzivního růstu</a:t>
            </a:r>
            <a:r>
              <a:rPr lang="cs-CZ" sz="2000" dirty="0">
                <a:solidFill>
                  <a:srgbClr val="002060"/>
                </a:solidFill>
              </a:rPr>
              <a:t> (zvýšení objemu prodejů na stávajících segmentech zvýšeným marketingovým úsilím. Např. v podobě vstupu na nový zahraniční trh, kde je založena vlastní dceřina společnost). </a:t>
            </a:r>
            <a:r>
              <a:rPr lang="cs-CZ" sz="2000" b="1" dirty="0">
                <a:solidFill>
                  <a:srgbClr val="002060"/>
                </a:solidFill>
              </a:rPr>
              <a:t>Cílem je</a:t>
            </a:r>
            <a:r>
              <a:rPr lang="cs-CZ" sz="2000" dirty="0">
                <a:solidFill>
                  <a:srgbClr val="002060"/>
                </a:solidFill>
              </a:rPr>
              <a:t> posílení image firmy, úspory nákladů z rozsahu, zlepšení vyjednávací pozice podniku vůči obchodním partnerům.</a:t>
            </a:r>
          </a:p>
          <a:p>
            <a:pPr>
              <a:lnSpc>
                <a:spcPct val="80000"/>
              </a:lnSpc>
            </a:pPr>
            <a:r>
              <a:rPr lang="cs-CZ" sz="2000" b="1" dirty="0">
                <a:solidFill>
                  <a:srgbClr val="002060"/>
                </a:solidFill>
              </a:rPr>
              <a:t>Externí (integrační) růstová strategie</a:t>
            </a:r>
            <a:r>
              <a:rPr lang="cs-CZ" sz="2000" dirty="0">
                <a:solidFill>
                  <a:srgbClr val="002060"/>
                </a:solidFill>
              </a:rPr>
              <a:t> -  cíl zvýšení rentability lepší kontrolou vybraných mezičlánků distribučního řetězce (např. formou </a:t>
            </a:r>
            <a:r>
              <a:rPr lang="cs-CZ" sz="2000" dirty="0" err="1">
                <a:solidFill>
                  <a:srgbClr val="002060"/>
                </a:solidFill>
              </a:rPr>
              <a:t>franchisingu</a:t>
            </a:r>
            <a:r>
              <a:rPr lang="cs-CZ" sz="2000" dirty="0">
                <a:solidFill>
                  <a:srgbClr val="002060"/>
                </a:solidFill>
              </a:rPr>
              <a:t>, smlouvou o výhradním prodeji nebo zřízením podnikové prodejny) nebo pohlcení konkurenční firmy fúzí nebo akvizicí. Případně horizontální integrační strategie, tj. pohlcení nebo kontrola přímé konkurence, která působí ve stejném odvětví.</a:t>
            </a:r>
          </a:p>
          <a:p>
            <a:pPr>
              <a:lnSpc>
                <a:spcPct val="80000"/>
              </a:lnSpc>
            </a:pPr>
            <a:r>
              <a:rPr lang="cs-CZ" sz="2000" b="1" dirty="0">
                <a:solidFill>
                  <a:srgbClr val="002060"/>
                </a:solidFill>
              </a:rPr>
              <a:t>Diverzifikační růstová strategie</a:t>
            </a:r>
            <a:r>
              <a:rPr lang="cs-CZ" sz="2000" dirty="0">
                <a:solidFill>
                  <a:srgbClr val="002060"/>
                </a:solidFill>
              </a:rPr>
              <a:t> rozšíření stávajících aktivit na nové segmenty, zahájení zcela nových podnikatelských aktivit nebo výrobou nových produktů pod stejnou značkou apod. Cílem je snaha o rozložení podnikatelského rizika. </a:t>
            </a:r>
          </a:p>
        </p:txBody>
      </p:sp>
      <p:sp>
        <p:nvSpPr>
          <p:cNvPr id="6" name="Nadpis 5"/>
          <p:cNvSpPr>
            <a:spLocks noGrp="1"/>
          </p:cNvSpPr>
          <p:nvPr>
            <p:ph type="title"/>
          </p:nvPr>
        </p:nvSpPr>
        <p:spPr>
          <a:xfrm>
            <a:off x="179512" y="195486"/>
            <a:ext cx="4536504" cy="507703"/>
          </a:xfrm>
        </p:spPr>
        <p:txBody>
          <a:bodyPr/>
          <a:lstStyle/>
          <a:p>
            <a:r>
              <a:rPr lang="cs-CZ" dirty="0"/>
              <a:t>Marketingové strategie v MM</a:t>
            </a:r>
          </a:p>
        </p:txBody>
      </p:sp>
    </p:spTree>
    <p:extLst>
      <p:ext uri="{BB962C8B-B14F-4D97-AF65-F5344CB8AC3E}">
        <p14:creationId xmlns:p14="http://schemas.microsoft.com/office/powerpoint/2010/main" val="1202758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b="1" dirty="0">
                <a:solidFill>
                  <a:srgbClr val="002060"/>
                </a:solidFill>
              </a:rPr>
              <a:t>Růstová strategie</a:t>
            </a:r>
            <a:r>
              <a:rPr lang="cs-CZ" sz="2000" dirty="0">
                <a:solidFill>
                  <a:srgbClr val="002060"/>
                </a:solidFill>
              </a:rPr>
              <a:t>.</a:t>
            </a:r>
          </a:p>
          <a:p>
            <a:r>
              <a:rPr lang="cs-CZ" sz="2000" dirty="0">
                <a:solidFill>
                  <a:srgbClr val="002060"/>
                </a:solidFill>
              </a:rPr>
              <a:t>Počátek 2010. Od roku 2011 funguje! Výroba 2012 – 939 tis. kusů, 2014 – 1,03 milionu kusů, 2017 – 1,2 mil. kusů. Plán na 2018 byl 1,5 milionu kusů, opraven na 1,3 po setkání s realitou omezené produkce.</a:t>
            </a:r>
          </a:p>
          <a:p>
            <a:r>
              <a:rPr lang="cs-CZ" sz="2000" dirty="0">
                <a:solidFill>
                  <a:srgbClr val="002060"/>
                </a:solidFill>
              </a:rPr>
              <a:t>Jak? - „Škodovka hodlá co půl roku uvést na trh zcela nový nebo alespoň modifikovaný vůz.“ Např. 2013 uvedeno 8 nových nebo přepracovaných vozů (</a:t>
            </a:r>
            <a:r>
              <a:rPr lang="cs-CZ" sz="2000" dirty="0" err="1">
                <a:solidFill>
                  <a:srgbClr val="002060"/>
                </a:solidFill>
              </a:rPr>
              <a:t>facelift</a:t>
            </a:r>
            <a:r>
              <a:rPr lang="cs-CZ" sz="2000" dirty="0">
                <a:solidFill>
                  <a:srgbClr val="002060"/>
                </a:solidFill>
              </a:rPr>
              <a:t>). Realita od 2016 – co 3 měsíce, snaha co 2.</a:t>
            </a:r>
          </a:p>
          <a:p>
            <a:r>
              <a:rPr lang="cs-CZ" sz="2000" dirty="0">
                <a:solidFill>
                  <a:srgbClr val="002060"/>
                </a:solidFill>
              </a:rPr>
              <a:t>Strategie „</a:t>
            </a:r>
            <a:r>
              <a:rPr lang="cs-CZ" sz="2000" b="1" dirty="0">
                <a:solidFill>
                  <a:srgbClr val="002060"/>
                </a:solidFill>
              </a:rPr>
              <a:t>Green </a:t>
            </a:r>
            <a:r>
              <a:rPr lang="cs-CZ" sz="2000" b="1" dirty="0" err="1">
                <a:solidFill>
                  <a:srgbClr val="002060"/>
                </a:solidFill>
              </a:rPr>
              <a:t>Future</a:t>
            </a:r>
            <a:r>
              <a:rPr lang="cs-CZ" sz="2000" dirty="0">
                <a:solidFill>
                  <a:srgbClr val="002060"/>
                </a:solidFill>
              </a:rPr>
              <a:t>“ - její podstatou je snižování spotřeby energie, emisí CO</a:t>
            </a:r>
            <a:r>
              <a:rPr lang="cs-CZ" sz="2000" baseline="-25000" dirty="0">
                <a:solidFill>
                  <a:srgbClr val="002060"/>
                </a:solidFill>
              </a:rPr>
              <a:t>2</a:t>
            </a:r>
            <a:r>
              <a:rPr lang="cs-CZ" sz="2000" dirty="0">
                <a:solidFill>
                  <a:srgbClr val="002060"/>
                </a:solidFill>
              </a:rPr>
              <a:t> a dalších nebezpečných látek. Hlavním cílem je být do roku </a:t>
            </a:r>
            <a:br>
              <a:rPr lang="cs-CZ" sz="2000" dirty="0">
                <a:solidFill>
                  <a:srgbClr val="002060"/>
                </a:solidFill>
              </a:rPr>
            </a:br>
            <a:r>
              <a:rPr lang="cs-CZ" sz="2000" dirty="0">
                <a:solidFill>
                  <a:srgbClr val="002060"/>
                </a:solidFill>
              </a:rPr>
              <a:t>2018 šetrnější a ohleduplnější k životnímu prostředí o 25%. Vozy „Green Line“ (systém START – STOP, rekuperace brzdové energie nebo pneumatiky s nízkým valivým odporem).</a:t>
            </a:r>
          </a:p>
        </p:txBody>
      </p:sp>
      <p:sp>
        <p:nvSpPr>
          <p:cNvPr id="6" name="Nadpis 5"/>
          <p:cNvSpPr>
            <a:spLocks noGrp="1"/>
          </p:cNvSpPr>
          <p:nvPr>
            <p:ph type="title"/>
          </p:nvPr>
        </p:nvSpPr>
        <p:spPr>
          <a:xfrm>
            <a:off x="179512" y="195486"/>
            <a:ext cx="4536504" cy="507703"/>
          </a:xfrm>
        </p:spPr>
        <p:txBody>
          <a:bodyPr/>
          <a:lstStyle/>
          <a:p>
            <a:r>
              <a:rPr lang="cs-CZ" dirty="0"/>
              <a:t>Strategie Škoda auto a.s.</a:t>
            </a:r>
          </a:p>
        </p:txBody>
      </p:sp>
    </p:spTree>
    <p:extLst>
      <p:ext uri="{BB962C8B-B14F-4D97-AF65-F5344CB8AC3E}">
        <p14:creationId xmlns:p14="http://schemas.microsoft.com/office/powerpoint/2010/main" val="326292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Forma vstupu – klíčové rozhodnutí.</a:t>
            </a:r>
          </a:p>
          <a:p>
            <a:r>
              <a:rPr lang="cs-CZ" sz="2400" dirty="0">
                <a:solidFill>
                  <a:srgbClr val="002060"/>
                </a:solidFill>
              </a:rPr>
              <a:t>Ovlivňuje</a:t>
            </a:r>
            <a:r>
              <a:rPr lang="en-US" sz="2400" dirty="0">
                <a:solidFill>
                  <a:srgbClr val="002060"/>
                </a:solidFill>
              </a:rPr>
              <a:t> </a:t>
            </a:r>
            <a:r>
              <a:rPr lang="en-US" sz="2400" dirty="0" err="1">
                <a:solidFill>
                  <a:srgbClr val="002060"/>
                </a:solidFill>
              </a:rPr>
              <a:t>celá</a:t>
            </a:r>
            <a:r>
              <a:rPr lang="en-US" sz="2400" dirty="0">
                <a:solidFill>
                  <a:srgbClr val="002060"/>
                </a:solidFill>
              </a:rPr>
              <a:t> </a:t>
            </a:r>
            <a:r>
              <a:rPr lang="en-US" sz="2400" dirty="0" err="1">
                <a:solidFill>
                  <a:srgbClr val="002060"/>
                </a:solidFill>
              </a:rPr>
              <a:t>řada</a:t>
            </a:r>
            <a:r>
              <a:rPr lang="en-US" sz="2400" dirty="0">
                <a:solidFill>
                  <a:srgbClr val="002060"/>
                </a:solidFill>
              </a:rPr>
              <a:t> </a:t>
            </a:r>
            <a:r>
              <a:rPr lang="en-US" sz="2400" dirty="0" err="1">
                <a:solidFill>
                  <a:srgbClr val="002060"/>
                </a:solidFill>
              </a:rPr>
              <a:t>faktorů</a:t>
            </a:r>
            <a:r>
              <a:rPr lang="en-US" sz="2400" dirty="0">
                <a:solidFill>
                  <a:srgbClr val="002060"/>
                </a:solidFill>
              </a:rPr>
              <a:t>: </a:t>
            </a:r>
            <a:r>
              <a:rPr lang="en-US" sz="2400" dirty="0" err="1">
                <a:solidFill>
                  <a:srgbClr val="002060"/>
                </a:solidFill>
              </a:rPr>
              <a:t>rizikovost</a:t>
            </a:r>
            <a:r>
              <a:rPr lang="en-US" sz="2400" dirty="0">
                <a:solidFill>
                  <a:srgbClr val="002060"/>
                </a:solidFill>
              </a:rPr>
              <a:t> </a:t>
            </a:r>
            <a:r>
              <a:rPr lang="en-US" sz="2400" dirty="0" err="1">
                <a:solidFill>
                  <a:srgbClr val="002060"/>
                </a:solidFill>
              </a:rPr>
              <a:t>podnikání</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cílovém</a:t>
            </a:r>
            <a:r>
              <a:rPr lang="en-US" sz="2400" dirty="0">
                <a:solidFill>
                  <a:srgbClr val="002060"/>
                </a:solidFill>
              </a:rPr>
              <a:t> </a:t>
            </a:r>
            <a:r>
              <a:rPr lang="en-US" sz="2400" dirty="0" err="1">
                <a:solidFill>
                  <a:srgbClr val="002060"/>
                </a:solidFill>
              </a:rPr>
              <a:t>zahraničním</a:t>
            </a:r>
            <a:r>
              <a:rPr lang="en-US" sz="2400" dirty="0">
                <a:solidFill>
                  <a:srgbClr val="002060"/>
                </a:solidFill>
              </a:rPr>
              <a:t> </a:t>
            </a:r>
            <a:r>
              <a:rPr lang="en-US" sz="2400" dirty="0" err="1">
                <a:solidFill>
                  <a:srgbClr val="002060"/>
                </a:solidFill>
              </a:rPr>
              <a:t>trhu</a:t>
            </a:r>
            <a:r>
              <a:rPr lang="en-US" sz="2400" dirty="0">
                <a:solidFill>
                  <a:srgbClr val="002060"/>
                </a:solidFill>
              </a:rPr>
              <a:t>, </a:t>
            </a:r>
            <a:r>
              <a:rPr lang="en-US" sz="2400" dirty="0" err="1">
                <a:solidFill>
                  <a:srgbClr val="002060"/>
                </a:solidFill>
              </a:rPr>
              <a:t>celková</a:t>
            </a:r>
            <a:r>
              <a:rPr lang="en-US" sz="2400" dirty="0">
                <a:solidFill>
                  <a:srgbClr val="002060"/>
                </a:solidFill>
              </a:rPr>
              <a:t> </a:t>
            </a:r>
            <a:r>
              <a:rPr lang="en-US" sz="2400" dirty="0" err="1">
                <a:solidFill>
                  <a:srgbClr val="002060"/>
                </a:solidFill>
              </a:rPr>
              <a:t>konkurenceschopnost</a:t>
            </a:r>
            <a:r>
              <a:rPr lang="en-US" sz="2400" dirty="0">
                <a:solidFill>
                  <a:srgbClr val="002060"/>
                </a:solidFill>
              </a:rPr>
              <a:t> </a:t>
            </a:r>
            <a:r>
              <a:rPr lang="en-US" sz="2400" dirty="0" err="1">
                <a:solidFill>
                  <a:srgbClr val="002060"/>
                </a:solidFill>
              </a:rPr>
              <a:t>firmy</a:t>
            </a:r>
            <a:r>
              <a:rPr lang="en-US" sz="2400" dirty="0">
                <a:solidFill>
                  <a:srgbClr val="002060"/>
                </a:solidFill>
              </a:rPr>
              <a:t> v </a:t>
            </a:r>
            <a:r>
              <a:rPr lang="en-US" sz="2400" dirty="0" err="1">
                <a:solidFill>
                  <a:srgbClr val="002060"/>
                </a:solidFill>
              </a:rPr>
              <a:t>mezinárodním</a:t>
            </a:r>
            <a:r>
              <a:rPr lang="en-US" sz="2400" dirty="0">
                <a:solidFill>
                  <a:srgbClr val="002060"/>
                </a:solidFill>
              </a:rPr>
              <a:t> </a:t>
            </a:r>
            <a:r>
              <a:rPr lang="en-US" sz="2400" dirty="0" err="1">
                <a:solidFill>
                  <a:srgbClr val="002060"/>
                </a:solidFill>
              </a:rPr>
              <a:t>prostředí</a:t>
            </a:r>
            <a:r>
              <a:rPr lang="en-US" sz="2400" dirty="0">
                <a:solidFill>
                  <a:srgbClr val="002060"/>
                </a:solidFill>
              </a:rPr>
              <a:t>, </a:t>
            </a:r>
            <a:r>
              <a:rPr lang="en-US" sz="2400" dirty="0" err="1">
                <a:solidFill>
                  <a:srgbClr val="002060"/>
                </a:solidFill>
              </a:rPr>
              <a:t>potenciál</a:t>
            </a:r>
            <a:r>
              <a:rPr lang="en-US" sz="2400" dirty="0">
                <a:solidFill>
                  <a:srgbClr val="002060"/>
                </a:solidFill>
              </a:rPr>
              <a:t> </a:t>
            </a:r>
            <a:r>
              <a:rPr lang="en-US" sz="2400" dirty="0" err="1">
                <a:solidFill>
                  <a:srgbClr val="002060"/>
                </a:solidFill>
              </a:rPr>
              <a:t>cílového</a:t>
            </a:r>
            <a:r>
              <a:rPr lang="en-US" sz="2400" dirty="0">
                <a:solidFill>
                  <a:srgbClr val="002060"/>
                </a:solidFill>
              </a:rPr>
              <a:t> </a:t>
            </a:r>
            <a:r>
              <a:rPr lang="en-US" sz="2400" dirty="0" err="1">
                <a:solidFill>
                  <a:srgbClr val="002060"/>
                </a:solidFill>
              </a:rPr>
              <a:t>trhu</a:t>
            </a:r>
            <a:r>
              <a:rPr lang="cs-CZ" sz="2400" dirty="0">
                <a:solidFill>
                  <a:srgbClr val="002060"/>
                </a:solidFill>
              </a:rPr>
              <a:t>, zkušenosti managementu, kapitál, zdroje</a:t>
            </a:r>
            <a:r>
              <a:rPr lang="en-US" sz="2400" dirty="0">
                <a:solidFill>
                  <a:srgbClr val="002060"/>
                </a:solidFill>
              </a:rPr>
              <a:t> a </a:t>
            </a:r>
            <a:r>
              <a:rPr lang="en-US" sz="2400" dirty="0" err="1">
                <a:solidFill>
                  <a:srgbClr val="002060"/>
                </a:solidFill>
              </a:rPr>
              <a:t>další</a:t>
            </a:r>
            <a:r>
              <a:rPr lang="cs-CZ" sz="2400" dirty="0">
                <a:solidFill>
                  <a:srgbClr val="002060"/>
                </a:solidFill>
              </a:rPr>
              <a:t>.</a:t>
            </a:r>
          </a:p>
          <a:p>
            <a:r>
              <a:rPr lang="en-US" sz="2400" dirty="0" err="1">
                <a:solidFill>
                  <a:srgbClr val="002060"/>
                </a:solidFill>
              </a:rPr>
              <a:t>Formy</a:t>
            </a:r>
            <a:r>
              <a:rPr lang="en-US" sz="2400" dirty="0">
                <a:solidFill>
                  <a:srgbClr val="002060"/>
                </a:solidFill>
              </a:rPr>
              <a:t> </a:t>
            </a:r>
            <a:r>
              <a:rPr lang="en-US" sz="2400" dirty="0" err="1">
                <a:solidFill>
                  <a:srgbClr val="002060"/>
                </a:solidFill>
              </a:rPr>
              <a:t>vstupů</a:t>
            </a:r>
            <a:r>
              <a:rPr lang="en-US" sz="2400" dirty="0">
                <a:solidFill>
                  <a:srgbClr val="002060"/>
                </a:solidFill>
              </a:rPr>
              <a:t> </a:t>
            </a:r>
            <a:r>
              <a:rPr lang="en-US" sz="2400" dirty="0" err="1">
                <a:solidFill>
                  <a:srgbClr val="002060"/>
                </a:solidFill>
              </a:rPr>
              <a:t>podniku</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zahraniční</a:t>
            </a:r>
            <a:r>
              <a:rPr lang="en-US" sz="2400" dirty="0">
                <a:solidFill>
                  <a:srgbClr val="002060"/>
                </a:solidFill>
              </a:rPr>
              <a:t> </a:t>
            </a:r>
            <a:r>
              <a:rPr lang="en-US" sz="2400" dirty="0" err="1">
                <a:solidFill>
                  <a:srgbClr val="002060"/>
                </a:solidFill>
              </a:rPr>
              <a:t>trhy</a:t>
            </a:r>
            <a:r>
              <a:rPr lang="en-US" sz="2400" dirty="0">
                <a:solidFill>
                  <a:srgbClr val="002060"/>
                </a:solidFill>
              </a:rPr>
              <a:t> je </a:t>
            </a:r>
            <a:r>
              <a:rPr lang="en-US" sz="2400" dirty="0" err="1">
                <a:solidFill>
                  <a:srgbClr val="002060"/>
                </a:solidFill>
              </a:rPr>
              <a:t>možné</a:t>
            </a:r>
            <a:r>
              <a:rPr lang="en-US" sz="2400" dirty="0">
                <a:solidFill>
                  <a:srgbClr val="002060"/>
                </a:solidFill>
              </a:rPr>
              <a:t> </a:t>
            </a:r>
            <a:r>
              <a:rPr lang="en-US" sz="2400" dirty="0" err="1">
                <a:solidFill>
                  <a:srgbClr val="002060"/>
                </a:solidFill>
              </a:rPr>
              <a:t>členit</a:t>
            </a:r>
            <a:r>
              <a:rPr lang="en-US" sz="2400" dirty="0">
                <a:solidFill>
                  <a:srgbClr val="002060"/>
                </a:solidFill>
              </a:rPr>
              <a:t> do </a:t>
            </a:r>
            <a:r>
              <a:rPr lang="en-US" sz="2400" dirty="0" err="1">
                <a:solidFill>
                  <a:srgbClr val="002060"/>
                </a:solidFill>
              </a:rPr>
              <a:t>tří</a:t>
            </a:r>
            <a:r>
              <a:rPr lang="en-US" sz="2400" dirty="0">
                <a:solidFill>
                  <a:srgbClr val="002060"/>
                </a:solidFill>
              </a:rPr>
              <a:t> </a:t>
            </a:r>
            <a:r>
              <a:rPr lang="en-US" sz="2400" dirty="0" err="1">
                <a:solidFill>
                  <a:srgbClr val="002060"/>
                </a:solidFill>
              </a:rPr>
              <a:t>velkých</a:t>
            </a:r>
            <a:r>
              <a:rPr lang="en-US" sz="2400" dirty="0">
                <a:solidFill>
                  <a:srgbClr val="002060"/>
                </a:solidFill>
              </a:rPr>
              <a:t> </a:t>
            </a:r>
            <a:r>
              <a:rPr lang="en-US" sz="2400" dirty="0" err="1">
                <a:solidFill>
                  <a:srgbClr val="002060"/>
                </a:solidFill>
              </a:rPr>
              <a:t>skupin</a:t>
            </a:r>
            <a:r>
              <a:rPr lang="en-US" sz="2400" dirty="0">
                <a:solidFill>
                  <a:srgbClr val="002060"/>
                </a:solidFill>
              </a:rPr>
              <a:t> </a:t>
            </a:r>
            <a:r>
              <a:rPr lang="en-US" sz="2400" dirty="0" err="1">
                <a:solidFill>
                  <a:srgbClr val="002060"/>
                </a:solidFill>
              </a:rPr>
              <a:t>na</a:t>
            </a:r>
            <a:r>
              <a:rPr lang="en-US" sz="2400" dirty="0">
                <a:solidFill>
                  <a:srgbClr val="002060"/>
                </a:solidFill>
              </a:rPr>
              <a:t>:</a:t>
            </a:r>
          </a:p>
          <a:p>
            <a:pPr lvl="1"/>
            <a:r>
              <a:rPr lang="en-US" sz="2000" dirty="0" err="1">
                <a:solidFill>
                  <a:srgbClr val="002060"/>
                </a:solidFill>
              </a:rPr>
              <a:t>vývozní</a:t>
            </a:r>
            <a:r>
              <a:rPr lang="en-US" sz="2000" dirty="0">
                <a:solidFill>
                  <a:srgbClr val="002060"/>
                </a:solidFill>
              </a:rPr>
              <a:t> a </a:t>
            </a:r>
            <a:r>
              <a:rPr lang="en-US" sz="2000" dirty="0" err="1">
                <a:solidFill>
                  <a:srgbClr val="002060"/>
                </a:solidFill>
              </a:rPr>
              <a:t>dovozní</a:t>
            </a:r>
            <a:r>
              <a:rPr lang="en-US" sz="2000" dirty="0">
                <a:solidFill>
                  <a:srgbClr val="002060"/>
                </a:solidFill>
              </a:rPr>
              <a:t> </a:t>
            </a:r>
            <a:r>
              <a:rPr lang="en-US" sz="2000" dirty="0" err="1">
                <a:solidFill>
                  <a:srgbClr val="002060"/>
                </a:solidFill>
              </a:rPr>
              <a:t>operace</a:t>
            </a:r>
            <a:r>
              <a:rPr lang="en-US" sz="2000" dirty="0">
                <a:solidFill>
                  <a:srgbClr val="002060"/>
                </a:solidFill>
              </a:rPr>
              <a:t>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obchodní</a:t>
            </a:r>
            <a:r>
              <a:rPr lang="en-US" sz="2000" dirty="0">
                <a:solidFill>
                  <a:srgbClr val="002060"/>
                </a:solidFill>
              </a:rPr>
              <a:t> </a:t>
            </a:r>
            <a:r>
              <a:rPr lang="en-US" sz="2000" dirty="0" err="1">
                <a:solidFill>
                  <a:srgbClr val="002060"/>
                </a:solidFill>
              </a:rPr>
              <a:t>metody</a:t>
            </a:r>
            <a:r>
              <a:rPr lang="en-US" sz="2000" dirty="0">
                <a:solidFill>
                  <a:srgbClr val="002060"/>
                </a:solidFill>
              </a:rPr>
              <a:t>),</a:t>
            </a:r>
          </a:p>
          <a:p>
            <a:pPr lvl="1"/>
            <a:r>
              <a:rPr lang="en-US" sz="2000" dirty="0" err="1">
                <a:solidFill>
                  <a:srgbClr val="002060"/>
                </a:solidFill>
              </a:rPr>
              <a:t>formy</a:t>
            </a:r>
            <a:r>
              <a:rPr lang="en-US" sz="2000" dirty="0">
                <a:solidFill>
                  <a:srgbClr val="002060"/>
                </a:solidFill>
              </a:rPr>
              <a:t> </a:t>
            </a:r>
            <a:r>
              <a:rPr lang="en-US" sz="2000" dirty="0" err="1">
                <a:solidFill>
                  <a:srgbClr val="002060"/>
                </a:solidFill>
              </a:rPr>
              <a:t>nenáročné</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kapitálové</a:t>
            </a:r>
            <a:r>
              <a:rPr lang="en-US" sz="2000" dirty="0">
                <a:solidFill>
                  <a:srgbClr val="002060"/>
                </a:solidFill>
              </a:rPr>
              <a:t> </a:t>
            </a:r>
            <a:r>
              <a:rPr lang="en-US" sz="2000" dirty="0" err="1">
                <a:solidFill>
                  <a:srgbClr val="002060"/>
                </a:solidFill>
              </a:rPr>
              <a:t>investice</a:t>
            </a:r>
            <a:r>
              <a:rPr lang="cs-CZ" sz="2000" dirty="0">
                <a:solidFill>
                  <a:srgbClr val="002060"/>
                </a:solidFill>
              </a:rPr>
              <a:t>,</a:t>
            </a:r>
            <a:endParaRPr lang="en-US" sz="2000" dirty="0">
              <a:solidFill>
                <a:srgbClr val="002060"/>
              </a:solidFill>
            </a:endParaRPr>
          </a:p>
          <a:p>
            <a:pPr lvl="1"/>
            <a:r>
              <a:rPr lang="en-US" sz="2000" dirty="0" err="1">
                <a:solidFill>
                  <a:srgbClr val="002060"/>
                </a:solidFill>
              </a:rPr>
              <a:t>kapitálové</a:t>
            </a:r>
            <a:r>
              <a:rPr lang="en-US" sz="2000" dirty="0">
                <a:solidFill>
                  <a:srgbClr val="002060"/>
                </a:solidFill>
              </a:rPr>
              <a:t> </a:t>
            </a:r>
            <a:r>
              <a:rPr lang="en-US" sz="2000" dirty="0" err="1">
                <a:solidFill>
                  <a:srgbClr val="002060"/>
                </a:solidFill>
              </a:rPr>
              <a:t>vstupy</a:t>
            </a:r>
            <a:r>
              <a:rPr lang="en-US" sz="2000" dirty="0">
                <a:solidFill>
                  <a:srgbClr val="002060"/>
                </a:solidFill>
              </a:rPr>
              <a:t> </a:t>
            </a:r>
            <a:r>
              <a:rPr lang="en-US" sz="2000" dirty="0" err="1">
                <a:solidFill>
                  <a:srgbClr val="002060"/>
                </a:solidFill>
              </a:rPr>
              <a:t>podniků</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zahraniční</a:t>
            </a:r>
            <a:r>
              <a:rPr lang="en-US" sz="2000" dirty="0">
                <a:solidFill>
                  <a:srgbClr val="002060"/>
                </a:solidFill>
              </a:rPr>
              <a:t> </a:t>
            </a:r>
            <a:r>
              <a:rPr lang="en-US" sz="2000" dirty="0" err="1">
                <a:solidFill>
                  <a:srgbClr val="002060"/>
                </a:solidFill>
              </a:rPr>
              <a:t>trhy</a:t>
            </a:r>
            <a:r>
              <a:rPr lang="en-US" sz="2000" dirty="0">
                <a:solidFill>
                  <a:srgbClr val="002060"/>
                </a:solidFill>
              </a:rPr>
              <a:t>.</a:t>
            </a:r>
          </a:p>
          <a:p>
            <a:endParaRPr lang="cs-CZ" sz="1600" dirty="0">
              <a:solidFill>
                <a:srgbClr val="002060"/>
              </a:solidFill>
            </a:endParaRPr>
          </a:p>
        </p:txBody>
      </p:sp>
      <p:sp>
        <p:nvSpPr>
          <p:cNvPr id="6" name="Nadpis 5"/>
          <p:cNvSpPr>
            <a:spLocks noGrp="1"/>
          </p:cNvSpPr>
          <p:nvPr>
            <p:ph type="title"/>
          </p:nvPr>
        </p:nvSpPr>
        <p:spPr>
          <a:xfrm>
            <a:off x="179512" y="195486"/>
            <a:ext cx="5976664" cy="507703"/>
          </a:xfrm>
        </p:spPr>
        <p:txBody>
          <a:bodyPr/>
          <a:lstStyle/>
          <a:p>
            <a:r>
              <a:rPr lang="cs-CZ" dirty="0"/>
              <a:t>Formy vstupu firem na mezinárodní trhy</a:t>
            </a:r>
          </a:p>
        </p:txBody>
      </p:sp>
    </p:spTree>
    <p:extLst>
      <p:ext uri="{BB962C8B-B14F-4D97-AF65-F5344CB8AC3E}">
        <p14:creationId xmlns:p14="http://schemas.microsoft.com/office/powerpoint/2010/main" val="20270877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chemeClr val="tx1">
                    <a:lumMod val="95000"/>
                    <a:lumOff val="5000"/>
                  </a:schemeClr>
                </a:solidFill>
              </a:rPr>
              <a:t>Největší trh – </a:t>
            </a:r>
            <a:r>
              <a:rPr lang="cs-CZ" sz="2000" b="1" dirty="0">
                <a:solidFill>
                  <a:srgbClr val="FF0000"/>
                </a:solidFill>
              </a:rPr>
              <a:t>60% zisku</a:t>
            </a:r>
          </a:p>
          <a:p>
            <a:r>
              <a:rPr lang="cs-CZ" sz="2000" dirty="0">
                <a:solidFill>
                  <a:schemeClr val="tx1">
                    <a:lumMod val="95000"/>
                    <a:lumOff val="5000"/>
                  </a:schemeClr>
                </a:solidFill>
              </a:rPr>
              <a:t>Pokrývá všechny země </a:t>
            </a:r>
          </a:p>
          <a:p>
            <a:r>
              <a:rPr lang="cs-CZ" sz="2000" b="1" dirty="0">
                <a:solidFill>
                  <a:srgbClr val="FF0000"/>
                </a:solidFill>
              </a:rPr>
              <a:t>Export</a:t>
            </a:r>
            <a:r>
              <a:rPr lang="cs-CZ" sz="2000" dirty="0">
                <a:solidFill>
                  <a:schemeClr val="tx1">
                    <a:lumMod val="95000"/>
                    <a:lumOff val="5000"/>
                  </a:schemeClr>
                </a:solidFill>
              </a:rPr>
              <a:t> – pobaltské státy</a:t>
            </a:r>
          </a:p>
          <a:p>
            <a:r>
              <a:rPr lang="cs-CZ" sz="2000" b="1" dirty="0">
                <a:solidFill>
                  <a:srgbClr val="FF0000"/>
                </a:solidFill>
              </a:rPr>
              <a:t>Vlastní továrny </a:t>
            </a:r>
            <a:r>
              <a:rPr lang="cs-CZ" sz="2000" dirty="0">
                <a:solidFill>
                  <a:schemeClr val="tx1">
                    <a:lumMod val="95000"/>
                    <a:lumOff val="5000"/>
                  </a:schemeClr>
                </a:solidFill>
              </a:rPr>
              <a:t>– př. Česká republika , Rusko, západ Evropy</a:t>
            </a:r>
          </a:p>
          <a:p>
            <a:r>
              <a:rPr lang="cs-CZ" sz="2000" b="1" dirty="0">
                <a:solidFill>
                  <a:srgbClr val="FF0000"/>
                </a:solidFill>
              </a:rPr>
              <a:t>Joint Venture </a:t>
            </a:r>
            <a:r>
              <a:rPr lang="cs-CZ" sz="2000" dirty="0">
                <a:solidFill>
                  <a:schemeClr val="tx1">
                    <a:lumMod val="95000"/>
                    <a:lumOff val="5000"/>
                  </a:schemeClr>
                </a:solidFill>
              </a:rPr>
              <a:t>– Německo</a:t>
            </a:r>
          </a:p>
          <a:p>
            <a:r>
              <a:rPr lang="cs-CZ" sz="2000" b="1" dirty="0">
                <a:solidFill>
                  <a:srgbClr val="FF0000"/>
                </a:solidFill>
              </a:rPr>
              <a:t>Licence</a:t>
            </a:r>
            <a:r>
              <a:rPr lang="cs-CZ" sz="2000" dirty="0">
                <a:solidFill>
                  <a:schemeClr val="tx1">
                    <a:lumMod val="95000"/>
                    <a:lumOff val="5000"/>
                  </a:schemeClr>
                </a:solidFill>
              </a:rPr>
              <a:t> – Skandinávské země</a:t>
            </a:r>
          </a:p>
          <a:p>
            <a:r>
              <a:rPr lang="cs-CZ" sz="2000" dirty="0">
                <a:solidFill>
                  <a:schemeClr val="tx1">
                    <a:lumMod val="95000"/>
                    <a:lumOff val="5000"/>
                  </a:schemeClr>
                </a:solidFill>
              </a:rPr>
              <a:t>Asociace s </a:t>
            </a:r>
            <a:r>
              <a:rPr lang="cs-CZ" sz="2000" b="1" dirty="0">
                <a:solidFill>
                  <a:srgbClr val="FF0000"/>
                </a:solidFill>
              </a:rPr>
              <a:t>Ligou mistrů UEFA</a:t>
            </a:r>
          </a:p>
          <a:p>
            <a:r>
              <a:rPr lang="cs-CZ" sz="2000" b="1" dirty="0">
                <a:solidFill>
                  <a:srgbClr val="FF0000"/>
                </a:solidFill>
              </a:rPr>
              <a:t>Klasický „škopek“</a:t>
            </a:r>
          </a:p>
          <a:p>
            <a:r>
              <a:rPr lang="cs-CZ" sz="2000" dirty="0">
                <a:solidFill>
                  <a:schemeClr val="tx1">
                    <a:lumMod val="95000"/>
                    <a:lumOff val="5000"/>
                  </a:schemeClr>
                </a:solidFill>
              </a:rPr>
              <a:t>Nejznámější značky: </a:t>
            </a:r>
            <a:r>
              <a:rPr lang="cs-CZ" sz="2000" dirty="0" err="1">
                <a:solidFill>
                  <a:schemeClr val="tx1">
                    <a:lumMod val="95000"/>
                    <a:lumOff val="5000"/>
                  </a:schemeClr>
                </a:solidFill>
              </a:rPr>
              <a:t>Heineken</a:t>
            </a:r>
            <a:r>
              <a:rPr lang="cs-CZ" sz="2000" dirty="0">
                <a:solidFill>
                  <a:schemeClr val="tx1">
                    <a:lumMod val="95000"/>
                    <a:lumOff val="5000"/>
                  </a:schemeClr>
                </a:solidFill>
              </a:rPr>
              <a:t>, </a:t>
            </a:r>
            <a:r>
              <a:rPr lang="cs-CZ" sz="2000" dirty="0" err="1">
                <a:solidFill>
                  <a:schemeClr val="tx1">
                    <a:lumMod val="95000"/>
                    <a:lumOff val="5000"/>
                  </a:schemeClr>
                </a:solidFill>
              </a:rPr>
              <a:t>Desperados</a:t>
            </a:r>
            <a:r>
              <a:rPr lang="cs-CZ" sz="2000" dirty="0">
                <a:solidFill>
                  <a:schemeClr val="tx1">
                    <a:lumMod val="95000"/>
                    <a:lumOff val="5000"/>
                  </a:schemeClr>
                </a:solidFill>
              </a:rPr>
              <a:t>, </a:t>
            </a:r>
            <a:r>
              <a:rPr lang="cs-CZ" sz="2000" dirty="0" err="1">
                <a:solidFill>
                  <a:schemeClr val="tx1">
                    <a:lumMod val="95000"/>
                    <a:lumOff val="5000"/>
                  </a:schemeClr>
                </a:solidFill>
              </a:rPr>
              <a:t>Amstel</a:t>
            </a:r>
            <a:r>
              <a:rPr lang="cs-CZ" sz="2000" dirty="0">
                <a:solidFill>
                  <a:schemeClr val="tx1">
                    <a:lumMod val="95000"/>
                    <a:lumOff val="5000"/>
                  </a:schemeClr>
                </a:solidFill>
              </a:rPr>
              <a:t>, Krušovice, </a:t>
            </a:r>
            <a:r>
              <a:rPr lang="cs-CZ" sz="2000" dirty="0" err="1">
                <a:solidFill>
                  <a:schemeClr val="tx1">
                    <a:lumMod val="95000"/>
                    <a:lumOff val="5000"/>
                  </a:schemeClr>
                </a:solidFill>
              </a:rPr>
              <a:t>Strongbow</a:t>
            </a:r>
            <a:r>
              <a:rPr lang="cs-CZ" sz="2000" dirty="0">
                <a:solidFill>
                  <a:schemeClr val="tx1">
                    <a:lumMod val="95000"/>
                    <a:lumOff val="5000"/>
                  </a:schemeClr>
                </a:solidFill>
              </a:rPr>
              <a:t>.</a:t>
            </a:r>
          </a:p>
          <a:p>
            <a:r>
              <a:rPr lang="cs-CZ" sz="2000" b="1" dirty="0">
                <a:solidFill>
                  <a:srgbClr val="FF0000"/>
                </a:solidFill>
              </a:rPr>
              <a:t>ČR</a:t>
            </a:r>
            <a:r>
              <a:rPr lang="cs-CZ" sz="2000" dirty="0">
                <a:solidFill>
                  <a:schemeClr val="tx1">
                    <a:lumMod val="95000"/>
                    <a:lumOff val="5000"/>
                  </a:schemeClr>
                </a:solidFill>
              </a:rPr>
              <a:t> - Zlatý bažant, Starobrno, Krušovice, </a:t>
            </a:r>
            <a:r>
              <a:rPr lang="cs-CZ" sz="2000" dirty="0" err="1">
                <a:solidFill>
                  <a:schemeClr val="tx1">
                    <a:lumMod val="95000"/>
                    <a:lumOff val="5000"/>
                  </a:schemeClr>
                </a:solidFill>
              </a:rPr>
              <a:t>Březňák</a:t>
            </a:r>
            <a:endParaRPr lang="cs-CZ" sz="2000" dirty="0">
              <a:solidFill>
                <a:schemeClr val="tx1">
                  <a:lumMod val="95000"/>
                  <a:lumOff val="5000"/>
                </a:schemeClr>
              </a:solidFill>
            </a:endParaRPr>
          </a:p>
        </p:txBody>
      </p:sp>
      <p:sp>
        <p:nvSpPr>
          <p:cNvPr id="6" name="Nadpis 5"/>
          <p:cNvSpPr>
            <a:spLocks noGrp="1"/>
          </p:cNvSpPr>
          <p:nvPr>
            <p:ph type="title"/>
          </p:nvPr>
        </p:nvSpPr>
        <p:spPr>
          <a:xfrm>
            <a:off x="179512" y="195486"/>
            <a:ext cx="7560840" cy="507703"/>
          </a:xfrm>
        </p:spPr>
        <p:txBody>
          <a:bodyPr/>
          <a:lstStyle/>
          <a:p>
            <a:r>
              <a:rPr lang="cs-CZ" dirty="0" err="1"/>
              <a:t>Heineken</a:t>
            </a:r>
            <a:r>
              <a:rPr lang="cs-CZ" dirty="0"/>
              <a:t> - mezinárodní strategie a formy vstupu – Evropa (Michl, Buriánek, Uhlíř, 2016)</a:t>
            </a:r>
          </a:p>
        </p:txBody>
      </p:sp>
    </p:spTree>
    <p:extLst>
      <p:ext uri="{BB962C8B-B14F-4D97-AF65-F5344CB8AC3E}">
        <p14:creationId xmlns:p14="http://schemas.microsoft.com/office/powerpoint/2010/main" val="10690642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800" dirty="0">
                <a:solidFill>
                  <a:schemeClr val="tx1">
                    <a:lumMod val="95000"/>
                    <a:lumOff val="5000"/>
                  </a:schemeClr>
                </a:solidFill>
              </a:rPr>
              <a:t>- </a:t>
            </a:r>
            <a:r>
              <a:rPr lang="cs-CZ" sz="2000" dirty="0">
                <a:solidFill>
                  <a:schemeClr val="tx1">
                    <a:lumMod val="95000"/>
                    <a:lumOff val="5000"/>
                  </a:schemeClr>
                </a:solidFill>
              </a:rPr>
              <a:t>2. nejvýznamnější trh – </a:t>
            </a:r>
            <a:r>
              <a:rPr lang="cs-CZ" sz="2000" b="1" dirty="0">
                <a:solidFill>
                  <a:srgbClr val="FF0000"/>
                </a:solidFill>
              </a:rPr>
              <a:t>23% zisku</a:t>
            </a:r>
          </a:p>
          <a:p>
            <a:r>
              <a:rPr lang="cs-CZ" sz="2000" b="1" dirty="0">
                <a:solidFill>
                  <a:srgbClr val="FF0000"/>
                </a:solidFill>
              </a:rPr>
              <a:t>Výrobní továrny </a:t>
            </a:r>
            <a:r>
              <a:rPr lang="cs-CZ" sz="2000" dirty="0">
                <a:solidFill>
                  <a:schemeClr val="tx1">
                    <a:lumMod val="95000"/>
                    <a:lumOff val="5000"/>
                  </a:schemeClr>
                </a:solidFill>
              </a:rPr>
              <a:t>– Mexiko, Brazílie</a:t>
            </a:r>
          </a:p>
          <a:p>
            <a:r>
              <a:rPr lang="cs-CZ" sz="2000" b="1" dirty="0">
                <a:solidFill>
                  <a:srgbClr val="FF0000"/>
                </a:solidFill>
              </a:rPr>
              <a:t>Joint Venture </a:t>
            </a:r>
            <a:r>
              <a:rPr lang="cs-CZ" sz="2000" dirty="0">
                <a:solidFill>
                  <a:schemeClr val="tx1">
                    <a:lumMod val="95000"/>
                    <a:lumOff val="5000"/>
                  </a:schemeClr>
                </a:solidFill>
              </a:rPr>
              <a:t>– Chile, Argentina</a:t>
            </a:r>
          </a:p>
          <a:p>
            <a:r>
              <a:rPr lang="cs-CZ" sz="2000" b="1" dirty="0">
                <a:solidFill>
                  <a:srgbClr val="FF0000"/>
                </a:solidFill>
              </a:rPr>
              <a:t>Export</a:t>
            </a:r>
            <a:r>
              <a:rPr lang="cs-CZ" sz="2000" dirty="0">
                <a:solidFill>
                  <a:schemeClr val="tx1">
                    <a:lumMod val="95000"/>
                    <a:lumOff val="5000"/>
                  </a:schemeClr>
                </a:solidFill>
              </a:rPr>
              <a:t> – USA, Kanada, Uruguay, Paraguay, Kolumbie…..</a:t>
            </a:r>
          </a:p>
          <a:p>
            <a:r>
              <a:rPr lang="cs-CZ" sz="2000" dirty="0">
                <a:solidFill>
                  <a:schemeClr val="tx1">
                    <a:lumMod val="95000"/>
                    <a:lumOff val="5000"/>
                  </a:schemeClr>
                </a:solidFill>
              </a:rPr>
              <a:t>Lehčí piva v menším objemu oproti Evropě</a:t>
            </a:r>
          </a:p>
          <a:p>
            <a:r>
              <a:rPr lang="cs-CZ" sz="2000" dirty="0">
                <a:solidFill>
                  <a:schemeClr val="tx1">
                    <a:lumMod val="95000"/>
                    <a:lumOff val="5000"/>
                  </a:schemeClr>
                </a:solidFill>
              </a:rPr>
              <a:t>Preference: Balení piva po </a:t>
            </a:r>
            <a:r>
              <a:rPr lang="cs-CZ" sz="2000" b="1" dirty="0">
                <a:solidFill>
                  <a:srgbClr val="FF0000"/>
                </a:solidFill>
              </a:rPr>
              <a:t>6 plechovkách v USA </a:t>
            </a:r>
          </a:p>
          <a:p>
            <a:r>
              <a:rPr lang="cs-CZ" sz="2000" dirty="0">
                <a:solidFill>
                  <a:schemeClr val="tx1">
                    <a:lumMod val="95000"/>
                    <a:lumOff val="5000"/>
                  </a:schemeClr>
                </a:solidFill>
              </a:rPr>
              <a:t>Asociace spojená s </a:t>
            </a:r>
            <a:r>
              <a:rPr lang="cs-CZ" sz="2000" b="1" dirty="0">
                <a:solidFill>
                  <a:srgbClr val="FF0000"/>
                </a:solidFill>
              </a:rPr>
              <a:t>ragby</a:t>
            </a:r>
          </a:p>
          <a:p>
            <a:r>
              <a:rPr lang="cs-CZ" sz="2000" b="1" dirty="0">
                <a:solidFill>
                  <a:srgbClr val="FF0000"/>
                </a:solidFill>
              </a:rPr>
              <a:t>Značky</a:t>
            </a:r>
            <a:r>
              <a:rPr lang="cs-CZ" sz="2000" dirty="0">
                <a:solidFill>
                  <a:schemeClr val="tx1">
                    <a:lumMod val="95000"/>
                    <a:lumOff val="5000"/>
                  </a:schemeClr>
                </a:solidFill>
              </a:rPr>
              <a:t>: </a:t>
            </a:r>
            <a:r>
              <a:rPr lang="cs-CZ" sz="2000" dirty="0" err="1">
                <a:solidFill>
                  <a:schemeClr val="tx1">
                    <a:lumMod val="95000"/>
                    <a:lumOff val="5000"/>
                  </a:schemeClr>
                </a:solidFill>
              </a:rPr>
              <a:t>Heineken</a:t>
            </a:r>
            <a:r>
              <a:rPr lang="cs-CZ" sz="2000" dirty="0">
                <a:solidFill>
                  <a:schemeClr val="tx1">
                    <a:lumMod val="95000"/>
                    <a:lumOff val="5000"/>
                  </a:schemeClr>
                </a:solidFill>
              </a:rPr>
              <a:t>, Kaiser, </a:t>
            </a:r>
            <a:r>
              <a:rPr lang="cs-CZ" sz="2000" dirty="0" err="1">
                <a:solidFill>
                  <a:schemeClr val="tx1">
                    <a:lumMod val="95000"/>
                    <a:lumOff val="5000"/>
                  </a:schemeClr>
                </a:solidFill>
              </a:rPr>
              <a:t>Despesrados</a:t>
            </a:r>
            <a:endParaRPr lang="cs-CZ" sz="2000" dirty="0">
              <a:solidFill>
                <a:schemeClr val="tx1">
                  <a:lumMod val="95000"/>
                  <a:lumOff val="5000"/>
                </a:schemeClr>
              </a:solidFill>
            </a:endParaRPr>
          </a:p>
        </p:txBody>
      </p:sp>
      <p:sp>
        <p:nvSpPr>
          <p:cNvPr id="6" name="Nadpis 5"/>
          <p:cNvSpPr>
            <a:spLocks noGrp="1"/>
          </p:cNvSpPr>
          <p:nvPr>
            <p:ph type="title"/>
          </p:nvPr>
        </p:nvSpPr>
        <p:spPr>
          <a:xfrm>
            <a:off x="179512" y="195486"/>
            <a:ext cx="7992888" cy="507703"/>
          </a:xfrm>
        </p:spPr>
        <p:txBody>
          <a:bodyPr/>
          <a:lstStyle/>
          <a:p>
            <a:r>
              <a:rPr lang="cs-CZ" dirty="0"/>
              <a:t>Mezinárodní strategie a formy vstupu – Severní a Jižní Amerika</a:t>
            </a:r>
          </a:p>
        </p:txBody>
      </p:sp>
      <p:pic>
        <p:nvPicPr>
          <p:cNvPr id="4" name="Obrázek 3"/>
          <p:cNvPicPr>
            <a:picLocks noChangeAspect="1"/>
          </p:cNvPicPr>
          <p:nvPr/>
        </p:nvPicPr>
        <p:blipFill>
          <a:blip r:embed="rId3"/>
          <a:stretch>
            <a:fillRect/>
          </a:stretch>
        </p:blipFill>
        <p:spPr>
          <a:xfrm>
            <a:off x="5424902" y="843558"/>
            <a:ext cx="2245225" cy="176738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995686"/>
            <a:ext cx="2752847" cy="260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173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pPr>
              <a:buFontTx/>
              <a:buChar char="-"/>
            </a:pPr>
            <a:r>
              <a:rPr lang="cs-CZ" sz="2000" dirty="0">
                <a:solidFill>
                  <a:schemeClr val="tx1">
                    <a:lumMod val="95000"/>
                    <a:lumOff val="5000"/>
                  </a:schemeClr>
                </a:solidFill>
              </a:rPr>
              <a:t>Nejpomaleji rozvíjející se trh – </a:t>
            </a:r>
            <a:r>
              <a:rPr lang="cs-CZ" sz="2000" b="1" dirty="0">
                <a:solidFill>
                  <a:srgbClr val="FF0000"/>
                </a:solidFill>
              </a:rPr>
              <a:t>14,4 % zisku</a:t>
            </a:r>
          </a:p>
          <a:p>
            <a:pPr>
              <a:buFontTx/>
              <a:buChar char="-"/>
            </a:pPr>
            <a:r>
              <a:rPr lang="cs-CZ" sz="2000" b="1" dirty="0">
                <a:solidFill>
                  <a:srgbClr val="FF0000"/>
                </a:solidFill>
              </a:rPr>
              <a:t>Výrobní továrny </a:t>
            </a:r>
            <a:r>
              <a:rPr lang="cs-CZ" sz="2000" dirty="0">
                <a:solidFill>
                  <a:schemeClr val="tx1">
                    <a:lumMod val="95000"/>
                    <a:lumOff val="5000"/>
                  </a:schemeClr>
                </a:solidFill>
              </a:rPr>
              <a:t>– Alžírsko, Egypt, Etiopie, Kongo</a:t>
            </a:r>
          </a:p>
          <a:p>
            <a:pPr>
              <a:buFontTx/>
              <a:buChar char="-"/>
            </a:pPr>
            <a:r>
              <a:rPr lang="cs-CZ" sz="2000" b="1" dirty="0">
                <a:solidFill>
                  <a:srgbClr val="FF0000"/>
                </a:solidFill>
              </a:rPr>
              <a:t>Joint Venture </a:t>
            </a:r>
            <a:r>
              <a:rPr lang="cs-CZ" sz="2000" dirty="0">
                <a:solidFill>
                  <a:schemeClr val="tx1">
                    <a:lumMod val="95000"/>
                    <a:lumOff val="5000"/>
                  </a:schemeClr>
                </a:solidFill>
              </a:rPr>
              <a:t>– JAR, </a:t>
            </a:r>
            <a:r>
              <a:rPr lang="cs-CZ" sz="2000" dirty="0" err="1">
                <a:solidFill>
                  <a:schemeClr val="tx1">
                    <a:lumMod val="95000"/>
                    <a:lumOff val="5000"/>
                  </a:schemeClr>
                </a:solidFill>
              </a:rPr>
              <a:t>Numbie</a:t>
            </a:r>
            <a:r>
              <a:rPr lang="cs-CZ" sz="2000" dirty="0">
                <a:solidFill>
                  <a:schemeClr val="tx1">
                    <a:lumMod val="95000"/>
                    <a:lumOff val="5000"/>
                  </a:schemeClr>
                </a:solidFill>
              </a:rPr>
              <a:t>, Ghana</a:t>
            </a:r>
          </a:p>
          <a:p>
            <a:pPr>
              <a:buFontTx/>
              <a:buChar char="-"/>
            </a:pPr>
            <a:r>
              <a:rPr lang="cs-CZ" sz="2000" b="1" dirty="0">
                <a:solidFill>
                  <a:srgbClr val="FF0000"/>
                </a:solidFill>
              </a:rPr>
              <a:t>Export</a:t>
            </a:r>
            <a:r>
              <a:rPr lang="cs-CZ" sz="2000" dirty="0">
                <a:solidFill>
                  <a:schemeClr val="tx1">
                    <a:lumMod val="95000"/>
                    <a:lumOff val="5000"/>
                  </a:schemeClr>
                </a:solidFill>
              </a:rPr>
              <a:t> – do většiny afrických zemí </a:t>
            </a:r>
          </a:p>
          <a:p>
            <a:pPr>
              <a:buFontTx/>
              <a:buChar char="-"/>
            </a:pPr>
            <a:r>
              <a:rPr lang="cs-CZ" sz="2000" b="1" dirty="0">
                <a:solidFill>
                  <a:srgbClr val="FF0000"/>
                </a:solidFill>
              </a:rPr>
              <a:t>Licence</a:t>
            </a:r>
            <a:r>
              <a:rPr lang="cs-CZ" sz="2000" dirty="0">
                <a:solidFill>
                  <a:schemeClr val="tx1">
                    <a:lumMod val="95000"/>
                    <a:lumOff val="5000"/>
                  </a:schemeClr>
                </a:solidFill>
              </a:rPr>
              <a:t> – Maroko, Kamerun </a:t>
            </a:r>
          </a:p>
          <a:p>
            <a:pPr>
              <a:buFontTx/>
              <a:buChar char="-"/>
            </a:pPr>
            <a:r>
              <a:rPr lang="cs-CZ" sz="2000" dirty="0">
                <a:solidFill>
                  <a:schemeClr val="tx1">
                    <a:lumMod val="95000"/>
                    <a:lumOff val="5000"/>
                  </a:schemeClr>
                </a:solidFill>
              </a:rPr>
              <a:t>Nedistribuuje – Afghánistán, Pákistán</a:t>
            </a:r>
          </a:p>
          <a:p>
            <a:pPr>
              <a:buFontTx/>
              <a:buChar char="-"/>
            </a:pPr>
            <a:r>
              <a:rPr lang="cs-CZ" sz="2000" dirty="0">
                <a:solidFill>
                  <a:schemeClr val="tx1">
                    <a:lumMod val="95000"/>
                    <a:lumOff val="5000"/>
                  </a:schemeClr>
                </a:solidFill>
              </a:rPr>
              <a:t>Preference slabších piv </a:t>
            </a:r>
          </a:p>
          <a:p>
            <a:pPr>
              <a:buFontTx/>
              <a:buChar char="-"/>
            </a:pPr>
            <a:r>
              <a:rPr lang="cs-CZ" sz="2000" b="1" dirty="0">
                <a:solidFill>
                  <a:srgbClr val="FF0000"/>
                </a:solidFill>
              </a:rPr>
              <a:t>Klasické značky </a:t>
            </a:r>
            <a:r>
              <a:rPr lang="cs-CZ" sz="2000" dirty="0">
                <a:solidFill>
                  <a:schemeClr val="tx1">
                    <a:lumMod val="95000"/>
                    <a:lumOff val="5000"/>
                  </a:schemeClr>
                </a:solidFill>
              </a:rPr>
              <a:t>- Tango, Samba, Fiesta</a:t>
            </a:r>
          </a:p>
          <a:p>
            <a:pPr marL="0" indent="0">
              <a:buNone/>
            </a:pPr>
            <a:r>
              <a:rPr lang="cs-CZ" sz="2000" dirty="0">
                <a:solidFill>
                  <a:schemeClr val="tx1">
                    <a:lumMod val="95000"/>
                    <a:lumOff val="5000"/>
                  </a:schemeClr>
                </a:solidFill>
              </a:rPr>
              <a:t> </a:t>
            </a:r>
            <a:r>
              <a:rPr lang="cs-CZ" sz="2000" b="1" dirty="0">
                <a:solidFill>
                  <a:srgbClr val="FF0000"/>
                </a:solidFill>
              </a:rPr>
              <a:t>Afrika</a:t>
            </a:r>
            <a:r>
              <a:rPr lang="cs-CZ" sz="2000" dirty="0">
                <a:solidFill>
                  <a:schemeClr val="tx1">
                    <a:lumMod val="95000"/>
                    <a:lumOff val="5000"/>
                  </a:schemeClr>
                </a:solidFill>
              </a:rPr>
              <a:t> – tradiční africké pivo je kašovité, moderní podobné našim</a:t>
            </a:r>
          </a:p>
        </p:txBody>
      </p:sp>
      <p:sp>
        <p:nvSpPr>
          <p:cNvPr id="6" name="Nadpis 5"/>
          <p:cNvSpPr>
            <a:spLocks noGrp="1"/>
          </p:cNvSpPr>
          <p:nvPr>
            <p:ph type="title"/>
          </p:nvPr>
        </p:nvSpPr>
        <p:spPr>
          <a:xfrm>
            <a:off x="179512" y="195486"/>
            <a:ext cx="7560840" cy="507703"/>
          </a:xfrm>
        </p:spPr>
        <p:txBody>
          <a:bodyPr/>
          <a:lstStyle/>
          <a:p>
            <a:r>
              <a:rPr lang="cs-CZ" dirty="0"/>
              <a:t>Mezinárodní strategie a formy vstupu – Afrika a Střední a Blízký východ</a:t>
            </a:r>
          </a:p>
        </p:txBody>
      </p:sp>
      <p:pic>
        <p:nvPicPr>
          <p:cNvPr id="4" name="Obrázek 3"/>
          <p:cNvPicPr>
            <a:picLocks noChangeAspect="1"/>
          </p:cNvPicPr>
          <p:nvPr/>
        </p:nvPicPr>
        <p:blipFill>
          <a:blip r:embed="rId3"/>
          <a:stretch>
            <a:fillRect/>
          </a:stretch>
        </p:blipFill>
        <p:spPr>
          <a:xfrm>
            <a:off x="7524328" y="1070620"/>
            <a:ext cx="1295400" cy="3533775"/>
          </a:xfrm>
          <a:prstGeom prst="rect">
            <a:avLst/>
          </a:prstGeom>
        </p:spPr>
      </p:pic>
    </p:spTree>
    <p:extLst>
      <p:ext uri="{BB962C8B-B14F-4D97-AF65-F5344CB8AC3E}">
        <p14:creationId xmlns:p14="http://schemas.microsoft.com/office/powerpoint/2010/main" val="2958975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pPr>
              <a:buFontTx/>
              <a:buChar char="-"/>
            </a:pPr>
            <a:r>
              <a:rPr lang="cs-CZ" sz="2000" dirty="0">
                <a:solidFill>
                  <a:schemeClr val="tx1">
                    <a:lumMod val="95000"/>
                    <a:lumOff val="5000"/>
                  </a:schemeClr>
                </a:solidFill>
              </a:rPr>
              <a:t>Nejmenší trh – </a:t>
            </a:r>
            <a:r>
              <a:rPr lang="cs-CZ" sz="2000" b="1" dirty="0">
                <a:solidFill>
                  <a:srgbClr val="FF0000"/>
                </a:solidFill>
              </a:rPr>
              <a:t>3% zisku</a:t>
            </a:r>
          </a:p>
          <a:p>
            <a:pPr>
              <a:buFontTx/>
              <a:buChar char="-"/>
            </a:pPr>
            <a:r>
              <a:rPr lang="cs-CZ" sz="2000" dirty="0">
                <a:solidFill>
                  <a:schemeClr val="tx1">
                    <a:lumMod val="95000"/>
                    <a:lumOff val="5000"/>
                  </a:schemeClr>
                </a:solidFill>
              </a:rPr>
              <a:t>V poslední době velký růst</a:t>
            </a:r>
          </a:p>
          <a:p>
            <a:pPr>
              <a:buFontTx/>
              <a:buChar char="-"/>
            </a:pPr>
            <a:r>
              <a:rPr lang="cs-CZ" sz="2000" b="1" dirty="0">
                <a:solidFill>
                  <a:srgbClr val="FF0000"/>
                </a:solidFill>
              </a:rPr>
              <a:t>Bez výrobních továren</a:t>
            </a:r>
          </a:p>
          <a:p>
            <a:pPr>
              <a:buFontTx/>
              <a:buChar char="-"/>
            </a:pPr>
            <a:r>
              <a:rPr lang="cs-CZ" sz="2000" b="1" dirty="0">
                <a:solidFill>
                  <a:srgbClr val="FF0000"/>
                </a:solidFill>
              </a:rPr>
              <a:t>Joint Venture </a:t>
            </a:r>
            <a:r>
              <a:rPr lang="cs-CZ" sz="2000" dirty="0">
                <a:solidFill>
                  <a:schemeClr val="tx1">
                    <a:lumMod val="95000"/>
                    <a:lumOff val="5000"/>
                  </a:schemeClr>
                </a:solidFill>
              </a:rPr>
              <a:t>– Čína, Japonsko, Austrálie, Nový Zéland, Indonésie</a:t>
            </a:r>
          </a:p>
          <a:p>
            <a:pPr>
              <a:buFontTx/>
              <a:buChar char="-"/>
            </a:pPr>
            <a:r>
              <a:rPr lang="cs-CZ" sz="2000" b="1" dirty="0">
                <a:solidFill>
                  <a:srgbClr val="FF0000"/>
                </a:solidFill>
              </a:rPr>
              <a:t>Export</a:t>
            </a:r>
            <a:r>
              <a:rPr lang="cs-CZ" sz="2000" dirty="0">
                <a:solidFill>
                  <a:schemeClr val="tx1">
                    <a:lumMod val="95000"/>
                    <a:lumOff val="5000"/>
                  </a:schemeClr>
                </a:solidFill>
              </a:rPr>
              <a:t> – KLDR, Filipíny</a:t>
            </a:r>
          </a:p>
          <a:p>
            <a:pPr>
              <a:buFontTx/>
              <a:buChar char="-"/>
            </a:pPr>
            <a:r>
              <a:rPr lang="cs-CZ" sz="2000" b="1" dirty="0">
                <a:solidFill>
                  <a:srgbClr val="FF0000"/>
                </a:solidFill>
              </a:rPr>
              <a:t>Nedistribuuje</a:t>
            </a:r>
            <a:r>
              <a:rPr lang="cs-CZ" sz="2000" dirty="0">
                <a:solidFill>
                  <a:schemeClr val="tx1">
                    <a:lumMod val="95000"/>
                    <a:lumOff val="5000"/>
                  </a:schemeClr>
                </a:solidFill>
              </a:rPr>
              <a:t> – Barma, </a:t>
            </a:r>
            <a:r>
              <a:rPr lang="cs-CZ" sz="2000" dirty="0" err="1">
                <a:solidFill>
                  <a:schemeClr val="tx1">
                    <a:lumMod val="95000"/>
                    <a:lumOff val="5000"/>
                  </a:schemeClr>
                </a:solidFill>
              </a:rPr>
              <a:t>Kyrgizstán</a:t>
            </a:r>
            <a:endParaRPr lang="cs-CZ" sz="2000" dirty="0">
              <a:solidFill>
                <a:schemeClr val="tx1">
                  <a:lumMod val="95000"/>
                  <a:lumOff val="5000"/>
                </a:schemeClr>
              </a:solidFill>
            </a:endParaRPr>
          </a:p>
          <a:p>
            <a:pPr>
              <a:buFontTx/>
              <a:buChar char="-"/>
            </a:pPr>
            <a:r>
              <a:rPr lang="cs-CZ" sz="2000" dirty="0">
                <a:solidFill>
                  <a:schemeClr val="tx1">
                    <a:lumMod val="95000"/>
                    <a:lumOff val="5000"/>
                  </a:schemeClr>
                </a:solidFill>
              </a:rPr>
              <a:t>Asociace spojená s ragby</a:t>
            </a:r>
          </a:p>
          <a:p>
            <a:pPr>
              <a:buFontTx/>
              <a:buChar char="-"/>
            </a:pPr>
            <a:r>
              <a:rPr lang="cs-CZ" sz="2000" dirty="0">
                <a:solidFill>
                  <a:schemeClr val="tx1">
                    <a:lumMod val="95000"/>
                    <a:lumOff val="5000"/>
                  </a:schemeClr>
                </a:solidFill>
              </a:rPr>
              <a:t>Nejvýznamnější pivo </a:t>
            </a:r>
            <a:r>
              <a:rPr lang="cs-CZ" sz="2000" b="1" dirty="0" err="1">
                <a:solidFill>
                  <a:srgbClr val="FF0000"/>
                </a:solidFill>
              </a:rPr>
              <a:t>Tiger</a:t>
            </a:r>
            <a:endParaRPr lang="cs-CZ" sz="2000" b="1" dirty="0">
              <a:solidFill>
                <a:srgbClr val="FF0000"/>
              </a:solidFill>
            </a:endParaRPr>
          </a:p>
          <a:p>
            <a:pPr>
              <a:buFontTx/>
              <a:buChar char="-"/>
            </a:pPr>
            <a:r>
              <a:rPr lang="cs-CZ" sz="2000" b="1" dirty="0">
                <a:solidFill>
                  <a:srgbClr val="FF0000"/>
                </a:solidFill>
              </a:rPr>
              <a:t>Čína – </a:t>
            </a:r>
            <a:r>
              <a:rPr lang="cs-CZ" sz="2000" dirty="0"/>
              <a:t>jiná technologie výroby, </a:t>
            </a:r>
          </a:p>
          <a:p>
            <a:pPr marL="457200" lvl="1" indent="0">
              <a:buNone/>
            </a:pPr>
            <a:r>
              <a:rPr lang="cs-CZ" sz="1800" dirty="0"/>
              <a:t>          - jiná chuť – nasládlá, málo výrazná, připomínající limonádu</a:t>
            </a:r>
          </a:p>
          <a:p>
            <a:pPr marL="457200" lvl="1" indent="0">
              <a:buNone/>
            </a:pPr>
            <a:r>
              <a:rPr lang="cs-CZ" sz="1800" dirty="0"/>
              <a:t>          - čepované pivo bez talku, tudíž bez pěny</a:t>
            </a:r>
          </a:p>
        </p:txBody>
      </p:sp>
      <p:sp>
        <p:nvSpPr>
          <p:cNvPr id="6" name="Nadpis 5"/>
          <p:cNvSpPr>
            <a:spLocks noGrp="1"/>
          </p:cNvSpPr>
          <p:nvPr>
            <p:ph type="title"/>
          </p:nvPr>
        </p:nvSpPr>
        <p:spPr>
          <a:xfrm>
            <a:off x="179512" y="195486"/>
            <a:ext cx="7560840" cy="507703"/>
          </a:xfrm>
        </p:spPr>
        <p:txBody>
          <a:bodyPr/>
          <a:lstStyle/>
          <a:p>
            <a:r>
              <a:rPr lang="cs-CZ" dirty="0"/>
              <a:t>Mezinárodní strategie a formy vstupu – Asie a Tichomoří</a:t>
            </a:r>
          </a:p>
        </p:txBody>
      </p:sp>
      <p:pic>
        <p:nvPicPr>
          <p:cNvPr id="5" name="Obrázek 4"/>
          <p:cNvPicPr>
            <a:picLocks noChangeAspect="1"/>
          </p:cNvPicPr>
          <p:nvPr/>
        </p:nvPicPr>
        <p:blipFill>
          <a:blip r:embed="rId3"/>
          <a:stretch>
            <a:fillRect/>
          </a:stretch>
        </p:blipFill>
        <p:spPr>
          <a:xfrm>
            <a:off x="7092280" y="2765720"/>
            <a:ext cx="2193738" cy="2204347"/>
          </a:xfrm>
          <a:prstGeom prst="rect">
            <a:avLst/>
          </a:prstGeom>
        </p:spPr>
      </p:pic>
    </p:spTree>
    <p:extLst>
      <p:ext uri="{BB962C8B-B14F-4D97-AF65-F5344CB8AC3E}">
        <p14:creationId xmlns:p14="http://schemas.microsoft.com/office/powerpoint/2010/main" val="2895566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marketingový výzkum</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1131636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Mezinárodní výzkum trhu</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2 Metody mezinárodního výzkumu</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3 Kontinuální vs. jednorázový výzkum</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4 Základní metody výzkumu</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621561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V Číně roste počet milionářů, kteří se v kontaktu s obchodními partnery ze zahraničí chtějí vyhnout faux pas.</a:t>
            </a:r>
          </a:p>
          <a:p>
            <a:r>
              <a:rPr lang="cs-CZ" sz="2400" dirty="0">
                <a:solidFill>
                  <a:srgbClr val="002060"/>
                </a:solidFill>
              </a:rPr>
              <a:t>Přihlašují se tak na kurzy etikety, kde se učí nejen důležitosti očního kontaktu, ale také třeba uspořádat </a:t>
            </a:r>
            <a:r>
              <a:rPr lang="cs-CZ" sz="2400" dirty="0" err="1">
                <a:solidFill>
                  <a:srgbClr val="002060"/>
                </a:solidFill>
              </a:rPr>
              <a:t>párty</a:t>
            </a:r>
            <a:r>
              <a:rPr lang="cs-CZ" sz="2400" dirty="0">
                <a:solidFill>
                  <a:srgbClr val="002060"/>
                </a:solidFill>
              </a:rPr>
              <a:t> nebo vyslovovat názvy luxusních značek.</a:t>
            </a:r>
          </a:p>
          <a:p>
            <a:r>
              <a:rPr lang="cs-CZ" sz="2400" dirty="0">
                <a:solidFill>
                  <a:srgbClr val="002060"/>
                </a:solidFill>
              </a:rPr>
              <a:t>Nový trend nezasáhl jen obchodníky. "Západní" etiketě se učí i děti, které budou studovat v zahraničí.</a:t>
            </a:r>
          </a:p>
          <a:p>
            <a:r>
              <a:rPr lang="cs-CZ" sz="2400" b="1" dirty="0">
                <a:solidFill>
                  <a:srgbClr val="002060"/>
                </a:solidFill>
                <a:hlinkClick r:id="rId3"/>
              </a:rPr>
              <a:t>Podání ruky a oční kontakt. Bohatí Číňané se učí "západní" etiketě.</a:t>
            </a:r>
            <a:endParaRPr lang="cs-CZ" sz="2400" b="1" dirty="0">
              <a:solidFill>
                <a:srgbClr val="002060"/>
              </a:solidFill>
            </a:endParaRPr>
          </a:p>
          <a:p>
            <a:endParaRPr lang="cs-CZ" sz="1600" dirty="0">
              <a:solidFill>
                <a:srgbClr val="002060"/>
              </a:solidFill>
            </a:endParaRPr>
          </a:p>
        </p:txBody>
      </p:sp>
      <p:sp>
        <p:nvSpPr>
          <p:cNvPr id="6" name="Nadpis 5"/>
          <p:cNvSpPr>
            <a:spLocks noGrp="1"/>
          </p:cNvSpPr>
          <p:nvPr>
            <p:ph type="title"/>
          </p:nvPr>
        </p:nvSpPr>
        <p:spPr>
          <a:xfrm>
            <a:off x="179512" y="195486"/>
            <a:ext cx="5976664" cy="507703"/>
          </a:xfrm>
        </p:spPr>
        <p:txBody>
          <a:bodyPr/>
          <a:lstStyle/>
          <a:p>
            <a:r>
              <a:rPr lang="cs-CZ" dirty="0" err="1"/>
              <a:t>Aktualitka</a:t>
            </a:r>
            <a:r>
              <a:rPr lang="cs-CZ" dirty="0"/>
              <a:t> na úvod</a:t>
            </a:r>
          </a:p>
        </p:txBody>
      </p:sp>
    </p:spTree>
    <p:extLst>
      <p:ext uri="{BB962C8B-B14F-4D97-AF65-F5344CB8AC3E}">
        <p14:creationId xmlns:p14="http://schemas.microsoft.com/office/powerpoint/2010/main" val="19582220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Výzkum trhu je organizovaný, hierarchicky uspořádaný soubor informací získaných na základě určité metodiky. Cílem mezinárodního výzkumu trhu je připravit podklady pro strategické i operativní rozhodování, která budou napomáhat mezinárodnímu rozvoji podniku a omezovat rizika chybných rozhodnutí. </a:t>
            </a:r>
          </a:p>
          <a:p>
            <a:r>
              <a:rPr lang="cs-CZ" sz="2000" dirty="0">
                <a:solidFill>
                  <a:srgbClr val="002060"/>
                </a:solidFill>
              </a:rPr>
              <a:t>Úkolem výzkumu je: sběr a třídění informací, jejich analýza a správná interpretace</a:t>
            </a:r>
          </a:p>
          <a:p>
            <a:r>
              <a:rPr lang="cs-CZ" sz="2000" dirty="0">
                <a:solidFill>
                  <a:srgbClr val="002060"/>
                </a:solidFill>
              </a:rPr>
              <a:t>Na domácím trhu máme zkušenosti – na zahraničním je to skok do neznáma – je třeba zjistit vše předem, ať zbytečně neplýtváme zdroje.</a:t>
            </a:r>
          </a:p>
        </p:txBody>
      </p:sp>
      <p:sp>
        <p:nvSpPr>
          <p:cNvPr id="6" name="Nadpis 5"/>
          <p:cNvSpPr>
            <a:spLocks noGrp="1"/>
          </p:cNvSpPr>
          <p:nvPr>
            <p:ph type="title"/>
          </p:nvPr>
        </p:nvSpPr>
        <p:spPr>
          <a:xfrm>
            <a:off x="179512" y="195486"/>
            <a:ext cx="6912768" cy="507703"/>
          </a:xfrm>
        </p:spPr>
        <p:txBody>
          <a:bodyPr/>
          <a:lstStyle/>
          <a:p>
            <a:r>
              <a:rPr lang="cs-CZ" dirty="0"/>
              <a:t>1 Mezinárodní výzkum trhu</a:t>
            </a:r>
          </a:p>
        </p:txBody>
      </p:sp>
    </p:spTree>
    <p:extLst>
      <p:ext uri="{BB962C8B-B14F-4D97-AF65-F5344CB8AC3E}">
        <p14:creationId xmlns:p14="http://schemas.microsoft.com/office/powerpoint/2010/main" val="1875895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1. Zůstat domácí nebo jít do zahraničí? – odhad trhů, odhad poptávek, odhad konkurentů, interní data o připravenosti firmy.</a:t>
            </a:r>
          </a:p>
          <a:p>
            <a:r>
              <a:rPr lang="cs-CZ" sz="2000" dirty="0">
                <a:solidFill>
                  <a:srgbClr val="002060"/>
                </a:solidFill>
              </a:rPr>
              <a:t>2. Na které trhy vstoupit? – posouzení atraktivity jednotlivých trhů (poptávka, lokální konkurence, politicko-legislativní prostředí, spotřebitelské zvyky apod.).</a:t>
            </a:r>
          </a:p>
          <a:p>
            <a:r>
              <a:rPr lang="cs-CZ" sz="2000" dirty="0">
                <a:solidFill>
                  <a:srgbClr val="002060"/>
                </a:solidFill>
              </a:rPr>
              <a:t>3. Jak na trhy vstoupit? – velikost trhu, obchodní bariéry, náklady logistiky, požadavky a standardy, legislativa, spotřební chování do detailu.</a:t>
            </a:r>
          </a:p>
          <a:p>
            <a:r>
              <a:rPr lang="cs-CZ" sz="2000" dirty="0">
                <a:solidFill>
                  <a:srgbClr val="002060"/>
                </a:solidFill>
              </a:rPr>
              <a:t>4. Jak uspět na nových trzích? – spotřební chování, nákupní chování, praktiky konkurence, distribuční kanály, komunikační agentury, tržní zkušenosti, expertíza firma apod. </a:t>
            </a:r>
            <a:endParaRPr lang="en-US" sz="2000" dirty="0">
              <a:solidFill>
                <a:srgbClr val="002060"/>
              </a:solidFill>
            </a:endParaRPr>
          </a:p>
        </p:txBody>
      </p:sp>
      <p:sp>
        <p:nvSpPr>
          <p:cNvPr id="6" name="Nadpis 5"/>
          <p:cNvSpPr>
            <a:spLocks noGrp="1"/>
          </p:cNvSpPr>
          <p:nvPr>
            <p:ph type="title"/>
          </p:nvPr>
        </p:nvSpPr>
        <p:spPr>
          <a:xfrm>
            <a:off x="179512" y="195486"/>
            <a:ext cx="8280920" cy="507703"/>
          </a:xfrm>
        </p:spPr>
        <p:txBody>
          <a:bodyPr/>
          <a:lstStyle/>
          <a:p>
            <a:r>
              <a:rPr lang="cs-CZ" dirty="0"/>
              <a:t>Kdy potřebuji (jaká) data/informace? (</a:t>
            </a:r>
            <a:r>
              <a:rPr lang="cs-CZ" dirty="0" err="1"/>
              <a:t>Terpstra</a:t>
            </a:r>
            <a:r>
              <a:rPr lang="cs-CZ" dirty="0"/>
              <a:t>, 2020, s. 130)</a:t>
            </a:r>
          </a:p>
        </p:txBody>
      </p:sp>
    </p:spTree>
    <p:extLst>
      <p:ext uri="{BB962C8B-B14F-4D97-AF65-F5344CB8AC3E}">
        <p14:creationId xmlns:p14="http://schemas.microsoft.com/office/powerpoint/2010/main" val="15773830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descr="Obsah obrázku text&#10;&#10;Popis byl vytvořen automaticky">
            <a:extLst>
              <a:ext uri="{FF2B5EF4-FFF2-40B4-BE49-F238E27FC236}">
                <a16:creationId xmlns:a16="http://schemas.microsoft.com/office/drawing/2014/main" id="{EA859BD5-739C-4426-906F-EB906D580BE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15616" y="706910"/>
            <a:ext cx="5760640" cy="4320480"/>
          </a:xfrm>
          <a:prstGeom prst="rect">
            <a:avLst/>
          </a:prstGeom>
        </p:spPr>
      </p:pic>
      <p:sp>
        <p:nvSpPr>
          <p:cNvPr id="6" name="Nadpis 5"/>
          <p:cNvSpPr>
            <a:spLocks noGrp="1"/>
          </p:cNvSpPr>
          <p:nvPr>
            <p:ph type="title"/>
          </p:nvPr>
        </p:nvSpPr>
        <p:spPr>
          <a:xfrm>
            <a:off x="179512" y="195486"/>
            <a:ext cx="8280920" cy="507703"/>
          </a:xfrm>
        </p:spPr>
        <p:txBody>
          <a:bodyPr/>
          <a:lstStyle/>
          <a:p>
            <a:r>
              <a:rPr lang="cs-CZ" dirty="0"/>
              <a:t>Kdy potřebuji (jaká) data/informace? (</a:t>
            </a:r>
            <a:r>
              <a:rPr lang="cs-CZ" dirty="0" err="1"/>
              <a:t>Terpstra</a:t>
            </a:r>
            <a:r>
              <a:rPr lang="cs-CZ" dirty="0"/>
              <a:t>, 2020, s. 130)</a:t>
            </a:r>
          </a:p>
        </p:txBody>
      </p:sp>
    </p:spTree>
    <p:extLst>
      <p:ext uri="{BB962C8B-B14F-4D97-AF65-F5344CB8AC3E}">
        <p14:creationId xmlns:p14="http://schemas.microsoft.com/office/powerpoint/2010/main" val="298549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Aktivní</a:t>
            </a:r>
            <a:r>
              <a:rPr lang="cs-CZ" sz="2000" dirty="0">
                <a:solidFill>
                  <a:srgbClr val="002060"/>
                </a:solidFill>
              </a:rPr>
              <a:t>:  výhodnější ekonomické podmínky v zahraničí, unikátní výrobky, rozšíření tržního podílu, zlepšení obchodně-politického klimatu, devalvace měny, nová poptávka po zboží, úspory z rozsahu, vytvoření image mezinárodní firmy.</a:t>
            </a:r>
          </a:p>
          <a:p>
            <a:r>
              <a:rPr lang="cs-CZ" sz="2000" b="1" dirty="0">
                <a:solidFill>
                  <a:srgbClr val="002060"/>
                </a:solidFill>
              </a:rPr>
              <a:t>Pasivní</a:t>
            </a:r>
            <a:r>
              <a:rPr lang="cs-CZ" sz="2000" dirty="0">
                <a:solidFill>
                  <a:srgbClr val="002060"/>
                </a:solidFill>
              </a:rPr>
              <a:t>: konkurenční tlaky (vstup konkurence na domácí trh), vytížení výrobních kapacit, klesající domácí prodeje a zisky (restriktivní opatření, zhoršení obchodně-politického klimatu), omezení rizika, nadvýroba, blízkost zákazníků, nasycené domácí trhy.</a:t>
            </a:r>
          </a:p>
        </p:txBody>
      </p:sp>
      <p:sp>
        <p:nvSpPr>
          <p:cNvPr id="6" name="Nadpis 5"/>
          <p:cNvSpPr>
            <a:spLocks noGrp="1"/>
          </p:cNvSpPr>
          <p:nvPr>
            <p:ph type="title"/>
          </p:nvPr>
        </p:nvSpPr>
        <p:spPr>
          <a:xfrm>
            <a:off x="179512" y="195486"/>
            <a:ext cx="6912768" cy="507703"/>
          </a:xfrm>
        </p:spPr>
        <p:txBody>
          <a:bodyPr/>
          <a:lstStyle/>
          <a:p>
            <a:r>
              <a:rPr lang="cs-CZ" dirty="0"/>
              <a:t>Nejdůležitější motivy vstupu na zahraniční trhy</a:t>
            </a:r>
          </a:p>
        </p:txBody>
      </p:sp>
    </p:spTree>
    <p:extLst>
      <p:ext uri="{BB962C8B-B14F-4D97-AF65-F5344CB8AC3E}">
        <p14:creationId xmlns:p14="http://schemas.microsoft.com/office/powerpoint/2010/main" val="2337102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Pro mezinárodní využití MV jsou podstatné následující odlišnosti: </a:t>
            </a:r>
          </a:p>
          <a:p>
            <a:pPr lvl="1"/>
            <a:r>
              <a:rPr lang="cs-CZ" sz="1800" dirty="0">
                <a:solidFill>
                  <a:srgbClr val="002060"/>
                </a:solidFill>
              </a:rPr>
              <a:t>a) </a:t>
            </a:r>
            <a:r>
              <a:rPr lang="cs-CZ" sz="1800" i="1" dirty="0">
                <a:solidFill>
                  <a:srgbClr val="002060"/>
                </a:solidFill>
              </a:rPr>
              <a:t>nové podmínky – </a:t>
            </a:r>
            <a:r>
              <a:rPr lang="cs-CZ" sz="1800" dirty="0">
                <a:solidFill>
                  <a:srgbClr val="002060"/>
                </a:solidFill>
              </a:rPr>
              <a:t>překročení hranic, klade nové nároky, především celní, měnové, dopravní, mezinárodní, dokumentace atd., </a:t>
            </a:r>
          </a:p>
          <a:p>
            <a:pPr lvl="1"/>
            <a:r>
              <a:rPr lang="cs-CZ" sz="1800" dirty="0">
                <a:solidFill>
                  <a:srgbClr val="002060"/>
                </a:solidFill>
              </a:rPr>
              <a:t>b) </a:t>
            </a:r>
            <a:r>
              <a:rPr lang="cs-CZ" sz="1800" i="1" dirty="0">
                <a:solidFill>
                  <a:srgbClr val="002060"/>
                </a:solidFill>
              </a:rPr>
              <a:t>nové prostředí – </a:t>
            </a:r>
            <a:r>
              <a:rPr lang="cs-CZ" sz="1800" dirty="0">
                <a:solidFill>
                  <a:srgbClr val="002060"/>
                </a:solidFill>
              </a:rPr>
              <a:t>mnohé danosti, na něž byla firma na domácím trhu zvyklá najednou neplatí, musí zvládnout nové kulturní, politické, sociální a jazykové odlišnosti, </a:t>
            </a:r>
          </a:p>
          <a:p>
            <a:pPr lvl="1"/>
            <a:r>
              <a:rPr lang="cs-CZ" sz="1800" dirty="0">
                <a:solidFill>
                  <a:srgbClr val="002060"/>
                </a:solidFill>
              </a:rPr>
              <a:t>c) </a:t>
            </a:r>
            <a:r>
              <a:rPr lang="cs-CZ" sz="1800" i="1" dirty="0">
                <a:solidFill>
                  <a:srgbClr val="002060"/>
                </a:solidFill>
              </a:rPr>
              <a:t>nové faktory – </a:t>
            </a:r>
            <a:r>
              <a:rPr lang="cs-CZ" sz="1800" dirty="0">
                <a:solidFill>
                  <a:srgbClr val="002060"/>
                </a:solidFill>
              </a:rPr>
              <a:t>vstup na mezinárodní trh znamená obvykle vstoupit, ať už postupem času nebo najednou, na víc míst, proto množství nových faktorů a jejich vzájemné vazby mnohonásobně narůstají, </a:t>
            </a:r>
          </a:p>
          <a:p>
            <a:pPr lvl="1"/>
            <a:r>
              <a:rPr lang="cs-CZ" sz="1800" dirty="0">
                <a:solidFill>
                  <a:srgbClr val="002060"/>
                </a:solidFill>
              </a:rPr>
              <a:t>d) </a:t>
            </a:r>
            <a:r>
              <a:rPr lang="cs-CZ" sz="1800" i="1" dirty="0">
                <a:solidFill>
                  <a:srgbClr val="002060"/>
                </a:solidFill>
              </a:rPr>
              <a:t>nová konkurence – </a:t>
            </a:r>
            <a:r>
              <a:rPr lang="cs-CZ" sz="1800" dirty="0">
                <a:solidFill>
                  <a:srgbClr val="002060"/>
                </a:solidFill>
              </a:rPr>
              <a:t>na zahraničním trhu dochází také k nárůstu konkurence, protože stejný zájem a nápad jako my budou mít i desítky dalších firem ze všech koutů světa. </a:t>
            </a:r>
          </a:p>
          <a:p>
            <a:r>
              <a:rPr lang="cs-CZ" sz="2000" dirty="0">
                <a:solidFill>
                  <a:srgbClr val="002060"/>
                </a:solidFill>
              </a:rPr>
              <a:t>4 časté oblasti: výzkum mezinárodního prostředí, výzkum konkurence, potenciál cílových trhů, účinnost marketingové strategie. </a:t>
            </a:r>
            <a:endParaRPr lang="en-US" sz="2000" dirty="0">
              <a:solidFill>
                <a:srgbClr val="002060"/>
              </a:solidFill>
            </a:endParaRPr>
          </a:p>
        </p:txBody>
      </p:sp>
      <p:sp>
        <p:nvSpPr>
          <p:cNvPr id="6" name="Nadpis 5"/>
          <p:cNvSpPr>
            <a:spLocks noGrp="1"/>
          </p:cNvSpPr>
          <p:nvPr>
            <p:ph type="title"/>
          </p:nvPr>
        </p:nvSpPr>
        <p:spPr>
          <a:xfrm>
            <a:off x="179512" y="195486"/>
            <a:ext cx="7128792" cy="507703"/>
          </a:xfrm>
        </p:spPr>
        <p:txBody>
          <a:bodyPr/>
          <a:lstStyle/>
          <a:p>
            <a:r>
              <a:rPr lang="cs-CZ" dirty="0"/>
              <a:t>Odlišnosti MV v mezinárodním marketingu</a:t>
            </a:r>
          </a:p>
        </p:txBody>
      </p:sp>
    </p:spTree>
    <p:extLst>
      <p:ext uri="{BB962C8B-B14F-4D97-AF65-F5344CB8AC3E}">
        <p14:creationId xmlns:p14="http://schemas.microsoft.com/office/powerpoint/2010/main" val="3888275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Výzkum ekonomických, politických, legislativních, sociálně-kulturních, demografických a technologických faktorů. </a:t>
            </a:r>
          </a:p>
          <a:p>
            <a:r>
              <a:rPr lang="cs-CZ" sz="1800" dirty="0">
                <a:solidFill>
                  <a:srgbClr val="002060"/>
                </a:solidFill>
              </a:rPr>
              <a:t>Ovlivňuje strategii firmy – zda bude vůbec možno na trh vstoupit a jakou formou (např. velká rizika – nevolím kapitálovou formu, ale licence; vysoká cla – montuju na místě).</a:t>
            </a:r>
          </a:p>
          <a:p>
            <a:r>
              <a:rPr lang="cs-CZ" sz="1800" dirty="0">
                <a:solidFill>
                  <a:srgbClr val="002060"/>
                </a:solidFill>
              </a:rPr>
              <a:t>Při vysokých rizicích a dodatečných nákladech vyplývajících z prostředí – nevstupuji na trh.</a:t>
            </a:r>
          </a:p>
        </p:txBody>
      </p:sp>
      <p:sp>
        <p:nvSpPr>
          <p:cNvPr id="6" name="Nadpis 5"/>
          <p:cNvSpPr>
            <a:spLocks noGrp="1"/>
          </p:cNvSpPr>
          <p:nvPr>
            <p:ph type="title"/>
          </p:nvPr>
        </p:nvSpPr>
        <p:spPr>
          <a:xfrm>
            <a:off x="179512" y="195486"/>
            <a:ext cx="7416824" cy="507703"/>
          </a:xfrm>
        </p:spPr>
        <p:txBody>
          <a:bodyPr/>
          <a:lstStyle/>
          <a:p>
            <a:r>
              <a:rPr lang="cs-CZ" dirty="0"/>
              <a:t>Výzkum mezinárodního prostředí</a:t>
            </a:r>
          </a:p>
        </p:txBody>
      </p:sp>
    </p:spTree>
    <p:extLst>
      <p:ext uri="{BB962C8B-B14F-4D97-AF65-F5344CB8AC3E}">
        <p14:creationId xmlns:p14="http://schemas.microsoft.com/office/powerpoint/2010/main" val="1914062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400" dirty="0">
                <a:solidFill>
                  <a:srgbClr val="002060"/>
                </a:solidFill>
              </a:rPr>
              <a:t>Cílem je získat informace o postavení rozhodující tuzemské i zahraniční konkurence na cílovém trhu, o postavení jednotlivých značek, o strategii konkurenčních firem – o jejich positioningu, segmentační strategii, jejich výrobkové, cenové a distribuční politice, o komunikačním mixu apod. </a:t>
            </a:r>
          </a:p>
          <a:p>
            <a:r>
              <a:rPr lang="cs-CZ" sz="2400" dirty="0">
                <a:solidFill>
                  <a:srgbClr val="002060"/>
                </a:solidFill>
              </a:rPr>
              <a:t>Analýzy slouží jako podklad pro </a:t>
            </a:r>
            <a:r>
              <a:rPr lang="cs-CZ" sz="2400" dirty="0" err="1">
                <a:solidFill>
                  <a:srgbClr val="002060"/>
                </a:solidFill>
              </a:rPr>
              <a:t>benchmarking</a:t>
            </a:r>
            <a:r>
              <a:rPr lang="cs-CZ" sz="2400" dirty="0">
                <a:solidFill>
                  <a:srgbClr val="002060"/>
                </a:solidFill>
              </a:rPr>
              <a:t> – cílem je převzít </a:t>
            </a:r>
            <a:r>
              <a:rPr lang="cs-CZ" sz="2400" dirty="0" err="1">
                <a:solidFill>
                  <a:srgbClr val="002060"/>
                </a:solidFill>
              </a:rPr>
              <a:t>best</a:t>
            </a:r>
            <a:r>
              <a:rPr lang="cs-CZ" sz="2400" dirty="0">
                <a:solidFill>
                  <a:srgbClr val="002060"/>
                </a:solidFill>
              </a:rPr>
              <a:t> </a:t>
            </a:r>
            <a:r>
              <a:rPr lang="cs-CZ" sz="2400" dirty="0" err="1">
                <a:solidFill>
                  <a:srgbClr val="002060"/>
                </a:solidFill>
              </a:rPr>
              <a:t>practices</a:t>
            </a:r>
            <a:r>
              <a:rPr lang="cs-CZ" sz="2400" dirty="0">
                <a:solidFill>
                  <a:srgbClr val="002060"/>
                </a:solidFill>
              </a:rPr>
              <a:t>, vyhnout se ohrožením a slabým stránkám – zkrátka zvýšit konkurenceschopnost vlastní firmy.</a:t>
            </a:r>
          </a:p>
        </p:txBody>
      </p:sp>
      <p:sp>
        <p:nvSpPr>
          <p:cNvPr id="6" name="Nadpis 5"/>
          <p:cNvSpPr>
            <a:spLocks noGrp="1"/>
          </p:cNvSpPr>
          <p:nvPr>
            <p:ph type="title"/>
          </p:nvPr>
        </p:nvSpPr>
        <p:spPr>
          <a:xfrm>
            <a:off x="179512" y="195486"/>
            <a:ext cx="5688632" cy="507703"/>
          </a:xfrm>
        </p:spPr>
        <p:txBody>
          <a:bodyPr/>
          <a:lstStyle/>
          <a:p>
            <a:r>
              <a:rPr lang="cs-CZ" dirty="0"/>
              <a:t>Výzkum konkurence</a:t>
            </a:r>
          </a:p>
        </p:txBody>
      </p:sp>
    </p:spTree>
    <p:extLst>
      <p:ext uri="{BB962C8B-B14F-4D97-AF65-F5344CB8AC3E}">
        <p14:creationId xmlns:p14="http://schemas.microsoft.com/office/powerpoint/2010/main" val="2024334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Velmi častý výzkumný úkol!</a:t>
            </a:r>
          </a:p>
          <a:p>
            <a:r>
              <a:rPr lang="cs-CZ" sz="2400" dirty="0">
                <a:solidFill>
                  <a:srgbClr val="002060"/>
                </a:solidFill>
              </a:rPr>
              <a:t>Zjištění potenciálu cílových trhů a následný odhad velikosti prodejů. </a:t>
            </a:r>
          </a:p>
          <a:p>
            <a:r>
              <a:rPr lang="cs-CZ" sz="2400" dirty="0">
                <a:solidFill>
                  <a:srgbClr val="002060"/>
                </a:solidFill>
              </a:rPr>
              <a:t>Podklady slouží ke stanovení marketingových cílů, odhadům obratů, podílu na trhu, podílech v různých segmentech apod. </a:t>
            </a:r>
          </a:p>
        </p:txBody>
      </p:sp>
      <p:sp>
        <p:nvSpPr>
          <p:cNvPr id="6" name="Nadpis 5"/>
          <p:cNvSpPr>
            <a:spLocks noGrp="1"/>
          </p:cNvSpPr>
          <p:nvPr>
            <p:ph type="title"/>
          </p:nvPr>
        </p:nvSpPr>
        <p:spPr>
          <a:xfrm>
            <a:off x="179512" y="195486"/>
            <a:ext cx="3888432" cy="507703"/>
          </a:xfrm>
        </p:spPr>
        <p:txBody>
          <a:bodyPr/>
          <a:lstStyle/>
          <a:p>
            <a:r>
              <a:rPr lang="pt-BR" dirty="0"/>
              <a:t>Potenciál cílových trhů</a:t>
            </a:r>
            <a:endParaRPr lang="cs-CZ" dirty="0"/>
          </a:p>
        </p:txBody>
      </p:sp>
    </p:spTree>
    <p:extLst>
      <p:ext uri="{BB962C8B-B14F-4D97-AF65-F5344CB8AC3E}">
        <p14:creationId xmlns:p14="http://schemas.microsoft.com/office/powerpoint/2010/main" val="38572290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Účinnost marketingové strategie</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Zaměřeno na prověření účinnosti zvolené marketingové strategie, na analýzy vhodnosti zvoleného marketingového mixu a vyhodnocení efektivnosti vynaložených prostředků. </a:t>
            </a:r>
          </a:p>
          <a:p>
            <a:r>
              <a:rPr lang="cs-CZ" sz="2000" dirty="0">
                <a:solidFill>
                  <a:srgbClr val="002060"/>
                </a:solidFill>
                <a:latin typeface="Times New Roman" panose="02020603050405020304" pitchFamily="18" charset="0"/>
                <a:cs typeface="Times New Roman" panose="02020603050405020304" pitchFamily="18" charset="0"/>
              </a:rPr>
              <a:t>Např. výzkumy spotřebních zvyklostí a postojů spotřebitelů, výzkumy image značek, výrobkový výzkum, srovnávací cenové analýzy, rozbor distribučních cest, vyhodnocení reklamních kampaní a akcí na podporu prodejů apod. </a:t>
            </a:r>
          </a:p>
        </p:txBody>
      </p:sp>
    </p:spTree>
    <p:extLst>
      <p:ext uri="{BB962C8B-B14F-4D97-AF65-F5344CB8AC3E}">
        <p14:creationId xmlns:p14="http://schemas.microsoft.com/office/powerpoint/2010/main" val="21698805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Metody mezinárodního výzkumu</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solidFill>
                  <a:srgbClr val="002060"/>
                </a:solidFill>
              </a:rPr>
              <a:t>Výzkum od stolu</a:t>
            </a:r>
            <a:r>
              <a:rPr lang="cs-CZ" sz="2000" dirty="0">
                <a:solidFill>
                  <a:srgbClr val="002060"/>
                </a:solidFill>
              </a:rPr>
              <a:t> (</a:t>
            </a:r>
            <a:r>
              <a:rPr lang="cs-CZ" sz="2000" dirty="0" err="1">
                <a:solidFill>
                  <a:srgbClr val="002060"/>
                </a:solidFill>
              </a:rPr>
              <a:t>desk</a:t>
            </a:r>
            <a:r>
              <a:rPr lang="cs-CZ" sz="2000" dirty="0">
                <a:solidFill>
                  <a:srgbClr val="002060"/>
                </a:solidFill>
              </a:rPr>
              <a:t> </a:t>
            </a:r>
            <a:r>
              <a:rPr lang="cs-CZ" sz="2000" dirty="0" err="1">
                <a:solidFill>
                  <a:srgbClr val="002060"/>
                </a:solidFill>
              </a:rPr>
              <a:t>research</a:t>
            </a:r>
            <a:r>
              <a:rPr lang="cs-CZ" sz="2000" dirty="0">
                <a:solidFill>
                  <a:srgbClr val="002060"/>
                </a:solidFill>
              </a:rPr>
              <a:t>) – sběr a analýza sekundárních informací. </a:t>
            </a:r>
          </a:p>
          <a:p>
            <a:r>
              <a:rPr lang="cs-CZ" sz="2000" dirty="0">
                <a:solidFill>
                  <a:srgbClr val="002060"/>
                </a:solidFill>
              </a:rPr>
              <a:t>Google je náš přítel. (</a:t>
            </a:r>
            <a:r>
              <a:rPr lang="cs-CZ" sz="2000" dirty="0">
                <a:solidFill>
                  <a:srgbClr val="002060"/>
                </a:solidFill>
                <a:hlinkClick r:id="rId2"/>
              </a:rPr>
              <a:t>příklad</a:t>
            </a:r>
            <a:r>
              <a:rPr lang="cs-CZ" sz="2000" dirty="0">
                <a:solidFill>
                  <a:srgbClr val="002060"/>
                </a:solidFill>
              </a:rPr>
              <a:t>) </a:t>
            </a:r>
          </a:p>
          <a:p>
            <a:r>
              <a:rPr lang="cs-CZ" sz="2000" dirty="0">
                <a:solidFill>
                  <a:srgbClr val="002060"/>
                </a:solidFill>
              </a:rPr>
              <a:t>Veřejné databáze, statistiky, odborná literatura, případové </a:t>
            </a:r>
            <a:r>
              <a:rPr lang="cs-CZ" sz="2000" dirty="0">
                <a:solidFill>
                  <a:srgbClr val="002060"/>
                </a:solidFill>
                <a:hlinkClick r:id="rId3"/>
              </a:rPr>
              <a:t>studie</a:t>
            </a:r>
            <a:r>
              <a:rPr lang="cs-CZ" sz="2000" dirty="0">
                <a:solidFill>
                  <a:srgbClr val="002060"/>
                </a:solidFill>
              </a:rPr>
              <a:t>. Data ze statistických úřadů – spotřeba, </a:t>
            </a:r>
            <a:r>
              <a:rPr lang="cs-CZ" sz="2000" dirty="0">
                <a:solidFill>
                  <a:srgbClr val="002060"/>
                </a:solidFill>
                <a:hlinkClick r:id="rId4"/>
              </a:rPr>
              <a:t>spotřební koše</a:t>
            </a:r>
            <a:r>
              <a:rPr lang="cs-CZ" sz="2000" dirty="0">
                <a:solidFill>
                  <a:srgbClr val="002060"/>
                </a:solidFill>
              </a:rPr>
              <a:t>, </a:t>
            </a:r>
            <a:r>
              <a:rPr lang="cs-CZ" sz="2000" dirty="0">
                <a:solidFill>
                  <a:srgbClr val="002060"/>
                </a:solidFill>
                <a:hlinkClick r:id="rId5"/>
              </a:rPr>
              <a:t>vybavení domácností </a:t>
            </a:r>
            <a:r>
              <a:rPr lang="cs-CZ" sz="2000" dirty="0">
                <a:solidFill>
                  <a:srgbClr val="002060"/>
                </a:solidFill>
              </a:rPr>
              <a:t>(</a:t>
            </a:r>
            <a:r>
              <a:rPr lang="cs-CZ" sz="2000" dirty="0">
                <a:solidFill>
                  <a:srgbClr val="002060"/>
                </a:solidFill>
                <a:hlinkClick r:id="rId6"/>
              </a:rPr>
              <a:t>IT</a:t>
            </a:r>
            <a:r>
              <a:rPr lang="cs-CZ" sz="2000" dirty="0">
                <a:solidFill>
                  <a:srgbClr val="002060"/>
                </a:solidFill>
              </a:rPr>
              <a:t>) apod.</a:t>
            </a:r>
          </a:p>
          <a:p>
            <a:r>
              <a:rPr lang="cs-CZ" sz="2000" dirty="0">
                <a:solidFill>
                  <a:srgbClr val="002060"/>
                </a:solidFill>
              </a:rPr>
              <a:t>Specializované agentury podporující export – </a:t>
            </a:r>
            <a:r>
              <a:rPr lang="cs-CZ" sz="2000" dirty="0">
                <a:solidFill>
                  <a:srgbClr val="002060"/>
                </a:solidFill>
                <a:hlinkClick r:id="rId7"/>
              </a:rPr>
              <a:t>CzechTrade</a:t>
            </a:r>
            <a:r>
              <a:rPr lang="cs-CZ" sz="2000" dirty="0">
                <a:solidFill>
                  <a:srgbClr val="002060"/>
                </a:solidFill>
              </a:rPr>
              <a:t>, obchodní a průmyslové komory apod. </a:t>
            </a:r>
            <a:r>
              <a:rPr lang="cs-CZ" sz="2000" dirty="0">
                <a:solidFill>
                  <a:srgbClr val="002060"/>
                </a:solidFill>
                <a:hlinkClick r:id="rId8"/>
              </a:rPr>
              <a:t>Businessinfo </a:t>
            </a:r>
            <a:endParaRPr lang="cs-CZ" sz="2000" dirty="0">
              <a:solidFill>
                <a:srgbClr val="002060"/>
              </a:solidFill>
            </a:endParaRPr>
          </a:p>
          <a:p>
            <a:r>
              <a:rPr lang="cs-CZ" sz="2000" dirty="0">
                <a:solidFill>
                  <a:srgbClr val="002060"/>
                </a:solidFill>
              </a:rPr>
              <a:t>Specializované agentury na mez. </a:t>
            </a:r>
            <a:r>
              <a:rPr lang="cs-CZ" sz="2000" dirty="0" err="1">
                <a:solidFill>
                  <a:srgbClr val="002060"/>
                </a:solidFill>
              </a:rPr>
              <a:t>mar</a:t>
            </a:r>
            <a:r>
              <a:rPr lang="cs-CZ" sz="2000" dirty="0">
                <a:solidFill>
                  <a:srgbClr val="002060"/>
                </a:solidFill>
              </a:rPr>
              <a:t>. výzkum – nutno zakoupit data. </a:t>
            </a:r>
          </a:p>
          <a:p>
            <a:r>
              <a:rPr lang="cs-CZ" sz="2000" dirty="0">
                <a:solidFill>
                  <a:srgbClr val="002060"/>
                </a:solidFill>
              </a:rPr>
              <a:t>Interní zdroje marketingového informačního systému (účetnictví, výroční zprávy, zprávy od prodejců apod.).</a:t>
            </a:r>
          </a:p>
        </p:txBody>
      </p:sp>
    </p:spTree>
    <p:extLst>
      <p:ext uri="{BB962C8B-B14F-4D97-AF65-F5344CB8AC3E}">
        <p14:creationId xmlns:p14="http://schemas.microsoft.com/office/powerpoint/2010/main" val="4139657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688632" cy="507703"/>
          </a:xfrm>
        </p:spPr>
        <p:txBody>
          <a:bodyPr/>
          <a:lstStyle/>
          <a:p>
            <a:r>
              <a:rPr lang="cs-CZ" dirty="0"/>
              <a:t>Informační zdroje pro české vývozce</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EU – hlavní portál, Generální ředitelství Evropské komise Vnitřní trh, „</a:t>
            </a:r>
            <a:r>
              <a:rPr lang="cs-CZ" sz="2000" dirty="0" err="1">
                <a:solidFill>
                  <a:srgbClr val="002060"/>
                </a:solidFill>
                <a:latin typeface="Times New Roman" panose="02020603050405020304" pitchFamily="18" charset="0"/>
                <a:cs typeface="Times New Roman" panose="02020603050405020304" pitchFamily="18" charset="0"/>
              </a:rPr>
              <a:t>dialogue</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with</a:t>
            </a:r>
            <a:r>
              <a:rPr lang="cs-CZ" sz="2000" dirty="0">
                <a:solidFill>
                  <a:srgbClr val="002060"/>
                </a:solidFill>
                <a:latin typeface="Times New Roman" panose="02020603050405020304" pitchFamily="18" charset="0"/>
                <a:cs typeface="Times New Roman" panose="02020603050405020304" pitchFamily="18" charset="0"/>
              </a:rPr>
              <a:t> business“, market </a:t>
            </a:r>
            <a:r>
              <a:rPr lang="cs-CZ" sz="2000" dirty="0" err="1">
                <a:solidFill>
                  <a:srgbClr val="002060"/>
                </a:solidFill>
                <a:latin typeface="Times New Roman" panose="02020603050405020304" pitchFamily="18" charset="0"/>
                <a:cs typeface="Times New Roman" panose="02020603050405020304" pitchFamily="18" charset="0"/>
              </a:rPr>
              <a:t>access</a:t>
            </a:r>
            <a:r>
              <a:rPr lang="cs-CZ" sz="2000" dirty="0">
                <a:solidFill>
                  <a:srgbClr val="002060"/>
                </a:solidFill>
                <a:latin typeface="Times New Roman" panose="02020603050405020304" pitchFamily="18" charset="0"/>
                <a:cs typeface="Times New Roman" panose="02020603050405020304" pitchFamily="18" charset="0"/>
              </a:rPr>
              <a:t> database, apod. </a:t>
            </a:r>
          </a:p>
          <a:p>
            <a:r>
              <a:rPr lang="cs-CZ" sz="2000" dirty="0">
                <a:solidFill>
                  <a:srgbClr val="002060"/>
                </a:solidFill>
                <a:latin typeface="Times New Roman" panose="02020603050405020304" pitchFamily="18" charset="0"/>
                <a:cs typeface="Times New Roman" panose="02020603050405020304" pitchFamily="18" charset="0"/>
              </a:rPr>
              <a:t>Euro </a:t>
            </a:r>
            <a:r>
              <a:rPr lang="cs-CZ" sz="2000" dirty="0" err="1">
                <a:solidFill>
                  <a:srgbClr val="002060"/>
                </a:solidFill>
                <a:latin typeface="Times New Roman" panose="02020603050405020304" pitchFamily="18" charset="0"/>
                <a:cs typeface="Times New Roman" panose="02020603050405020304" pitchFamily="18" charset="0"/>
              </a:rPr>
              <a:t>Info</a:t>
            </a:r>
            <a:r>
              <a:rPr lang="cs-CZ" sz="2000" dirty="0">
                <a:solidFill>
                  <a:srgbClr val="002060"/>
                </a:solidFill>
                <a:latin typeface="Times New Roman" panose="02020603050405020304" pitchFamily="18" charset="0"/>
                <a:cs typeface="Times New Roman" panose="02020603050405020304" pitchFamily="18" charset="0"/>
              </a:rPr>
              <a:t> Centrum – zastoupení v každé EU zemi. </a:t>
            </a:r>
          </a:p>
          <a:p>
            <a:r>
              <a:rPr lang="cs-CZ" sz="2000" dirty="0">
                <a:solidFill>
                  <a:srgbClr val="002060"/>
                </a:solidFill>
                <a:latin typeface="Times New Roman" panose="02020603050405020304" pitchFamily="18" charset="0"/>
                <a:cs typeface="Times New Roman" panose="02020603050405020304" pitchFamily="18" charset="0"/>
              </a:rPr>
              <a:t>CzechTrade, Businessinfo, Česká exportní banka, EGAP. </a:t>
            </a:r>
          </a:p>
          <a:p>
            <a:r>
              <a:rPr lang="cs-CZ" sz="2000" dirty="0">
                <a:solidFill>
                  <a:srgbClr val="002060"/>
                </a:solidFill>
                <a:latin typeface="Times New Roman" panose="02020603050405020304" pitchFamily="18" charset="0"/>
                <a:cs typeface="Times New Roman" panose="02020603050405020304" pitchFamily="18" charset="0"/>
              </a:rPr>
              <a:t>Hospodářská komora, profesní svazy (průmyslu a obchodu, cestovního ruchu, agrární informační systém, spedice a logistiky apod.).</a:t>
            </a:r>
          </a:p>
          <a:p>
            <a:r>
              <a:rPr lang="cs-CZ" sz="2000" dirty="0">
                <a:solidFill>
                  <a:srgbClr val="002060"/>
                </a:solidFill>
                <a:latin typeface="Times New Roman" panose="02020603050405020304" pitchFamily="18" charset="0"/>
                <a:cs typeface="Times New Roman" panose="02020603050405020304" pitchFamily="18" charset="0"/>
              </a:rPr>
              <a:t>Banky, KOMPASS, soukromé firmy, databázová centra (</a:t>
            </a:r>
            <a:r>
              <a:rPr lang="cs-CZ" sz="2000" dirty="0" err="1">
                <a:solidFill>
                  <a:srgbClr val="002060"/>
                </a:solidFill>
                <a:latin typeface="Times New Roman" panose="02020603050405020304" pitchFamily="18" charset="0"/>
                <a:cs typeface="Times New Roman" panose="02020603050405020304" pitchFamily="18" charset="0"/>
              </a:rPr>
              <a:t>ProQuest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KnowEurope</a:t>
            </a:r>
            <a:r>
              <a:rPr lang="cs-CZ" sz="2000" dirty="0">
                <a:solidFill>
                  <a:srgbClr val="002060"/>
                </a:solidFill>
                <a:latin typeface="Times New Roman" panose="02020603050405020304" pitchFamily="18" charset="0"/>
                <a:cs typeface="Times New Roman" panose="02020603050405020304" pitchFamily="18" charset="0"/>
              </a:rPr>
              <a:t>, JUSTIS </a:t>
            </a:r>
            <a:r>
              <a:rPr lang="cs-CZ" sz="2000" dirty="0" err="1">
                <a:solidFill>
                  <a:srgbClr val="002060"/>
                </a:solidFill>
                <a:latin typeface="Times New Roman" panose="02020603050405020304" pitchFamily="18" charset="0"/>
                <a:cs typeface="Times New Roman" panose="02020603050405020304" pitchFamily="18" charset="0"/>
              </a:rPr>
              <a:t>Celex</a:t>
            </a:r>
            <a:r>
              <a:rPr lang="cs-CZ" sz="2000" dirty="0">
                <a:solidFill>
                  <a:srgbClr val="002060"/>
                </a:solidFill>
                <a:latin typeface="Times New Roman" panose="02020603050405020304" pitchFamily="18" charset="0"/>
                <a:cs typeface="Times New Roman" panose="02020603050405020304" pitchFamily="18" charset="0"/>
              </a:rPr>
              <a:t> apod.).</a:t>
            </a:r>
          </a:p>
          <a:p>
            <a:r>
              <a:rPr lang="cs-CZ" sz="2000" dirty="0">
                <a:solidFill>
                  <a:srgbClr val="002060"/>
                </a:solidFill>
                <a:latin typeface="Times New Roman" panose="02020603050405020304" pitchFamily="18" charset="0"/>
                <a:cs typeface="Times New Roman" panose="02020603050405020304" pitchFamily="18" charset="0"/>
              </a:rPr>
              <a:t>Ministerstva, statistické úřady, ČNB.</a:t>
            </a:r>
          </a:p>
          <a:p>
            <a:r>
              <a:rPr lang="cs-CZ" sz="2000" dirty="0">
                <a:solidFill>
                  <a:srgbClr val="002060"/>
                </a:solidFill>
                <a:latin typeface="Times New Roman" panose="02020603050405020304" pitchFamily="18" charset="0"/>
                <a:cs typeface="Times New Roman" panose="02020603050405020304" pitchFamily="18" charset="0"/>
              </a:rPr>
              <a:t>Vždy hledám ekvivalent všech těchto v dané zemi! Informace zadarmo! (</a:t>
            </a:r>
            <a:r>
              <a:rPr lang="cs-CZ" sz="2000" dirty="0" err="1">
                <a:solidFill>
                  <a:srgbClr val="002060"/>
                </a:solidFill>
                <a:latin typeface="Times New Roman" panose="02020603050405020304" pitchFamily="18" charset="0"/>
                <a:cs typeface="Times New Roman" panose="02020603050405020304" pitchFamily="18" charset="0"/>
              </a:rPr>
              <a:t>pay</a:t>
            </a:r>
            <a:r>
              <a:rPr lang="cs-CZ" sz="2000" dirty="0">
                <a:solidFill>
                  <a:srgbClr val="002060"/>
                </a:solidFill>
                <a:latin typeface="Times New Roman" panose="02020603050405020304" pitchFamily="18" charset="0"/>
                <a:cs typeface="Times New Roman" panose="02020603050405020304" pitchFamily="18" charset="0"/>
              </a:rPr>
              <a:t>-as-</a:t>
            </a:r>
            <a:r>
              <a:rPr lang="cs-CZ" sz="2000" dirty="0" err="1">
                <a:solidFill>
                  <a:srgbClr val="002060"/>
                </a:solidFill>
                <a:latin typeface="Times New Roman" panose="02020603050405020304" pitchFamily="18" charset="0"/>
                <a:cs typeface="Times New Roman" panose="02020603050405020304" pitchFamily="18" charset="0"/>
              </a:rPr>
              <a:t>you</a:t>
            </a:r>
            <a:r>
              <a:rPr lang="cs-CZ" sz="2000" dirty="0">
                <a:solidFill>
                  <a:srgbClr val="002060"/>
                </a:solidFill>
                <a:latin typeface="Times New Roman" panose="02020603050405020304" pitchFamily="18" charset="0"/>
                <a:cs typeface="Times New Roman" panose="02020603050405020304" pitchFamily="18" charset="0"/>
              </a:rPr>
              <a:t>-go, </a:t>
            </a:r>
            <a:r>
              <a:rPr lang="cs-CZ" sz="2000" dirty="0" err="1">
                <a:solidFill>
                  <a:srgbClr val="002060"/>
                </a:solidFill>
                <a:latin typeface="Times New Roman" panose="02020603050405020304" pitchFamily="18" charset="0"/>
                <a:cs typeface="Times New Roman" panose="02020603050405020304" pitchFamily="18" charset="0"/>
              </a:rPr>
              <a:t>all-you-can-eat</a:t>
            </a:r>
            <a:r>
              <a:rPr lang="cs-CZ"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93686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280920" cy="3024336"/>
          </a:xfrm>
          <a:prstGeom prst="rect">
            <a:avLst/>
          </a:prstGeom>
        </p:spPr>
        <p:txBody>
          <a:bodyPr>
            <a:noAutofit/>
          </a:bodyPr>
          <a:lstStyle/>
          <a:p>
            <a:r>
              <a:rPr lang="cs-CZ" sz="2000" dirty="0">
                <a:solidFill>
                  <a:srgbClr val="002060"/>
                </a:solidFill>
                <a:hlinkClick r:id="rId3"/>
              </a:rPr>
              <a:t>Top 20</a:t>
            </a:r>
            <a:r>
              <a:rPr lang="cs-CZ" sz="2000" dirty="0">
                <a:solidFill>
                  <a:srgbClr val="002060"/>
                </a:solidFill>
              </a:rPr>
              <a:t> </a:t>
            </a:r>
            <a:r>
              <a:rPr lang="cs-CZ" sz="2000" dirty="0" err="1">
                <a:solidFill>
                  <a:srgbClr val="002060"/>
                </a:solidFill>
              </a:rPr>
              <a:t>global</a:t>
            </a:r>
            <a:r>
              <a:rPr lang="cs-CZ" sz="2000" dirty="0">
                <a:solidFill>
                  <a:srgbClr val="002060"/>
                </a:solidFill>
              </a:rPr>
              <a:t> </a:t>
            </a:r>
            <a:r>
              <a:rPr lang="cs-CZ" sz="2000" dirty="0" err="1">
                <a:solidFill>
                  <a:srgbClr val="002060"/>
                </a:solidFill>
              </a:rPr>
              <a:t>research</a:t>
            </a:r>
            <a:r>
              <a:rPr lang="cs-CZ" sz="2000" dirty="0">
                <a:solidFill>
                  <a:srgbClr val="002060"/>
                </a:solidFill>
              </a:rPr>
              <a:t> </a:t>
            </a:r>
            <a:r>
              <a:rPr lang="cs-CZ" sz="2000" dirty="0" err="1">
                <a:solidFill>
                  <a:srgbClr val="002060"/>
                </a:solidFill>
              </a:rPr>
              <a:t>companies</a:t>
            </a:r>
            <a:r>
              <a:rPr lang="cs-CZ" sz="2000" dirty="0">
                <a:solidFill>
                  <a:srgbClr val="002060"/>
                </a:solidFill>
              </a:rPr>
              <a:t>. </a:t>
            </a:r>
            <a:r>
              <a:rPr lang="cs-CZ" sz="2000" dirty="0">
                <a:solidFill>
                  <a:srgbClr val="002060"/>
                </a:solidFill>
                <a:hlinkClick r:id="rId4"/>
              </a:rPr>
              <a:t>By Statista</a:t>
            </a:r>
            <a:r>
              <a:rPr lang="cs-CZ" sz="2000" dirty="0">
                <a:solidFill>
                  <a:srgbClr val="002060"/>
                </a:solidFill>
              </a:rPr>
              <a:t>. </a:t>
            </a:r>
            <a:endParaRPr lang="cs-CZ" sz="2000" dirty="0">
              <a:solidFill>
                <a:srgbClr val="002060"/>
              </a:solidFill>
              <a:hlinkClick r:id="rId5"/>
            </a:endParaRPr>
          </a:p>
          <a:p>
            <a:r>
              <a:rPr lang="cs-CZ" sz="2000" dirty="0">
                <a:solidFill>
                  <a:srgbClr val="002060"/>
                </a:solidFill>
                <a:hlinkClick r:id="rId5"/>
              </a:rPr>
              <a:t>AC Nielsen</a:t>
            </a:r>
            <a:r>
              <a:rPr lang="cs-CZ" sz="2000" dirty="0">
                <a:solidFill>
                  <a:srgbClr val="002060"/>
                </a:solidFill>
              </a:rPr>
              <a:t> – </a:t>
            </a:r>
            <a:r>
              <a:rPr lang="cs-CZ" sz="2000" dirty="0">
                <a:solidFill>
                  <a:srgbClr val="002060"/>
                </a:solidFill>
                <a:hlinkClick r:id="rId6"/>
              </a:rPr>
              <a:t>konkrétní část zaměřená na pivo</a:t>
            </a:r>
            <a:r>
              <a:rPr lang="cs-CZ" sz="2000" dirty="0">
                <a:solidFill>
                  <a:srgbClr val="002060"/>
                </a:solidFill>
              </a:rPr>
              <a:t>, MEM RB, Dataservis. </a:t>
            </a:r>
          </a:p>
          <a:p>
            <a:r>
              <a:rPr lang="cs-CZ" sz="2000" dirty="0">
                <a:solidFill>
                  <a:srgbClr val="002060"/>
                </a:solidFill>
                <a:hlinkClick r:id="rId7"/>
              </a:rPr>
              <a:t>Gartner</a:t>
            </a:r>
            <a:r>
              <a:rPr lang="cs-CZ" sz="2000" dirty="0">
                <a:solidFill>
                  <a:srgbClr val="002060"/>
                </a:solidFill>
              </a:rPr>
              <a:t>. </a:t>
            </a:r>
          </a:p>
          <a:p>
            <a:r>
              <a:rPr lang="cs-CZ" sz="2000" dirty="0">
                <a:solidFill>
                  <a:srgbClr val="002060"/>
                </a:solidFill>
                <a:hlinkClick r:id="rId8"/>
              </a:rPr>
              <a:t>Kantar</a:t>
            </a:r>
            <a:r>
              <a:rPr lang="cs-CZ" sz="2000" dirty="0">
                <a:solidFill>
                  <a:srgbClr val="002060"/>
                </a:solidFill>
              </a:rPr>
              <a:t>. </a:t>
            </a:r>
          </a:p>
          <a:p>
            <a:r>
              <a:rPr lang="cs-CZ" sz="2000" dirty="0" err="1">
                <a:solidFill>
                  <a:srgbClr val="002060"/>
                </a:solidFill>
              </a:rPr>
              <a:t>Datamonitor</a:t>
            </a:r>
            <a:r>
              <a:rPr lang="cs-CZ" sz="2000" dirty="0">
                <a:solidFill>
                  <a:srgbClr val="002060"/>
                </a:solidFill>
              </a:rPr>
              <a:t> do 2015, pak </a:t>
            </a:r>
            <a:r>
              <a:rPr lang="cs-CZ" sz="2000" dirty="0">
                <a:solidFill>
                  <a:srgbClr val="002060"/>
                </a:solidFill>
                <a:hlinkClick r:id="rId9"/>
              </a:rPr>
              <a:t>GlobalData</a:t>
            </a:r>
            <a:r>
              <a:rPr lang="cs-CZ" sz="2000" dirty="0">
                <a:solidFill>
                  <a:srgbClr val="002060"/>
                </a:solidFill>
              </a:rPr>
              <a:t>, </a:t>
            </a:r>
            <a:r>
              <a:rPr lang="cs-CZ" sz="2000" dirty="0">
                <a:solidFill>
                  <a:srgbClr val="002060"/>
                </a:solidFill>
                <a:hlinkClick r:id="rId10"/>
              </a:rPr>
              <a:t>Euromonitor</a:t>
            </a:r>
            <a:r>
              <a:rPr lang="cs-CZ" sz="2000" dirty="0">
                <a:solidFill>
                  <a:srgbClr val="002060"/>
                </a:solidFill>
              </a:rPr>
              <a:t>, </a:t>
            </a:r>
            <a:r>
              <a:rPr lang="cs-CZ" sz="2000" dirty="0" err="1">
                <a:solidFill>
                  <a:srgbClr val="002060"/>
                </a:solidFill>
              </a:rPr>
              <a:t>Deloitte</a:t>
            </a:r>
            <a:r>
              <a:rPr lang="cs-CZ" sz="2000" dirty="0">
                <a:solidFill>
                  <a:srgbClr val="002060"/>
                </a:solidFill>
              </a:rPr>
              <a:t>, </a:t>
            </a:r>
            <a:r>
              <a:rPr lang="cs-CZ" sz="2000" dirty="0" err="1">
                <a:solidFill>
                  <a:srgbClr val="002060"/>
                </a:solidFill>
              </a:rPr>
              <a:t>Accenture</a:t>
            </a:r>
            <a:r>
              <a:rPr lang="cs-CZ" sz="2000" dirty="0">
                <a:solidFill>
                  <a:srgbClr val="002060"/>
                </a:solidFill>
              </a:rPr>
              <a:t>.</a:t>
            </a:r>
          </a:p>
          <a:p>
            <a:r>
              <a:rPr lang="cs-CZ" sz="2000" dirty="0">
                <a:solidFill>
                  <a:srgbClr val="002060"/>
                </a:solidFill>
                <a:hlinkClick r:id="rId11"/>
              </a:rPr>
              <a:t>Esomar</a:t>
            </a:r>
            <a:r>
              <a:rPr lang="cs-CZ" sz="2000" dirty="0">
                <a:solidFill>
                  <a:srgbClr val="002060"/>
                </a:solidFill>
              </a:rPr>
              <a:t>.</a:t>
            </a:r>
          </a:p>
          <a:p>
            <a:endParaRPr lang="cs-CZ" sz="2000" dirty="0">
              <a:solidFill>
                <a:srgbClr val="002060"/>
              </a:solidFill>
            </a:endParaRPr>
          </a:p>
          <a:p>
            <a:endParaRPr lang="cs-CZ" sz="2000" dirty="0">
              <a:solidFill>
                <a:srgbClr val="002060"/>
              </a:solidFill>
            </a:endParaRPr>
          </a:p>
          <a:p>
            <a:pPr marL="0" indent="0">
              <a:buNone/>
            </a:pPr>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Mezinárodní agentury</a:t>
            </a:r>
          </a:p>
        </p:txBody>
      </p:sp>
    </p:spTree>
    <p:extLst>
      <p:ext uri="{BB962C8B-B14F-4D97-AF65-F5344CB8AC3E}">
        <p14:creationId xmlns:p14="http://schemas.microsoft.com/office/powerpoint/2010/main" val="1871203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Terénní (primární) výzkum (</a:t>
            </a:r>
            <a:r>
              <a:rPr lang="cs-CZ" sz="2000" dirty="0" err="1">
                <a:solidFill>
                  <a:srgbClr val="002060"/>
                </a:solidFill>
              </a:rPr>
              <a:t>field</a:t>
            </a:r>
            <a:r>
              <a:rPr lang="cs-CZ" sz="2000" dirty="0">
                <a:solidFill>
                  <a:srgbClr val="002060"/>
                </a:solidFill>
              </a:rPr>
              <a:t> </a:t>
            </a:r>
            <a:r>
              <a:rPr lang="cs-CZ" sz="2000" dirty="0" err="1">
                <a:solidFill>
                  <a:srgbClr val="002060"/>
                </a:solidFill>
              </a:rPr>
              <a:t>research</a:t>
            </a:r>
            <a:r>
              <a:rPr lang="cs-CZ" sz="2000" dirty="0">
                <a:solidFill>
                  <a:srgbClr val="002060"/>
                </a:solidFill>
              </a:rPr>
              <a:t>) – realizace vlastního výzkumu v konkrétních podmínkách cílové země. </a:t>
            </a:r>
          </a:p>
          <a:p>
            <a:r>
              <a:rPr lang="cs-CZ" sz="2000" dirty="0">
                <a:solidFill>
                  <a:srgbClr val="002060"/>
                </a:solidFill>
              </a:rPr>
              <a:t>Využívám až v případě, že sekundární data neposkytují dostatek informací k učinění rozhodnutí. </a:t>
            </a:r>
          </a:p>
          <a:p>
            <a:r>
              <a:rPr lang="cs-CZ" sz="2000" dirty="0">
                <a:solidFill>
                  <a:srgbClr val="002060"/>
                </a:solidFill>
              </a:rPr>
              <a:t>Náročné na zdroje (finanční, časové) – mohu se s někým spojit? Mohu informace někde zakoupit? – </a:t>
            </a:r>
            <a:r>
              <a:rPr lang="cs-CZ" sz="2000" dirty="0" err="1">
                <a:solidFill>
                  <a:srgbClr val="002060"/>
                </a:solidFill>
              </a:rPr>
              <a:t>outsourcování</a:t>
            </a:r>
            <a:r>
              <a:rPr lang="cs-CZ" sz="2000" dirty="0">
                <a:solidFill>
                  <a:srgbClr val="002060"/>
                </a:solidFill>
              </a:rPr>
              <a:t> výzkumné agentuře. (spojení s místní univerzitou)</a:t>
            </a:r>
          </a:p>
        </p:txBody>
      </p:sp>
      <p:sp>
        <p:nvSpPr>
          <p:cNvPr id="6" name="Nadpis 5"/>
          <p:cNvSpPr>
            <a:spLocks noGrp="1"/>
          </p:cNvSpPr>
          <p:nvPr>
            <p:ph type="title"/>
          </p:nvPr>
        </p:nvSpPr>
        <p:spPr>
          <a:xfrm>
            <a:off x="107504" y="195486"/>
            <a:ext cx="8136904" cy="507703"/>
          </a:xfrm>
        </p:spPr>
        <p:txBody>
          <a:bodyPr/>
          <a:lstStyle/>
          <a:p>
            <a:r>
              <a:rPr lang="cs-CZ" dirty="0"/>
              <a:t>Metody mezinárodního výzkumu</a:t>
            </a:r>
          </a:p>
        </p:txBody>
      </p:sp>
    </p:spTree>
    <p:extLst>
      <p:ext uri="{BB962C8B-B14F-4D97-AF65-F5344CB8AC3E}">
        <p14:creationId xmlns:p14="http://schemas.microsoft.com/office/powerpoint/2010/main" val="39850923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marL="609600" indent="-609600"/>
            <a:r>
              <a:rPr lang="cs-CZ" altLang="en-US" sz="1800" b="1" dirty="0" err="1">
                <a:solidFill>
                  <a:srgbClr val="002060"/>
                </a:solidFill>
              </a:rPr>
              <a:t>pre</a:t>
            </a:r>
            <a:r>
              <a:rPr lang="cs-CZ" altLang="en-US" sz="1800" b="1" dirty="0">
                <a:solidFill>
                  <a:srgbClr val="002060"/>
                </a:solidFill>
              </a:rPr>
              <a:t>-testy </a:t>
            </a:r>
            <a:r>
              <a:rPr lang="cs-CZ" altLang="en-US" sz="1800" dirty="0">
                <a:solidFill>
                  <a:srgbClr val="002060"/>
                </a:solidFill>
              </a:rPr>
              <a:t>(před zahájením kampaně)</a:t>
            </a:r>
            <a:endParaRPr lang="cs-CZ" altLang="en-US" sz="1800" b="1" dirty="0">
              <a:solidFill>
                <a:srgbClr val="002060"/>
              </a:solidFill>
            </a:endParaRPr>
          </a:p>
          <a:p>
            <a:pPr marL="609600" indent="-609600"/>
            <a:r>
              <a:rPr lang="cs-CZ" altLang="en-US" sz="1800" b="1" dirty="0">
                <a:solidFill>
                  <a:srgbClr val="002060"/>
                </a:solidFill>
              </a:rPr>
              <a:t>průběžné testy</a:t>
            </a:r>
            <a:r>
              <a:rPr lang="cs-CZ" altLang="en-US" sz="1800" dirty="0">
                <a:solidFill>
                  <a:srgbClr val="002060"/>
                </a:solidFill>
              </a:rPr>
              <a:t> (umožňují průběžné korekce)</a:t>
            </a:r>
            <a:endParaRPr lang="cs-CZ" altLang="en-US" sz="1800" b="1" dirty="0">
              <a:solidFill>
                <a:srgbClr val="002060"/>
              </a:solidFill>
            </a:endParaRPr>
          </a:p>
          <a:p>
            <a:pPr marL="609600" indent="-609600"/>
            <a:r>
              <a:rPr lang="cs-CZ" altLang="en-US" sz="1800" b="1" dirty="0">
                <a:solidFill>
                  <a:srgbClr val="002060"/>
                </a:solidFill>
              </a:rPr>
              <a:t>post-testy</a:t>
            </a:r>
            <a:r>
              <a:rPr lang="cs-CZ" altLang="en-US" sz="1800" dirty="0">
                <a:solidFill>
                  <a:srgbClr val="002060"/>
                </a:solidFill>
              </a:rPr>
              <a:t> (po skončení kampaně)</a:t>
            </a:r>
            <a:endParaRPr lang="cs-CZ" altLang="en-US" sz="1800" b="1" dirty="0">
              <a:solidFill>
                <a:srgbClr val="002060"/>
              </a:solidFill>
            </a:endParaRPr>
          </a:p>
          <a:p>
            <a:pPr marL="609600" indent="-609600"/>
            <a:r>
              <a:rPr lang="cs-CZ" altLang="en-US" sz="1800" b="1" dirty="0">
                <a:solidFill>
                  <a:srgbClr val="002060"/>
                </a:solidFill>
              </a:rPr>
              <a:t>trackingové studie</a:t>
            </a:r>
            <a:r>
              <a:rPr lang="cs-CZ" altLang="en-US" sz="1800" dirty="0">
                <a:solidFill>
                  <a:srgbClr val="002060"/>
                </a:solidFill>
              </a:rPr>
              <a:t> (dlouhodobé opakované studie)</a:t>
            </a:r>
          </a:p>
          <a:p>
            <a:r>
              <a:rPr lang="cs-CZ" sz="1800" dirty="0">
                <a:solidFill>
                  <a:srgbClr val="002060"/>
                </a:solidFill>
              </a:rPr>
              <a:t>Kontinuální výzkum probíhá průběžně. </a:t>
            </a:r>
          </a:p>
          <a:p>
            <a:r>
              <a:rPr lang="cs-CZ" sz="1800" dirty="0">
                <a:solidFill>
                  <a:srgbClr val="002060"/>
                </a:solidFill>
              </a:rPr>
              <a:t>Syndikovaný výzkum = výzkum zaměřený na obecnější téma zajímavé pro více subjektů. </a:t>
            </a:r>
          </a:p>
          <a:p>
            <a:r>
              <a:rPr lang="cs-CZ" sz="1800" dirty="0">
                <a:solidFill>
                  <a:srgbClr val="002060"/>
                </a:solidFill>
              </a:rPr>
              <a:t>Rozložení nákladů – lepší dostupnost. Levnější než </a:t>
            </a:r>
            <a:r>
              <a:rPr lang="cs-CZ" sz="1800" dirty="0" err="1">
                <a:solidFill>
                  <a:srgbClr val="002060"/>
                </a:solidFill>
              </a:rPr>
              <a:t>trackingová</a:t>
            </a:r>
            <a:r>
              <a:rPr lang="cs-CZ" sz="1800" dirty="0">
                <a:solidFill>
                  <a:srgbClr val="002060"/>
                </a:solidFill>
              </a:rPr>
              <a:t> studie pro jeden subjekt. </a:t>
            </a:r>
          </a:p>
          <a:p>
            <a:r>
              <a:rPr lang="cs-CZ" sz="1800" dirty="0">
                <a:solidFill>
                  <a:srgbClr val="002060"/>
                </a:solidFill>
              </a:rPr>
              <a:t>Sledování tržních trendů u jednotlivých značek, komodit, vývojů cen apod. – sledujeme i konkurenci.</a:t>
            </a:r>
          </a:p>
          <a:p>
            <a:r>
              <a:rPr lang="cs-CZ" sz="1800" dirty="0">
                <a:solidFill>
                  <a:srgbClr val="002060"/>
                </a:solidFill>
              </a:rPr>
              <a:t>Jen kontinuální výzkum umožňuje sledovat účinnost marketingové komunikace! </a:t>
            </a:r>
            <a:endParaRPr lang="en-US" sz="1800" dirty="0">
              <a:solidFill>
                <a:srgbClr val="002060"/>
              </a:solidFill>
            </a:endParaRPr>
          </a:p>
        </p:txBody>
      </p:sp>
      <p:sp>
        <p:nvSpPr>
          <p:cNvPr id="6" name="Nadpis 5"/>
          <p:cNvSpPr>
            <a:spLocks noGrp="1"/>
          </p:cNvSpPr>
          <p:nvPr>
            <p:ph type="title"/>
          </p:nvPr>
        </p:nvSpPr>
        <p:spPr>
          <a:xfrm>
            <a:off x="179512" y="195486"/>
            <a:ext cx="6408712" cy="507703"/>
          </a:xfrm>
        </p:spPr>
        <p:txBody>
          <a:bodyPr/>
          <a:lstStyle/>
          <a:p>
            <a:r>
              <a:rPr lang="cs-CZ" dirty="0"/>
              <a:t>3 Kontinuální vs. jednorázový výzkum</a:t>
            </a:r>
          </a:p>
        </p:txBody>
      </p:sp>
    </p:spTree>
    <p:extLst>
      <p:ext uri="{BB962C8B-B14F-4D97-AF65-F5344CB8AC3E}">
        <p14:creationId xmlns:p14="http://schemas.microsoft.com/office/powerpoint/2010/main" val="211625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800" dirty="0">
                <a:solidFill>
                  <a:srgbClr val="002060"/>
                </a:solidFill>
              </a:rPr>
              <a:t>Důvody vstupu firem na mezinárodní trhy se dají ale i zobecnit do těchto kategorií:</a:t>
            </a:r>
          </a:p>
          <a:p>
            <a:pPr lvl="1"/>
            <a:r>
              <a:rPr lang="cs-CZ" sz="2400" dirty="0">
                <a:solidFill>
                  <a:srgbClr val="002060"/>
                </a:solidFill>
              </a:rPr>
              <a:t>zvyšování prodejů a vše s tím spojené,</a:t>
            </a:r>
          </a:p>
          <a:p>
            <a:pPr lvl="1"/>
            <a:r>
              <a:rPr lang="cs-CZ" sz="2400" dirty="0">
                <a:solidFill>
                  <a:srgbClr val="002060"/>
                </a:solidFill>
              </a:rPr>
              <a:t>získávání zdrojů,</a:t>
            </a:r>
          </a:p>
          <a:p>
            <a:pPr lvl="1"/>
            <a:r>
              <a:rPr lang="cs-CZ" sz="2400" dirty="0">
                <a:solidFill>
                  <a:srgbClr val="002060"/>
                </a:solidFill>
              </a:rPr>
              <a:t>diversifikace dodavatelů a odběratelů,</a:t>
            </a:r>
          </a:p>
          <a:p>
            <a:pPr lvl="1"/>
            <a:r>
              <a:rPr lang="cs-CZ" sz="2400" dirty="0">
                <a:solidFill>
                  <a:srgbClr val="002060"/>
                </a:solidFill>
              </a:rPr>
              <a:t>minimalizace konkurenčních rizik.</a:t>
            </a:r>
          </a:p>
        </p:txBody>
      </p:sp>
      <p:sp>
        <p:nvSpPr>
          <p:cNvPr id="6" name="Nadpis 5"/>
          <p:cNvSpPr>
            <a:spLocks noGrp="1"/>
          </p:cNvSpPr>
          <p:nvPr>
            <p:ph type="title"/>
          </p:nvPr>
        </p:nvSpPr>
        <p:spPr>
          <a:xfrm>
            <a:off x="179512" y="195486"/>
            <a:ext cx="7128792" cy="507703"/>
          </a:xfrm>
        </p:spPr>
        <p:txBody>
          <a:bodyPr/>
          <a:lstStyle/>
          <a:p>
            <a:r>
              <a:rPr lang="cs-CZ" dirty="0"/>
              <a:t>Důvody a faktory pro vstup na mezinárodní trhy</a:t>
            </a:r>
          </a:p>
        </p:txBody>
      </p:sp>
    </p:spTree>
    <p:extLst>
      <p:ext uri="{BB962C8B-B14F-4D97-AF65-F5344CB8AC3E}">
        <p14:creationId xmlns:p14="http://schemas.microsoft.com/office/powerpoint/2010/main" val="1199158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Sledujeme vývoje podílů na trhu jednotlivých produktů/značek, úspěšnost uvádění nových produktů na trh, vliv cenové politiky, efektivnost distribučních cest apod.</a:t>
            </a:r>
          </a:p>
          <a:p>
            <a:r>
              <a:rPr lang="cs-CZ" sz="2000" dirty="0">
                <a:solidFill>
                  <a:srgbClr val="002060"/>
                </a:solidFill>
              </a:rPr>
              <a:t>3 typy kontinuálních výzkumů – panely prodejen, spotřebitelské panely a omnibusové výzkumy. </a:t>
            </a:r>
          </a:p>
          <a:p>
            <a:r>
              <a:rPr lang="cs-CZ" sz="2000" dirty="0">
                <a:solidFill>
                  <a:srgbClr val="002060"/>
                </a:solidFill>
              </a:rPr>
              <a:t>Panely slouží ke sledování veličiny v čase – dotazování se provádí opakovaně v pravidelných intervalech se stejnými respondenty tvořícími panel. </a:t>
            </a:r>
          </a:p>
          <a:p>
            <a:r>
              <a:rPr lang="cs-CZ" sz="2000" dirty="0">
                <a:solidFill>
                  <a:srgbClr val="002060"/>
                </a:solidFill>
              </a:rPr>
              <a:t>Omnibus – dotazování na více témat od více zadavatelů. </a:t>
            </a:r>
          </a:p>
        </p:txBody>
      </p:sp>
      <p:sp>
        <p:nvSpPr>
          <p:cNvPr id="6" name="Nadpis 5"/>
          <p:cNvSpPr>
            <a:spLocks noGrp="1"/>
          </p:cNvSpPr>
          <p:nvPr>
            <p:ph type="title"/>
          </p:nvPr>
        </p:nvSpPr>
        <p:spPr>
          <a:xfrm>
            <a:off x="179512" y="195486"/>
            <a:ext cx="6336704" cy="507703"/>
          </a:xfrm>
        </p:spPr>
        <p:txBody>
          <a:bodyPr/>
          <a:lstStyle/>
          <a:p>
            <a:r>
              <a:rPr lang="cs-CZ" dirty="0"/>
              <a:t>Kontinuální vs. jednorázový výzkum</a:t>
            </a:r>
          </a:p>
        </p:txBody>
      </p:sp>
    </p:spTree>
    <p:extLst>
      <p:ext uri="{BB962C8B-B14F-4D97-AF65-F5344CB8AC3E}">
        <p14:creationId xmlns:p14="http://schemas.microsoft.com/office/powerpoint/2010/main" val="3677200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1800" dirty="0">
                <a:solidFill>
                  <a:srgbClr val="002060"/>
                </a:solidFill>
              </a:rPr>
              <a:t>Reprezentativní vzorek maloobchodní sítě dané země (</a:t>
            </a:r>
            <a:r>
              <a:rPr lang="cs-CZ" sz="1800" dirty="0" err="1">
                <a:solidFill>
                  <a:srgbClr val="002060"/>
                </a:solidFill>
              </a:rPr>
              <a:t>retailer</a:t>
            </a:r>
            <a:r>
              <a:rPr lang="cs-CZ" sz="1800" dirty="0">
                <a:solidFill>
                  <a:srgbClr val="002060"/>
                </a:solidFill>
              </a:rPr>
              <a:t> </a:t>
            </a:r>
            <a:r>
              <a:rPr lang="cs-CZ" sz="1800" dirty="0" err="1">
                <a:solidFill>
                  <a:srgbClr val="002060"/>
                </a:solidFill>
              </a:rPr>
              <a:t>panels</a:t>
            </a:r>
            <a:r>
              <a:rPr lang="cs-CZ" sz="1800" dirty="0">
                <a:solidFill>
                  <a:srgbClr val="002060"/>
                </a:solidFill>
              </a:rPr>
              <a:t>).</a:t>
            </a:r>
          </a:p>
          <a:p>
            <a:pPr lvl="0"/>
            <a:r>
              <a:rPr lang="cs-CZ" sz="1800" dirty="0">
                <a:solidFill>
                  <a:srgbClr val="002060"/>
                </a:solidFill>
              </a:rPr>
              <a:t>Informace jsou pravidelně získávány z existující prodejní sítě, tj. od hypermarketů, supermarketů, specializovaných prodejen, samoobsluh, pultových prodejen, diskontních prodejen a cash &amp; </a:t>
            </a:r>
            <a:r>
              <a:rPr lang="cs-CZ" sz="1800" dirty="0" err="1">
                <a:solidFill>
                  <a:srgbClr val="002060"/>
                </a:solidFill>
              </a:rPr>
              <a:t>carry</a:t>
            </a:r>
            <a:r>
              <a:rPr lang="cs-CZ" sz="1800" dirty="0">
                <a:solidFill>
                  <a:srgbClr val="002060"/>
                </a:solidFill>
              </a:rPr>
              <a:t>. </a:t>
            </a:r>
          </a:p>
          <a:p>
            <a:pPr lvl="0"/>
            <a:r>
              <a:rPr lang="cs-CZ" sz="1800" dirty="0">
                <a:solidFill>
                  <a:srgbClr val="002060"/>
                </a:solidFill>
              </a:rPr>
              <a:t>Přes čárové kódy se udělá „audit“ v prodejně. </a:t>
            </a:r>
          </a:p>
          <a:p>
            <a:pPr lvl="0"/>
            <a:r>
              <a:rPr lang="cs-CZ" sz="1800" dirty="0">
                <a:solidFill>
                  <a:srgbClr val="002060"/>
                </a:solidFill>
              </a:rPr>
              <a:t>Sledujeme velikost trhu, trendy v prodávaném zboží, účinnost akcí na podporu prodeje a komunikace obecně, cenové změny (mezičlánků). </a:t>
            </a:r>
          </a:p>
          <a:p>
            <a:pPr lvl="0"/>
            <a:r>
              <a:rPr lang="cs-CZ" sz="1800" dirty="0">
                <a:solidFill>
                  <a:srgbClr val="002060"/>
                </a:solidFill>
              </a:rPr>
              <a:t>Problém – nevysvětluje chování, jen poskytuje statistická data – pomáhá logistice. </a:t>
            </a:r>
          </a:p>
        </p:txBody>
      </p:sp>
      <p:sp>
        <p:nvSpPr>
          <p:cNvPr id="6" name="Nadpis 5"/>
          <p:cNvSpPr>
            <a:spLocks noGrp="1"/>
          </p:cNvSpPr>
          <p:nvPr>
            <p:ph type="title"/>
          </p:nvPr>
        </p:nvSpPr>
        <p:spPr>
          <a:xfrm>
            <a:off x="179512" y="195486"/>
            <a:ext cx="5256584" cy="507703"/>
          </a:xfrm>
        </p:spPr>
        <p:txBody>
          <a:bodyPr/>
          <a:lstStyle/>
          <a:p>
            <a:r>
              <a:rPr lang="cs-CZ" dirty="0"/>
              <a:t>Panel prodejen</a:t>
            </a:r>
          </a:p>
        </p:txBody>
      </p:sp>
    </p:spTree>
    <p:extLst>
      <p:ext uri="{BB962C8B-B14F-4D97-AF65-F5344CB8AC3E}">
        <p14:creationId xmlns:p14="http://schemas.microsoft.com/office/powerpoint/2010/main" val="41787444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Reprezentativní výběr spotřebitelů dané země (</a:t>
            </a:r>
            <a:r>
              <a:rPr lang="cs-CZ" sz="2000" dirty="0" err="1">
                <a:solidFill>
                  <a:srgbClr val="002060"/>
                </a:solidFill>
              </a:rPr>
              <a:t>consumer</a:t>
            </a:r>
            <a:r>
              <a:rPr lang="cs-CZ" sz="2000" dirty="0">
                <a:solidFill>
                  <a:srgbClr val="002060"/>
                </a:solidFill>
              </a:rPr>
              <a:t> </a:t>
            </a:r>
            <a:r>
              <a:rPr lang="cs-CZ" sz="2000" dirty="0" err="1">
                <a:solidFill>
                  <a:srgbClr val="002060"/>
                </a:solidFill>
              </a:rPr>
              <a:t>panels</a:t>
            </a:r>
            <a:r>
              <a:rPr lang="cs-CZ" sz="2000" dirty="0">
                <a:solidFill>
                  <a:srgbClr val="002060"/>
                </a:solidFill>
              </a:rPr>
              <a:t>, </a:t>
            </a:r>
            <a:r>
              <a:rPr lang="cs-CZ" sz="2000" dirty="0" err="1">
                <a:solidFill>
                  <a:srgbClr val="002060"/>
                </a:solidFill>
              </a:rPr>
              <a:t>consumer</a:t>
            </a:r>
            <a:r>
              <a:rPr lang="cs-CZ" sz="2000" dirty="0">
                <a:solidFill>
                  <a:srgbClr val="002060"/>
                </a:solidFill>
              </a:rPr>
              <a:t> </a:t>
            </a:r>
            <a:r>
              <a:rPr lang="cs-CZ" sz="2000" dirty="0" err="1">
                <a:solidFill>
                  <a:srgbClr val="002060"/>
                </a:solidFill>
              </a:rPr>
              <a:t>scan</a:t>
            </a:r>
            <a:r>
              <a:rPr lang="cs-CZ" sz="2000" dirty="0">
                <a:solidFill>
                  <a:srgbClr val="002060"/>
                </a:solidFill>
              </a:rPr>
              <a:t>).</a:t>
            </a:r>
          </a:p>
          <a:p>
            <a:r>
              <a:rPr lang="cs-CZ" sz="2000" dirty="0">
                <a:solidFill>
                  <a:srgbClr val="002060"/>
                </a:solidFill>
              </a:rPr>
              <a:t>Vybrané domácnosti zaznamenávají všechny nákupy do nákupního deníku v týdenních intervalech (dnes často příruční skener na čárové kódy). </a:t>
            </a:r>
          </a:p>
          <a:p>
            <a:r>
              <a:rPr lang="cs-CZ" sz="2000" dirty="0">
                <a:solidFill>
                  <a:srgbClr val="002060"/>
                </a:solidFill>
              </a:rPr>
              <a:t>Pravidelná obnova panelu a školení spotřebitelů.</a:t>
            </a:r>
          </a:p>
          <a:p>
            <a:r>
              <a:rPr lang="cs-CZ" sz="2000" dirty="0">
                <a:solidFill>
                  <a:srgbClr val="002060"/>
                </a:solidFill>
              </a:rPr>
              <a:t>Důležitá je velikost vzorku a jeho reprezentativnost. </a:t>
            </a:r>
          </a:p>
          <a:p>
            <a:r>
              <a:rPr lang="cs-CZ" sz="2000" dirty="0">
                <a:solidFill>
                  <a:srgbClr val="002060"/>
                </a:solidFill>
              </a:rPr>
              <a:t>Zjišťujeme opět trendy v nákupech a reakce na naše akce – ale tentokrát je máme doplněny i o informace o spotřebitelích – můžeme hledat vzory chování a přizpůsobovat naše marketingové aktivity.</a:t>
            </a:r>
          </a:p>
        </p:txBody>
      </p:sp>
      <p:sp>
        <p:nvSpPr>
          <p:cNvPr id="6" name="Nadpis 5"/>
          <p:cNvSpPr>
            <a:spLocks noGrp="1"/>
          </p:cNvSpPr>
          <p:nvPr>
            <p:ph type="title"/>
          </p:nvPr>
        </p:nvSpPr>
        <p:spPr>
          <a:xfrm>
            <a:off x="179512" y="195486"/>
            <a:ext cx="6984776" cy="507703"/>
          </a:xfrm>
        </p:spPr>
        <p:txBody>
          <a:bodyPr/>
          <a:lstStyle/>
          <a:p>
            <a:r>
              <a:rPr lang="cs-CZ" dirty="0"/>
              <a:t>Spotřebitelské panely, panely domácností</a:t>
            </a:r>
          </a:p>
        </p:txBody>
      </p:sp>
    </p:spTree>
    <p:extLst>
      <p:ext uri="{BB962C8B-B14F-4D97-AF65-F5344CB8AC3E}">
        <p14:creationId xmlns:p14="http://schemas.microsoft.com/office/powerpoint/2010/main" val="3220087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Vícetematická</a:t>
            </a:r>
            <a:r>
              <a:rPr lang="cs-CZ" sz="2000" dirty="0">
                <a:solidFill>
                  <a:srgbClr val="002060"/>
                </a:solidFill>
              </a:rPr>
              <a:t> šetření probíhající nejčastěji formou dotazování. </a:t>
            </a:r>
          </a:p>
          <a:p>
            <a:r>
              <a:rPr lang="cs-CZ" sz="2000" dirty="0">
                <a:solidFill>
                  <a:srgbClr val="002060"/>
                </a:solidFill>
              </a:rPr>
              <a:t>Zahrnuje široké spektrum témat a každá firma může zadat několik svých vlastních otázek. </a:t>
            </a:r>
          </a:p>
          <a:p>
            <a:r>
              <a:rPr lang="cs-CZ" sz="2000" dirty="0">
                <a:solidFill>
                  <a:srgbClr val="002060"/>
                </a:solidFill>
              </a:rPr>
              <a:t>Největší výhodou – nižší cena. </a:t>
            </a:r>
          </a:p>
          <a:p>
            <a:r>
              <a:rPr lang="cs-CZ" sz="2000" dirty="0">
                <a:solidFill>
                  <a:srgbClr val="002060"/>
                </a:solidFill>
              </a:rPr>
              <a:t>Výzkum je operativní – lze rychle měnit skladbu otázek. </a:t>
            </a:r>
          </a:p>
          <a:p>
            <a:r>
              <a:rPr lang="cs-CZ" sz="2000" dirty="0">
                <a:solidFill>
                  <a:srgbClr val="002060"/>
                </a:solidFill>
              </a:rPr>
              <a:t>Výzkum lze přesně zacílit na jeden segment. </a:t>
            </a:r>
          </a:p>
          <a:p>
            <a:r>
              <a:rPr lang="cs-CZ" sz="2000" dirty="0">
                <a:solidFill>
                  <a:srgbClr val="002060"/>
                </a:solidFill>
              </a:rPr>
              <a:t>Problémem je při udržení nízké ceny reprezentativnost vzorku a kvalita získaných informací. </a:t>
            </a:r>
          </a:p>
        </p:txBody>
      </p:sp>
      <p:sp>
        <p:nvSpPr>
          <p:cNvPr id="6" name="Nadpis 5"/>
          <p:cNvSpPr>
            <a:spLocks noGrp="1"/>
          </p:cNvSpPr>
          <p:nvPr>
            <p:ph type="title"/>
          </p:nvPr>
        </p:nvSpPr>
        <p:spPr>
          <a:xfrm>
            <a:off x="179512" y="195486"/>
            <a:ext cx="4968552" cy="507703"/>
          </a:xfrm>
        </p:spPr>
        <p:txBody>
          <a:bodyPr/>
          <a:lstStyle/>
          <a:p>
            <a:r>
              <a:rPr lang="cs-CZ" dirty="0"/>
              <a:t>Omnibusové výzkumy</a:t>
            </a:r>
          </a:p>
        </p:txBody>
      </p:sp>
    </p:spTree>
    <p:extLst>
      <p:ext uri="{BB962C8B-B14F-4D97-AF65-F5344CB8AC3E}">
        <p14:creationId xmlns:p14="http://schemas.microsoft.com/office/powerpoint/2010/main" val="40320640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r>
              <a:rPr lang="cs-CZ" sz="2000" dirty="0">
                <a:solidFill>
                  <a:srgbClr val="002060"/>
                </a:solidFill>
              </a:rPr>
              <a:t>Monotematické i </a:t>
            </a:r>
            <a:r>
              <a:rPr lang="cs-CZ" sz="2000" dirty="0" err="1">
                <a:solidFill>
                  <a:srgbClr val="002060"/>
                </a:solidFill>
              </a:rPr>
              <a:t>vícetematické</a:t>
            </a:r>
            <a:r>
              <a:rPr lang="cs-CZ" sz="2000" dirty="0">
                <a:solidFill>
                  <a:srgbClr val="002060"/>
                </a:solidFill>
              </a:rPr>
              <a:t>. </a:t>
            </a:r>
          </a:p>
          <a:p>
            <a:r>
              <a:rPr lang="cs-CZ" sz="2000" dirty="0">
                <a:solidFill>
                  <a:srgbClr val="002060"/>
                </a:solidFill>
              </a:rPr>
              <a:t>Mohou být formou </a:t>
            </a:r>
            <a:r>
              <a:rPr lang="cs-CZ" sz="2000" dirty="0" err="1">
                <a:solidFill>
                  <a:srgbClr val="002060"/>
                </a:solidFill>
              </a:rPr>
              <a:t>pre</a:t>
            </a:r>
            <a:r>
              <a:rPr lang="cs-CZ" sz="2000" dirty="0">
                <a:solidFill>
                  <a:srgbClr val="002060"/>
                </a:solidFill>
              </a:rPr>
              <a:t>-testů, v průběhu, post-testů. </a:t>
            </a:r>
          </a:p>
          <a:p>
            <a:r>
              <a:rPr lang="cs-CZ" sz="2000" dirty="0">
                <a:solidFill>
                  <a:srgbClr val="002060"/>
                </a:solidFill>
              </a:rPr>
              <a:t>Jde o jednorázový výzkum nějakého problému. </a:t>
            </a:r>
          </a:p>
          <a:p>
            <a:r>
              <a:rPr lang="cs-CZ" sz="2000" dirty="0">
                <a:solidFill>
                  <a:srgbClr val="002060"/>
                </a:solidFill>
              </a:rPr>
              <a:t>Často prováděno zjišťování postojů spotřebitelů a způsobů používání produktů (tzv. </a:t>
            </a:r>
            <a:r>
              <a:rPr lang="cs-CZ" sz="2000" dirty="0" err="1">
                <a:solidFill>
                  <a:srgbClr val="002060"/>
                </a:solidFill>
              </a:rPr>
              <a:t>Usage</a:t>
            </a:r>
            <a:r>
              <a:rPr lang="cs-CZ" sz="2000" dirty="0">
                <a:solidFill>
                  <a:srgbClr val="002060"/>
                </a:solidFill>
              </a:rPr>
              <a:t> and </a:t>
            </a:r>
            <a:r>
              <a:rPr lang="cs-CZ" sz="2000" dirty="0" err="1">
                <a:solidFill>
                  <a:srgbClr val="002060"/>
                </a:solidFill>
              </a:rPr>
              <a:t>Attitude</a:t>
            </a:r>
            <a:r>
              <a:rPr lang="cs-CZ" sz="2000" dirty="0">
                <a:solidFill>
                  <a:srgbClr val="002060"/>
                </a:solidFill>
              </a:rPr>
              <a:t>). </a:t>
            </a:r>
          </a:p>
        </p:txBody>
      </p:sp>
      <p:sp>
        <p:nvSpPr>
          <p:cNvPr id="6" name="Nadpis 5"/>
          <p:cNvSpPr>
            <a:spLocks noGrp="1"/>
          </p:cNvSpPr>
          <p:nvPr>
            <p:ph type="title"/>
          </p:nvPr>
        </p:nvSpPr>
        <p:spPr>
          <a:xfrm>
            <a:off x="179512" y="195486"/>
            <a:ext cx="7704856" cy="507703"/>
          </a:xfrm>
        </p:spPr>
        <p:txBody>
          <a:bodyPr/>
          <a:lstStyle/>
          <a:p>
            <a:r>
              <a:rPr lang="cs-CZ" dirty="0"/>
              <a:t>Jednorázový (ad hoc) výzkum</a:t>
            </a:r>
          </a:p>
        </p:txBody>
      </p:sp>
    </p:spTree>
    <p:extLst>
      <p:ext uri="{BB962C8B-B14F-4D97-AF65-F5344CB8AC3E}">
        <p14:creationId xmlns:p14="http://schemas.microsoft.com/office/powerpoint/2010/main" val="29396205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lnSpc>
                <a:spcPct val="80000"/>
              </a:lnSpc>
            </a:pPr>
            <a:r>
              <a:rPr lang="cs-CZ" altLang="en-US" sz="2400" b="1" dirty="0">
                <a:solidFill>
                  <a:srgbClr val="002060"/>
                </a:solidFill>
              </a:rPr>
              <a:t>dotazování</a:t>
            </a:r>
            <a:r>
              <a:rPr lang="cs-CZ" altLang="en-US" sz="2400" dirty="0">
                <a:solidFill>
                  <a:srgbClr val="002060"/>
                </a:solidFill>
              </a:rPr>
              <a:t> – </a:t>
            </a:r>
            <a:r>
              <a:rPr lang="cs-CZ" altLang="zh-CN" sz="2400" dirty="0">
                <a:solidFill>
                  <a:srgbClr val="002060"/>
                </a:solidFill>
              </a:rPr>
              <a:t>založena na výpovědi příjemců komunikovaných sdělení </a:t>
            </a:r>
            <a:r>
              <a:rPr lang="cs-CZ" altLang="zh-CN" sz="2400" i="1" dirty="0">
                <a:solidFill>
                  <a:srgbClr val="002060"/>
                </a:solidFill>
              </a:rPr>
              <a:t>(efekt zákaznické poroty!!!)</a:t>
            </a:r>
          </a:p>
          <a:p>
            <a:pPr>
              <a:lnSpc>
                <a:spcPct val="80000"/>
              </a:lnSpc>
            </a:pPr>
            <a:r>
              <a:rPr lang="cs-CZ" altLang="en-US" sz="2400" b="1" dirty="0">
                <a:solidFill>
                  <a:srgbClr val="002060"/>
                </a:solidFill>
              </a:rPr>
              <a:t>pozorování</a:t>
            </a:r>
            <a:r>
              <a:rPr lang="cs-CZ" altLang="en-US" sz="2400" dirty="0">
                <a:solidFill>
                  <a:srgbClr val="002060"/>
                </a:solidFill>
              </a:rPr>
              <a:t> (skryté a zjevné) – </a:t>
            </a:r>
            <a:r>
              <a:rPr lang="cs-CZ" altLang="zh-CN" sz="2400" dirty="0">
                <a:solidFill>
                  <a:srgbClr val="002060"/>
                </a:solidFill>
              </a:rPr>
              <a:t>zaměřuje se především na chování člověka v procesu přijímání sdělení marketingové komunikace i následného chování </a:t>
            </a:r>
            <a:r>
              <a:rPr lang="cs-CZ" altLang="zh-CN" sz="2400" i="1" dirty="0">
                <a:solidFill>
                  <a:srgbClr val="002060"/>
                </a:solidFill>
              </a:rPr>
              <a:t>(elektronické pozorování)</a:t>
            </a:r>
            <a:endParaRPr lang="cs-CZ" altLang="en-US" sz="2400" i="1" dirty="0">
              <a:solidFill>
                <a:srgbClr val="002060"/>
              </a:solidFill>
            </a:endParaRPr>
          </a:p>
          <a:p>
            <a:pPr>
              <a:lnSpc>
                <a:spcPct val="80000"/>
              </a:lnSpc>
            </a:pPr>
            <a:r>
              <a:rPr lang="cs-CZ" altLang="en-US" sz="2400" b="1" dirty="0">
                <a:solidFill>
                  <a:srgbClr val="002060"/>
                </a:solidFill>
              </a:rPr>
              <a:t>experiment</a:t>
            </a:r>
            <a:r>
              <a:rPr lang="cs-CZ" altLang="en-US" sz="2400" dirty="0">
                <a:solidFill>
                  <a:srgbClr val="002060"/>
                </a:solidFill>
              </a:rPr>
              <a:t> – aktivně vstupuje do zkoumaných skutečností, ovlivňuje situaci a zkoumá reakce lidí v přirozené nebo laboratorní situaci.</a:t>
            </a:r>
          </a:p>
        </p:txBody>
      </p:sp>
      <p:sp>
        <p:nvSpPr>
          <p:cNvPr id="6" name="Nadpis 5"/>
          <p:cNvSpPr>
            <a:spLocks noGrp="1"/>
          </p:cNvSpPr>
          <p:nvPr>
            <p:ph type="title"/>
          </p:nvPr>
        </p:nvSpPr>
        <p:spPr>
          <a:xfrm>
            <a:off x="179512" y="195486"/>
            <a:ext cx="4536504" cy="507703"/>
          </a:xfrm>
        </p:spPr>
        <p:txBody>
          <a:bodyPr/>
          <a:lstStyle/>
          <a:p>
            <a:r>
              <a:rPr lang="cs-CZ" dirty="0"/>
              <a:t>4 Základní metody výzkumu</a:t>
            </a:r>
          </a:p>
        </p:txBody>
      </p:sp>
    </p:spTree>
    <p:extLst>
      <p:ext uri="{BB962C8B-B14F-4D97-AF65-F5344CB8AC3E}">
        <p14:creationId xmlns:p14="http://schemas.microsoft.com/office/powerpoint/2010/main" val="32309988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92696" y="3241908"/>
            <a:ext cx="8280920" cy="720080"/>
          </a:xfrm>
          <a:prstGeom prst="rect">
            <a:avLst/>
          </a:prstGeom>
        </p:spPr>
        <p:txBody>
          <a:bodyPr>
            <a:noAutofit/>
          </a:bodyPr>
          <a:lstStyle/>
          <a:p>
            <a:r>
              <a:rPr lang="cs-CZ" sz="2000" dirty="0">
                <a:solidFill>
                  <a:srgbClr val="002060"/>
                </a:solidFill>
              </a:rPr>
              <a:t>Toto jsou data z dotazníků.</a:t>
            </a:r>
          </a:p>
          <a:p>
            <a:r>
              <a:rPr lang="cs-CZ" sz="2000" dirty="0">
                <a:solidFill>
                  <a:srgbClr val="002060"/>
                </a:solidFill>
              </a:rPr>
              <a:t>Při použití jednoduchých funkcí vzniknou informace – „muž 35-45 preferuje cenu před kvalitou“.</a:t>
            </a:r>
          </a:p>
          <a:p>
            <a:r>
              <a:rPr lang="cs-CZ" sz="2000" dirty="0">
                <a:solidFill>
                  <a:srgbClr val="002060"/>
                </a:solidFill>
              </a:rPr>
              <a:t>Znalosti vzniknou pochopením souvislostí informací – „věk a příjem ovlivňují postoj k ceně, pohlaví nikoliv“.</a:t>
            </a:r>
          </a:p>
        </p:txBody>
      </p:sp>
      <p:sp>
        <p:nvSpPr>
          <p:cNvPr id="6" name="Nadpis 5"/>
          <p:cNvSpPr>
            <a:spLocks noGrp="1"/>
          </p:cNvSpPr>
          <p:nvPr>
            <p:ph type="title"/>
          </p:nvPr>
        </p:nvSpPr>
        <p:spPr>
          <a:xfrm>
            <a:off x="179512" y="195486"/>
            <a:ext cx="4536504" cy="507703"/>
          </a:xfrm>
        </p:spPr>
        <p:txBody>
          <a:bodyPr/>
          <a:lstStyle/>
          <a:p>
            <a:r>
              <a:rPr lang="cs-CZ" dirty="0"/>
              <a:t>Příklad dat, informací, znalostí</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76" y="703189"/>
            <a:ext cx="8075240" cy="2516633"/>
          </a:xfrm>
          <a:prstGeom prst="rect">
            <a:avLst/>
          </a:prstGeom>
        </p:spPr>
      </p:pic>
    </p:spTree>
    <p:extLst>
      <p:ext uri="{BB962C8B-B14F-4D97-AF65-F5344CB8AC3E}">
        <p14:creationId xmlns:p14="http://schemas.microsoft.com/office/powerpoint/2010/main" val="2394428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Kvantitativní/kvalitativní výzkum</a:t>
            </a:r>
          </a:p>
        </p:txBody>
      </p:sp>
      <p:graphicFrame>
        <p:nvGraphicFramePr>
          <p:cNvPr id="4" name="Content Placeholder 3"/>
          <p:cNvGraphicFramePr>
            <a:graphicFrameLocks/>
          </p:cNvGraphicFramePr>
          <p:nvPr/>
        </p:nvGraphicFramePr>
        <p:xfrm>
          <a:off x="467544" y="449337"/>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32769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PŘÍPRAVNÁ ETAPA</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1. fáze – definování problému, cíle a výzkumných hypotéz. </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2. fáze – orientační analýza. </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3. fáze – plán marketingového výzkumu - typ údajů, metody a techniky jejich sběru, výběrový soubor, časový harmonogram, kontrola plánu.</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4. fáze – předvýzkum.</a:t>
            </a:r>
          </a:p>
          <a:p>
            <a:pPr>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REALIZAČNÍ ETAPA</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5. fáze – sběr údajů.</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6. fáze – zpracování údajů.</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7. fáze – analýza získaných údajů – zpracování pomocí programů MS Excel a IBM SPSS.</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8. fáze – interpretace získaných informací.</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9. fáze – prezentace výsledků.</a:t>
            </a:r>
          </a:p>
        </p:txBody>
      </p:sp>
      <p:sp>
        <p:nvSpPr>
          <p:cNvPr id="6" name="Nadpis 5"/>
          <p:cNvSpPr>
            <a:spLocks noGrp="1"/>
          </p:cNvSpPr>
          <p:nvPr>
            <p:ph type="title"/>
          </p:nvPr>
        </p:nvSpPr>
        <p:spPr>
          <a:xfrm>
            <a:off x="179512" y="195486"/>
            <a:ext cx="6048672" cy="507703"/>
          </a:xfrm>
        </p:spPr>
        <p:txBody>
          <a:bodyPr/>
          <a:lstStyle/>
          <a:p>
            <a:r>
              <a:rPr lang="pl-PL" dirty="0"/>
              <a:t>Proces MV podle Kozla (2011, s. 73)</a:t>
            </a:r>
            <a:endParaRPr lang="cs-CZ" dirty="0"/>
          </a:p>
        </p:txBody>
      </p:sp>
    </p:spTree>
    <p:extLst>
      <p:ext uri="{BB962C8B-B14F-4D97-AF65-F5344CB8AC3E}">
        <p14:creationId xmlns:p14="http://schemas.microsoft.com/office/powerpoint/2010/main" val="41694437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err="1"/>
              <a:t>Brief</a:t>
            </a:r>
            <a:r>
              <a:rPr lang="cs-CZ" dirty="0"/>
              <a:t> je fajn, rozhodující je ale budget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23728" y="966235"/>
            <a:ext cx="5040560" cy="3506477"/>
          </a:xfrm>
        </p:spPr>
      </p:pic>
    </p:spTree>
    <p:extLst>
      <p:ext uri="{BB962C8B-B14F-4D97-AF65-F5344CB8AC3E}">
        <p14:creationId xmlns:p14="http://schemas.microsoft.com/office/powerpoint/2010/main" val="202305644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2603</TotalTime>
  <Words>10187</Words>
  <Application>Microsoft Office PowerPoint</Application>
  <PresentationFormat>Předvádění na obrazovce (16:9)</PresentationFormat>
  <Paragraphs>825</Paragraphs>
  <Slides>114</Slides>
  <Notes>99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114</vt:i4>
      </vt:variant>
    </vt:vector>
  </HeadingPairs>
  <TitlesOfParts>
    <vt:vector size="119" baseType="lpstr">
      <vt:lpstr>Arial</vt:lpstr>
      <vt:lpstr>Calibri</vt:lpstr>
      <vt:lpstr>Times New Roman</vt:lpstr>
      <vt:lpstr>Wingdings</vt:lpstr>
      <vt:lpstr>SLU</vt:lpstr>
      <vt:lpstr>Mezinárodní marketing – 2. tutoriál</vt:lpstr>
      <vt:lpstr>Obsah tutoriálu</vt:lpstr>
      <vt:lpstr>Organizace</vt:lpstr>
      <vt:lpstr>Mezinárodní marketing – formy vstupu na mezinárodní trhy</vt:lpstr>
      <vt:lpstr>Podcast</vt:lpstr>
      <vt:lpstr>Obsah přednášky</vt:lpstr>
      <vt:lpstr>Formy vstupu firem na mezinárodní trhy</vt:lpstr>
      <vt:lpstr>Nejdůležitější motivy vstupu na zahraniční trhy</vt:lpstr>
      <vt:lpstr>Důvody a faktory pro vstup na mezinárodní trhy</vt:lpstr>
      <vt:lpstr>PROCES VÝBĚRU TRHU A STRATEGIE VSTUPU NA TENTO TRH</vt:lpstr>
      <vt:lpstr>Zdroj informací – businessinfo.cz</vt:lpstr>
      <vt:lpstr>1 Vývozní a dovozní operace</vt:lpstr>
      <vt:lpstr>1A Prostřednické vztahy</vt:lpstr>
      <vt:lpstr>1B Smlouvy o výhradním prodeji</vt:lpstr>
      <vt:lpstr>1C Obchodní zastoupení</vt:lpstr>
      <vt:lpstr>1D Komisionářské a …</vt:lpstr>
      <vt:lpstr>1D … mandátní vztahy</vt:lpstr>
      <vt:lpstr>1E Piggyback</vt:lpstr>
      <vt:lpstr>1F Přímý vývoz</vt:lpstr>
      <vt:lpstr>1G Sdružení malých vývozců</vt:lpstr>
      <vt:lpstr>1G Sdružení malých vývozců</vt:lpstr>
      <vt:lpstr>2 Formy nenáročné na kapitálové investice</vt:lpstr>
      <vt:lpstr>2A Licenční obchody 1</vt:lpstr>
      <vt:lpstr>2A Licenční obchody 2</vt:lpstr>
      <vt:lpstr>2A Licenční obchody 3</vt:lpstr>
      <vt:lpstr>2B Výrobní kooperace</vt:lpstr>
      <vt:lpstr>2C Franchising 1</vt:lpstr>
      <vt:lpstr>2C Franchising 2</vt:lpstr>
      <vt:lpstr>2D Smlouvy o řízení</vt:lpstr>
      <vt:lpstr>2E Zušlechťovací operace</vt:lpstr>
      <vt:lpstr>3 Kapitálové vstupy</vt:lpstr>
      <vt:lpstr>Formy přímých investic</vt:lpstr>
      <vt:lpstr>Formy přímých investic</vt:lpstr>
      <vt:lpstr>Strategické aliance</vt:lpstr>
      <vt:lpstr>4 Rizika spojená s formami vstupů</vt:lpstr>
      <vt:lpstr>Mezinárodní marketing – mezinárodní marketingová strategie</vt:lpstr>
      <vt:lpstr>Obsah přednášky</vt:lpstr>
      <vt:lpstr>Unilever</vt:lpstr>
      <vt:lpstr>1 Proces STP</vt:lpstr>
      <vt:lpstr>A. Segmentace </vt:lpstr>
      <vt:lpstr>Segmentace Unilever pro Brazílii</vt:lpstr>
      <vt:lpstr>EU makroregiony</vt:lpstr>
      <vt:lpstr>Segmentační kritéria </vt:lpstr>
      <vt:lpstr>Ikea - segmenty</vt:lpstr>
      <vt:lpstr>Segmentace na mezinárodních trzích</vt:lpstr>
      <vt:lpstr>Subway – jednička ve fast-foodech (45 000 restaurací, franchising)</vt:lpstr>
      <vt:lpstr>B. Výběr cílových skupin</vt:lpstr>
      <vt:lpstr>Targeting L'Oréal – 4 hlavní segmenty</vt:lpstr>
      <vt:lpstr>Baťa</vt:lpstr>
      <vt:lpstr>Výběr cílového trhu 1</vt:lpstr>
      <vt:lpstr>Výběr cílového trhu 2</vt:lpstr>
      <vt:lpstr>McDonald´s</vt:lpstr>
      <vt:lpstr>C. Positioning (tvorba pozice)</vt:lpstr>
      <vt:lpstr>Klasické cvičení na poziční mapu</vt:lpstr>
      <vt:lpstr>Poziční mapa s pomocí hvězdice</vt:lpstr>
      <vt:lpstr>Způsoby tvorby pozice</vt:lpstr>
      <vt:lpstr>Nástroje tvorby pozice </vt:lpstr>
      <vt:lpstr>Základní druhy positioningu</vt:lpstr>
      <vt:lpstr>Positioning Škody a portfolia Coca Coly</vt:lpstr>
      <vt:lpstr>Čína – jiná mentalita</vt:lpstr>
      <vt:lpstr>2 Strategické marketingové plánování</vt:lpstr>
      <vt:lpstr>Strategie Henkel – 4 oblasti</vt:lpstr>
      <vt:lpstr>Proces strategického řízení</vt:lpstr>
      <vt:lpstr>L'Oréal – strategie – růst přes akvizice!</vt:lpstr>
      <vt:lpstr>Středně a krátkodobé plány</vt:lpstr>
      <vt:lpstr>Výběr nosných aktivit</vt:lpstr>
      <vt:lpstr>Starbucks – globální franchising lokálních specifik? </vt:lpstr>
      <vt:lpstr>Marketingové strategie v MM</vt:lpstr>
      <vt:lpstr>Strategie Škoda auto a.s.</vt:lpstr>
      <vt:lpstr>Heineken - mezinárodní strategie a formy vstupu – Evropa (Michl, Buriánek, Uhlíř, 2016)</vt:lpstr>
      <vt:lpstr>Mezinárodní strategie a formy vstupu – Severní a Jižní Amerika</vt:lpstr>
      <vt:lpstr>Mezinárodní strategie a formy vstupu – Afrika a Střední a Blízký východ</vt:lpstr>
      <vt:lpstr>Mezinárodní strategie a formy vstupu – Asie a Tichomoří</vt:lpstr>
      <vt:lpstr>Mezinárodní marketing – mezinárodní marketingový výzkum</vt:lpstr>
      <vt:lpstr>Obsah přednášky</vt:lpstr>
      <vt:lpstr>Aktualitka na úvod</vt:lpstr>
      <vt:lpstr>1 Mezinárodní výzkum trhu</vt:lpstr>
      <vt:lpstr>Kdy potřebuji (jaká) data/informace? (Terpstra, 2020, s. 130)</vt:lpstr>
      <vt:lpstr>Kdy potřebuji (jaká) data/informace? (Terpstra, 2020, s. 130)</vt:lpstr>
      <vt:lpstr>Odlišnosti MV v mezinárodním marketingu</vt:lpstr>
      <vt:lpstr>Výzkum mezinárodního prostředí</vt:lpstr>
      <vt:lpstr>Výzkum konkurence</vt:lpstr>
      <vt:lpstr>Potenciál cílových trhů</vt:lpstr>
      <vt:lpstr>Účinnost marketingové strategie</vt:lpstr>
      <vt:lpstr>2 Metody mezinárodního výzkumu</vt:lpstr>
      <vt:lpstr>Informační zdroje pro české vývozce</vt:lpstr>
      <vt:lpstr>Mezinárodní agentury</vt:lpstr>
      <vt:lpstr>Metody mezinárodního výzkumu</vt:lpstr>
      <vt:lpstr>3 Kontinuální vs. jednorázový výzkum</vt:lpstr>
      <vt:lpstr>Kontinuální vs. jednorázový výzkum</vt:lpstr>
      <vt:lpstr>Panel prodejen</vt:lpstr>
      <vt:lpstr>Spotřebitelské panely, panely domácností</vt:lpstr>
      <vt:lpstr>Omnibusové výzkumy</vt:lpstr>
      <vt:lpstr>Jednorázový (ad hoc) výzkum</vt:lpstr>
      <vt:lpstr>4 Základní metody výzkumu</vt:lpstr>
      <vt:lpstr>Příklad dat, informací, znalostí</vt:lpstr>
      <vt:lpstr>Kvantitativní/kvalitativní výzkum</vt:lpstr>
      <vt:lpstr>Proces MV podle Kozla (2011, s. 73)</vt:lpstr>
      <vt:lpstr>Brief je fajn, rozhodující je ale budget</vt:lpstr>
      <vt:lpstr>Mystery Shopping – skryté pozorování</vt:lpstr>
      <vt:lpstr>Snímkování</vt:lpstr>
      <vt:lpstr>Case Study – případová studie (Kazuistika)</vt:lpstr>
      <vt:lpstr>Známé marketingové experimenty – ne/znalost značky</vt:lpstr>
      <vt:lpstr>Emoční experiment Facebooku</vt:lpstr>
      <vt:lpstr>Test Marketing</vt:lpstr>
      <vt:lpstr>MV v oblasti produktu</vt:lpstr>
      <vt:lpstr>MV v oblasti ceny</vt:lpstr>
      <vt:lpstr>MV v oblasti distribuce</vt:lpstr>
      <vt:lpstr>MV v oblasti marketingové komunikace</vt:lpstr>
      <vt:lpstr>Skupinový rozhovor</vt:lpstr>
      <vt:lpstr>Sémantický diferenciál</vt:lpstr>
      <vt:lpstr>Projektivní techniky</vt:lpstr>
      <vt:lpstr>Metody sběru dat</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sto0001</cp:lastModifiedBy>
  <cp:revision>87</cp:revision>
  <dcterms:created xsi:type="dcterms:W3CDTF">2016-07-06T15:42:34Z</dcterms:created>
  <dcterms:modified xsi:type="dcterms:W3CDTF">2022-03-25T07:59:46Z</dcterms:modified>
</cp:coreProperties>
</file>