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376" r:id="rId2"/>
    <p:sldId id="379" r:id="rId3"/>
    <p:sldId id="378"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 id="399" r:id="rId24"/>
    <p:sldId id="400" r:id="rId25"/>
    <p:sldId id="401" r:id="rId26"/>
    <p:sldId id="402" r:id="rId27"/>
    <p:sldId id="405" r:id="rId28"/>
    <p:sldId id="406" r:id="rId29"/>
    <p:sldId id="407" r:id="rId30"/>
    <p:sldId id="408" r:id="rId31"/>
    <p:sldId id="409" r:id="rId32"/>
    <p:sldId id="410" r:id="rId33"/>
    <p:sldId id="411" r:id="rId34"/>
    <p:sldId id="412" r:id="rId35"/>
    <p:sldId id="413" r:id="rId36"/>
    <p:sldId id="414" r:id="rId37"/>
    <p:sldId id="415" r:id="rId38"/>
    <p:sldId id="416" r:id="rId39"/>
    <p:sldId id="417" r:id="rId40"/>
    <p:sldId id="418" r:id="rId41"/>
    <p:sldId id="419" r:id="rId42"/>
    <p:sldId id="420" r:id="rId43"/>
    <p:sldId id="421" r:id="rId44"/>
    <p:sldId id="422" r:id="rId45"/>
    <p:sldId id="423" r:id="rId46"/>
    <p:sldId id="424" r:id="rId47"/>
    <p:sldId id="425" r:id="rId48"/>
    <p:sldId id="426" r:id="rId49"/>
    <p:sldId id="427" r:id="rId50"/>
    <p:sldId id="428" r:id="rId51"/>
    <p:sldId id="429" r:id="rId52"/>
    <p:sldId id="430" r:id="rId53"/>
    <p:sldId id="431" r:id="rId54"/>
    <p:sldId id="432" r:id="rId5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p:cViewPr varScale="1">
        <p:scale>
          <a:sx n="107" d="100"/>
          <a:sy n="107" d="100"/>
        </p:scale>
        <p:origin x="778"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08.03.2022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Externí 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3. Přednáška</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Makroprostředí</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Tržní prostředí</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379110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4147566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r>
              <a:rPr lang="cs-CZ" sz="1800" dirty="0"/>
              <a:t>PEST analýza je moderní metoda rozboru makroprostředí. Jejím cílem je najít a analyzovat ty složky prostředí, které mají pro podnik význam a mohou pro něj znamenat příležitost nebo hrozbu. Analýza sleduje také vývoj kritických faktorů v čase. PEST analýza se zaměřuje na ty trhy, na kterých firma skutečně působí. PEST analýza dělí makroprostředí podniku do čtyř základních skupin faktorů: </a:t>
            </a:r>
          </a:p>
          <a:p>
            <a:pPr lvl="0" algn="just"/>
            <a:r>
              <a:rPr lang="cs-CZ" sz="1800" dirty="0"/>
              <a:t>politické a legislativní faktory </a:t>
            </a:r>
            <a:r>
              <a:rPr lang="cs-CZ" sz="1800" b="1" dirty="0"/>
              <a:t>P</a:t>
            </a:r>
            <a:r>
              <a:rPr lang="cs-CZ" sz="1800" dirty="0"/>
              <a:t>;</a:t>
            </a:r>
            <a:r>
              <a:rPr lang="cs-CZ" sz="1800" b="1" dirty="0"/>
              <a:t> </a:t>
            </a:r>
            <a:endParaRPr lang="cs-CZ" sz="1800" dirty="0"/>
          </a:p>
          <a:p>
            <a:pPr lvl="0" algn="just"/>
            <a:r>
              <a:rPr lang="cs-CZ" sz="1800" dirty="0"/>
              <a:t>ekonomické faktory </a:t>
            </a:r>
            <a:r>
              <a:rPr lang="cs-CZ" sz="1800" b="1" dirty="0"/>
              <a:t>E</a:t>
            </a:r>
            <a:r>
              <a:rPr lang="cs-CZ" sz="1800" dirty="0"/>
              <a:t>;</a:t>
            </a:r>
          </a:p>
          <a:p>
            <a:pPr lvl="0" algn="just"/>
            <a:r>
              <a:rPr lang="cs-CZ" sz="1800" dirty="0"/>
              <a:t>sociální a demografické faktory </a:t>
            </a:r>
            <a:r>
              <a:rPr lang="cs-CZ" sz="1800" b="1" dirty="0"/>
              <a:t>S</a:t>
            </a:r>
            <a:r>
              <a:rPr lang="cs-CZ" sz="1800" dirty="0"/>
              <a:t>;</a:t>
            </a:r>
            <a:r>
              <a:rPr lang="cs-CZ" sz="1800" b="1" dirty="0"/>
              <a:t> </a:t>
            </a:r>
            <a:endParaRPr lang="cs-CZ" sz="1800" dirty="0"/>
          </a:p>
          <a:p>
            <a:pPr lvl="0" algn="just"/>
            <a:r>
              <a:rPr lang="cs-CZ" sz="1800" dirty="0"/>
              <a:t>technické a technologické faktory </a:t>
            </a:r>
            <a:r>
              <a:rPr lang="cs-CZ" sz="1800" b="1" dirty="0"/>
              <a:t>T</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4098453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141565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PESTLE analýza </a:t>
            </a:r>
          </a:p>
          <a:p>
            <a:pPr algn="just"/>
            <a:r>
              <a:rPr lang="cs-CZ" sz="1750" dirty="0"/>
              <a:t>Jednou z modifikací PEST analýzy je hodnotící metoda PESTLE, v</a:t>
            </a:r>
            <a:r>
              <a:rPr lang="cs-CZ" sz="1750" b="1" dirty="0"/>
              <a:t> </a:t>
            </a:r>
            <a:r>
              <a:rPr lang="cs-CZ" sz="1750" dirty="0"/>
              <a:t>níž každé písmeno představuje určitý segment podnikového vnějšího prostředí (okolí). Současně tento metodický přístup spojuje dříve používané metody „PEST“ a „SLEPT“. Jak je zřejmé z jednotlivých písmen názvu metody, provádíme následující analýzu těchto segmentů vnějšího podnikového prostředí: </a:t>
            </a:r>
          </a:p>
          <a:p>
            <a:pPr lvl="0" algn="just"/>
            <a:r>
              <a:rPr lang="cs-CZ" sz="1750" b="1" dirty="0"/>
              <a:t>P</a:t>
            </a:r>
            <a:r>
              <a:rPr lang="cs-CZ" sz="1750" dirty="0"/>
              <a:t> – politický segment, který představuje souhrn mocenských zájmů jednotlivých skupin a směrů v daném územním celku;</a:t>
            </a:r>
          </a:p>
          <a:p>
            <a:pPr lvl="0" algn="just"/>
            <a:r>
              <a:rPr lang="cs-CZ" sz="1750" b="1" dirty="0"/>
              <a:t>E</a:t>
            </a:r>
            <a:r>
              <a:rPr lang="cs-CZ" sz="1750" dirty="0"/>
              <a:t> – ekonomický segment, který vytváří základ pro ekonomické chování podniku a podklad pro proces rozhodování vedení podniku; </a:t>
            </a:r>
          </a:p>
          <a:p>
            <a:pPr lvl="0" algn="just"/>
            <a:r>
              <a:rPr lang="cs-CZ" sz="1750" b="1" dirty="0"/>
              <a:t>S</a:t>
            </a:r>
            <a:r>
              <a:rPr lang="cs-CZ" sz="1750" dirty="0"/>
              <a:t> – sociální segment vytvářející základní vztahy prostředí mezi ekonomickou realitou a sociální odpovědností i zvyklostmi obyvatelstva dané lokality. Zde patří i sledování jeho kulturnosti, náboženství a tradic;</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141180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50" b="1" dirty="0"/>
              <a:t>T</a:t>
            </a:r>
            <a:r>
              <a:rPr lang="cs-CZ" sz="1650" dirty="0"/>
              <a:t> – technologický segment, jež je zdrojem přínosů i problémů technického charakteru a ovlivňuje svými dopady jak sociální tak ekologické prostředí; </a:t>
            </a:r>
          </a:p>
          <a:p>
            <a:pPr lvl="0" algn="just"/>
            <a:r>
              <a:rPr lang="cs-CZ" sz="1650" b="1" dirty="0"/>
              <a:t>L</a:t>
            </a:r>
            <a:r>
              <a:rPr lang="cs-CZ" sz="1650" dirty="0"/>
              <a:t> – legislativní segment, který tvoří v podstatě praktický a zároveň oficiální rámec všech podnikatelských aktivit;</a:t>
            </a:r>
          </a:p>
          <a:p>
            <a:pPr algn="just"/>
            <a:r>
              <a:rPr lang="cs-CZ" sz="1650" b="1" dirty="0"/>
              <a:t>E</a:t>
            </a:r>
            <a:r>
              <a:rPr lang="cs-CZ" sz="1650" dirty="0"/>
              <a:t> – ekologický segment představuje ochranu životního prostředí a může ve svém dopadu velmi intenzivně ovlivňovat aktivity podniku. </a:t>
            </a:r>
          </a:p>
          <a:p>
            <a:pPr algn="just"/>
            <a:r>
              <a:rPr lang="cs-CZ" sz="1650" dirty="0"/>
              <a:t>Mimo tyto základní vlivy vnějšího prostředí je vhodné podle konkrétní situace sledovat i další segmenty, jejichž vliv na podnik může mít významnější vliv. Proto se doporučuje sledovat například </a:t>
            </a:r>
            <a:r>
              <a:rPr lang="cs-CZ" sz="1650" b="1" dirty="0"/>
              <a:t>geografický segment</a:t>
            </a:r>
            <a:r>
              <a:rPr lang="cs-CZ" sz="1650" dirty="0"/>
              <a:t>, který nám lokalizuje polohu podniku a má vliv na logistiku. Dále se jedná o sledování </a:t>
            </a:r>
            <a:r>
              <a:rPr lang="cs-CZ" sz="1650" b="1" dirty="0"/>
              <a:t>etického segmentu, </a:t>
            </a:r>
            <a:r>
              <a:rPr lang="cs-CZ" sz="1650" dirty="0"/>
              <a:t>který vypovídá o tvorbě určitých morálních principů, které doplňují legislativu a informuje nás o vlivu médií na veřejnost a také o možném charakteru veřejného mínění. Sociální segment bývá často rozšířen o </a:t>
            </a:r>
            <a:r>
              <a:rPr lang="cs-CZ" sz="1650" b="1" dirty="0"/>
              <a:t>kulturně historický segment </a:t>
            </a:r>
            <a:r>
              <a:rPr lang="cs-CZ" sz="1650" dirty="0"/>
              <a:t>představující nejen celkovou kulturní a vzdělanostní úroveň obyvatelstva, ale i jeho životní úroveň, nákupní zvyklosti, národnostní jevy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54421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Mimo metodu PESTLE lze využít i </a:t>
            </a:r>
            <a:r>
              <a:rPr lang="cs-CZ" sz="2000" b="1" dirty="0"/>
              <a:t>analýzu globalizačních trendů, </a:t>
            </a:r>
            <a:r>
              <a:rPr lang="cs-CZ" sz="2000" dirty="0"/>
              <a:t>kde sledujeme především </a:t>
            </a:r>
            <a:r>
              <a:rPr lang="cs-CZ" sz="2000" b="1" dirty="0"/>
              <a:t>nákladovost </a:t>
            </a:r>
            <a:r>
              <a:rPr lang="cs-CZ" sz="2000" dirty="0"/>
              <a:t>(náklady na vývoj a zavádění technologií, dopravu a zdroje), </a:t>
            </a:r>
            <a:r>
              <a:rPr lang="cs-CZ" sz="2000" b="1" dirty="0"/>
              <a:t>zákazníky </a:t>
            </a:r>
            <a:r>
              <a:rPr lang="cs-CZ" sz="2000" dirty="0"/>
              <a:t>(jejich požadavky a možnost uplatnění jednotných forem marketingu), </a:t>
            </a:r>
            <a:r>
              <a:rPr lang="cs-CZ" sz="2000" b="1" dirty="0"/>
              <a:t>národní specifika </a:t>
            </a:r>
            <a:r>
              <a:rPr lang="cs-CZ" sz="2000" dirty="0"/>
              <a:t>(podpora podnikání a protekce státu, uplatňování technických standardů, institucionální normy, celní bariéry) a </a:t>
            </a:r>
            <a:r>
              <a:rPr lang="cs-CZ" sz="2000" b="1" dirty="0"/>
              <a:t>konkurenci </a:t>
            </a:r>
            <a:r>
              <a:rPr lang="cs-CZ" sz="2000" dirty="0"/>
              <a:t>(projevy globální konkurence v její „super“ a „hyper“ podobě). Tato metoda často bývá označovaná jako </a:t>
            </a:r>
            <a:r>
              <a:rPr lang="cs-CZ" sz="2000" b="1" dirty="0"/>
              <a:t>metoda „4C“ </a:t>
            </a:r>
            <a:r>
              <a:rPr lang="cs-CZ" sz="2000" dirty="0"/>
              <a:t>neboť je tvořena slovy CUSTOMER (zákazník), COUNTRY (národní specifika), COMPETITION (konkurence) a COST (náklady). Výsledkem této analýzy by mělo být navržení země, do které firma umístí svůj závod, na kolika trzích bude firma své produkty nabízet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886542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STEEPLED analýza a STEER analýza </a:t>
            </a:r>
          </a:p>
          <a:p>
            <a:pPr algn="just"/>
            <a:r>
              <a:rPr lang="cs-CZ" sz="2000" dirty="0"/>
              <a:t>Dalšími modifikacemi PEST analýzy je STEEPLED analýza a STEER analýza. STEEPLED analýza přidává faktory etické (E – </a:t>
            </a:r>
            <a:r>
              <a:rPr lang="cs-CZ" sz="2000" dirty="0" err="1"/>
              <a:t>ethics</a:t>
            </a:r>
            <a:r>
              <a:rPr lang="cs-CZ" sz="2000" dirty="0"/>
              <a:t>) a demografické (D- </a:t>
            </a:r>
            <a:r>
              <a:rPr lang="cs-CZ" sz="2000" dirty="0" err="1"/>
              <a:t>demographic</a:t>
            </a:r>
            <a:r>
              <a:rPr lang="cs-CZ" sz="2000" dirty="0"/>
              <a:t>). STEER analýza má faktory uspořádány takto: </a:t>
            </a:r>
          </a:p>
          <a:p>
            <a:pPr lvl="0" algn="just"/>
            <a:r>
              <a:rPr lang="cs-CZ" sz="2000" b="1" dirty="0"/>
              <a:t>S </a:t>
            </a:r>
            <a:r>
              <a:rPr lang="cs-CZ" sz="2000" dirty="0"/>
              <a:t>– (</a:t>
            </a:r>
            <a:r>
              <a:rPr lang="cs-CZ" sz="2000" dirty="0" err="1"/>
              <a:t>socio-cultural</a:t>
            </a:r>
            <a:r>
              <a:rPr lang="cs-CZ" sz="2000" dirty="0"/>
              <a:t>) </a:t>
            </a:r>
            <a:r>
              <a:rPr lang="cs-CZ" sz="2000" dirty="0" err="1"/>
              <a:t>socio</a:t>
            </a:r>
            <a:r>
              <a:rPr lang="cs-CZ" sz="2000" dirty="0"/>
              <a:t>-kulturní faktory; </a:t>
            </a:r>
          </a:p>
          <a:p>
            <a:pPr lvl="0" algn="just"/>
            <a:r>
              <a:rPr lang="cs-CZ" sz="2000" b="1" dirty="0"/>
              <a:t>T</a:t>
            </a:r>
            <a:r>
              <a:rPr lang="cs-CZ" sz="2000" dirty="0"/>
              <a:t> – (</a:t>
            </a:r>
            <a:r>
              <a:rPr lang="cs-CZ" sz="2000" dirty="0" err="1"/>
              <a:t>technological</a:t>
            </a:r>
            <a:r>
              <a:rPr lang="cs-CZ" sz="2000" dirty="0"/>
              <a:t>) technologické faktory; </a:t>
            </a:r>
          </a:p>
          <a:p>
            <a:pPr lvl="0" algn="just"/>
            <a:r>
              <a:rPr lang="cs-CZ" sz="2000" b="1" dirty="0"/>
              <a:t>E</a:t>
            </a:r>
            <a:r>
              <a:rPr lang="cs-CZ" sz="2000" dirty="0"/>
              <a:t> – (</a:t>
            </a:r>
            <a:r>
              <a:rPr lang="cs-CZ" sz="2000" dirty="0" err="1"/>
              <a:t>economic</a:t>
            </a:r>
            <a:r>
              <a:rPr lang="cs-CZ" sz="2000" dirty="0"/>
              <a:t>) ekonomické faktory;</a:t>
            </a:r>
          </a:p>
          <a:p>
            <a:pPr lvl="0" algn="just"/>
            <a:r>
              <a:rPr lang="cs-CZ" sz="2000" b="1" dirty="0"/>
              <a:t>E</a:t>
            </a:r>
            <a:r>
              <a:rPr lang="cs-CZ" sz="2000" dirty="0"/>
              <a:t> – (</a:t>
            </a:r>
            <a:r>
              <a:rPr lang="cs-CZ" sz="2000" dirty="0" err="1"/>
              <a:t>ecological</a:t>
            </a:r>
            <a:r>
              <a:rPr lang="cs-CZ" sz="2000" dirty="0"/>
              <a:t>) ekologické faktory;</a:t>
            </a:r>
          </a:p>
          <a:p>
            <a:pPr algn="just"/>
            <a:r>
              <a:rPr lang="cs-CZ" sz="2000" b="1" dirty="0"/>
              <a:t>R</a:t>
            </a:r>
            <a:r>
              <a:rPr lang="cs-CZ" sz="2000" dirty="0"/>
              <a:t> – (regulátory) regulující faktory (legislativa jako regulace).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1369221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700" dirty="0"/>
              <a:t>Výsledkem prognózování je prognóza. Prognóza je</a:t>
            </a:r>
            <a:r>
              <a:rPr lang="cs-CZ" sz="1700" i="1" dirty="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p>
          <a:p>
            <a:pPr algn="just"/>
            <a:r>
              <a:rPr lang="cs-CZ" sz="1700" dirty="0"/>
              <a:t>Prognózy 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700168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Prognostické metody</a:t>
            </a:r>
            <a:r>
              <a:rPr lang="cs-CZ" sz="2000" b="1" dirty="0"/>
              <a:t> </a:t>
            </a:r>
            <a:r>
              <a:rPr lang="cs-CZ" sz="2000" dirty="0"/>
              <a:t>jsou soustavy teoretických a praktických pravidel převzatých z různých vědních oborů, které vedou k sestavení prognózy s určitou vypovídací schopností. </a:t>
            </a:r>
          </a:p>
          <a:p>
            <a:pPr algn="just"/>
            <a:r>
              <a:rPr lang="cs-CZ" sz="2000" dirty="0"/>
              <a:t>Úspěch prognostických metod závisí na správném ocenění jejich použitelnosti pro daný účel. </a:t>
            </a:r>
          </a:p>
          <a:p>
            <a:pPr algn="just"/>
            <a:r>
              <a:rPr lang="cs-CZ" sz="2000" dirty="0"/>
              <a:t>Je vhodné využívat několik, principálně odlišných metod. </a:t>
            </a:r>
          </a:p>
          <a:p>
            <a:pPr algn="just"/>
            <a:r>
              <a:rPr lang="cs-CZ" sz="2000" dirty="0"/>
              <a:t>Volba konkrétní prognostické metody závisí především na předmětu prognózy, věcné náplni daného jevu, časovém horizontu, čase a nákladech nutných pro zpracování prognózy, požadavku přesnosti a spolehlivosti předpovědi.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98950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indent="0" algn="just">
              <a:buNone/>
            </a:pPr>
            <a:r>
              <a:rPr lang="cs-CZ" sz="2000" dirty="0"/>
              <a:t>Prognostické metody můžeme klasifikovat z několika hledisek:</a:t>
            </a:r>
          </a:p>
          <a:p>
            <a:pPr marL="0" lvl="0" indent="0" algn="just">
              <a:buNone/>
            </a:pPr>
            <a:r>
              <a:rPr lang="cs-CZ" sz="2000" i="1" dirty="0"/>
              <a:t>z hlediska přístupu k prognózování</a:t>
            </a:r>
            <a:endParaRPr lang="cs-CZ" sz="2000" dirty="0"/>
          </a:p>
          <a:p>
            <a:pPr algn="just"/>
            <a:r>
              <a:rPr lang="cs-CZ" sz="2000" b="1" dirty="0"/>
              <a:t>Kvantitativní metody </a:t>
            </a:r>
            <a:r>
              <a:rPr lang="cs-CZ" sz="2000" dirty="0"/>
              <a:t>– jsou založeny na předpokladu, že budoucí vývoj je předvídatelným a přímým pokračováním (extrapolací) existujících trendů. Aplikuje se v tomto případě statistická analýza dat z minulosti v různých časových pohledech. </a:t>
            </a:r>
          </a:p>
          <a:p>
            <a:pPr algn="just"/>
            <a:r>
              <a:rPr lang="cs-CZ" sz="2000" dirty="0"/>
              <a:t>Prognostik s využitím historických dat identifikuje cestu předpovědi, k ní přidá vhodný matematický model a pomocí rovnic modelu předpovídá body v budoucnosti. </a:t>
            </a:r>
          </a:p>
          <a:p>
            <a:pPr algn="just"/>
            <a:r>
              <a:rPr lang="cs-CZ" sz="2000" dirty="0"/>
              <a:t>Takový přístup předpokládá, že identifikovaná cesta pro předpověď pokračuje i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08546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Podnikatelské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724555"/>
            <a:ext cx="3939902" cy="3939902"/>
          </a:xfrm>
          <a:prstGeom prst="rect">
            <a:avLst/>
          </a:prstGeom>
        </p:spPr>
      </p:pic>
    </p:spTree>
    <p:extLst>
      <p:ext uri="{BB962C8B-B14F-4D97-AF65-F5344CB8AC3E}">
        <p14:creationId xmlns:p14="http://schemas.microsoft.com/office/powerpoint/2010/main" val="1554473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Kvantitativní metody členíme do tří základních skupin, a 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226626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850911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4025354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921107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3682201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Analýza globalizačních trendů</a:t>
            </a:r>
          </a:p>
          <a:p>
            <a:pPr algn="just"/>
            <a:r>
              <a:rPr lang="cs-CZ" sz="1750" dirty="0"/>
              <a:t>Analýza globalizačních trendů se používá k analýze faktorů globalizace. Je vhodná pro podniky, kterým již domácí trh nestačí, a rozhodují se o vstupu na další, zahraniční trhy. Metoda je spíše známá pod zkratkou 4C, přičemž její název je odvozen z anglických zkratek názvů faktorů, jimiž se zabývá.</a:t>
            </a:r>
          </a:p>
          <a:p>
            <a:pPr lvl="0" algn="just"/>
            <a:r>
              <a:rPr lang="cs-CZ" sz="1750" dirty="0"/>
              <a:t>CUSTOMER (zákazník) – požadavky zákazníků a možnost uplatnění jednotných forem marketingu. </a:t>
            </a:r>
          </a:p>
          <a:p>
            <a:pPr lvl="0" algn="just"/>
            <a:r>
              <a:rPr lang="cs-CZ" sz="1750" dirty="0"/>
              <a:t>COUNTRY (národní specifika) – podpora podnikání a protekce státu, uplatňování technických standardů, institucionální normy, celní bariéry jednotlivých států.	</a:t>
            </a:r>
          </a:p>
          <a:p>
            <a:pPr lvl="0" algn="just"/>
            <a:r>
              <a:rPr lang="cs-CZ" sz="1750" dirty="0"/>
              <a:t>COMPETITION (konkurence) – projevy globální konkurence v její „super“ a „hyper“ podobě, včetně provázaností činností.</a:t>
            </a:r>
          </a:p>
          <a:p>
            <a:pPr lvl="0" algn="just"/>
            <a:r>
              <a:rPr lang="cs-CZ" sz="1750" dirty="0"/>
              <a:t>COST (náklady) – náklady na vývoj a zavádění technologií, dopravu a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11886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globalizačních trendů</a:t>
            </a:r>
          </a:p>
          <a:p>
            <a:pPr algn="just"/>
            <a:r>
              <a:rPr lang="cs-CZ" sz="1700" dirty="0"/>
              <a:t>Výsledkem této analýzy by mělo být navržení země, do které podnik umístí svůj závod, na kolika trzích bude podnik své produkty nabízet a další rozhodnutí. </a:t>
            </a:r>
          </a:p>
          <a:p>
            <a:pPr algn="just"/>
            <a:r>
              <a:rPr lang="cs-CZ" sz="1700" dirty="0"/>
              <a:t>Po zhodnocení všech zmíněných faktorů této metody může firma dojít ke třem možným závěrům, variantám: </a:t>
            </a:r>
          </a:p>
          <a:p>
            <a:pPr lvl="0" algn="just"/>
            <a:r>
              <a:rPr lang="cs-CZ" sz="1700" b="1" dirty="0"/>
              <a:t>Globální strategie není potřebná ani efektivní – </a:t>
            </a:r>
            <a:r>
              <a:rPr lang="cs-CZ" sz="1700" dirty="0"/>
              <a:t>mezi regiony jsou významné rozdíly a překážky, které mají za následek, že lokální ekonomické subjekty nejsou podstatou oboru zvýhodnění a konkurence tedy se odehrává na lokální úrovni. </a:t>
            </a:r>
          </a:p>
          <a:p>
            <a:pPr lvl="0" algn="just"/>
            <a:r>
              <a:rPr lang="cs-CZ" sz="1700" b="1" dirty="0"/>
              <a:t>Multiregionální strategie – </a:t>
            </a:r>
            <a:r>
              <a:rPr lang="cs-CZ" sz="1700" dirty="0"/>
              <a:t>regiony jsou určitým způsobem heterogenní, ale ekonomické a konkurenční podmínky požadují velké objemy produkce a podnik se tak rozšiřuje na nové trhy. </a:t>
            </a:r>
          </a:p>
          <a:p>
            <a:pPr lvl="0" algn="just"/>
            <a:r>
              <a:rPr lang="cs-CZ" sz="1700" b="1" dirty="0"/>
              <a:t>Globální homogenní strategie – </a:t>
            </a:r>
            <a:r>
              <a:rPr lang="cs-CZ" sz="1700" dirty="0"/>
              <a:t>typické jsou stejnorodé regiony, globální konkurence a žádné překážky vstupu na mezinárodní trhy. Vyvolává nákladovou efektivnost a zlepšení konkurenční pozice.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886508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3194152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Subjekty tržního prostředí</a:t>
            </a:r>
          </a:p>
        </p:txBody>
      </p:sp>
    </p:spTree>
    <p:extLst>
      <p:ext uri="{BB962C8B-B14F-4D97-AF65-F5344CB8AC3E}">
        <p14:creationId xmlns:p14="http://schemas.microsoft.com/office/powerpoint/2010/main" val="2633923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(2012) odvětví zahrnuje podniky s velice podobnými činnostmi.</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4842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p>
          <a:p>
            <a:pPr algn="just"/>
            <a:r>
              <a:rPr lang="cs-CZ" sz="2000" dirty="0"/>
              <a:t>Externí podnikatelské prostředí můžeme rozčlenit do dvou úrovní, a to na vzdálenější a bližší prostředí (okolí). </a:t>
            </a:r>
          </a:p>
          <a:p>
            <a:pPr algn="just"/>
            <a:r>
              <a:rPr lang="cs-CZ" sz="2000" dirty="0"/>
              <a:t>Vzdálenější prostředí se obvykle nazývá makroprostředí a bližší prostředí jako tržní prostředí. </a:t>
            </a:r>
          </a:p>
          <a:p>
            <a:pPr algn="just"/>
            <a:r>
              <a:rPr lang="cs-CZ" sz="2000" dirty="0"/>
              <a:t>Pojmenování těchto úrovní není v odborné literatuře vždy jednotné. Například trh nazývají </a:t>
            </a:r>
            <a:r>
              <a:rPr lang="cs-CZ" sz="2000" dirty="0" err="1"/>
              <a:t>Kotler</a:t>
            </a:r>
            <a:r>
              <a:rPr lang="cs-CZ" sz="2000" dirty="0"/>
              <a:t> a Keller ve své publikaci činným prostředím. Dvořáček a </a:t>
            </a:r>
            <a:r>
              <a:rPr lang="cs-CZ" sz="2000" dirty="0" err="1"/>
              <a:t>Slunčík</a:t>
            </a:r>
            <a:r>
              <a:rPr lang="cs-CZ" sz="2000" dirty="0"/>
              <a:t> (2012) 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spTree>
    <p:extLst>
      <p:ext uri="{BB962C8B-B14F-4D97-AF65-F5344CB8AC3E}">
        <p14:creationId xmlns:p14="http://schemas.microsoft.com/office/powerpoint/2010/main" val="3521742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výroba 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3770142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nimi. </a:t>
            </a:r>
          </a:p>
          <a:p>
            <a:pPr algn="just"/>
            <a:endParaRPr lang="cs-CZ" sz="2000" dirty="0"/>
          </a:p>
          <a:p>
            <a:pPr marL="0" indent="0" algn="just">
              <a:buNone/>
            </a:pPr>
            <a:r>
              <a:rPr lang="cs-CZ" sz="2000" b="1" i="1" dirty="0"/>
              <a:t>Odvětví můžeme členit:</a:t>
            </a:r>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výhod: objemová, ve slepé uličce, fragmentovaná, specializovaná.</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4258063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p>
          <a:p>
            <a:pPr algn="just"/>
            <a:r>
              <a:rPr lang="cs-CZ" sz="2000" dirty="0"/>
              <a:t>Ekonomika se zpravidla člení podle základních činností, které se v ní odehrávají, na čtyři sektory. </a:t>
            </a:r>
          </a:p>
          <a:p>
            <a:pPr algn="just"/>
            <a:r>
              <a:rPr lang="cs-CZ" sz="2000" dirty="0"/>
              <a:t>Primární sektor je tvořen zemědělstvím a těžebním průmyslem. Sekundární sektor je typický činnostmi v oblasti zpracovatelského průmyslu a stavebnictví. Terciární sektor je sektor obchodu a služeb. Kvartérní sektor zahrnuje pak vědu a výzkum.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2128620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(2013) 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318078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typů:</a:t>
            </a:r>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733767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509126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653157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p>
          <a:p>
            <a:pPr algn="just"/>
            <a:r>
              <a:rPr lang="cs-CZ" sz="2000" dirty="0"/>
              <a:t>Analýza odvětví se zaměřují na identifikaci hlavních konkurentů daného podniku, jejich sílu a celkovou strukturu odvětví. </a:t>
            </a:r>
          </a:p>
          <a:p>
            <a:pPr algn="just"/>
            <a:r>
              <a:rPr lang="cs-CZ" sz="2000" dirty="0"/>
              <a:t>Analýza 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22611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833714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537558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90116"/>
            <a:ext cx="6763712" cy="3175645"/>
          </a:xfrm>
          <a:prstGeom prst="rect">
            <a:avLst/>
          </a:prstGeom>
        </p:spPr>
      </p:pic>
    </p:spTree>
    <p:extLst>
      <p:ext uri="{BB962C8B-B14F-4D97-AF65-F5344CB8AC3E}">
        <p14:creationId xmlns:p14="http://schemas.microsoft.com/office/powerpoint/2010/main" val="236712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1584924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1671201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9595152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4435251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3855366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8372941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23978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 – </a:t>
            </a:r>
            <a:r>
              <a:rPr lang="cs-CZ" sz="1800" b="1" cap="small" dirty="0" err="1"/>
              <a:t>Porterův</a:t>
            </a:r>
            <a:r>
              <a:rPr lang="cs-CZ" sz="1800" b="1" cap="small" dirty="0"/>
              <a:t> diamant</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8764974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 </a:t>
            </a:r>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9207920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 – </a:t>
            </a:r>
            <a:r>
              <a:rPr lang="cs-CZ" sz="1600" b="1" cap="small" dirty="0" err="1"/>
              <a:t>Porterova</a:t>
            </a:r>
            <a:r>
              <a:rPr lang="cs-CZ" sz="1600" b="1" cap="small" dirty="0"/>
              <a:t> analýza konkurence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3672522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p>
          <a:p>
            <a:pPr algn="just"/>
            <a:r>
              <a:rPr lang="cs-CZ" sz="2000" dirty="0"/>
              <a:t>Toto prostředí se nejčastěji označuje jako tzv. makroprostředí.</a:t>
            </a:r>
          </a:p>
          <a:p>
            <a:pPr algn="just"/>
            <a:r>
              <a:rPr lang="cs-CZ" sz="20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a:t>
            </a:r>
          </a:p>
          <a:p>
            <a:pPr algn="just"/>
            <a:r>
              <a:rPr lang="cs-CZ" sz="2000" dirty="0"/>
              <a:t>Samotný podnikatelský subjekt nemůže ovlivnit makroprostředí a jeho části. Podnik faktory z makroprostředí pouze reflektuje, může je využívat a negativním faktorům se případně 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Makroprostředí</a:t>
            </a:r>
          </a:p>
        </p:txBody>
      </p:sp>
    </p:spTree>
    <p:extLst>
      <p:ext uri="{BB962C8B-B14F-4D97-AF65-F5344CB8AC3E}">
        <p14:creationId xmlns:p14="http://schemas.microsoft.com/office/powerpoint/2010/main" val="23115651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92744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 – strategické mapy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534988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9398635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9039562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428828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Demografické prostředí</a:t>
            </a:r>
            <a:r>
              <a:rPr lang="cs-CZ" sz="2000" dirty="0"/>
              <a:t> je tvořeno lidmi, kteří žijí v určitém teritoriu. Pro řízení podnikatelských aktivit jsou důležité informace týkající se velikosti a tempa růstu populace v regionech a zemích, o věkovou a národnostní strukturu obyvatel, jeho postoje a chování a očekávané rozvojové trendy.</a:t>
            </a:r>
          </a:p>
          <a:p>
            <a:pPr algn="just"/>
            <a:r>
              <a:rPr lang="cs-CZ" sz="2000" b="1" dirty="0"/>
              <a:t>Ekonomické prostředí</a:t>
            </a:r>
            <a:r>
              <a:rPr lang="cs-CZ" sz="2000" dirty="0"/>
              <a:t> se zaměřuje hlavně na disponibilní kupní sílu obyvatel, na ceny, úspory, dluhy a dostupnost peněžních prostředků (úvěrů). Vliv ekonomického prostředí může být přímý a jasně identifikovatelný na prostředí, podniky nebo konkurenty. Ale vliv můžeme sledovat také v nepřímé souvislosti například vliv na podnikové aktivity a konečný hospodářský výsledek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148208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Politické prostředí</a:t>
            </a:r>
            <a:r>
              <a:rPr lang="cs-CZ" sz="2000" dirty="0"/>
              <a:t> a jeho vliv vychází z politických rozhodnutí nebo politických událostí v zemi. Politické prostředí každého státu je ovlivněno typem politického systému. </a:t>
            </a:r>
          </a:p>
          <a:p>
            <a:pPr algn="just"/>
            <a:r>
              <a:rPr lang="cs-CZ" sz="2000" dirty="0"/>
              <a:t>Můžeme rozeznat čtyři odlišné typy politických systémů: liberálně demokratický, autoritářský a absolutistický, komunistický, teokratický. </a:t>
            </a:r>
          </a:p>
          <a:p>
            <a:pPr algn="just"/>
            <a:r>
              <a:rPr lang="cs-CZ" sz="2000" dirty="0"/>
              <a:t>Podle rozdělení moci na určitých úrovních můžeme dále politické režimy rozdělit na jednotné (unitářské) a federální. Stát působí, v rámci politického prostředí, prostřednictvím vytvořených institucí zákonodárných (parlament), výkonných (vláda) a soudních. S politickým systémem dané země je silně spojeno ekonomické a legislativní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280101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Legislativní prostředí</a:t>
            </a:r>
            <a:r>
              <a:rPr lang="cs-CZ" sz="1900" dirty="0"/>
              <a:t> vytváří legislativní rámec pro aktivity podnikatelských subjektů prostřednictvím právních norem regulujících podnikatelské postupy, práva a povinnosti při realizaci těchto aktivit. </a:t>
            </a:r>
          </a:p>
          <a:p>
            <a:pPr algn="just"/>
            <a:r>
              <a:rPr lang="cs-CZ" sz="1900" dirty="0"/>
              <a:t>Toto prostředí sleduje zákony, vládní organizace a nátlakové skupiny ovlivňující a omezující jednotlivce a podnikatelské subjekty. Ve světě existují čtyři hlavní legislativní systémy: zvykové právo, občanské právo, náboženské právo. Legislativní systém v konkrétní zemi je výsledkem historického, společenského, kulturního, sociální a ekonomického vývoje dané země.</a:t>
            </a:r>
          </a:p>
          <a:p>
            <a:pPr algn="just"/>
            <a:r>
              <a:rPr lang="cs-CZ" sz="1900" b="1" dirty="0"/>
              <a:t>Přírodní prostředí</a:t>
            </a:r>
            <a:r>
              <a:rPr lang="cs-CZ" sz="1900" dirty="0"/>
              <a:t> je zaměřeno na současný stav a zhoršování životního prostředí, na ubývání přírodních zdrojů a zvyšující se náklady na energii.</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368627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Sociální prostředí</a:t>
            </a:r>
            <a:r>
              <a:rPr lang="cs-CZ" sz="1800" dirty="0"/>
              <a:t> formuje základní mínění, hodnoty a normy lidí v něm žijící. Lidé vlivem sociálního prostředí definují svůj vztah k sobě samým, k ostatním, k přírodě a k vesmíru. Ve světě můžeme rozlišit tři sociální modely: liberálně sociální model, korporativní model a sociálně demokratický model</a:t>
            </a:r>
          </a:p>
          <a:p>
            <a:pPr algn="just"/>
            <a:r>
              <a:rPr lang="cs-CZ" sz="1800" b="1" dirty="0"/>
              <a:t>Kulturní prostředí</a:t>
            </a:r>
            <a:r>
              <a:rPr lang="cs-CZ" sz="1800" dirty="0"/>
              <a:t> je dáno kulturou, která je obecně chápána jako komplex hodnot, zvyklostí, tradic, jednání a dalších faktorů osvojených a sdílených osobami určité skupiny, společnosti. Tyto základní hodnoty a postoje lidí žijících v konkrétní kultuře jsou předávány z generace na generaci a jsou posilovány hlavními institucemi (škola, církve, podnikatelské instituce, vládní instituce). </a:t>
            </a:r>
          </a:p>
          <a:p>
            <a:pPr algn="just"/>
            <a:r>
              <a:rPr lang="cs-CZ" sz="1800" b="1" dirty="0"/>
              <a:t>Technologické prostředí</a:t>
            </a:r>
            <a:r>
              <a:rPr lang="cs-CZ" sz="1800" dirty="0"/>
              <a:t> sleduje vývoj a využívání nových technologií v aktivitách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213487319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2792</TotalTime>
  <Words>5699</Words>
  <Application>Microsoft Office PowerPoint</Application>
  <PresentationFormat>Předvádění na obrazovce (16:9)</PresentationFormat>
  <Paragraphs>340</Paragraphs>
  <Slides>54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54</vt:i4>
      </vt:variant>
    </vt:vector>
  </HeadingPairs>
  <TitlesOfParts>
    <vt:vector size="59" baseType="lpstr">
      <vt:lpstr>Arial</vt:lpstr>
      <vt:lpstr>Calibri</vt:lpstr>
      <vt:lpstr>Enriqueta</vt:lpstr>
      <vt:lpstr>Times New Roman</vt:lpstr>
      <vt:lpstr>SLU</vt:lpstr>
      <vt:lpstr>Externí podnikatelské prostředí</vt:lpstr>
      <vt:lpstr>Podnikatelské prostředí</vt:lpstr>
      <vt:lpstr>Externí podnikatelské prostředí</vt:lpstr>
      <vt:lpstr>Externí podnikatelské prostředí</vt:lpstr>
      <vt:lpstr>Makroprostředí</vt:lpstr>
      <vt:lpstr>Prvky makroprostředí</vt:lpstr>
      <vt:lpstr>Prvky makroprostředí</vt:lpstr>
      <vt:lpstr>Prvky makroprostředí</vt:lpstr>
      <vt:lpstr>Prvky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Metody analýzy makroprostředí</vt:lpstr>
      <vt:lpstr>Metody analýzy makroprostředí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165</cp:revision>
  <dcterms:created xsi:type="dcterms:W3CDTF">2016-07-06T15:42:34Z</dcterms:created>
  <dcterms:modified xsi:type="dcterms:W3CDTF">2022-03-08T11:50:05Z</dcterms:modified>
</cp:coreProperties>
</file>