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22" r:id="rId3"/>
    <p:sldId id="336" r:id="rId4"/>
    <p:sldId id="337" r:id="rId5"/>
    <p:sldId id="348" r:id="rId6"/>
    <p:sldId id="349" r:id="rId7"/>
    <p:sldId id="350" r:id="rId8"/>
    <p:sldId id="351" r:id="rId9"/>
    <p:sldId id="352" r:id="rId10"/>
    <p:sldId id="338" r:id="rId11"/>
    <p:sldId id="357" r:id="rId12"/>
    <p:sldId id="358" r:id="rId13"/>
    <p:sldId id="359" r:id="rId14"/>
    <p:sldId id="339" r:id="rId15"/>
    <p:sldId id="340" r:id="rId16"/>
    <p:sldId id="341" r:id="rId17"/>
    <p:sldId id="342" r:id="rId18"/>
    <p:sldId id="343" r:id="rId19"/>
    <p:sldId id="346" r:id="rId20"/>
    <p:sldId id="347" r:id="rId21"/>
    <p:sldId id="344" r:id="rId22"/>
    <p:sldId id="345" r:id="rId23"/>
    <p:sldId id="353" r:id="rId24"/>
    <p:sldId id="354" r:id="rId25"/>
    <p:sldId id="355" r:id="rId26"/>
    <p:sldId id="356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podnikatelské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Organizační struktura podniku</a:t>
            </a:r>
          </a:p>
          <a:p>
            <a:pPr algn="just"/>
            <a:r>
              <a:rPr lang="cs-CZ" sz="2000" dirty="0"/>
              <a:t>Pro úspěšnou implementaci zvolené strategie podniku je potřeba vytvořit odpovídající organizační strukturu a systém řízení. </a:t>
            </a:r>
            <a:endParaRPr lang="cs-CZ" sz="2000" dirty="0" smtClean="0"/>
          </a:p>
          <a:p>
            <a:pPr algn="just"/>
            <a:r>
              <a:rPr lang="cs-CZ" sz="2000" dirty="0" smtClean="0"/>
              <a:t>Volba </a:t>
            </a:r>
            <a:r>
              <a:rPr lang="cs-CZ" sz="2000" dirty="0"/>
              <a:t>adekvátní organizační struktury z velké míry závisí na manažerském stylu práce manažerů, konkrétní situaci v podniku a životním cyklem podnikatelského prostředí podniku a na současném stupni poznání v oblasti řízení podniku. </a:t>
            </a:r>
            <a:endParaRPr lang="cs-CZ" sz="2000" dirty="0" smtClean="0"/>
          </a:p>
          <a:p>
            <a:pPr algn="just"/>
            <a:r>
              <a:rPr lang="cs-CZ" sz="2000" dirty="0" smtClean="0"/>
              <a:t>Podle </a:t>
            </a:r>
            <a:r>
              <a:rPr lang="cs-CZ" sz="2000" dirty="0" err="1"/>
              <a:t>Dedouchové</a:t>
            </a:r>
            <a:r>
              <a:rPr lang="cs-CZ" sz="2000" dirty="0"/>
              <a:t> (</a:t>
            </a:r>
            <a:r>
              <a:rPr lang="cs-CZ" sz="2000" dirty="0" smtClean="0"/>
              <a:t>2001) </a:t>
            </a:r>
            <a:r>
              <a:rPr lang="cs-CZ" sz="2000" dirty="0"/>
              <a:t>organizační uspořádání musí být navrženo tak, aby činnosti na jednotlivých funkčních úrovních byly řízeny společně a mohlo tak být dosaženo stanovených strategických cílů.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Strategické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9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Organizační struktura </a:t>
            </a:r>
            <a:r>
              <a:rPr lang="cs-CZ" sz="1800" dirty="0"/>
              <a:t>zobrazuje kompetenční vztahy, vnitropodnikové úvary a vzájemné vazby a vztahy mezi těmito útvary.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Základní </a:t>
            </a:r>
            <a:r>
              <a:rPr lang="cs-CZ" sz="1800" dirty="0"/>
              <a:t>jednotkou organizační struktury je jednotka organizace práce, která je tvořena určitým počtem pracovníků podřízených jednomu vedoucímu pracovníkovi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Organizační struktura je výsledkem manažerské funkce </a:t>
            </a:r>
            <a:r>
              <a:rPr lang="cs-CZ" sz="1800" dirty="0" smtClean="0"/>
              <a:t>organizování.</a:t>
            </a:r>
          </a:p>
          <a:p>
            <a:pPr algn="just"/>
            <a:r>
              <a:rPr lang="cs-CZ" sz="1800" dirty="0"/>
              <a:t>Pro tvorbu organizační struktury je potřeba poznat a pochopit základní technické a technologické vztahy v aktivitách organizace, analyzovat základní prvky, kterými je organizace tvořena. </a:t>
            </a:r>
            <a:endParaRPr lang="cs-CZ" sz="1800" dirty="0" smtClean="0"/>
          </a:p>
          <a:p>
            <a:pPr algn="just"/>
            <a:r>
              <a:rPr lang="cs-CZ" sz="1800" dirty="0"/>
              <a:t>Jednotky organizace práce se podle principu hierarchie spojují v organizační jednotky větší, které představují organizační stupně. Organizační stupně představují v organizační struktuře její hierarchické uspořádání.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09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Organizační </a:t>
            </a:r>
            <a:r>
              <a:rPr lang="cs-CZ" sz="1800" dirty="0"/>
              <a:t>struktura představuje strukturu systému řízení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Organizační struktura </a:t>
            </a:r>
            <a:r>
              <a:rPr lang="cs-CZ" sz="1800" dirty="0"/>
              <a:t>je relativně stabilní a předurčuje chování určitého systému. </a:t>
            </a:r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organizaci můžeme nalézt formální organizační struktury a neformální organizační struktury.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organizační struktury</a:t>
            </a:r>
            <a:r>
              <a:rPr lang="cs-CZ" sz="1800" dirty="0"/>
              <a:t> zabezpečují dělbu práce (diferenciaci), k zajištění vhodného provádění stanovených činností, a celistvé řízení (integraci), vedoucí k dosažení stanovených společných cílů organizační jednotky.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organizační </a:t>
            </a:r>
            <a:r>
              <a:rPr lang="cs-CZ" sz="1800" b="1" dirty="0" smtClean="0"/>
              <a:t>struktury</a:t>
            </a:r>
            <a:r>
              <a:rPr lang="cs-CZ" sz="1800" dirty="0"/>
              <a:t> </a:t>
            </a:r>
            <a:r>
              <a:rPr lang="cs-CZ" sz="1800" dirty="0" smtClean="0"/>
              <a:t>vytvářejí </a:t>
            </a:r>
            <a:r>
              <a:rPr lang="cs-CZ" sz="1800" dirty="0"/>
              <a:t>spontánně na základě sdílených zájmů skupin lidí, jako je osobní přátelství, rodinná spřízněnost, vzájemné sympatie, hmotné zájmy apod.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Rozeznáváme organizační strukturu procesní a organizační strukturu útvarovou.</a:t>
            </a:r>
          </a:p>
          <a:p>
            <a:pPr algn="just"/>
            <a:r>
              <a:rPr lang="cs-CZ" sz="1800" b="1" dirty="0" smtClean="0"/>
              <a:t>Struktura procesní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definována jako soubor činností a vztahů </a:t>
            </a:r>
            <a:r>
              <a:rPr lang="cs-CZ" sz="1800" dirty="0" smtClean="0"/>
              <a:t>mezi </a:t>
            </a:r>
            <a:r>
              <a:rPr lang="cs-CZ" sz="1800" dirty="0"/>
              <a:t>těmito činnostmi. V případě struktury procesní jsou určující procesy a ne útvary. Procesní struktura se znázorňuje pomocí grafu, který se skládá z uzlů a </a:t>
            </a:r>
            <a:r>
              <a:rPr lang="cs-CZ" sz="1800" dirty="0" smtClean="0"/>
              <a:t>hran.</a:t>
            </a:r>
          </a:p>
          <a:p>
            <a:pPr algn="just"/>
            <a:r>
              <a:rPr lang="cs-CZ" sz="1800" b="1" dirty="0" smtClean="0"/>
              <a:t>Struktura útvarová</a:t>
            </a:r>
            <a:r>
              <a:rPr lang="cs-CZ" sz="1800" dirty="0" smtClean="0"/>
              <a:t> </a:t>
            </a:r>
            <a:r>
              <a:rPr lang="cs-CZ" sz="1800" dirty="0"/>
              <a:t>je definována jako soubor pracovních míst a vztahů (mocenských, informačních a hmotně-energetických) mezi těmito pracovními místy. Zobrazením útvarové struktury je organizační </a:t>
            </a:r>
            <a:r>
              <a:rPr lang="cs-CZ" sz="1800" dirty="0" smtClean="0"/>
              <a:t>schéma. </a:t>
            </a:r>
            <a:r>
              <a:rPr lang="cs-CZ" sz="1800" dirty="0"/>
              <a:t>Základním prvkem útvarové struktury je pracovní místo. Seskupením pracovních míst a přidělením příslušného řídícího prvku vzniká pracovní </a:t>
            </a:r>
            <a:r>
              <a:rPr lang="cs-CZ" sz="1800" dirty="0" smtClean="0"/>
              <a:t>útvar. </a:t>
            </a:r>
            <a:r>
              <a:rPr lang="cs-CZ" sz="1800" dirty="0"/>
              <a:t>U útvarové struktury platí princip jednoty vedení, což znamená, že pracovník má vždy jen jednoho nadřízeného, který odpovídá za veškerou činnost daného </a:t>
            </a:r>
            <a:r>
              <a:rPr lang="cs-CZ" sz="1800" dirty="0" smtClean="0"/>
              <a:t>pracovníka.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45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Konkurenceschopnost podniku</a:t>
            </a:r>
          </a:p>
          <a:p>
            <a:pPr algn="just"/>
            <a:r>
              <a:rPr lang="cs-CZ" sz="2000" dirty="0"/>
              <a:t>Konkurenceschopnost podniku můžeme definovat jako schopnost podniku alespoň si udržet, případně zvyšovat svůj poddíl na </a:t>
            </a:r>
            <a:r>
              <a:rPr lang="cs-CZ" sz="2000" dirty="0" smtClean="0"/>
              <a:t>trhu. </a:t>
            </a:r>
          </a:p>
          <a:p>
            <a:pPr algn="just"/>
            <a:r>
              <a:rPr lang="cs-CZ" sz="2000" dirty="0" smtClean="0"/>
              <a:t>Se </a:t>
            </a:r>
            <a:r>
              <a:rPr lang="cs-CZ" sz="2000" dirty="0"/>
              <a:t>zvýšením konkurenceschopností podniku jsou velmi úzce specifické kompetence, které představují schopnosti podniku nasadit zdroje a vytvářet hodnotu. </a:t>
            </a:r>
            <a:endParaRPr lang="cs-CZ" sz="2000" dirty="0" smtClean="0"/>
          </a:p>
          <a:p>
            <a:pPr algn="just"/>
            <a:r>
              <a:rPr lang="cs-CZ" sz="2000" dirty="0" smtClean="0"/>
              <a:t>Jde </a:t>
            </a:r>
            <a:r>
              <a:rPr lang="cs-CZ" sz="2000" dirty="0"/>
              <a:t>tedy o využití takových dovedností a schopností podniku, které umožňují vytvářet minimálně srovnatelnou ne-li lepší produkci, která bude převyšovat produkci ostatních účastníků na trhu.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Strategické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Organizační faktory jsou úzce spojeny se specifickým charakterem každého podniku. K organizačním faktorům můžeme přiradit tyto faktory: charakteristika manažerského týmu, zdroje podniku a podniková kultura.</a:t>
            </a:r>
          </a:p>
          <a:p>
            <a:pPr marL="0" indent="0" algn="just">
              <a:buNone/>
            </a:pPr>
            <a:r>
              <a:rPr lang="cs-CZ" sz="1800" b="1" dirty="0"/>
              <a:t>Charakteristika manažerského týmu</a:t>
            </a:r>
          </a:p>
          <a:p>
            <a:pPr algn="just"/>
            <a:r>
              <a:rPr lang="cs-CZ" sz="1800" dirty="0"/>
              <a:t> Při realizaci podnikatelských aktivit hrají znalosti manažerů a podnikatelů významnou roli. </a:t>
            </a:r>
            <a:endParaRPr lang="cs-CZ" sz="1800" dirty="0" smtClean="0"/>
          </a:p>
          <a:p>
            <a:pPr algn="just"/>
            <a:r>
              <a:rPr lang="cs-CZ" sz="1800" dirty="0" smtClean="0"/>
              <a:t>Obtížnost </a:t>
            </a:r>
            <a:r>
              <a:rPr lang="cs-CZ" sz="1800" dirty="0"/>
              <a:t>profese manažera vyplývá z mimořádné odpovědnosti a nezbytnosti soustředit veškerou energii do relativně krátkého okamžiku, v němž se projeví profesionalita, kvalita a intenzita přípravy, a to nejen u samotného obchodníka, ale i u všech odborníků, kteří tvoří jeho </a:t>
            </a:r>
            <a:r>
              <a:rPr lang="cs-CZ" sz="1800" dirty="0" smtClean="0"/>
              <a:t>tým. </a:t>
            </a:r>
          </a:p>
          <a:p>
            <a:pPr algn="just"/>
            <a:r>
              <a:rPr lang="cs-CZ" sz="1800" dirty="0" smtClean="0"/>
              <a:t>Náročnost </a:t>
            </a:r>
            <a:r>
              <a:rPr lang="cs-CZ" sz="1800" dirty="0"/>
              <a:t>profese se projevuje v oblasti nároků kladených na kvalifikaci manažerů, ale také na jejich osobnost.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Organizační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3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 oblasti kvalifikace jsou klíčové především znalosti komoditní, znalosti ekonomiky a techniky realizace podnikatelských aktivit, jazykové znalosti a základní znalosti práva souvisejícího s podnikatelskými aktivitami. </a:t>
            </a:r>
            <a:endParaRPr lang="cs-CZ" sz="2000" dirty="0" smtClean="0"/>
          </a:p>
          <a:p>
            <a:pPr algn="just"/>
            <a:r>
              <a:rPr lang="cs-CZ" sz="2000" dirty="0" smtClean="0"/>
              <a:t>Kromě </a:t>
            </a:r>
            <a:r>
              <a:rPr lang="cs-CZ" sz="2000" dirty="0"/>
              <a:t>těchto znalostí manažerů vzrůstá v posledních létech význam znalostí o jiných kulturách především v souvislosti s mezinárodními podnikatelskými aktivitami. </a:t>
            </a:r>
            <a:endParaRPr lang="cs-CZ" sz="2000" dirty="0" smtClean="0"/>
          </a:p>
          <a:p>
            <a:pPr algn="just"/>
            <a:r>
              <a:rPr lang="cs-CZ" sz="2000" dirty="0" smtClean="0"/>
              <a:t>Manažeři </a:t>
            </a:r>
            <a:r>
              <a:rPr lang="cs-CZ" sz="2000" dirty="0"/>
              <a:t>potřebují a požadují přesné a spolehlivé znalosti umožňující realizovat jejich vytvořenou strategii. Jak uvádí </a:t>
            </a:r>
            <a:r>
              <a:rPr lang="cs-CZ" sz="2000" dirty="0" err="1"/>
              <a:t>Bencsik</a:t>
            </a:r>
            <a:r>
              <a:rPr lang="cs-CZ" sz="2000" dirty="0"/>
              <a:t> (2014) samotná shromažďování znalostí nestačí, podnik může získat skutečnou konkurenční výhodu prostřednictvím znalostního managementu, který rozvíjí potřebné znalosti na osobní i organizační úrovni.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Organizační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24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Zdroje podniku </a:t>
            </a:r>
          </a:p>
          <a:p>
            <a:pPr algn="just"/>
            <a:r>
              <a:rPr lang="cs-CZ" sz="1800" dirty="0"/>
              <a:t>Zdroje podniku zahrnují jak hmotné tak nehmotná aktiva, která podnik využívá k nalezení příležitostí a implementuje je do své strategie na trhu. </a:t>
            </a:r>
            <a:endParaRPr lang="cs-CZ" sz="1800" dirty="0" smtClean="0"/>
          </a:p>
          <a:p>
            <a:pPr algn="just"/>
            <a:r>
              <a:rPr lang="cs-CZ" sz="1800" dirty="0" smtClean="0"/>
              <a:t>Hmotné </a:t>
            </a:r>
            <a:r>
              <a:rPr lang="cs-CZ" sz="1800" dirty="0"/>
              <a:t>zdroje a kapacita podniku jsou více pozorovatelné a mohou být kvantifikovatelné. </a:t>
            </a:r>
            <a:endParaRPr lang="cs-CZ" sz="1800" dirty="0" smtClean="0"/>
          </a:p>
          <a:p>
            <a:pPr algn="just"/>
            <a:r>
              <a:rPr lang="cs-CZ" sz="1800" dirty="0" smtClean="0"/>
              <a:t>Hmotné </a:t>
            </a:r>
            <a:r>
              <a:rPr lang="cs-CZ" sz="1800" dirty="0"/>
              <a:t>zdroje podniku jsou tvořeny běžnými aktivy a unikátními aktivy. Především unikátní aktiva jsou významná svou schopností vytvářet a podporovat inovativní činnost 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hmotným zdrojům a schopnostem patří finanční schopnost podniku (interní zdroje, cizí zdroje pro strategie podniku), fyzická schopnost (stroje a zařízení závody pro operativní aktivity), technologická schopnost (dovednosti, odbornost, patenty, značky, autorská práva k vytváření unikátních produktů a služeb) a organizační schopnost (lidé, struktura, formální kontrolní mechanismy).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Organizační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80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Zdroje podniku </a:t>
            </a:r>
          </a:p>
          <a:p>
            <a:pPr algn="just"/>
            <a:r>
              <a:rPr lang="cs-CZ" sz="2000" dirty="0" smtClean="0"/>
              <a:t>Nehmotné </a:t>
            </a:r>
            <a:r>
              <a:rPr lang="cs-CZ" sz="2000" dirty="0"/>
              <a:t>zdroje a schopnosti jsou méně viditelné a relativně hůře kvantifikovatelné, jako je organizační kultura, sdílení hodnot, </a:t>
            </a:r>
            <a:r>
              <a:rPr lang="cs-CZ" sz="2000" dirty="0" err="1"/>
              <a:t>leadership</a:t>
            </a:r>
            <a:r>
              <a:rPr lang="cs-CZ" sz="2000" dirty="0"/>
              <a:t> a manažerské schopnosti, vize, znalosti, informace, image a reputace podniku a morálka pracovníků, která kriticky ovlivňuje výkonnost podniku. </a:t>
            </a:r>
            <a:endParaRPr lang="cs-CZ" sz="2000" dirty="0" smtClean="0"/>
          </a:p>
          <a:p>
            <a:pPr algn="just"/>
            <a:r>
              <a:rPr lang="cs-CZ" sz="2000" dirty="0" smtClean="0"/>
              <a:t>K</a:t>
            </a:r>
            <a:r>
              <a:rPr lang="cs-CZ" sz="2000" dirty="0"/>
              <a:t> nehmotným zdrojům patří také zakladatel a jeho vize, řízení podniku, vztahové schopnosti, kulturní empatie a tržní inteligence.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Organizační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0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interního prostředí podniku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987574"/>
            <a:ext cx="1566174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2580" y="2237626"/>
            <a:ext cx="162018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Klíčové kompetence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3546611"/>
            <a:ext cx="162018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Schopnosti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95950" y="2296560"/>
            <a:ext cx="1134126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Aktivity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2296560"/>
            <a:ext cx="1368152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32240" y="2296560"/>
            <a:ext cx="108012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Výkon </a:t>
            </a:r>
          </a:p>
        </p:txBody>
      </p:sp>
      <p:sp>
        <p:nvSpPr>
          <p:cNvPr id="12" name="Šipka dolů 11"/>
          <p:cNvSpPr/>
          <p:nvPr/>
        </p:nvSpPr>
        <p:spPr>
          <a:xfrm>
            <a:off x="1602212" y="1757697"/>
            <a:ext cx="139625" cy="432679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3" name="Šipka nahoru 12"/>
          <p:cNvSpPr/>
          <p:nvPr/>
        </p:nvSpPr>
        <p:spPr>
          <a:xfrm flipH="1">
            <a:off x="1602212" y="2998638"/>
            <a:ext cx="139625" cy="489039"/>
          </a:xfrm>
          <a:prstGeom prst="up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655806" y="2613310"/>
            <a:ext cx="548042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4464005" y="2604106"/>
            <a:ext cx="339796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prava 16"/>
          <p:cNvSpPr/>
          <p:nvPr/>
        </p:nvSpPr>
        <p:spPr>
          <a:xfrm flipV="1">
            <a:off x="6296613" y="2604106"/>
            <a:ext cx="367197" cy="165260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5503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Interní prostředí podniku, nazývané často jako mikroprostředí, z pohledu podnikatelského prostředí představují </a:t>
            </a:r>
            <a:r>
              <a:rPr lang="cs-CZ" sz="1800" dirty="0" smtClean="0"/>
              <a:t>schopnosti </a:t>
            </a:r>
            <a:r>
              <a:rPr lang="cs-CZ" sz="1800" dirty="0"/>
              <a:t>podniku, které by měla být zdůrazněny, vyzdviženy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Interní prostředí podniku můžeme označit jako organizační úroveň podnikatelského prostředí, jelikož se týká čistě podniku jako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800" dirty="0"/>
              <a:t>Samozřejmě, že významným a nepomíjitelný faktorem tohoto prostředí je finanční hospodaření podniku a celková ekonomika podniku. Ale vzhledem k tomu, že těmto stránkám podniku jsou věnovány jiné studijní materiály, které studují tuto problematiku do hloubky, tak se jim v tento studijní text věnuje pouze okrajově.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Interní 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0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Hmotné zdroje </a:t>
            </a:r>
            <a:r>
              <a:rPr lang="cs-CZ" sz="1600" dirty="0"/>
              <a:t>(viditelné, fyzické atributy)</a:t>
            </a:r>
          </a:p>
          <a:p>
            <a:pPr lvl="1"/>
            <a:r>
              <a:rPr lang="cs-CZ" sz="1600" dirty="0"/>
              <a:t>Kapitál</a:t>
            </a:r>
          </a:p>
          <a:p>
            <a:pPr lvl="1"/>
            <a:r>
              <a:rPr lang="cs-CZ" sz="1600" dirty="0"/>
              <a:t>Lidé,</a:t>
            </a:r>
          </a:p>
          <a:p>
            <a:pPr lvl="1"/>
            <a:r>
              <a:rPr lang="cs-CZ" sz="1600" dirty="0"/>
              <a:t>Budovy, stroje, zařízení…</a:t>
            </a:r>
          </a:p>
          <a:p>
            <a:pPr lvl="1"/>
            <a:endParaRPr lang="cs-CZ" sz="1600" dirty="0"/>
          </a:p>
          <a:p>
            <a:r>
              <a:rPr lang="cs-CZ" sz="1600" b="1" dirty="0" smtClean="0"/>
              <a:t>Nehmotné </a:t>
            </a:r>
            <a:r>
              <a:rPr lang="cs-CZ" sz="1600" b="1" dirty="0"/>
              <a:t>zdroje </a:t>
            </a:r>
            <a:r>
              <a:rPr lang="cs-CZ" sz="1600" dirty="0"/>
              <a:t>(neviditelné, bez fyzických atributů)</a:t>
            </a:r>
          </a:p>
          <a:p>
            <a:pPr lvl="1"/>
            <a:r>
              <a:rPr lang="cs-CZ" sz="1600" dirty="0"/>
              <a:t>Podniková kultura</a:t>
            </a:r>
          </a:p>
          <a:p>
            <a:pPr lvl="1"/>
            <a:r>
              <a:rPr lang="cs-CZ" sz="1600" dirty="0"/>
              <a:t>Know-how</a:t>
            </a:r>
          </a:p>
          <a:p>
            <a:pPr lvl="1"/>
            <a:r>
              <a:rPr lang="cs-CZ" sz="1600" dirty="0"/>
              <a:t>Znalosti</a:t>
            </a:r>
          </a:p>
          <a:p>
            <a:pPr lvl="1"/>
            <a:r>
              <a:rPr lang="cs-CZ" sz="1600" dirty="0"/>
              <a:t>Reputace</a:t>
            </a:r>
          </a:p>
          <a:p>
            <a:pPr lvl="1"/>
            <a:r>
              <a:rPr lang="cs-CZ" sz="1600" dirty="0"/>
              <a:t>Duševní vlastnictví (patenty, značky, design…)…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1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Podniková kultura</a:t>
            </a:r>
          </a:p>
          <a:p>
            <a:pPr algn="just"/>
            <a:r>
              <a:rPr lang="cs-CZ" sz="2000" dirty="0"/>
              <a:t>Podniková kultura je jedním z významných prvků ovlivňujících celkovou efektivnost podniku. </a:t>
            </a:r>
            <a:endParaRPr lang="cs-CZ" sz="2000" dirty="0" smtClean="0"/>
          </a:p>
          <a:p>
            <a:pPr algn="just"/>
            <a:r>
              <a:rPr lang="cs-CZ" sz="2000" dirty="0" smtClean="0"/>
              <a:t>Podniková </a:t>
            </a:r>
            <a:r>
              <a:rPr lang="cs-CZ" sz="2000" dirty="0"/>
              <a:t>kultura plní v organizaci důležité funkce, čímž současně ovlivňuje chování lidí uvnitř organizace, ale i chování organizace navenek, vůči svému konkurenčnímu prostředí. Podniková kultura nepůsobí izolovaně. </a:t>
            </a:r>
            <a:endParaRPr lang="cs-CZ" sz="2000" dirty="0" smtClean="0"/>
          </a:p>
          <a:p>
            <a:pPr algn="just"/>
            <a:r>
              <a:rPr lang="cs-CZ" sz="2000" dirty="0" smtClean="0"/>
              <a:t>Podle </a:t>
            </a:r>
            <a:r>
              <a:rPr lang="cs-CZ" sz="2000" dirty="0"/>
              <a:t>Lukášové a Nového (</a:t>
            </a:r>
            <a:r>
              <a:rPr lang="cs-CZ" sz="2000" dirty="0" smtClean="0"/>
              <a:t>2004) </a:t>
            </a:r>
            <a:r>
              <a:rPr lang="cs-CZ" sz="2000" dirty="0"/>
              <a:t>působí podniková kultura ve vzájemných vztazích zejména s organizační strategií a organizační strukturou, přičemž právě strategie podniku je považována za faktor rozhodující o úspěchu nebo neúspěchu podnikatelské činnosti.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Organizační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1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Podniková kultura</a:t>
            </a:r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průběhu let, kdy byly prováděny rozsáhlé výzkumy, autoři prověřovali především vliv síly podnikové kultury a obsahu podnikové kultury na výkonnost podniku. </a:t>
            </a:r>
            <a:endParaRPr lang="cs-CZ" sz="2000" dirty="0" smtClean="0"/>
          </a:p>
          <a:p>
            <a:pPr algn="just"/>
            <a:r>
              <a:rPr lang="cs-CZ" sz="2000" dirty="0" smtClean="0"/>
              <a:t>Na </a:t>
            </a:r>
            <a:r>
              <a:rPr lang="cs-CZ" sz="2000" dirty="0"/>
              <a:t>základě výsledků těchto výzkumů bylo zjištěno, že na výkonnost podniku působí oba tyto parametry v jejich vzájemné kombinaci. </a:t>
            </a:r>
            <a:endParaRPr lang="cs-CZ" sz="2000" dirty="0" smtClean="0"/>
          </a:p>
          <a:p>
            <a:pPr algn="just"/>
            <a:r>
              <a:rPr lang="cs-CZ" sz="2000" dirty="0" smtClean="0"/>
              <a:t>Lze </a:t>
            </a:r>
            <a:r>
              <a:rPr lang="cs-CZ" sz="2000" dirty="0"/>
              <a:t>tedy říci, že pokud má podniková kultura vhodný obsah, pak silná kultura podporuje výkonnost a konkurenceschopnost </a:t>
            </a:r>
            <a:r>
              <a:rPr lang="cs-CZ" sz="2000" dirty="0" smtClean="0"/>
              <a:t>podniku.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Organizační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9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plní v organizaci důležité funkce, čímž současně ovlivňuje chování lidí uvnitř organizace, ale i chování organizace navenek, vůči svému konkurenčnímu prostředí.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nepůsobí izolovaně.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/>
              <a:t>Lukášové a Nového (2004) působí podniková kultura ve vzájemných vztazích zejména s organizační strategií a organizační strukturou, přičemž právě strategie podniku je považována za faktor rozhodující o úspěchu nebo neúspěchu podnikatelské činnosti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organizace a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6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Podle Vysekalové a Mikeše (2009, s. 67) podniková kultura vyjadřuje určitý charakter firmy, celkovou atmosféru, ovzduší, vnitřní život ovlivňující myšlení a chování spolupracovníků firmy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„Kultura organizace neboli podniková kultura představuje soustavu hodnot, norem, přesvědčení, postojů a domněnek, která sice asi nebyla nikde výslovně zformulována, ale určuje způsob chování a jednání lidí a způsoby vykonávání práce. Hodnoty se týkají toho, o čem se věří, že je důležité v chování lidí a organizace. Normy jsou pak nepsaná pravidla chování”(Armstrong 2007, s. 257).</a:t>
            </a:r>
          </a:p>
          <a:p>
            <a:pPr algn="just"/>
            <a:r>
              <a:rPr lang="cs-CZ" sz="1800" dirty="0"/>
              <a:t>„Organizační kulturu lze chápat jako soubor základních předpokladů, hodnot, postojů a norem chování, které jsou sdíleny v rámci organizace, které se projevují v myšlení, cítění a chování členů organizace v artefaktech (výtvorech) materiální a nemateriální povahy” (Lukášová a Nový 2004, s. 22).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Vymezení pojmu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5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Základní funkce podnikové kultury:</a:t>
            </a:r>
            <a:endParaRPr lang="cs-CZ" sz="1800" b="1" dirty="0"/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Mezi další funkce podnikové kultury patří: </a:t>
            </a:r>
            <a:endParaRPr lang="cs-CZ" sz="1800" b="1" dirty="0"/>
          </a:p>
          <a:p>
            <a:pPr lvl="0" algn="just"/>
            <a:r>
              <a:rPr lang="cs-CZ" sz="1800" dirty="0"/>
              <a:t>snižuje konflikty uvnitř </a:t>
            </a:r>
            <a:r>
              <a:rPr lang="cs-CZ" sz="1800" dirty="0" smtClean="0"/>
              <a:t>podniku;</a:t>
            </a:r>
            <a:endParaRPr lang="cs-CZ" sz="1800" dirty="0"/>
          </a:p>
          <a:p>
            <a:pPr lvl="0" algn="just"/>
            <a:r>
              <a:rPr lang="cs-CZ" sz="1800" dirty="0"/>
              <a:t>snižuje nejistotu zaměstnanců a ovlivňuje pracovní spokojenost a emocionální </a:t>
            </a:r>
            <a:r>
              <a:rPr lang="cs-CZ" sz="1800" dirty="0" smtClean="0"/>
              <a:t>pohodu;</a:t>
            </a:r>
            <a:endParaRPr lang="cs-CZ" sz="1800" dirty="0"/>
          </a:p>
          <a:p>
            <a:pPr lvl="0" algn="just"/>
            <a:r>
              <a:rPr lang="cs-CZ" sz="1800" dirty="0"/>
              <a:t>je zdrojem </a:t>
            </a:r>
            <a:r>
              <a:rPr lang="cs-CZ" sz="1800" dirty="0" smtClean="0"/>
              <a:t>motivace;</a:t>
            </a:r>
            <a:endParaRPr lang="cs-CZ" sz="1800" dirty="0"/>
          </a:p>
          <a:p>
            <a:pPr algn="just"/>
            <a:r>
              <a:rPr lang="cs-CZ" sz="1800" dirty="0"/>
              <a:t>je konkurenční </a:t>
            </a:r>
            <a:r>
              <a:rPr lang="cs-CZ" sz="1800" dirty="0" smtClean="0"/>
              <a:t>výhodou.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Funkce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1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Prvky podnikové kultury jsou pojímány </a:t>
            </a:r>
            <a:r>
              <a:rPr lang="cs-CZ" sz="1800" dirty="0"/>
              <a:t>jako „slupky cibule“, přičemž hodnoty se nacházejí uprostřed cibule a nelze je víceméně pozorovat okem, zatímco symboly jsou na povrchu cibule a představují viditelnou část kultury, která je rozpoznatelná pro lidi, kteří danou kulturu sdílejí, jako slova, gestikulace, obrazy, či </a:t>
            </a:r>
            <a:r>
              <a:rPr lang="cs-CZ" sz="1800" dirty="0" smtClean="0"/>
              <a:t>předměty.</a:t>
            </a:r>
          </a:p>
          <a:p>
            <a:pPr lvl="0" algn="just"/>
            <a:r>
              <a:rPr lang="cs-CZ" sz="1800" dirty="0" smtClean="0"/>
              <a:t>Za </a:t>
            </a:r>
            <a:r>
              <a:rPr lang="cs-CZ" sz="1800" b="1" dirty="0" smtClean="0"/>
              <a:t>vnitřní prvky podnikové </a:t>
            </a:r>
            <a:r>
              <a:rPr lang="cs-CZ" sz="1800" b="1" dirty="0"/>
              <a:t>kultury </a:t>
            </a:r>
            <a:r>
              <a:rPr lang="cs-CZ" sz="1800" dirty="0" smtClean="0"/>
              <a:t>jsou považovány </a:t>
            </a:r>
            <a:r>
              <a:rPr lang="cs-CZ" sz="1800" dirty="0"/>
              <a:t>symboly, hrdinové, rituály a hodnoty</a:t>
            </a:r>
            <a:r>
              <a:rPr lang="cs-CZ" sz="1800" dirty="0" smtClean="0"/>
              <a:t>. K</a:t>
            </a:r>
            <a:r>
              <a:rPr lang="cs-CZ" sz="1800" dirty="0"/>
              <a:t> těmto prvkům </a:t>
            </a:r>
            <a:r>
              <a:rPr lang="cs-CZ" sz="1800" dirty="0" smtClean="0"/>
              <a:t>se dále přidávají další prvky, a to </a:t>
            </a:r>
            <a:r>
              <a:rPr lang="cs-CZ" sz="1800" dirty="0"/>
              <a:t>základní předpoklady, normy, postoje a artefakty materiální i nemateriální </a:t>
            </a:r>
            <a:r>
              <a:rPr lang="cs-CZ" sz="1800" dirty="0" smtClean="0"/>
              <a:t>povahy.</a:t>
            </a:r>
          </a:p>
          <a:p>
            <a:pPr lvl="0" algn="just"/>
            <a:r>
              <a:rPr lang="cs-CZ" sz="1800" b="1" dirty="0" smtClean="0"/>
              <a:t>Vnější </a:t>
            </a:r>
            <a:r>
              <a:rPr lang="cs-CZ" sz="1800" b="1" dirty="0"/>
              <a:t>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Prvky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5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Ke strategickým faktorům patří především strategie podniku, organizační struktura podniku a konkurenceschopnost podniku. </a:t>
            </a:r>
          </a:p>
          <a:p>
            <a:pPr marL="0" indent="0" algn="just">
              <a:buNone/>
            </a:pPr>
            <a:r>
              <a:rPr lang="cs-CZ" sz="1800" b="1" dirty="0"/>
              <a:t>Strategie</a:t>
            </a:r>
          </a:p>
          <a:p>
            <a:pPr algn="just"/>
            <a:r>
              <a:rPr lang="cs-CZ" sz="1800" dirty="0"/>
              <a:t>Strategie podniku představuje způsob naplnění strategických cílů podniku. Strategie předurčuje budoucí činnost podniku, jejíž realizací podnik dojde k naplnění svých cílů. </a:t>
            </a:r>
            <a:endParaRPr lang="cs-CZ" sz="1800" dirty="0" smtClean="0"/>
          </a:p>
          <a:p>
            <a:pPr algn="just"/>
            <a:r>
              <a:rPr lang="cs-CZ" sz="1800" dirty="0" smtClean="0"/>
              <a:t>Strategie </a:t>
            </a:r>
            <a:r>
              <a:rPr lang="cs-CZ" sz="1800" dirty="0"/>
              <a:t>podniku je základním produktem strategického myšlení i rozhodování a stává se hlavním usměrňovatelem všech podnikových aktivit v budoucnu. </a:t>
            </a:r>
            <a:endParaRPr lang="cs-CZ" sz="1800" dirty="0" smtClean="0"/>
          </a:p>
          <a:p>
            <a:pPr algn="just"/>
            <a:r>
              <a:rPr lang="cs-CZ" sz="1800" dirty="0" smtClean="0"/>
              <a:t>Každá </a:t>
            </a:r>
            <a:r>
              <a:rPr lang="cs-CZ" sz="1800" dirty="0"/>
              <a:t>podniková strategie se opírá o tři základní pilíře, které tvoří strategický záměr, analýza podniku i jeho okolí a vlastní implementace (zavedení do reálu) strategie</a:t>
            </a:r>
            <a:r>
              <a:rPr lang="cs-CZ" sz="1800" b="1" dirty="0"/>
              <a:t>. </a:t>
            </a:r>
            <a:r>
              <a:rPr lang="cs-CZ" sz="1800" dirty="0"/>
              <a:t>Jejich spojením pak vzniká jedinečný systém podnikatelského postupu, který je zaměřen do budoucnosti.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Strategické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06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Ke strategickým faktorům patří především strategie podniku, organizační struktura podniku a konkurenceschopnost podniku. </a:t>
            </a:r>
          </a:p>
          <a:p>
            <a:pPr marL="0" indent="0" algn="just">
              <a:buNone/>
            </a:pPr>
            <a:r>
              <a:rPr lang="cs-CZ" sz="1800" b="1" dirty="0"/>
              <a:t>Strategie</a:t>
            </a:r>
          </a:p>
          <a:p>
            <a:pPr algn="just"/>
            <a:r>
              <a:rPr lang="cs-CZ" sz="1800" dirty="0" smtClean="0"/>
              <a:t>Strategie </a:t>
            </a:r>
            <a:r>
              <a:rPr lang="cs-CZ" sz="1800" dirty="0"/>
              <a:t>podniku se stává výchozím nástrojem procesu naplňování stanoveného poslání firmy, představuje záměrné a aktivní formování cílů činnosti podniku, výběr nástrojů i postupů k jejich efektivnímu dosažení při optimálním využití zdrojů a příležitostí. </a:t>
            </a:r>
            <a:endParaRPr lang="cs-CZ" sz="1800" dirty="0" smtClean="0"/>
          </a:p>
          <a:p>
            <a:pPr algn="just"/>
            <a:r>
              <a:rPr lang="cs-CZ" sz="1800" dirty="0" smtClean="0"/>
              <a:t>Strategie </a:t>
            </a:r>
            <a:r>
              <a:rPr lang="cs-CZ" sz="1800" dirty="0"/>
              <a:t>je výsledkem komplexního rozhodování managementu. V oblasti strategického plánování podnikatelských aktivit podle Schulze et al. (2009) je cílem podniků, většinou malých a středních podniků, provést rychlé rozhodnutí a rychlou akci s minimálně vydanými zdroji na analýzu tržních podmínek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Strategické faktory interního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26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Podniková strategie představuje </a:t>
            </a:r>
            <a:r>
              <a:rPr lang="cs-CZ" sz="1600" dirty="0"/>
              <a:t>unikátní systém zásad řízení, jehož cílem je co nejlepší využití budoucnosti. </a:t>
            </a:r>
            <a:endParaRPr lang="cs-CZ" sz="1600" dirty="0" smtClean="0"/>
          </a:p>
          <a:p>
            <a:pPr algn="just"/>
            <a:r>
              <a:rPr lang="cs-CZ" sz="1600" dirty="0"/>
              <a:t>P</a:t>
            </a:r>
            <a:r>
              <a:rPr lang="cs-CZ" sz="1600" dirty="0" smtClean="0"/>
              <a:t>odniková </a:t>
            </a:r>
            <a:r>
              <a:rPr lang="cs-CZ" sz="1600" dirty="0"/>
              <a:t>strategie je otevřeným systémem sladěných záměrů a předpokladů pro dosažení stanoveného cíle. Přitom tento systém musí být schopen současně rychlé a efektivní reakce na měnící se možnosti podnikatelského uplatnění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Strategie se tak stává základní plánovací základnou pro určení strategických cílů, potřeby zdrojů i postupů, které zajistí jejích dosažení. Jelikož budoucnost podniků není dobře známá, musí být podniková strategie dynamická a pružná. </a:t>
            </a:r>
            <a:endParaRPr lang="cs-CZ" sz="1600" dirty="0" smtClean="0"/>
          </a:p>
          <a:p>
            <a:pPr algn="just"/>
            <a:r>
              <a:rPr lang="cs-CZ" sz="1600" dirty="0" smtClean="0"/>
              <a:t>Zároveň </a:t>
            </a:r>
            <a:r>
              <a:rPr lang="cs-CZ" sz="1600" dirty="0"/>
              <a:t>její hlavní tvůrci a uživatelé musí být současně pohotoví i rychlí aby optimálním způsobem využili všechny možnosti, které jim vývoj poskytne v budoucím období.</a:t>
            </a:r>
          </a:p>
          <a:p>
            <a:pPr algn="just"/>
            <a:endParaRPr lang="cs-CZ" sz="1600" dirty="0"/>
          </a:p>
          <a:p>
            <a:pPr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Podniková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Podnikové strategie jakéhokoliv typu mohou být různorodého zaměření podle zvolené alternativy. Na základě </a:t>
            </a:r>
            <a:r>
              <a:rPr lang="cs-CZ" sz="1600" b="1" dirty="0"/>
              <a:t>charakteru alternativy </a:t>
            </a:r>
            <a:r>
              <a:rPr lang="cs-CZ" sz="1600" dirty="0"/>
              <a:t>lze rozdělit strategie:</a:t>
            </a:r>
          </a:p>
          <a:p>
            <a:pPr lvl="0" algn="just"/>
            <a:r>
              <a:rPr lang="cs-CZ" sz="1600" dirty="0"/>
              <a:t>na </a:t>
            </a:r>
            <a:r>
              <a:rPr lang="cs-CZ" sz="1600" dirty="0" smtClean="0"/>
              <a:t>optimistické</a:t>
            </a:r>
            <a:endParaRPr lang="cs-CZ" sz="1600" dirty="0"/>
          </a:p>
          <a:p>
            <a:pPr lvl="0" algn="just"/>
            <a:r>
              <a:rPr lang="cs-CZ" sz="1600" dirty="0"/>
              <a:t>na </a:t>
            </a:r>
            <a:r>
              <a:rPr lang="cs-CZ" sz="1600" dirty="0" smtClean="0"/>
              <a:t>pesimistické</a:t>
            </a:r>
            <a:endParaRPr lang="cs-CZ" sz="1600" dirty="0"/>
          </a:p>
          <a:p>
            <a:pPr lvl="0" algn="just"/>
            <a:r>
              <a:rPr lang="cs-CZ" sz="1600" dirty="0"/>
              <a:t>na realistické</a:t>
            </a:r>
            <a:r>
              <a:rPr lang="cs-CZ" sz="1600" dirty="0" smtClean="0"/>
              <a:t>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Podle </a:t>
            </a:r>
            <a:r>
              <a:rPr lang="cs-CZ" sz="1600" b="1" dirty="0"/>
              <a:t>zaměření </a:t>
            </a:r>
            <a:r>
              <a:rPr lang="cs-CZ" sz="1600" dirty="0"/>
              <a:t>je možno dělit strategie na strategie:</a:t>
            </a:r>
          </a:p>
          <a:p>
            <a:pPr lvl="0" algn="just"/>
            <a:r>
              <a:rPr lang="cs-CZ" sz="1600" dirty="0"/>
              <a:t>ofenzivní (útočné) - jsou růstově orientované a zaměřené na posílení tržního podílu a budoucích zisků;</a:t>
            </a:r>
          </a:p>
          <a:p>
            <a:pPr lvl="0" algn="just"/>
            <a:r>
              <a:rPr lang="cs-CZ" sz="1600" dirty="0"/>
              <a:t>defenzivní (obranné);</a:t>
            </a:r>
          </a:p>
          <a:p>
            <a:pPr lvl="0" algn="just"/>
            <a:r>
              <a:rPr lang="cs-CZ" sz="1600" dirty="0"/>
              <a:t>strategie soustředěné na udržení stávající pozice – stabilizační;</a:t>
            </a:r>
          </a:p>
          <a:p>
            <a:pPr lvl="0" algn="just"/>
            <a:r>
              <a:rPr lang="cs-CZ" sz="1600" dirty="0"/>
              <a:t>strategie kombinované, kdy se kombinuje útok s obranou, případně po určitou dobu se drží dosažená pozice.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strategií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6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Pokud vycházíme z faktu, že strategie je vázaná na určitou organizační jednotku (podnik, instituci), tak lze z praktického hlediska zejména u středních a velkých podniků </a:t>
            </a:r>
            <a:r>
              <a:rPr lang="cs-CZ" sz="1600" b="1" dirty="0"/>
              <a:t>rozlišovat následující typy strategií:</a:t>
            </a:r>
            <a:endParaRPr lang="cs-CZ" sz="1600" dirty="0"/>
          </a:p>
          <a:p>
            <a:pPr lvl="0" algn="just"/>
            <a:r>
              <a:rPr lang="cs-CZ" sz="1600" b="1" dirty="0"/>
              <a:t>Celopodniková strategie </a:t>
            </a:r>
            <a:r>
              <a:rPr lang="cs-CZ" sz="1600" b="1" dirty="0" smtClean="0"/>
              <a:t>(</a:t>
            </a:r>
            <a:r>
              <a:rPr lang="cs-CZ" sz="1600" b="1" dirty="0" err="1" smtClean="0"/>
              <a:t>corporate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strategy</a:t>
            </a:r>
            <a:r>
              <a:rPr lang="cs-CZ" sz="1600" b="1" dirty="0" smtClean="0"/>
              <a:t>) </a:t>
            </a:r>
            <a:r>
              <a:rPr lang="cs-CZ" sz="1600" b="1" dirty="0"/>
              <a:t>– </a:t>
            </a:r>
            <a:r>
              <a:rPr lang="cs-CZ" sz="1600" dirty="0"/>
              <a:t>představuje základní, hlavní a završující strategii podniku, která obsahuje nosnou myšlenku podnikání v podobě zaměření podniku a jeho rozhodujícího cíle.</a:t>
            </a:r>
          </a:p>
          <a:p>
            <a:pPr lvl="0" algn="just"/>
            <a:r>
              <a:rPr lang="cs-CZ" sz="1600" b="1" dirty="0"/>
              <a:t>Obchodní strategie </a:t>
            </a:r>
            <a:r>
              <a:rPr lang="cs-CZ" sz="1600" b="1" dirty="0" smtClean="0"/>
              <a:t>(business </a:t>
            </a:r>
            <a:r>
              <a:rPr lang="cs-CZ" sz="1600" b="1" dirty="0" err="1" smtClean="0"/>
              <a:t>strategy</a:t>
            </a:r>
            <a:r>
              <a:rPr lang="cs-CZ" sz="1600" b="1" dirty="0" smtClean="0"/>
              <a:t>) </a:t>
            </a:r>
            <a:r>
              <a:rPr lang="cs-CZ" sz="1600" b="1" dirty="0"/>
              <a:t>–</a:t>
            </a:r>
            <a:r>
              <a:rPr lang="cs-CZ" sz="1600" dirty="0"/>
              <a:t> označovaná mnohdy jako „podnikatelská strategie“ nebo „oborová strategie“ představuje strategii zaměřenou na konkrétní oblast podnikání, na konkrétní cíl.</a:t>
            </a:r>
          </a:p>
          <a:p>
            <a:pPr lvl="0" algn="just"/>
            <a:r>
              <a:rPr lang="cs-CZ" sz="1600" b="1" dirty="0"/>
              <a:t>Funkční strategie </a:t>
            </a:r>
            <a:r>
              <a:rPr lang="cs-CZ" sz="1600" b="1" dirty="0" smtClean="0"/>
              <a:t>(</a:t>
            </a:r>
            <a:r>
              <a:rPr lang="cs-CZ" sz="1600" b="1" dirty="0" err="1" smtClean="0"/>
              <a:t>functional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strategy</a:t>
            </a:r>
            <a:r>
              <a:rPr lang="cs-CZ" sz="1600" b="1" dirty="0" smtClean="0"/>
              <a:t>) </a:t>
            </a:r>
            <a:r>
              <a:rPr lang="cs-CZ" sz="1600" b="1" dirty="0"/>
              <a:t>–</a:t>
            </a:r>
            <a:r>
              <a:rPr lang="cs-CZ" sz="1600" dirty="0"/>
              <a:t> je typ strategie zahrnující aktivity určité oblasti podniku a proto se zde objevuje velmi často označení „dílčí strategie“.</a:t>
            </a:r>
          </a:p>
          <a:p>
            <a:pPr algn="just"/>
            <a:r>
              <a:rPr lang="cs-CZ" sz="1600" b="1" dirty="0"/>
              <a:t>Speciální strategie -</a:t>
            </a:r>
            <a:r>
              <a:rPr lang="cs-CZ" sz="1600" dirty="0"/>
              <a:t> představují strategie určené pro některé nečekané nebo zvláštní situace jako jsou krize, prosazení značky, zavádění inovace apod</a:t>
            </a:r>
            <a:r>
              <a:rPr lang="cs-CZ" sz="1600" dirty="0" smtClean="0"/>
              <a:t>.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strategií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54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Nabídka hodnoty pro zákazníka, která zaujme zájemce, odběratele i širokou veřejnost.</a:t>
            </a:r>
          </a:p>
          <a:p>
            <a:pPr lvl="0" algn="just"/>
            <a:r>
              <a:rPr lang="cs-CZ" sz="1600" dirty="0"/>
              <a:t>Nabídka zisku, která láká vlastníky, investory, podnikatele k zapojení do podnikových aktivit.</a:t>
            </a:r>
          </a:p>
          <a:p>
            <a:pPr lvl="0" algn="just"/>
            <a:r>
              <a:rPr lang="cs-CZ" sz="1600" dirty="0"/>
              <a:t>Nabídka hodnot pro zaměstnance, která vytváří potřebnou motivaci pracovníků.</a:t>
            </a:r>
          </a:p>
          <a:p>
            <a:pPr algn="just"/>
            <a:r>
              <a:rPr lang="cs-CZ" sz="1600" dirty="0"/>
              <a:t>Nabídka hodnot pro obchodní partnery, která se může stát základem zájmu jejich top managementu a základem pro budoucí spolupráci</a:t>
            </a:r>
            <a:r>
              <a:rPr lang="cs-CZ" sz="1600" dirty="0" smtClean="0"/>
              <a:t>.</a:t>
            </a:r>
            <a:endParaRPr lang="cs-CZ" sz="1600" dirty="0"/>
          </a:p>
          <a:p>
            <a:pPr marL="0" indent="0" algn="just">
              <a:buNone/>
            </a:pPr>
            <a:endParaRPr lang="cs-CZ" sz="1600" dirty="0" smtClean="0"/>
          </a:p>
          <a:p>
            <a:pPr lvl="0" algn="just"/>
            <a:r>
              <a:rPr lang="cs-CZ" sz="1600" dirty="0"/>
              <a:t>Současně podniková strategie musí potlačit všechny zájmy, které nesledují výhradně podnikový prospěch. Zde se jedná o zájmy především jednotlivců, určitých zájmových skupin nebo dokonce o zájmy samostatných částí podniku (závody, divize)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 smtClean="0"/>
              <a:t>Požadavky na úspěšnou celopodnikovou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69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Vytvořit nepočetný řídící aparát s využitím jednoduché organizační formy a se snížením počtu řídících stupňů.</a:t>
            </a:r>
          </a:p>
          <a:p>
            <a:pPr lvl="0" algn="just"/>
            <a:r>
              <a:rPr lang="cs-CZ" sz="1600" dirty="0"/>
              <a:t>Důsledně využívat týmové práce v neformálně vedených týmech s výraznou motivací jejich členů pomocí cílových odměn a podporou soutěživosti mezi paralelně pracujícími týmy.</a:t>
            </a:r>
          </a:p>
          <a:p>
            <a:pPr lvl="0" algn="just"/>
            <a:r>
              <a:rPr lang="cs-CZ" sz="1600" dirty="0"/>
              <a:t>Vhodným způsobem využit počítačové podpory a vytvořit odpovídající informační systémy.</a:t>
            </a:r>
          </a:p>
          <a:p>
            <a:pPr lvl="0" algn="just"/>
            <a:r>
              <a:rPr lang="cs-CZ" sz="1600" dirty="0"/>
              <a:t>Zajistit kombinací řízení zaměstnanců „s přitaženou a volnou uzdou“ při podpoře a motivaci pro iniciativní, inovační, kreativní podnikatelské myšlení.</a:t>
            </a:r>
          </a:p>
          <a:p>
            <a:pPr lvl="0" algn="just"/>
            <a:r>
              <a:rPr lang="cs-CZ" sz="1600" dirty="0"/>
              <a:t>Vytvářet podmínky pro otevřenou komunikaci pracovníků bez ohledu na jejich zařazení a tím zajistit redukci hierarchické nadřazenosti.</a:t>
            </a:r>
          </a:p>
          <a:p>
            <a:pPr algn="just"/>
            <a:r>
              <a:rPr lang="cs-CZ" sz="1600" dirty="0"/>
              <a:t>Zvyšovat loajalitu pracovníků odpovídající personální </a:t>
            </a:r>
            <a:r>
              <a:rPr lang="cs-CZ" sz="1600" dirty="0" smtClean="0"/>
              <a:t>politikou.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 smtClean="0"/>
              <a:t>Podmínky pro úspěšnou celopodnikovou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9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2895</TotalTime>
  <Words>2726</Words>
  <Application>Microsoft Office PowerPoint</Application>
  <PresentationFormat>Předvádění na obrazovce (16:9)</PresentationFormat>
  <Paragraphs>185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Interní podnikatelské prostředí</vt:lpstr>
      <vt:lpstr>Interní podnikatelské prostředí</vt:lpstr>
      <vt:lpstr>Strategické faktory interního podnikatelského prostředí</vt:lpstr>
      <vt:lpstr>Strategické faktory interního podnikatelského prostředí</vt:lpstr>
      <vt:lpstr>Podniková strategie</vt:lpstr>
      <vt:lpstr>Typologie strategií I</vt:lpstr>
      <vt:lpstr>Typologie strategií II</vt:lpstr>
      <vt:lpstr>Požadavky na úspěšnou celopodnikovou strategii</vt:lpstr>
      <vt:lpstr>Podmínky pro úspěšnou celopodnikovou strategii</vt:lpstr>
      <vt:lpstr>Strategické faktory interního podnikatelského prostředí</vt:lpstr>
      <vt:lpstr>Organizační struktura I</vt:lpstr>
      <vt:lpstr>Organizační struktura II</vt:lpstr>
      <vt:lpstr>Organizační struktura III</vt:lpstr>
      <vt:lpstr>Strategické faktory interního podnikatelského prostředí</vt:lpstr>
      <vt:lpstr>Organizační faktory interního podnikatelského prostředí</vt:lpstr>
      <vt:lpstr>Organizační faktory interního podnikatelského prostředí</vt:lpstr>
      <vt:lpstr>Organizační faktory interního podnikatelského prostředí</vt:lpstr>
      <vt:lpstr>Organizační faktory interního podnikatelského prostředí</vt:lpstr>
      <vt:lpstr>Prvky interního prostředí podniku</vt:lpstr>
      <vt:lpstr>Zdroje podniku</vt:lpstr>
      <vt:lpstr>Organizační faktory interního podnikatelského prostředí</vt:lpstr>
      <vt:lpstr>Organizační faktory interního podnikatelského prostředí</vt:lpstr>
      <vt:lpstr>Management organizace a podniková kultura</vt:lpstr>
      <vt:lpstr>Vymezení pojmu podniková kultura</vt:lpstr>
      <vt:lpstr>Funkce podnikové kultury</vt:lpstr>
      <vt:lpstr>Prvky podnikové kultury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274</cp:revision>
  <dcterms:created xsi:type="dcterms:W3CDTF">2016-07-06T15:42:34Z</dcterms:created>
  <dcterms:modified xsi:type="dcterms:W3CDTF">2021-03-15T17:48:06Z</dcterms:modified>
</cp:coreProperties>
</file>