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338" r:id="rId3"/>
    <p:sldId id="339" r:id="rId4"/>
    <p:sldId id="340" r:id="rId5"/>
    <p:sldId id="341" r:id="rId6"/>
    <p:sldId id="362" r:id="rId7"/>
    <p:sldId id="342" r:id="rId8"/>
    <p:sldId id="343" r:id="rId9"/>
    <p:sldId id="344" r:id="rId10"/>
    <p:sldId id="345" r:id="rId11"/>
    <p:sldId id="376" r:id="rId12"/>
    <p:sldId id="377" r:id="rId13"/>
    <p:sldId id="378" r:id="rId14"/>
    <p:sldId id="379" r:id="rId15"/>
    <p:sldId id="346" r:id="rId16"/>
    <p:sldId id="347" r:id="rId17"/>
    <p:sldId id="348" r:id="rId18"/>
    <p:sldId id="349" r:id="rId19"/>
    <p:sldId id="350" r:id="rId20"/>
    <p:sldId id="351" r:id="rId21"/>
    <p:sldId id="352" r:id="rId22"/>
    <p:sldId id="365" r:id="rId23"/>
    <p:sldId id="366" r:id="rId24"/>
    <p:sldId id="367" r:id="rId25"/>
    <p:sldId id="368" r:id="rId26"/>
    <p:sldId id="353" r:id="rId27"/>
    <p:sldId id="354" r:id="rId28"/>
    <p:sldId id="363" r:id="rId29"/>
    <p:sldId id="369" r:id="rId30"/>
    <p:sldId id="370" r:id="rId3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04.04.2022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Podnikatelské prostředí nadnárodních korporací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Nadnárodní korporace</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6</a:t>
            </a:r>
            <a:r>
              <a:rPr lang="cs-CZ" sz="140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PODNIKATELSKÉ PROSTŘEDÍ</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Transnacionální (</a:t>
            </a:r>
            <a:r>
              <a:rPr lang="cs-CZ" sz="2000" b="1" dirty="0" err="1"/>
              <a:t>transnational</a:t>
            </a:r>
            <a:r>
              <a:rPr lang="cs-CZ" sz="2000" b="1" dirty="0"/>
              <a:t>) podnik</a:t>
            </a:r>
            <a:r>
              <a:rPr lang="cs-CZ" sz="2000" dirty="0"/>
              <a:t> – jedná se o podnik s diverzifikovanou sítí poboček majících různou strategickou úlohu. </a:t>
            </a:r>
            <a:endParaRPr lang="cs-CZ" sz="2000" dirty="0" smtClean="0"/>
          </a:p>
          <a:p>
            <a:pPr lvl="0" algn="just"/>
            <a:r>
              <a:rPr lang="cs-CZ" sz="2000" dirty="0" smtClean="0"/>
              <a:t>Zvláštností </a:t>
            </a:r>
            <a:r>
              <a:rPr lang="cs-CZ" sz="2000" dirty="0"/>
              <a:t>těchto podniků bývá existence poboček zajišťujících servisní služby pro celou síť. </a:t>
            </a:r>
            <a:endParaRPr lang="cs-CZ" sz="2000" dirty="0" smtClean="0"/>
          </a:p>
          <a:p>
            <a:pPr lvl="0" algn="just"/>
            <a:r>
              <a:rPr lang="cs-CZ" sz="2000" dirty="0" smtClean="0"/>
              <a:t>V</a:t>
            </a:r>
            <a:r>
              <a:rPr lang="cs-CZ" sz="2000" dirty="0"/>
              <a:t> rámci celé sítě dochází ke zbožovým, znalostním a kapitálovým tokům. Je to z důvodu udržení vysoké efektivnosti a flexibility.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Typy nadnárodních podniků</a:t>
            </a:r>
            <a:endParaRPr lang="cs-CZ" dirty="0"/>
          </a:p>
        </p:txBody>
      </p:sp>
    </p:spTree>
    <p:extLst>
      <p:ext uri="{BB962C8B-B14F-4D97-AF65-F5344CB8AC3E}">
        <p14:creationId xmlns:p14="http://schemas.microsoft.com/office/powerpoint/2010/main" val="21447279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8330" y="728003"/>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Organizační faktory představují proměnné úzce spojené s podnikem, které působí na internacionalizaci podnikatelských aktivit. </a:t>
            </a:r>
            <a:endParaRPr lang="cs-CZ" sz="1800" dirty="0" smtClean="0"/>
          </a:p>
          <a:p>
            <a:pPr algn="just"/>
            <a:r>
              <a:rPr lang="cs-CZ" sz="1800" dirty="0" smtClean="0"/>
              <a:t>Výzkumy </a:t>
            </a:r>
            <a:r>
              <a:rPr lang="cs-CZ" sz="1800" dirty="0"/>
              <a:t>a studiemi byly vymezeny tři základní skupiny organizačních faktorů: </a:t>
            </a:r>
            <a:endParaRPr lang="cs-CZ" sz="1800" dirty="0" smtClean="0"/>
          </a:p>
          <a:p>
            <a:pPr lvl="1" algn="just"/>
            <a:r>
              <a:rPr lang="cs-CZ" sz="1400" dirty="0" smtClean="0"/>
              <a:t>charakteristiky </a:t>
            </a:r>
            <a:r>
              <a:rPr lang="cs-CZ" sz="1400" dirty="0"/>
              <a:t>top manažerského týmu, </a:t>
            </a:r>
            <a:endParaRPr lang="cs-CZ" sz="1400" dirty="0" smtClean="0"/>
          </a:p>
          <a:p>
            <a:pPr lvl="1" algn="just"/>
            <a:r>
              <a:rPr lang="cs-CZ" sz="1400" dirty="0" smtClean="0"/>
              <a:t>zdroje podniku, </a:t>
            </a:r>
          </a:p>
          <a:p>
            <a:pPr lvl="1" algn="just"/>
            <a:r>
              <a:rPr lang="cs-CZ" sz="1400" dirty="0" smtClean="0"/>
              <a:t>podnikové </a:t>
            </a:r>
            <a:r>
              <a:rPr lang="cs-CZ" sz="1400" dirty="0"/>
              <a:t>specifické proměnné</a:t>
            </a:r>
            <a:r>
              <a:rPr lang="cs-CZ" sz="1400" dirty="0" smtClean="0"/>
              <a:t>.</a:t>
            </a:r>
          </a:p>
          <a:p>
            <a:pPr algn="just"/>
            <a:r>
              <a:rPr lang="cs-CZ" sz="1800" dirty="0"/>
              <a:t>Přizpůsobení organizační struktury je nezbytným krokem při implementaci zvolené mezinárodní strategie. Organizační struktura podniku musí být přizpůsobena zvolenému modelu internacionalizace, proto aby mohly být naplněny stanovené strategické cíle. To znamená, že organizační struktura musí být v souladu se strategií, jinak může dojít k závažným rozporům. Z pohledu organizace mezinárodních aktivit lze specifikovat několik typických způsobů </a:t>
            </a:r>
            <a:r>
              <a:rPr lang="cs-CZ" sz="1800" dirty="0" smtClean="0"/>
              <a:t>organizace.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sz="2300" dirty="0" smtClean="0"/>
              <a:t>Organizační aspekty mezinárodních podnikatelských aktivit</a:t>
            </a:r>
            <a:endParaRPr lang="cs-CZ" sz="2300" dirty="0"/>
          </a:p>
        </p:txBody>
      </p:sp>
    </p:spTree>
    <p:extLst>
      <p:ext uri="{BB962C8B-B14F-4D97-AF65-F5344CB8AC3E}">
        <p14:creationId xmlns:p14="http://schemas.microsoft.com/office/powerpoint/2010/main" val="596903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8330" y="728003"/>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Tuzemská organizační struktura s exportním oddělením je typická pro malé podnikatelské subjekty začínající s mezinárodními aktivitami. Tyto podniky často využívají služeb exportních organizací, exportních společenství a exportních reprezentantů. </a:t>
            </a:r>
            <a:endParaRPr lang="cs-CZ" sz="1700" dirty="0" smtClean="0"/>
          </a:p>
          <a:p>
            <a:pPr algn="just"/>
            <a:r>
              <a:rPr lang="cs-CZ" sz="1700" b="1" dirty="0" smtClean="0"/>
              <a:t>Exportní </a:t>
            </a:r>
            <a:r>
              <a:rPr lang="cs-CZ" sz="1700" b="1" dirty="0"/>
              <a:t>organizace</a:t>
            </a:r>
            <a:r>
              <a:rPr lang="cs-CZ" sz="1700" dirty="0"/>
              <a:t> běžně fungují jako pobočka výrobců. Tyto organizace obvykle zajišťují zakázku pro určitý produkt výběrem vhodného trhu, distribučního kanálu a propagační kampaně. </a:t>
            </a:r>
            <a:r>
              <a:rPr lang="cs-CZ" sz="1700" dirty="0" smtClean="0"/>
              <a:t>Exportní </a:t>
            </a:r>
            <a:r>
              <a:rPr lang="cs-CZ" sz="1700" dirty="0"/>
              <a:t>organizace operují na smluvním vztahu jako agent exportu. Většina těchto podniků se specializuje na určité produkty, funkce nebo tržní oblast. </a:t>
            </a:r>
            <a:endParaRPr lang="cs-CZ" sz="1700" dirty="0" smtClean="0"/>
          </a:p>
          <a:p>
            <a:pPr algn="just"/>
            <a:r>
              <a:rPr lang="cs-CZ" sz="1700" b="1" dirty="0" smtClean="0"/>
              <a:t>Reprezentační </a:t>
            </a:r>
            <a:r>
              <a:rPr lang="cs-CZ" sz="1700" b="1" dirty="0"/>
              <a:t>kanceláře v </a:t>
            </a:r>
            <a:r>
              <a:rPr lang="cs-CZ" sz="1700" b="1" dirty="0" smtClean="0"/>
              <a:t>zahraničí</a:t>
            </a:r>
            <a:r>
              <a:rPr lang="cs-CZ" sz="1700" dirty="0"/>
              <a:t> </a:t>
            </a:r>
            <a:r>
              <a:rPr lang="cs-CZ" sz="1700" dirty="0" smtClean="0"/>
              <a:t>umožňují </a:t>
            </a:r>
            <a:r>
              <a:rPr lang="cs-CZ" sz="1700" dirty="0"/>
              <a:t>propagovat a reprezentovat mateřskou společnost působící na domácím trhu. Kancelář není samostatnou právnickou osobou. Jejím úkolem je pouze sjednávat kontakty, poskytovat konzultační služby a propagovat podnik. Ve většině případů ani nemůže uzavírat obchodní smlouvy nebo jinak obchodně zastupovat podnikatelských subjekt.</a:t>
            </a:r>
          </a:p>
          <a:p>
            <a:pPr marL="0" indent="0" algn="just">
              <a:buNone/>
            </a:pP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sz="2000" dirty="0"/>
              <a:t>Způsoby organizace nadnárodních podniků</a:t>
            </a:r>
            <a:endParaRPr lang="cs-CZ" sz="2300" dirty="0"/>
          </a:p>
        </p:txBody>
      </p:sp>
    </p:spTree>
    <p:extLst>
      <p:ext uri="{BB962C8B-B14F-4D97-AF65-F5344CB8AC3E}">
        <p14:creationId xmlns:p14="http://schemas.microsoft.com/office/powerpoint/2010/main" val="2528073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8330" y="728003"/>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dirty="0"/>
              <a:t>Exportní společenství</a:t>
            </a:r>
            <a:r>
              <a:rPr lang="cs-CZ" sz="1700" dirty="0"/>
              <a:t> </a:t>
            </a:r>
            <a:r>
              <a:rPr lang="cs-CZ" sz="1700" dirty="0" smtClean="0"/>
              <a:t>provádějí </a:t>
            </a:r>
            <a:r>
              <a:rPr lang="cs-CZ" sz="1700" dirty="0"/>
              <a:t>podobné operace jako exportní organizace, ale jsou založeny spíše na poptávce než na nabídce produktů. Snaží se zjistit, jaké produkty požadují zahraniční spotřebitelé a na základě tohoto zjištění je určena nabídka pro zahraničí. </a:t>
            </a:r>
            <a:endParaRPr lang="cs-CZ" sz="1700" dirty="0" smtClean="0"/>
          </a:p>
          <a:p>
            <a:pPr algn="just"/>
            <a:r>
              <a:rPr lang="cs-CZ" sz="1700" dirty="0" smtClean="0"/>
              <a:t>Exportní </a:t>
            </a:r>
            <a:r>
              <a:rPr lang="cs-CZ" sz="1700" dirty="0"/>
              <a:t>společenství je v podstatě sdružení producentů, kteří spolupracují s cílem proniknout na zahraniční trhy. Exportní společenství je možno definovat jako dobrovolné svazky na exportu zainteresovaných podniků se stejným nebo se doplňujícím sortimentem. Právně a hospodářsky i nadále samostatné členské podniky přenášejí všechny nebo některé exportní funkce na centrální exportní orgán, který provádí obchody buď vlastním jménem, nebo jménem příslušného členského podniku. </a:t>
            </a:r>
            <a:endParaRPr lang="cs-CZ" sz="1700" dirty="0" smtClean="0"/>
          </a:p>
          <a:p>
            <a:pPr algn="just"/>
            <a:r>
              <a:rPr lang="cs-CZ" sz="1700" dirty="0" smtClean="0"/>
              <a:t>Exportní </a:t>
            </a:r>
            <a:r>
              <a:rPr lang="cs-CZ" sz="1700" dirty="0"/>
              <a:t>společenství se vytvářejí buď natrvalo, nebo jen na určitou dobu. Exportní společenství jsou vhodná zejména pro menší podniky nebo pro takové, které mají jen malý objem exportu. Členské podniky si ušetří náklady a snižují exportní riziko.</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sz="2000" dirty="0"/>
              <a:t>Způsoby organizace nadnárodních podniků</a:t>
            </a:r>
            <a:endParaRPr lang="cs-CZ" sz="2300" dirty="0"/>
          </a:p>
        </p:txBody>
      </p:sp>
    </p:spTree>
    <p:extLst>
      <p:ext uri="{BB962C8B-B14F-4D97-AF65-F5344CB8AC3E}">
        <p14:creationId xmlns:p14="http://schemas.microsoft.com/office/powerpoint/2010/main" val="42834006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8330" y="728003"/>
            <a:ext cx="770804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b="1" dirty="0"/>
              <a:t>Exportní reprezentanti</a:t>
            </a:r>
            <a:r>
              <a:rPr lang="cs-CZ" sz="1500" dirty="0"/>
              <a:t> představují běžné obchodní organizace typu zprostředkovatele nebo prostředníka. Mezi exportní reprezentanty </a:t>
            </a:r>
            <a:r>
              <a:rPr lang="cs-CZ" sz="1500" dirty="0" smtClean="0"/>
              <a:t>patří </a:t>
            </a:r>
            <a:r>
              <a:rPr lang="cs-CZ" sz="1500" dirty="0"/>
              <a:t>například:</a:t>
            </a:r>
          </a:p>
          <a:p>
            <a:pPr lvl="0" algn="just"/>
            <a:r>
              <a:rPr lang="cs-CZ" sz="1500" i="1" dirty="0"/>
              <a:t>Kombinovaný exportní manažer</a:t>
            </a:r>
            <a:r>
              <a:rPr lang="cs-CZ" sz="1500" dirty="0"/>
              <a:t> vystupuje jako exportní oddělení pro malé exportéry nebo větší producenty s malým zahraničním prodejem. Manažer operuje na základě zplnomocnění (komisionářství). </a:t>
            </a:r>
          </a:p>
          <a:p>
            <a:pPr lvl="0" algn="just"/>
            <a:r>
              <a:rPr lang="cs-CZ" sz="1500" i="1" dirty="0"/>
              <a:t>Exportní obchodní firma</a:t>
            </a:r>
            <a:r>
              <a:rPr lang="cs-CZ" sz="1500" dirty="0"/>
              <a:t> (exportní obchodník, komisionář) nakupuje a prodává na svůj vlastní účet a přebírá veškerou zodpovědnost za export produktů. V této situaci producenti nemají kontrolu nad prodejními aktivitami svých produktů na zahraničních trzích a zároveň jsou závislí na exportním obchodníkovi za export svých produktů.</a:t>
            </a:r>
          </a:p>
          <a:p>
            <a:pPr lvl="0" algn="just"/>
            <a:r>
              <a:rPr lang="cs-CZ" sz="1500" i="1" dirty="0"/>
              <a:t>Exportní broker</a:t>
            </a:r>
            <a:r>
              <a:rPr lang="cs-CZ" sz="1500" dirty="0"/>
              <a:t> je subjekt, který propojuje (dává dohromady) zahraničního kupujícího a tuzemského producenta s cílem exportního prodeje a získává provizi za realizaci kontaktu, jehož výsledkem je prodej.</a:t>
            </a:r>
          </a:p>
          <a:p>
            <a:pPr lvl="0" algn="just"/>
            <a:r>
              <a:rPr lang="cs-CZ" sz="1500" i="1" dirty="0"/>
              <a:t>Exportní obchodní dům</a:t>
            </a:r>
            <a:r>
              <a:rPr lang="cs-CZ" sz="1500" dirty="0"/>
              <a:t> zastupuje své klienty, ale neprovádí samotné nákupy a hledá pro své klienty ty nejlepší nákupy a prodeje.</a:t>
            </a:r>
          </a:p>
          <a:p>
            <a:pPr lvl="0" algn="just"/>
            <a:r>
              <a:rPr lang="cs-CZ" sz="1500" i="1" dirty="0"/>
              <a:t>Obchodní společnosti</a:t>
            </a:r>
            <a:r>
              <a:rPr lang="cs-CZ" sz="1500" dirty="0"/>
              <a:t> jsou velké zahraniční společnosti angažované v exportu a importu. Nakupují produkty na svůj účet v zahraničí a provádí export nakoupeného zboží do své země.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sz="2000" dirty="0"/>
              <a:t>Způsoby organizace nadnárodních podniků</a:t>
            </a:r>
            <a:endParaRPr lang="cs-CZ" sz="2300" dirty="0"/>
          </a:p>
        </p:txBody>
      </p:sp>
    </p:spTree>
    <p:extLst>
      <p:ext uri="{BB962C8B-B14F-4D97-AF65-F5344CB8AC3E}">
        <p14:creationId xmlns:p14="http://schemas.microsoft.com/office/powerpoint/2010/main" val="15948365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Zahraniční aktivity nadnárodních podniků jsou prováděny prostřednictvím přidružených zahraničních společností nebo přes zahraniční </a:t>
            </a:r>
            <a:r>
              <a:rPr lang="cs-CZ" sz="1700" dirty="0" smtClean="0"/>
              <a:t>pobočky. </a:t>
            </a:r>
            <a:endParaRPr lang="cs-CZ" sz="1700" dirty="0"/>
          </a:p>
          <a:p>
            <a:pPr marL="0" indent="0" algn="just">
              <a:buNone/>
            </a:pPr>
            <a:r>
              <a:rPr lang="cs-CZ" sz="1700" b="1" dirty="0"/>
              <a:t>Zahraniční přidružená společnost</a:t>
            </a:r>
            <a:r>
              <a:rPr lang="cs-CZ" sz="1700" dirty="0"/>
              <a:t> </a:t>
            </a:r>
            <a:r>
              <a:rPr lang="cs-CZ" sz="1700" dirty="0" smtClean="0"/>
              <a:t>je </a:t>
            </a:r>
            <a:r>
              <a:rPr lang="cs-CZ" sz="1700" dirty="0"/>
              <a:t>oddělenou právnickou osobu, přičemž její jméno se obvykle alespoň částečně odlišuje od jména mateřské společnosti; pokud je vlastnický podíl menší než 20%, tak se hovoří o spřátelené společnosti. Zahraniční přidružená společnost je součástí majetku mateřské společnosti. </a:t>
            </a:r>
            <a:endParaRPr lang="cs-CZ" sz="1700" dirty="0" smtClean="0"/>
          </a:p>
          <a:p>
            <a:pPr algn="just"/>
            <a:r>
              <a:rPr lang="cs-CZ" sz="1700" dirty="0" smtClean="0"/>
              <a:t>Mezi </a:t>
            </a:r>
            <a:r>
              <a:rPr lang="cs-CZ" sz="1700" dirty="0"/>
              <a:t>zahraničními přidruženými společnostmi </a:t>
            </a:r>
            <a:r>
              <a:rPr lang="cs-CZ" sz="1700" dirty="0" smtClean="0"/>
              <a:t>rozlišujeme </a:t>
            </a:r>
            <a:r>
              <a:rPr lang="cs-CZ" sz="1700" dirty="0"/>
              <a:t>dceřiné společnosti a filiálky. </a:t>
            </a:r>
            <a:endParaRPr lang="cs-CZ" sz="1700" dirty="0" smtClean="0"/>
          </a:p>
          <a:p>
            <a:pPr algn="just"/>
            <a:r>
              <a:rPr lang="cs-CZ" sz="1700" dirty="0"/>
              <a:t>O </a:t>
            </a:r>
            <a:r>
              <a:rPr lang="cs-CZ" sz="1700" b="1" i="1" dirty="0"/>
              <a:t>filiálku</a:t>
            </a:r>
            <a:r>
              <a:rPr lang="cs-CZ" sz="1700" dirty="0"/>
              <a:t> (</a:t>
            </a:r>
            <a:r>
              <a:rPr lang="cs-CZ" sz="1700" dirty="0" err="1"/>
              <a:t>associate</a:t>
            </a:r>
            <a:r>
              <a:rPr lang="cs-CZ" sz="1700" dirty="0"/>
              <a:t>, </a:t>
            </a:r>
            <a:r>
              <a:rPr lang="cs-CZ" sz="1700" dirty="0" err="1"/>
              <a:t>affiliate</a:t>
            </a:r>
            <a:r>
              <a:rPr lang="cs-CZ" sz="1700" dirty="0"/>
              <a:t>) se jedná v případě 10 až 50% podílu mateřské společnosti.</a:t>
            </a:r>
          </a:p>
          <a:p>
            <a:pPr algn="just"/>
            <a:r>
              <a:rPr lang="cs-CZ" sz="1700" dirty="0" smtClean="0"/>
              <a:t>O </a:t>
            </a:r>
            <a:r>
              <a:rPr lang="cs-CZ" sz="1700" b="1" i="1" dirty="0"/>
              <a:t>zahraniční dceřiné společnosti </a:t>
            </a:r>
            <a:r>
              <a:rPr lang="cs-CZ" sz="1700" dirty="0"/>
              <a:t>hovoříme tehdy, jestliže je u nich vlastnický podíl mateřské společnosti 50% nebo větší. Zahraniční dceřiné společnosti nejčastěji fungují na principu profit centra, což znamená, že dceřiná společnost je hodnocena na základě vytvořeného zisku a návratnosti vložených prostředků.</a:t>
            </a:r>
            <a:endParaRPr lang="cs-CZ" sz="1700" dirty="0" smtClean="0"/>
          </a:p>
          <a:p>
            <a:pPr marL="0" indent="0" algn="just">
              <a:buNone/>
            </a:pP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910558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Dceřiné společnosti můžeme rozdělit podle úrovně potřeby lokální citlivosti a stupně integrace s mateřskou společností do čtyř </a:t>
            </a:r>
            <a:r>
              <a:rPr lang="cs-CZ" sz="2000" dirty="0" smtClean="0"/>
              <a:t>typů.</a:t>
            </a:r>
          </a:p>
          <a:p>
            <a:pPr algn="just"/>
            <a:r>
              <a:rPr lang="cs-CZ" sz="2000" dirty="0" smtClean="0"/>
              <a:t>Úroveň </a:t>
            </a:r>
            <a:r>
              <a:rPr lang="cs-CZ" sz="2000" dirty="0"/>
              <a:t>lokální citlivosti představuje potřebu diferenciace produktů a metod k uspokojení unikátních potřeb daného trhu. </a:t>
            </a:r>
            <a:endParaRPr lang="cs-CZ" sz="2000" dirty="0" smtClean="0"/>
          </a:p>
          <a:p>
            <a:pPr algn="just"/>
            <a:r>
              <a:rPr lang="cs-CZ" sz="2000" dirty="0" smtClean="0"/>
              <a:t>Úroveň </a:t>
            </a:r>
            <a:r>
              <a:rPr lang="cs-CZ" sz="2000" dirty="0"/>
              <a:t>mezinárodní integrace ukazuje potřebu integrace svých operací v dalších zemích prostřednictvím transferu zdrojů nebo globální standardizace. </a:t>
            </a:r>
          </a:p>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36678822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graphicFrame>
        <p:nvGraphicFramePr>
          <p:cNvPr id="2" name="Tabulka 1"/>
          <p:cNvGraphicFramePr>
            <a:graphicFrameLocks noGrp="1"/>
          </p:cNvGraphicFramePr>
          <p:nvPr>
            <p:extLst>
              <p:ext uri="{D42A27DB-BD31-4B8C-83A1-F6EECF244321}">
                <p14:modId xmlns:p14="http://schemas.microsoft.com/office/powerpoint/2010/main" val="2100260582"/>
              </p:ext>
            </p:extLst>
          </p:nvPr>
        </p:nvGraphicFramePr>
        <p:xfrm>
          <a:off x="1187624" y="1246161"/>
          <a:ext cx="5760640" cy="3159345"/>
        </p:xfrm>
        <a:graphic>
          <a:graphicData uri="http://schemas.openxmlformats.org/drawingml/2006/table">
            <a:tbl>
              <a:tblPr firstRow="1" firstCol="1" bandRow="1">
                <a:tableStyleId>{5C22544A-7EE6-4342-B048-85BDC9FD1C3A}</a:tableStyleId>
              </a:tblPr>
              <a:tblGrid>
                <a:gridCol w="576064">
                  <a:extLst>
                    <a:ext uri="{9D8B030D-6E8A-4147-A177-3AD203B41FA5}">
                      <a16:colId xmlns:a16="http://schemas.microsoft.com/office/drawing/2014/main" val="3291069695"/>
                    </a:ext>
                  </a:extLst>
                </a:gridCol>
                <a:gridCol w="936104">
                  <a:extLst>
                    <a:ext uri="{9D8B030D-6E8A-4147-A177-3AD203B41FA5}">
                      <a16:colId xmlns:a16="http://schemas.microsoft.com/office/drawing/2014/main" val="2674328682"/>
                    </a:ext>
                  </a:extLst>
                </a:gridCol>
                <a:gridCol w="2354564">
                  <a:extLst>
                    <a:ext uri="{9D8B030D-6E8A-4147-A177-3AD203B41FA5}">
                      <a16:colId xmlns:a16="http://schemas.microsoft.com/office/drawing/2014/main" val="2417596869"/>
                    </a:ext>
                  </a:extLst>
                </a:gridCol>
                <a:gridCol w="1893908">
                  <a:extLst>
                    <a:ext uri="{9D8B030D-6E8A-4147-A177-3AD203B41FA5}">
                      <a16:colId xmlns:a16="http://schemas.microsoft.com/office/drawing/2014/main" val="3999582340"/>
                    </a:ext>
                  </a:extLst>
                </a:gridCol>
              </a:tblGrid>
              <a:tr h="457227">
                <a:tc rowSpan="4">
                  <a:txBody>
                    <a:bodyPr/>
                    <a:lstStyle/>
                    <a:p>
                      <a:pPr marL="71755" marR="71755" algn="ctr">
                        <a:lnSpc>
                          <a:spcPct val="115000"/>
                        </a:lnSpc>
                        <a:spcAft>
                          <a:spcPts val="0"/>
                        </a:spcAft>
                      </a:pPr>
                      <a:r>
                        <a:rPr lang="cs-CZ" sz="1800" dirty="0">
                          <a:effectLst/>
                        </a:rPr>
                        <a:t>úroveň integrace</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vert="vert270"/>
                </a:tc>
                <a:tc>
                  <a:txBody>
                    <a:bodyPr/>
                    <a:lstStyle/>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15000"/>
                        </a:lnSpc>
                        <a:spcAft>
                          <a:spcPts val="0"/>
                        </a:spcAft>
                      </a:pPr>
                      <a:r>
                        <a:rPr lang="cs-CZ" sz="1800" dirty="0" smtClean="0">
                          <a:effectLst/>
                          <a:latin typeface="Times New Roman" panose="02020603050405020304" pitchFamily="18" charset="0"/>
                          <a:ea typeface="Calibri" panose="020F0502020204030204" pitchFamily="34" charset="0"/>
                          <a:cs typeface="Times New Roman" panose="02020603050405020304" pitchFamily="18" charset="0"/>
                        </a:rPr>
                        <a:t>Úroveň</a:t>
                      </a:r>
                      <a:r>
                        <a:rPr lang="cs-CZ" sz="1800" baseline="0" dirty="0" smtClean="0">
                          <a:effectLst/>
                          <a:latin typeface="Times New Roman" panose="02020603050405020304" pitchFamily="18" charset="0"/>
                          <a:ea typeface="Calibri" panose="020F0502020204030204" pitchFamily="34" charset="0"/>
                          <a:cs typeface="Times New Roman" panose="02020603050405020304" pitchFamily="18" charset="0"/>
                        </a:rPr>
                        <a:t> lokální citlivosti</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4682276"/>
                  </a:ext>
                </a:extLst>
              </a:tr>
              <a:tr h="809310">
                <a:tc vMerge="1">
                  <a:txBody>
                    <a:bodyPr/>
                    <a:lstStyle/>
                    <a:p>
                      <a:endParaRPr lang="cs-CZ"/>
                    </a:p>
                  </a:txBody>
                  <a:tcPr/>
                </a:tc>
                <a:tc>
                  <a:txBody>
                    <a:bodyPr/>
                    <a:lstStyle/>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cs-CZ" sz="1800" dirty="0" smtClean="0">
                          <a:effectLst/>
                        </a:rPr>
                        <a:t>nízká</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cs-CZ" sz="1800" dirty="0" smtClean="0">
                          <a:effectLst/>
                        </a:rPr>
                        <a:t>vysoká</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51300838"/>
                  </a:ext>
                </a:extLst>
              </a:tr>
              <a:tr h="486247">
                <a:tc vMerge="1">
                  <a:txBody>
                    <a:bodyPr/>
                    <a:lstStyle/>
                    <a:p>
                      <a:endParaRPr lang="cs-CZ"/>
                    </a:p>
                  </a:txBody>
                  <a:tcPr/>
                </a:tc>
                <a:tc>
                  <a:txBody>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lang="cs-CZ" sz="1800" dirty="0" smtClean="0">
                          <a:effectLst/>
                        </a:rPr>
                        <a:t>vysoká</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cs-CZ" sz="1800" dirty="0" smtClean="0">
                          <a:effectLst/>
                        </a:rPr>
                        <a:t>receptivní dceřiná společnost</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cs-CZ" sz="1800" dirty="0" smtClean="0">
                          <a:effectLst/>
                        </a:rPr>
                        <a:t>aktivní dceřiná společnost</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20309007"/>
                  </a:ext>
                </a:extLst>
              </a:tr>
              <a:tr h="486247">
                <a:tc vMerge="1">
                  <a:txBody>
                    <a:bodyPr/>
                    <a:lstStyle/>
                    <a:p>
                      <a:pPr marL="71755" marR="71755"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vert="vert270"/>
                </a:tc>
                <a:tc>
                  <a:txBody>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lang="cs-CZ" sz="1800" dirty="0" smtClean="0">
                          <a:effectLst/>
                        </a:rPr>
                        <a:t>nízká</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cs-CZ" sz="1800" dirty="0" smtClean="0">
                          <a:effectLst/>
                        </a:rPr>
                        <a:t>replikační dceřiná společnost</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cs-CZ" sz="1800" dirty="0" smtClean="0">
                          <a:effectLst/>
                        </a:rPr>
                        <a:t>autonomní dceřiná společnost</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74672139"/>
                  </a:ext>
                </a:extLst>
              </a:tr>
            </a:tbl>
          </a:graphicData>
        </a:graphic>
      </p:graphicFrame>
      <p:sp>
        <p:nvSpPr>
          <p:cNvPr id="4" name="Obdélník 3"/>
          <p:cNvSpPr/>
          <p:nvPr/>
        </p:nvSpPr>
        <p:spPr>
          <a:xfrm>
            <a:off x="683568" y="852455"/>
            <a:ext cx="3326552" cy="369332"/>
          </a:xfrm>
          <a:prstGeom prst="rect">
            <a:avLst/>
          </a:prstGeom>
        </p:spPr>
        <p:txBody>
          <a:bodyPr wrap="none">
            <a:spAutoFit/>
          </a:bodyPr>
          <a:lstStyle/>
          <a:p>
            <a:r>
              <a:rPr lang="cs-CZ" b="1" dirty="0">
                <a:latin typeface="Times New Roman" panose="02020603050405020304" pitchFamily="18" charset="0"/>
                <a:ea typeface="Calibri" panose="020F0502020204030204" pitchFamily="34" charset="0"/>
              </a:rPr>
              <a:t>Rozdělení dceřiných společností</a:t>
            </a:r>
            <a:endParaRPr lang="cs-CZ" b="1" dirty="0"/>
          </a:p>
        </p:txBody>
      </p:sp>
    </p:spTree>
    <p:extLst>
      <p:ext uri="{BB962C8B-B14F-4D97-AF65-F5344CB8AC3E}">
        <p14:creationId xmlns:p14="http://schemas.microsoft.com/office/powerpoint/2010/main" val="3358485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i="1" dirty="0"/>
              <a:t>Receptivní dceřiná společnost</a:t>
            </a:r>
            <a:r>
              <a:rPr lang="cs-CZ" sz="2000" dirty="0"/>
              <a:t> má nízkou potřebu lokální citlivosti a vysokou potřebu mezinárodní integrace. </a:t>
            </a:r>
            <a:endParaRPr lang="cs-CZ" sz="2000" dirty="0" smtClean="0"/>
          </a:p>
          <a:p>
            <a:pPr algn="just"/>
            <a:r>
              <a:rPr lang="cs-CZ" sz="2000" dirty="0" smtClean="0"/>
              <a:t>Tyto </a:t>
            </a:r>
            <a:r>
              <a:rPr lang="cs-CZ" sz="2000" dirty="0"/>
              <a:t>dceřiné společnosti jsou integrovány s podnikem v rámci vertikální integrace nebo operují v produkční síti. </a:t>
            </a:r>
            <a:endParaRPr lang="cs-CZ" sz="2000" dirty="0" smtClean="0"/>
          </a:p>
          <a:p>
            <a:pPr algn="just"/>
            <a:r>
              <a:rPr lang="cs-CZ" sz="2000" dirty="0" smtClean="0"/>
              <a:t>Jejich </a:t>
            </a:r>
            <a:r>
              <a:rPr lang="cs-CZ" sz="2000" dirty="0"/>
              <a:t>operace obvykle zapadají do globální strategie podniku, protože tyto společnosti potřebují řídit a spravovat tok materiálů a komponent, které jsou mezinárodně standardizovány.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23425489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i="1" dirty="0"/>
              <a:t>Replikační dceřiná společnost</a:t>
            </a:r>
            <a:r>
              <a:rPr lang="cs-CZ" sz="2000" dirty="0"/>
              <a:t> vykazuje nízkou potřebu lokální citlivosti i nízkou potřebu mezinárodní integrace. </a:t>
            </a:r>
            <a:endParaRPr lang="cs-CZ" sz="2000" dirty="0" smtClean="0"/>
          </a:p>
          <a:p>
            <a:pPr algn="just"/>
            <a:r>
              <a:rPr lang="cs-CZ" sz="2000" dirty="0" smtClean="0"/>
              <a:t>Jedná </a:t>
            </a:r>
            <a:r>
              <a:rPr lang="cs-CZ" sz="2000" dirty="0"/>
              <a:t>se obvykle o společnosti, které replikují operace na tuzemském trhu, často v menším měřítku. </a:t>
            </a:r>
            <a:endParaRPr lang="cs-CZ" sz="2000" dirty="0" smtClean="0"/>
          </a:p>
          <a:p>
            <a:pPr algn="just"/>
            <a:r>
              <a:rPr lang="cs-CZ" sz="2000" dirty="0" smtClean="0"/>
              <a:t>Tyto </a:t>
            </a:r>
            <a:r>
              <a:rPr lang="cs-CZ" sz="2000" dirty="0"/>
              <a:t>dceřiné společnosti často slouží k překonání bariér určitého zahraničního trhu a k snížení dopravních nákladů spojených s exportem. </a:t>
            </a:r>
            <a:endParaRPr lang="cs-CZ" sz="2000" dirty="0" smtClean="0"/>
          </a:p>
          <a:p>
            <a:pPr algn="just"/>
            <a:r>
              <a:rPr lang="cs-CZ" sz="2000" dirty="0" smtClean="0"/>
              <a:t>Management </a:t>
            </a:r>
            <a:r>
              <a:rPr lang="cs-CZ" sz="2000" dirty="0"/>
              <a:t>této dceřiné společnosti do určité míry vykazuje autonomnost rozhodování a zároveň následuje a napodobuje strategii celé společnosti.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577282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Nadnárodní podniky jsou podniky, které vlastní aktiva ve dvou nebo více zemích a realizují rozmanité aktivity (výzkum, výroba, prodej atd.) v různých zemích </a:t>
            </a:r>
            <a:r>
              <a:rPr lang="cs-CZ" sz="2000" dirty="0" smtClean="0"/>
              <a:t>světa.</a:t>
            </a:r>
          </a:p>
          <a:p>
            <a:pPr algn="just"/>
            <a:r>
              <a:rPr lang="cs-CZ" sz="2000" dirty="0"/>
              <a:t>Organizace pro mezinárodní spolupráci a rozvoj OECD definovala v roce 1977 nadnárodní korporace jako společnosti nebo jednotky, jejichž vlastnictví je soukromé, státní nebo smíšené, které jsou založeny v různých zemích a vzájemně propojeny tak, že jedna nebo více z nich může vyvíjet významný vliv na činnost druhých, zvláště s ohledem na společné využívání znalostí a </a:t>
            </a:r>
            <a:r>
              <a:rPr lang="cs-CZ" sz="2000" dirty="0" smtClean="0"/>
              <a:t>zdrojů.</a:t>
            </a:r>
          </a:p>
          <a:p>
            <a:pPr algn="just"/>
            <a:r>
              <a:rPr lang="cs-CZ" sz="2000" dirty="0"/>
              <a:t>Mnozí autoři definují nadnárodní podnik jednodušeji jako entitu vzniklou díky přímé zahraniční investici, která je efektivně kontrolována.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Nadnárodní podniky</a:t>
            </a:r>
            <a:endParaRPr lang="cs-CZ" dirty="0"/>
          </a:p>
        </p:txBody>
      </p:sp>
    </p:spTree>
    <p:extLst>
      <p:ext uri="{BB962C8B-B14F-4D97-AF65-F5344CB8AC3E}">
        <p14:creationId xmlns:p14="http://schemas.microsoft.com/office/powerpoint/2010/main" val="30941078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i="1" dirty="0"/>
              <a:t>Autonomní dceřiná společnost</a:t>
            </a:r>
            <a:r>
              <a:rPr lang="cs-CZ" sz="2000" dirty="0"/>
              <a:t> je vysoce citlivá na lokální potřeby a zároveň je málo integrovaná. </a:t>
            </a:r>
            <a:endParaRPr lang="cs-CZ" sz="2000" dirty="0" smtClean="0"/>
          </a:p>
          <a:p>
            <a:pPr algn="just"/>
            <a:r>
              <a:rPr lang="cs-CZ" sz="2000" dirty="0" smtClean="0"/>
              <a:t>Tyto </a:t>
            </a:r>
            <a:r>
              <a:rPr lang="cs-CZ" sz="2000" dirty="0"/>
              <a:t>dceřiné společnosti mají obvykle vysokou úroveň výzkumu a vývoje, který se zaměřuje na adaptaci a vývoj nových produktů pro konkrétní lokální trhy. </a:t>
            </a:r>
            <a:endParaRPr lang="cs-CZ" sz="2000" dirty="0" smtClean="0"/>
          </a:p>
          <a:p>
            <a:pPr algn="just"/>
            <a:endParaRPr lang="cs-CZ" sz="2000" b="1" i="1" dirty="0" smtClean="0"/>
          </a:p>
          <a:p>
            <a:pPr algn="just"/>
            <a:r>
              <a:rPr lang="cs-CZ" sz="2000" b="1" i="1" dirty="0" smtClean="0"/>
              <a:t>Aktivní </a:t>
            </a:r>
            <a:r>
              <a:rPr lang="cs-CZ" sz="2000" b="1" i="1" dirty="0"/>
              <a:t>dceřiná společnost</a:t>
            </a:r>
            <a:r>
              <a:rPr lang="cs-CZ" sz="2000" dirty="0"/>
              <a:t> obvykle realizuje výzkumné a vývojové aktivity, ale zaměřuje se také na ostatní země, pro které vytváří nové produkty a procesy.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2011576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Seskupením zahraničních dceřiných společností vzniká tzv. </a:t>
            </a:r>
            <a:r>
              <a:rPr lang="cs-CZ" sz="2000" b="1" dirty="0"/>
              <a:t>mezinárodní divize</a:t>
            </a:r>
            <a:r>
              <a:rPr lang="cs-CZ" sz="2000" dirty="0"/>
              <a:t>. </a:t>
            </a:r>
            <a:endParaRPr lang="cs-CZ" sz="2000" dirty="0" smtClean="0"/>
          </a:p>
          <a:p>
            <a:pPr algn="just"/>
            <a:r>
              <a:rPr lang="cs-CZ" sz="2000" dirty="0" smtClean="0"/>
              <a:t>Mezinárodní </a:t>
            </a:r>
            <a:r>
              <a:rPr lang="cs-CZ" sz="2000" dirty="0"/>
              <a:t>divize jsou vytvářeny nejčastěji v okamžiku, kdy jsou vytvořeny čtyři a více zahraničních dceřiných společností nebo kdy podíl zahraničních podnikatelských aktivit představuje okolo 10 – 15% celkového výkonu podniku. </a:t>
            </a:r>
            <a:endParaRPr lang="cs-CZ" sz="2000" dirty="0" smtClean="0"/>
          </a:p>
          <a:p>
            <a:pPr algn="just"/>
            <a:r>
              <a:rPr lang="cs-CZ" sz="2000" dirty="0" smtClean="0"/>
              <a:t>Vedení </a:t>
            </a:r>
            <a:r>
              <a:rPr lang="cs-CZ" sz="2000" dirty="0"/>
              <a:t>mezinárodní </a:t>
            </a:r>
            <a:r>
              <a:rPr lang="cs-CZ" sz="2000" dirty="0" smtClean="0"/>
              <a:t>divize, </a:t>
            </a:r>
            <a:r>
              <a:rPr lang="cs-CZ" sz="2000" dirty="0"/>
              <a:t>které odpovídá za efektivnost zahraničních aktivit, je přímo podřízeno výkonnému řediteli společnosti.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37498284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992"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a:t>Globální funkcionální divizionální struktura </a:t>
            </a:r>
            <a:r>
              <a:rPr lang="cs-CZ" sz="1800" dirty="0"/>
              <a:t>je vytvořena na základě nosných funkcí podniku (jako je například marketing, výroba, finance, řízení lidských zdrojů apod.). </a:t>
            </a:r>
            <a:endParaRPr lang="cs-CZ" sz="1800" dirty="0" smtClean="0"/>
          </a:p>
          <a:p>
            <a:pPr algn="just"/>
            <a:r>
              <a:rPr lang="cs-CZ" sz="1800" dirty="0" smtClean="0"/>
              <a:t>Mezinárodní </a:t>
            </a:r>
            <a:r>
              <a:rPr lang="cs-CZ" sz="1800" dirty="0"/>
              <a:t>operace jsou integrovány do těchto aktivity a odpovědností jednotlivých oddělení je, aby získaly fungující specializaci a úspory z </a:t>
            </a:r>
            <a:r>
              <a:rPr lang="cs-CZ" sz="1800" dirty="0" smtClean="0"/>
              <a:t>rozsahu. </a:t>
            </a:r>
          </a:p>
          <a:p>
            <a:pPr algn="just"/>
            <a:r>
              <a:rPr lang="cs-CZ" sz="1800" dirty="0" smtClean="0"/>
              <a:t>Tato </a:t>
            </a:r>
            <a:r>
              <a:rPr lang="cs-CZ" sz="1800" dirty="0"/>
              <a:t>forma organizace mezinárodních aktivit je velmi typická pro malé podniky s vysoce centralizovaným systémem. Jedná se o efektivní velmi efektivní přístup pro produkty a produktové řady využívající podobnou technologii nebo pro obchodní aktivity určené úzké skupině zákazníků. </a:t>
            </a:r>
            <a:endParaRPr lang="cs-CZ" sz="1800" dirty="0" smtClean="0"/>
          </a:p>
          <a:p>
            <a:pPr algn="just"/>
            <a:r>
              <a:rPr lang="cs-CZ" sz="1800" dirty="0" smtClean="0"/>
              <a:t>Výsledkem </a:t>
            </a:r>
            <a:r>
              <a:rPr lang="cs-CZ" sz="1800" dirty="0"/>
              <a:t>je vysoká míra integrace produkce výrobků a systému obsluhy podobných trhů.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dirty="0"/>
              <a:t>Způsoby organizace nadnárodních podniků</a:t>
            </a:r>
          </a:p>
        </p:txBody>
      </p:sp>
    </p:spTree>
    <p:extLst>
      <p:ext uri="{BB962C8B-B14F-4D97-AF65-F5344CB8AC3E}">
        <p14:creationId xmlns:p14="http://schemas.microsoft.com/office/powerpoint/2010/main" val="21925116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992"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a:t>Globální produktová divizionální struktura</a:t>
            </a:r>
            <a:r>
              <a:rPr lang="cs-CZ" sz="1800" dirty="0"/>
              <a:t> vzniká jako reakce na rostoucí diverzifikaci produktů a produktových řad. Jednotlivé produkty nebo produktové řady jsou reprezentovány samostatnými divizemi. Každá takováto divize má svého top manažera (nebo generálního ředitele), který je zodpovědný za produkci daného produktu a jeho prodej. Značnou výhodou této struktury je zvýšení tržní koncentrace, zvýšení míry inovace a zvýšené schopnosti reakce na nové příležitosti v podnikovém prostředí.</a:t>
            </a:r>
          </a:p>
          <a:p>
            <a:pPr algn="just"/>
            <a:r>
              <a:rPr lang="cs-CZ" sz="1800" b="1" i="1" dirty="0"/>
              <a:t>Globální geografická divizionální struktura</a:t>
            </a:r>
            <a:r>
              <a:rPr lang="cs-CZ" sz="1800" dirty="0"/>
              <a:t> patří k nejčastějším formám organizace mezinárodních podnikatelských aktivit. Divize jsou uspořádány podle geografických regionů. Každý region má na starosti regionální manažer, který je zodpovědný za realizaci aktivit a výkonnost podniku v daném regionu. Velmi často jsou za regionální manažery dosazováni místní manažeři, kteří znají místní trh a jeho specifika.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dirty="0"/>
              <a:t>Způsoby organizace nadnárodních podniků</a:t>
            </a:r>
          </a:p>
        </p:txBody>
      </p:sp>
    </p:spTree>
    <p:extLst>
      <p:ext uri="{BB962C8B-B14F-4D97-AF65-F5344CB8AC3E}">
        <p14:creationId xmlns:p14="http://schemas.microsoft.com/office/powerpoint/2010/main" val="35492140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992"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a:t>Globální divizionální maticová struktura</a:t>
            </a:r>
            <a:r>
              <a:rPr lang="cs-CZ" sz="1800" dirty="0"/>
              <a:t> představuje hybridní organizační strukturu s překrývající se odpovědností, tj. s funkcionální strukturou. Maticová struktura vlastně kombinací geografické struktury podporující jak globální integraci, tak lokální odpovědnost. </a:t>
            </a:r>
            <a:endParaRPr lang="cs-CZ" sz="1800" dirty="0" smtClean="0"/>
          </a:p>
          <a:p>
            <a:pPr algn="just"/>
            <a:r>
              <a:rPr lang="cs-CZ" sz="1800" dirty="0" smtClean="0"/>
              <a:t>Kombinace </a:t>
            </a:r>
            <a:r>
              <a:rPr lang="cs-CZ" sz="1800" dirty="0"/>
              <a:t>těchto dvou struktur umožňuje využít výhody dovedností a zkušeností manažerů skrz funkcionální a divizionální struktury. </a:t>
            </a:r>
            <a:endParaRPr lang="cs-CZ" sz="1800" dirty="0" smtClean="0"/>
          </a:p>
          <a:p>
            <a:pPr algn="just"/>
            <a:r>
              <a:rPr lang="cs-CZ" sz="1800" dirty="0" smtClean="0"/>
              <a:t>V</a:t>
            </a:r>
            <a:r>
              <a:rPr lang="cs-CZ" sz="1800" dirty="0"/>
              <a:t> maticové struktuře je odpovědnost vedena jak ve směru vertikálním, tak ve směru </a:t>
            </a:r>
            <a:r>
              <a:rPr lang="cs-CZ" sz="1800" dirty="0" smtClean="0"/>
              <a:t>horizontálním.</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dirty="0"/>
              <a:t>Způsoby organizace nadnárodních podniků</a:t>
            </a:r>
          </a:p>
        </p:txBody>
      </p:sp>
    </p:spTree>
    <p:extLst>
      <p:ext uri="{BB962C8B-B14F-4D97-AF65-F5344CB8AC3E}">
        <p14:creationId xmlns:p14="http://schemas.microsoft.com/office/powerpoint/2010/main" val="9192144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627449" y="898675"/>
            <a:ext cx="71112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dirty="0">
              <a:solidFill>
                <a:srgbClr val="000000"/>
              </a:solidFill>
            </a:endParaRP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dirty="0"/>
              <a:t>Způsoby organizace nadnárodních podniků</a:t>
            </a:r>
          </a:p>
        </p:txBody>
      </p:sp>
      <p:sp>
        <p:nvSpPr>
          <p:cNvPr id="2" name="Text Box 37"/>
          <p:cNvSpPr txBox="1">
            <a:spLocks noChangeArrowheads="1"/>
          </p:cNvSpPr>
          <p:nvPr/>
        </p:nvSpPr>
        <p:spPr bwMode="auto">
          <a:xfrm>
            <a:off x="1682093" y="819996"/>
            <a:ext cx="1352289"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Management</a:t>
            </a:r>
            <a:endParaRPr kumimoji="0" lang="cs-CZ" altLang="cs-CZ" sz="1600" b="0" i="0" u="none" strike="noStrike" cap="none" normalizeH="0" baseline="0" smtClean="0">
              <a:ln>
                <a:noFill/>
              </a:ln>
              <a:solidFill>
                <a:srgbClr val="000000"/>
              </a:solidFill>
              <a:effectLst/>
            </a:endParaRPr>
          </a:p>
        </p:txBody>
      </p:sp>
      <p:sp>
        <p:nvSpPr>
          <p:cNvPr id="4" name="Text Box 36"/>
          <p:cNvSpPr txBox="1">
            <a:spLocks noChangeArrowheads="1"/>
          </p:cNvSpPr>
          <p:nvPr/>
        </p:nvSpPr>
        <p:spPr bwMode="auto">
          <a:xfrm>
            <a:off x="2077358" y="3424593"/>
            <a:ext cx="850222"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Afrika</a:t>
            </a:r>
            <a:endParaRPr kumimoji="0" lang="cs-CZ" altLang="cs-CZ" sz="1600" b="0" i="0" u="none" strike="noStrike" cap="none" normalizeH="0" baseline="0" smtClean="0">
              <a:ln>
                <a:noFill/>
              </a:ln>
              <a:solidFill>
                <a:srgbClr val="000000"/>
              </a:solidFill>
              <a:effectLst/>
            </a:endParaRPr>
          </a:p>
        </p:txBody>
      </p:sp>
      <p:sp>
        <p:nvSpPr>
          <p:cNvPr id="5" name="Text Box 35"/>
          <p:cNvSpPr txBox="1">
            <a:spLocks noChangeArrowheads="1"/>
          </p:cNvSpPr>
          <p:nvPr/>
        </p:nvSpPr>
        <p:spPr bwMode="auto">
          <a:xfrm>
            <a:off x="2089186" y="2771074"/>
            <a:ext cx="657225"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Asie </a:t>
            </a:r>
            <a:endParaRPr kumimoji="0" lang="cs-CZ" altLang="cs-CZ" sz="1600" b="0" i="0" u="none" strike="noStrike" cap="none" normalizeH="0" baseline="0" smtClean="0">
              <a:ln>
                <a:noFill/>
              </a:ln>
              <a:solidFill>
                <a:srgbClr val="000000"/>
              </a:solidFill>
              <a:effectLst/>
            </a:endParaRPr>
          </a:p>
        </p:txBody>
      </p:sp>
      <p:sp>
        <p:nvSpPr>
          <p:cNvPr id="6" name="Text Box 34"/>
          <p:cNvSpPr txBox="1">
            <a:spLocks noChangeArrowheads="1"/>
          </p:cNvSpPr>
          <p:nvPr/>
        </p:nvSpPr>
        <p:spPr bwMode="auto">
          <a:xfrm>
            <a:off x="2045247" y="2018068"/>
            <a:ext cx="874464"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Evropa </a:t>
            </a:r>
            <a:endParaRPr kumimoji="0" lang="cs-CZ" altLang="cs-CZ" sz="1600" b="0" i="0" u="none" strike="noStrike" cap="none" normalizeH="0" baseline="0" smtClean="0">
              <a:ln>
                <a:noFill/>
              </a:ln>
              <a:solidFill>
                <a:srgbClr val="000000"/>
              </a:solidFill>
              <a:effectLst/>
            </a:endParaRPr>
          </a:p>
        </p:txBody>
      </p:sp>
      <p:sp>
        <p:nvSpPr>
          <p:cNvPr id="7" name="Text Box 33"/>
          <p:cNvSpPr txBox="1">
            <a:spLocks noChangeArrowheads="1"/>
          </p:cNvSpPr>
          <p:nvPr/>
        </p:nvSpPr>
        <p:spPr bwMode="auto">
          <a:xfrm>
            <a:off x="2994610" y="1568639"/>
            <a:ext cx="1016870"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Výzkum </a:t>
            </a:r>
            <a:endParaRPr kumimoji="0" lang="cs-CZ" altLang="cs-CZ" sz="1600" b="0" i="0" u="none" strike="noStrike" cap="none" normalizeH="0" baseline="0" smtClean="0">
              <a:ln>
                <a:noFill/>
              </a:ln>
              <a:solidFill>
                <a:srgbClr val="000000"/>
              </a:solidFill>
              <a:effectLst/>
            </a:endParaRPr>
          </a:p>
        </p:txBody>
      </p:sp>
      <p:sp>
        <p:nvSpPr>
          <p:cNvPr id="8" name="Text Box 32"/>
          <p:cNvSpPr txBox="1">
            <a:spLocks noChangeArrowheads="1"/>
          </p:cNvSpPr>
          <p:nvPr/>
        </p:nvSpPr>
        <p:spPr bwMode="auto">
          <a:xfrm>
            <a:off x="4185828" y="1518275"/>
            <a:ext cx="812800"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Výroba </a:t>
            </a:r>
            <a:endParaRPr kumimoji="0" lang="cs-CZ" altLang="cs-CZ" sz="1600" b="0" i="0" u="none" strike="noStrike" cap="none" normalizeH="0" baseline="0" smtClean="0">
              <a:ln>
                <a:noFill/>
              </a:ln>
              <a:solidFill>
                <a:srgbClr val="000000"/>
              </a:solidFill>
              <a:effectLst/>
            </a:endParaRPr>
          </a:p>
        </p:txBody>
      </p:sp>
      <p:sp>
        <p:nvSpPr>
          <p:cNvPr id="9" name="Text Box 31"/>
          <p:cNvSpPr txBox="1">
            <a:spLocks noChangeArrowheads="1"/>
          </p:cNvSpPr>
          <p:nvPr/>
        </p:nvSpPr>
        <p:spPr bwMode="auto">
          <a:xfrm>
            <a:off x="5238699" y="1539135"/>
            <a:ext cx="812800"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Prodej </a:t>
            </a:r>
            <a:endParaRPr kumimoji="0" lang="cs-CZ" altLang="cs-CZ" sz="1600" b="0" i="0" u="none" strike="noStrike" cap="none" normalizeH="0" baseline="0" smtClean="0">
              <a:ln>
                <a:noFill/>
              </a:ln>
              <a:solidFill>
                <a:srgbClr val="000000"/>
              </a:solidFill>
              <a:effectLst/>
            </a:endParaRPr>
          </a:p>
        </p:txBody>
      </p:sp>
      <p:sp>
        <p:nvSpPr>
          <p:cNvPr id="11" name="Text Box 30"/>
          <p:cNvSpPr txBox="1">
            <a:spLocks noChangeArrowheads="1"/>
          </p:cNvSpPr>
          <p:nvPr/>
        </p:nvSpPr>
        <p:spPr bwMode="auto">
          <a:xfrm>
            <a:off x="6340511" y="1516440"/>
            <a:ext cx="881125"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Finance </a:t>
            </a:r>
            <a:endParaRPr kumimoji="0" lang="cs-CZ" altLang="cs-CZ" sz="1600" b="0" i="0" u="none" strike="noStrike" cap="none" normalizeH="0" baseline="0" smtClean="0">
              <a:ln>
                <a:noFill/>
              </a:ln>
              <a:solidFill>
                <a:srgbClr val="000000"/>
              </a:solidFill>
              <a:effectLst/>
            </a:endParaRPr>
          </a:p>
        </p:txBody>
      </p:sp>
      <p:sp>
        <p:nvSpPr>
          <p:cNvPr id="12" name="Text Box 29"/>
          <p:cNvSpPr txBox="1">
            <a:spLocks noChangeArrowheads="1"/>
          </p:cNvSpPr>
          <p:nvPr/>
        </p:nvSpPr>
        <p:spPr bwMode="auto">
          <a:xfrm>
            <a:off x="3136335" y="2115343"/>
            <a:ext cx="822325" cy="16795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3" name="Text Box 28"/>
          <p:cNvSpPr txBox="1">
            <a:spLocks noChangeArrowheads="1"/>
          </p:cNvSpPr>
          <p:nvPr/>
        </p:nvSpPr>
        <p:spPr bwMode="auto">
          <a:xfrm>
            <a:off x="4152299" y="2129193"/>
            <a:ext cx="796925" cy="16700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4" name="Text Box 27"/>
          <p:cNvSpPr txBox="1">
            <a:spLocks noChangeArrowheads="1"/>
          </p:cNvSpPr>
          <p:nvPr/>
        </p:nvSpPr>
        <p:spPr bwMode="auto">
          <a:xfrm>
            <a:off x="5215732" y="2122487"/>
            <a:ext cx="806450" cy="1665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 name="Text Box 26"/>
          <p:cNvSpPr txBox="1">
            <a:spLocks noChangeArrowheads="1"/>
          </p:cNvSpPr>
          <p:nvPr/>
        </p:nvSpPr>
        <p:spPr bwMode="auto">
          <a:xfrm>
            <a:off x="6363494" y="2101358"/>
            <a:ext cx="808037" cy="16779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7" name="AutoShape 25"/>
          <p:cNvSpPr>
            <a:spLocks noChangeShapeType="1"/>
          </p:cNvSpPr>
          <p:nvPr/>
        </p:nvSpPr>
        <p:spPr bwMode="auto">
          <a:xfrm>
            <a:off x="1682093" y="1096147"/>
            <a:ext cx="0" cy="252095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8" name="AutoShape 24"/>
          <p:cNvSpPr>
            <a:spLocks noChangeShapeType="1"/>
          </p:cNvSpPr>
          <p:nvPr/>
        </p:nvSpPr>
        <p:spPr bwMode="auto">
          <a:xfrm>
            <a:off x="3040923" y="1048706"/>
            <a:ext cx="37401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9" name="AutoShape 23"/>
          <p:cNvSpPr>
            <a:spLocks noChangeShapeType="1"/>
          </p:cNvSpPr>
          <p:nvPr/>
        </p:nvSpPr>
        <p:spPr bwMode="auto">
          <a:xfrm>
            <a:off x="6781073" y="1053360"/>
            <a:ext cx="0" cy="4857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0" name="AutoShape 22"/>
          <p:cNvSpPr>
            <a:spLocks noChangeShapeType="1"/>
          </p:cNvSpPr>
          <p:nvPr/>
        </p:nvSpPr>
        <p:spPr bwMode="auto">
          <a:xfrm>
            <a:off x="3469382" y="1048706"/>
            <a:ext cx="0" cy="4857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1" name="AutoShape 21"/>
          <p:cNvSpPr>
            <a:spLocks noChangeShapeType="1"/>
          </p:cNvSpPr>
          <p:nvPr/>
        </p:nvSpPr>
        <p:spPr bwMode="auto">
          <a:xfrm>
            <a:off x="4550761" y="1026645"/>
            <a:ext cx="0" cy="4857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2" name="AutoShape 20"/>
          <p:cNvSpPr>
            <a:spLocks noChangeShapeType="1"/>
          </p:cNvSpPr>
          <p:nvPr/>
        </p:nvSpPr>
        <p:spPr bwMode="auto">
          <a:xfrm>
            <a:off x="5597308" y="1048706"/>
            <a:ext cx="0" cy="4857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3" name="AutoShape 19"/>
          <p:cNvSpPr>
            <a:spLocks noChangeShapeType="1"/>
          </p:cNvSpPr>
          <p:nvPr/>
        </p:nvSpPr>
        <p:spPr bwMode="auto">
          <a:xfrm>
            <a:off x="1682093" y="3626836"/>
            <a:ext cx="3619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4" name="AutoShape 18"/>
          <p:cNvSpPr>
            <a:spLocks noChangeShapeType="1"/>
          </p:cNvSpPr>
          <p:nvPr/>
        </p:nvSpPr>
        <p:spPr bwMode="auto">
          <a:xfrm>
            <a:off x="1683297" y="2179799"/>
            <a:ext cx="3619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5" name="AutoShape 17"/>
          <p:cNvSpPr>
            <a:spLocks noChangeShapeType="1"/>
          </p:cNvSpPr>
          <p:nvPr/>
        </p:nvSpPr>
        <p:spPr bwMode="auto">
          <a:xfrm>
            <a:off x="1682093" y="2931565"/>
            <a:ext cx="3619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6" name="AutoShape 16"/>
          <p:cNvSpPr>
            <a:spLocks noChangeShapeType="1"/>
          </p:cNvSpPr>
          <p:nvPr/>
        </p:nvSpPr>
        <p:spPr bwMode="auto">
          <a:xfrm>
            <a:off x="3491880" y="1900237"/>
            <a:ext cx="0" cy="22225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7" name="AutoShape 15"/>
          <p:cNvSpPr>
            <a:spLocks noChangeShapeType="1"/>
          </p:cNvSpPr>
          <p:nvPr/>
        </p:nvSpPr>
        <p:spPr bwMode="auto">
          <a:xfrm>
            <a:off x="4572000" y="1906943"/>
            <a:ext cx="0" cy="22225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8" name="AutoShape 14"/>
          <p:cNvSpPr>
            <a:spLocks noChangeShapeType="1"/>
          </p:cNvSpPr>
          <p:nvPr/>
        </p:nvSpPr>
        <p:spPr bwMode="auto">
          <a:xfrm>
            <a:off x="5597308" y="1893093"/>
            <a:ext cx="0" cy="22225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9" name="AutoShape 13"/>
          <p:cNvSpPr>
            <a:spLocks noChangeShapeType="1"/>
          </p:cNvSpPr>
          <p:nvPr/>
        </p:nvSpPr>
        <p:spPr bwMode="auto">
          <a:xfrm>
            <a:off x="6767512" y="1856829"/>
            <a:ext cx="0" cy="22225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0" name="AutoShape 12"/>
          <p:cNvSpPr>
            <a:spLocks noChangeShapeType="1"/>
          </p:cNvSpPr>
          <p:nvPr/>
        </p:nvSpPr>
        <p:spPr bwMode="auto">
          <a:xfrm>
            <a:off x="2931548" y="2179799"/>
            <a:ext cx="1968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1" name="AutoShape 11"/>
          <p:cNvSpPr>
            <a:spLocks noChangeShapeType="1"/>
          </p:cNvSpPr>
          <p:nvPr/>
        </p:nvSpPr>
        <p:spPr bwMode="auto">
          <a:xfrm>
            <a:off x="4018948" y="3626836"/>
            <a:ext cx="1333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2" name="AutoShape 10"/>
          <p:cNvSpPr>
            <a:spLocks noChangeShapeType="1"/>
          </p:cNvSpPr>
          <p:nvPr/>
        </p:nvSpPr>
        <p:spPr bwMode="auto">
          <a:xfrm>
            <a:off x="3990373" y="2931565"/>
            <a:ext cx="16192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3" name="AutoShape 9"/>
          <p:cNvSpPr>
            <a:spLocks noChangeShapeType="1"/>
          </p:cNvSpPr>
          <p:nvPr/>
        </p:nvSpPr>
        <p:spPr bwMode="auto">
          <a:xfrm>
            <a:off x="6093619" y="3583781"/>
            <a:ext cx="26987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4" name="AutoShape 8"/>
          <p:cNvSpPr>
            <a:spLocks noChangeShapeType="1"/>
          </p:cNvSpPr>
          <p:nvPr/>
        </p:nvSpPr>
        <p:spPr bwMode="auto">
          <a:xfrm>
            <a:off x="6057073" y="2964218"/>
            <a:ext cx="26987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5" name="AutoShape 7"/>
          <p:cNvSpPr>
            <a:spLocks noChangeShapeType="1"/>
          </p:cNvSpPr>
          <p:nvPr/>
        </p:nvSpPr>
        <p:spPr bwMode="auto">
          <a:xfrm>
            <a:off x="4998628" y="3649225"/>
            <a:ext cx="1968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6" name="AutoShape 6"/>
          <p:cNvSpPr>
            <a:spLocks noChangeShapeType="1"/>
          </p:cNvSpPr>
          <p:nvPr/>
        </p:nvSpPr>
        <p:spPr bwMode="auto">
          <a:xfrm>
            <a:off x="4956148" y="2964218"/>
            <a:ext cx="1968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7" name="AutoShape 5"/>
          <p:cNvSpPr>
            <a:spLocks noChangeShapeType="1"/>
          </p:cNvSpPr>
          <p:nvPr/>
        </p:nvSpPr>
        <p:spPr bwMode="auto">
          <a:xfrm>
            <a:off x="3990374" y="2211540"/>
            <a:ext cx="16192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8" name="AutoShape 4"/>
          <p:cNvSpPr>
            <a:spLocks noChangeShapeType="1"/>
          </p:cNvSpPr>
          <p:nvPr/>
        </p:nvSpPr>
        <p:spPr bwMode="auto">
          <a:xfrm>
            <a:off x="5018882" y="2214885"/>
            <a:ext cx="1968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9" name="AutoShape 3"/>
          <p:cNvSpPr>
            <a:spLocks noChangeShapeType="1"/>
          </p:cNvSpPr>
          <p:nvPr/>
        </p:nvSpPr>
        <p:spPr bwMode="auto">
          <a:xfrm>
            <a:off x="6070636" y="2211540"/>
            <a:ext cx="26987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1" name="AutoShape 1"/>
          <p:cNvSpPr>
            <a:spLocks noChangeShapeType="1"/>
          </p:cNvSpPr>
          <p:nvPr/>
        </p:nvSpPr>
        <p:spPr bwMode="auto">
          <a:xfrm>
            <a:off x="2939485" y="3658367"/>
            <a:ext cx="1968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Rectangle 38"/>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47" name="AutoShape 17"/>
          <p:cNvSpPr>
            <a:spLocks noChangeShapeType="1"/>
          </p:cNvSpPr>
          <p:nvPr/>
        </p:nvSpPr>
        <p:spPr bwMode="auto">
          <a:xfrm>
            <a:off x="2746605" y="2931565"/>
            <a:ext cx="3619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Tree>
    <p:extLst>
      <p:ext uri="{BB962C8B-B14F-4D97-AF65-F5344CB8AC3E}">
        <p14:creationId xmlns:p14="http://schemas.microsoft.com/office/powerpoint/2010/main" val="5090027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Zahraniční pobočka </a:t>
            </a:r>
            <a:r>
              <a:rPr lang="cs-CZ" sz="2000" dirty="0"/>
              <a:t>(</a:t>
            </a:r>
            <a:r>
              <a:rPr lang="cs-CZ" sz="2000" dirty="0" err="1"/>
              <a:t>branch</a:t>
            </a:r>
            <a:r>
              <a:rPr lang="cs-CZ" sz="2000" dirty="0"/>
              <a:t>) je část společností s omezenou rozhodovací pravomocí. Zahraniční pobočka podniku umožňuje mateřské společnosti podnikat v daném státě bez toho, aby bylo nutné založit si novou společnost a investovat do ní finanční prostředky. Jedná se o samostatně fungující, majetkově oddělenou část podniku, která je místně odloučená od zahraniční právnické osoby. </a:t>
            </a:r>
            <a:endParaRPr lang="cs-CZ" sz="2000" dirty="0" smtClean="0"/>
          </a:p>
          <a:p>
            <a:pPr algn="just"/>
            <a:r>
              <a:rPr lang="cs-CZ" sz="2000" dirty="0" smtClean="0"/>
              <a:t>Pobočka </a:t>
            </a:r>
            <a:r>
              <a:rPr lang="cs-CZ" sz="2000" dirty="0"/>
              <a:t>jako část podniku proto není samostatný právní subjekt (např. nemá vlastní kapitál) a je právně plně závislá na zahraniční centrále. Ve vztahu k třetí straně (právní požadavky a nároky) je podrobena platnému zákonodárství země původu. Při zřízení zahraniční pobočky je vždy nutná dokumentace mateřské společnosti odpovídající legislativě země, ve které je pobočka zahraničního podniku zakládána.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11786233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dirty="0"/>
              <a:t>Zahraniční pobočka musí specifikovat své obchodní aktivity, být zapsána v obchodním rejstříku, mít sídlo podniku, přidělené IČO a další náležitosti. </a:t>
            </a:r>
            <a:endParaRPr lang="cs-CZ" sz="1900" dirty="0" smtClean="0"/>
          </a:p>
          <a:p>
            <a:pPr algn="just"/>
            <a:r>
              <a:rPr lang="cs-CZ" sz="1900" dirty="0" smtClean="0"/>
              <a:t>Zahraniční </a:t>
            </a:r>
            <a:r>
              <a:rPr lang="cs-CZ" sz="1900" dirty="0"/>
              <a:t>pobočka má podobná práva a povinnosti jako jakýkoliv tuzemský podnik s výjimkou jednoduššího vzniku a zániku a výhodnějšího zdanění. Název je stejný jako zahraniční společnost s dodatkem Zahraniční pobočka. </a:t>
            </a:r>
            <a:endParaRPr lang="cs-CZ" sz="1900" dirty="0" smtClean="0"/>
          </a:p>
          <a:p>
            <a:pPr algn="just"/>
            <a:r>
              <a:rPr lang="cs-CZ" sz="1900" dirty="0" smtClean="0"/>
              <a:t>V </a:t>
            </a:r>
            <a:r>
              <a:rPr lang="cs-CZ" sz="1900" dirty="0"/>
              <a:t>čele pobočky podniku stojí vedoucí, který je zapsán do obchodního rejstříku a je zmocněn jménem zahraniční právnické osoby činit veškeré právní úkony týkající se výlučně této složky. Vedoucí není v žádném případě statutárním orgánem, a proto na něho nejsou kladeny požadavky jako na statutární orgán české právnické osoby (beztrestnost apod.). Ze své pozice ale ani nemůže jednat jménem celé společnosti.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12704447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992"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sz="2000" dirty="0"/>
              <a:t>Způsoby organizace nadnárodních podniků</a:t>
            </a:r>
            <a:endParaRPr lang="cs-CZ" sz="1950" dirty="0"/>
          </a:p>
        </p:txBody>
      </p:sp>
      <p:sp>
        <p:nvSpPr>
          <p:cNvPr id="2" name="TextovéPole 1"/>
          <p:cNvSpPr txBox="1"/>
          <p:nvPr/>
        </p:nvSpPr>
        <p:spPr>
          <a:xfrm>
            <a:off x="1623954" y="3893829"/>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Japonsko</a:t>
            </a:r>
            <a:endParaRPr lang="cs-CZ" dirty="0">
              <a:solidFill>
                <a:srgbClr val="000000"/>
              </a:solidFill>
            </a:endParaRPr>
          </a:p>
        </p:txBody>
      </p:sp>
      <p:sp>
        <p:nvSpPr>
          <p:cNvPr id="6" name="TextovéPole 5"/>
          <p:cNvSpPr txBox="1"/>
          <p:nvPr/>
        </p:nvSpPr>
        <p:spPr>
          <a:xfrm>
            <a:off x="3311359" y="2850398"/>
            <a:ext cx="1585178" cy="646331"/>
          </a:xfrm>
          <a:prstGeom prst="rect">
            <a:avLst/>
          </a:prstGeom>
          <a:noFill/>
          <a:ln>
            <a:solidFill>
              <a:srgbClr val="000000"/>
            </a:solidFill>
          </a:ln>
        </p:spPr>
        <p:txBody>
          <a:bodyPr wrap="square" rtlCol="0">
            <a:spAutoFit/>
          </a:bodyPr>
          <a:lstStyle/>
          <a:p>
            <a:pPr algn="ctr"/>
            <a:r>
              <a:rPr lang="cs-CZ" dirty="0" smtClean="0">
                <a:solidFill>
                  <a:srgbClr val="000000"/>
                </a:solidFill>
              </a:rPr>
              <a:t>Mezinárodní operace</a:t>
            </a:r>
            <a:endParaRPr lang="cs-CZ" dirty="0">
              <a:solidFill>
                <a:srgbClr val="000000"/>
              </a:solidFill>
            </a:endParaRPr>
          </a:p>
        </p:txBody>
      </p:sp>
      <p:sp>
        <p:nvSpPr>
          <p:cNvPr id="7" name="TextovéPole 6"/>
          <p:cNvSpPr txBox="1"/>
          <p:nvPr/>
        </p:nvSpPr>
        <p:spPr>
          <a:xfrm>
            <a:off x="1050361" y="1776015"/>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Finance</a:t>
            </a:r>
            <a:endParaRPr lang="cs-CZ" dirty="0">
              <a:solidFill>
                <a:srgbClr val="000000"/>
              </a:solidFill>
            </a:endParaRPr>
          </a:p>
        </p:txBody>
      </p:sp>
      <p:sp>
        <p:nvSpPr>
          <p:cNvPr id="8" name="TextovéPole 7"/>
          <p:cNvSpPr txBox="1"/>
          <p:nvPr/>
        </p:nvSpPr>
        <p:spPr>
          <a:xfrm>
            <a:off x="2597878" y="1786296"/>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Výroba </a:t>
            </a:r>
            <a:endParaRPr lang="cs-CZ" dirty="0">
              <a:solidFill>
                <a:srgbClr val="000000"/>
              </a:solidFill>
            </a:endParaRPr>
          </a:p>
        </p:txBody>
      </p:sp>
      <p:sp>
        <p:nvSpPr>
          <p:cNvPr id="9" name="TextovéPole 8"/>
          <p:cNvSpPr txBox="1"/>
          <p:nvPr/>
        </p:nvSpPr>
        <p:spPr>
          <a:xfrm>
            <a:off x="4431796" y="1782381"/>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Marketing </a:t>
            </a:r>
            <a:endParaRPr lang="cs-CZ" dirty="0">
              <a:solidFill>
                <a:srgbClr val="000000"/>
              </a:solidFill>
            </a:endParaRPr>
          </a:p>
        </p:txBody>
      </p:sp>
      <p:sp>
        <p:nvSpPr>
          <p:cNvPr id="11" name="TextovéPole 10"/>
          <p:cNvSpPr txBox="1"/>
          <p:nvPr/>
        </p:nvSpPr>
        <p:spPr>
          <a:xfrm>
            <a:off x="6472125" y="1783417"/>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HRM</a:t>
            </a:r>
            <a:endParaRPr lang="cs-CZ" dirty="0">
              <a:solidFill>
                <a:srgbClr val="000000"/>
              </a:solidFill>
            </a:endParaRPr>
          </a:p>
        </p:txBody>
      </p:sp>
      <p:sp>
        <p:nvSpPr>
          <p:cNvPr id="12" name="TextovéPole 11"/>
          <p:cNvSpPr txBox="1"/>
          <p:nvPr/>
        </p:nvSpPr>
        <p:spPr>
          <a:xfrm>
            <a:off x="3491880" y="811201"/>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CEO</a:t>
            </a:r>
            <a:endParaRPr lang="cs-CZ" dirty="0">
              <a:solidFill>
                <a:srgbClr val="000000"/>
              </a:solidFill>
            </a:endParaRPr>
          </a:p>
        </p:txBody>
      </p:sp>
      <p:sp>
        <p:nvSpPr>
          <p:cNvPr id="13" name="TextovéPole 12"/>
          <p:cNvSpPr txBox="1"/>
          <p:nvPr/>
        </p:nvSpPr>
        <p:spPr>
          <a:xfrm>
            <a:off x="5148064" y="3884469"/>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Mexiko</a:t>
            </a:r>
            <a:endParaRPr lang="cs-CZ" dirty="0">
              <a:solidFill>
                <a:srgbClr val="000000"/>
              </a:solidFill>
            </a:endParaRPr>
          </a:p>
        </p:txBody>
      </p:sp>
      <p:sp>
        <p:nvSpPr>
          <p:cNvPr id="14" name="TextovéPole 13"/>
          <p:cNvSpPr txBox="1"/>
          <p:nvPr/>
        </p:nvSpPr>
        <p:spPr>
          <a:xfrm>
            <a:off x="3491880" y="3907545"/>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Německo</a:t>
            </a:r>
            <a:endParaRPr lang="cs-CZ" dirty="0">
              <a:solidFill>
                <a:srgbClr val="000000"/>
              </a:solidFill>
            </a:endParaRPr>
          </a:p>
        </p:txBody>
      </p:sp>
      <p:cxnSp>
        <p:nvCxnSpPr>
          <p:cNvPr id="5" name="Přímá spojnice 4"/>
          <p:cNvCxnSpPr>
            <a:stCxn id="12" idx="2"/>
            <a:endCxn id="6" idx="0"/>
          </p:cNvCxnSpPr>
          <p:nvPr/>
        </p:nvCxnSpPr>
        <p:spPr>
          <a:xfrm>
            <a:off x="4103948" y="1180533"/>
            <a:ext cx="0" cy="1669865"/>
          </a:xfrm>
          <a:prstGeom prst="line">
            <a:avLst/>
          </a:prstGeom>
        </p:spPr>
        <p:style>
          <a:lnRef idx="1">
            <a:schemeClr val="accent4"/>
          </a:lnRef>
          <a:fillRef idx="0">
            <a:schemeClr val="accent4"/>
          </a:fillRef>
          <a:effectRef idx="0">
            <a:schemeClr val="accent4"/>
          </a:effectRef>
          <a:fontRef idx="minor">
            <a:schemeClr val="tx1"/>
          </a:fontRef>
        </p:style>
      </p:cxnSp>
      <p:cxnSp>
        <p:nvCxnSpPr>
          <p:cNvPr id="17" name="Přímá spojnice 16"/>
          <p:cNvCxnSpPr>
            <a:stCxn id="6" idx="2"/>
            <a:endCxn id="14" idx="0"/>
          </p:cNvCxnSpPr>
          <p:nvPr/>
        </p:nvCxnSpPr>
        <p:spPr>
          <a:xfrm>
            <a:off x="4103948" y="3496729"/>
            <a:ext cx="0" cy="410816"/>
          </a:xfrm>
          <a:prstGeom prst="line">
            <a:avLst/>
          </a:prstGeom>
        </p:spPr>
        <p:style>
          <a:lnRef idx="1">
            <a:schemeClr val="dk1"/>
          </a:lnRef>
          <a:fillRef idx="0">
            <a:schemeClr val="dk1"/>
          </a:fillRef>
          <a:effectRef idx="0">
            <a:schemeClr val="dk1"/>
          </a:effectRef>
          <a:fontRef idx="minor">
            <a:schemeClr val="tx1"/>
          </a:fontRef>
        </p:style>
      </p:cxnSp>
      <p:cxnSp>
        <p:nvCxnSpPr>
          <p:cNvPr id="19" name="Přímá spojnice 18"/>
          <p:cNvCxnSpPr/>
          <p:nvPr/>
        </p:nvCxnSpPr>
        <p:spPr>
          <a:xfrm>
            <a:off x="1475656" y="1563638"/>
            <a:ext cx="5544616"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21" name="Přímá spojnice 20"/>
          <p:cNvCxnSpPr/>
          <p:nvPr/>
        </p:nvCxnSpPr>
        <p:spPr>
          <a:xfrm>
            <a:off x="2123728" y="3671172"/>
            <a:ext cx="3532204"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23" name="Přímá spojnice 22"/>
          <p:cNvCxnSpPr/>
          <p:nvPr/>
        </p:nvCxnSpPr>
        <p:spPr>
          <a:xfrm>
            <a:off x="1475656" y="1563638"/>
            <a:ext cx="0" cy="212377"/>
          </a:xfrm>
          <a:prstGeom prst="line">
            <a:avLst/>
          </a:prstGeom>
        </p:spPr>
        <p:style>
          <a:lnRef idx="1">
            <a:schemeClr val="accent4"/>
          </a:lnRef>
          <a:fillRef idx="0">
            <a:schemeClr val="accent4"/>
          </a:fillRef>
          <a:effectRef idx="0">
            <a:schemeClr val="accent4"/>
          </a:effectRef>
          <a:fontRef idx="minor">
            <a:schemeClr val="tx1"/>
          </a:fontRef>
        </p:style>
      </p:cxnSp>
      <p:cxnSp>
        <p:nvCxnSpPr>
          <p:cNvPr id="24" name="Přímá spojnice 23"/>
          <p:cNvCxnSpPr/>
          <p:nvPr/>
        </p:nvCxnSpPr>
        <p:spPr>
          <a:xfrm>
            <a:off x="3166857" y="1570004"/>
            <a:ext cx="0" cy="212377"/>
          </a:xfrm>
          <a:prstGeom prst="line">
            <a:avLst/>
          </a:prstGeom>
        </p:spPr>
        <p:style>
          <a:lnRef idx="1">
            <a:schemeClr val="accent4"/>
          </a:lnRef>
          <a:fillRef idx="0">
            <a:schemeClr val="accent4"/>
          </a:fillRef>
          <a:effectRef idx="0">
            <a:schemeClr val="accent4"/>
          </a:effectRef>
          <a:fontRef idx="minor">
            <a:schemeClr val="tx1"/>
          </a:fontRef>
        </p:style>
      </p:cxnSp>
      <p:cxnSp>
        <p:nvCxnSpPr>
          <p:cNvPr id="25" name="Přímá spojnice 24"/>
          <p:cNvCxnSpPr/>
          <p:nvPr/>
        </p:nvCxnSpPr>
        <p:spPr>
          <a:xfrm>
            <a:off x="5004048" y="1563637"/>
            <a:ext cx="0" cy="212377"/>
          </a:xfrm>
          <a:prstGeom prst="line">
            <a:avLst/>
          </a:prstGeom>
        </p:spPr>
        <p:style>
          <a:lnRef idx="1">
            <a:schemeClr val="accent4"/>
          </a:lnRef>
          <a:fillRef idx="0">
            <a:schemeClr val="accent4"/>
          </a:fillRef>
          <a:effectRef idx="0">
            <a:schemeClr val="accent4"/>
          </a:effectRef>
          <a:fontRef idx="minor">
            <a:schemeClr val="tx1"/>
          </a:fontRef>
        </p:style>
      </p:cxnSp>
      <p:cxnSp>
        <p:nvCxnSpPr>
          <p:cNvPr id="26" name="Přímá spojnice 25"/>
          <p:cNvCxnSpPr/>
          <p:nvPr/>
        </p:nvCxnSpPr>
        <p:spPr>
          <a:xfrm>
            <a:off x="7020272" y="1570004"/>
            <a:ext cx="0" cy="212377"/>
          </a:xfrm>
          <a:prstGeom prst="line">
            <a:avLst/>
          </a:prstGeom>
        </p:spPr>
        <p:style>
          <a:lnRef idx="1">
            <a:schemeClr val="accent4"/>
          </a:lnRef>
          <a:fillRef idx="0">
            <a:schemeClr val="accent4"/>
          </a:fillRef>
          <a:effectRef idx="0">
            <a:schemeClr val="accent4"/>
          </a:effectRef>
          <a:fontRef idx="minor">
            <a:schemeClr val="tx1"/>
          </a:fontRef>
        </p:style>
      </p:cxnSp>
      <p:cxnSp>
        <p:nvCxnSpPr>
          <p:cNvPr id="27" name="Přímá spojnice 26"/>
          <p:cNvCxnSpPr/>
          <p:nvPr/>
        </p:nvCxnSpPr>
        <p:spPr>
          <a:xfrm>
            <a:off x="5664839" y="3671172"/>
            <a:ext cx="0" cy="212377"/>
          </a:xfrm>
          <a:prstGeom prst="line">
            <a:avLst/>
          </a:prstGeom>
        </p:spPr>
        <p:style>
          <a:lnRef idx="1">
            <a:schemeClr val="accent4"/>
          </a:lnRef>
          <a:fillRef idx="0">
            <a:schemeClr val="accent4"/>
          </a:fillRef>
          <a:effectRef idx="0">
            <a:schemeClr val="accent4"/>
          </a:effectRef>
          <a:fontRef idx="minor">
            <a:schemeClr val="tx1"/>
          </a:fontRef>
        </p:style>
      </p:cxnSp>
      <p:cxnSp>
        <p:nvCxnSpPr>
          <p:cNvPr id="28" name="Přímá spojnice 27"/>
          <p:cNvCxnSpPr/>
          <p:nvPr/>
        </p:nvCxnSpPr>
        <p:spPr>
          <a:xfrm>
            <a:off x="2123728" y="3681452"/>
            <a:ext cx="0" cy="212377"/>
          </a:xfrm>
          <a:prstGeom prst="line">
            <a:avLst/>
          </a:prstGeom>
        </p:spPr>
        <p:style>
          <a:lnRef idx="1">
            <a:schemeClr val="accent4"/>
          </a:lnRef>
          <a:fillRef idx="0">
            <a:schemeClr val="accent4"/>
          </a:fillRef>
          <a:effectRef idx="0">
            <a:schemeClr val="accent4"/>
          </a:effectRef>
          <a:fontRef idx="minor">
            <a:schemeClr val="tx1"/>
          </a:fontRef>
        </p:style>
      </p:cxnSp>
      <p:cxnSp>
        <p:nvCxnSpPr>
          <p:cNvPr id="29" name="Přímá spojnice 28"/>
          <p:cNvCxnSpPr/>
          <p:nvPr/>
        </p:nvCxnSpPr>
        <p:spPr>
          <a:xfrm>
            <a:off x="4896537" y="3419236"/>
            <a:ext cx="0" cy="212377"/>
          </a:xfrm>
          <a:prstGeom prst="line">
            <a:avLst/>
          </a:prstGeom>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5025479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992"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dirty="0" smtClean="0"/>
              <a:t>Organizační alternativy a vývoj pro globální podniky</a:t>
            </a:r>
            <a:endParaRPr lang="cs-CZ" dirty="0"/>
          </a:p>
        </p:txBody>
      </p:sp>
      <p:cxnSp>
        <p:nvCxnSpPr>
          <p:cNvPr id="4" name="Přímá spojnice se šipkou 3"/>
          <p:cNvCxnSpPr/>
          <p:nvPr/>
        </p:nvCxnSpPr>
        <p:spPr>
          <a:xfrm flipV="1">
            <a:off x="827584" y="843558"/>
            <a:ext cx="0" cy="3456384"/>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6" name="Přímá spojnice se šipkou 5"/>
          <p:cNvCxnSpPr/>
          <p:nvPr/>
        </p:nvCxnSpPr>
        <p:spPr>
          <a:xfrm>
            <a:off x="827584" y="4299942"/>
            <a:ext cx="6912768" cy="0"/>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
        <p:nvSpPr>
          <p:cNvPr id="7" name="TextovéPole 6"/>
          <p:cNvSpPr txBox="1"/>
          <p:nvPr/>
        </p:nvSpPr>
        <p:spPr>
          <a:xfrm>
            <a:off x="2339752" y="4393436"/>
            <a:ext cx="5040560" cy="338554"/>
          </a:xfrm>
          <a:prstGeom prst="rect">
            <a:avLst/>
          </a:prstGeom>
          <a:noFill/>
        </p:spPr>
        <p:txBody>
          <a:bodyPr wrap="square" rtlCol="0">
            <a:spAutoFit/>
          </a:bodyPr>
          <a:lstStyle/>
          <a:p>
            <a:r>
              <a:rPr lang="cs-CZ" sz="1600" dirty="0" smtClean="0"/>
              <a:t>Příležitosti a potřeba pro lokalizaci</a:t>
            </a:r>
            <a:endParaRPr lang="cs-CZ" sz="1600" dirty="0"/>
          </a:p>
        </p:txBody>
      </p:sp>
      <p:sp>
        <p:nvSpPr>
          <p:cNvPr id="8" name="TextovéPole 7"/>
          <p:cNvSpPr txBox="1"/>
          <p:nvPr/>
        </p:nvSpPr>
        <p:spPr>
          <a:xfrm>
            <a:off x="315345" y="987575"/>
            <a:ext cx="430887" cy="3405861"/>
          </a:xfrm>
          <a:prstGeom prst="rect">
            <a:avLst/>
          </a:prstGeom>
          <a:noFill/>
        </p:spPr>
        <p:txBody>
          <a:bodyPr vert="vert270" wrap="square" rtlCol="0">
            <a:spAutoFit/>
          </a:bodyPr>
          <a:lstStyle/>
          <a:p>
            <a:r>
              <a:rPr lang="cs-CZ" sz="1600" dirty="0" smtClean="0"/>
              <a:t>Příležitosti a potřeba pro globalizaci</a:t>
            </a:r>
            <a:endParaRPr lang="cs-CZ" sz="1600" dirty="0"/>
          </a:p>
        </p:txBody>
      </p:sp>
      <p:sp>
        <p:nvSpPr>
          <p:cNvPr id="9" name="TextovéPole 8"/>
          <p:cNvSpPr txBox="1"/>
          <p:nvPr/>
        </p:nvSpPr>
        <p:spPr>
          <a:xfrm>
            <a:off x="971600" y="915566"/>
            <a:ext cx="1944216" cy="584775"/>
          </a:xfrm>
          <a:prstGeom prst="rect">
            <a:avLst/>
          </a:prstGeom>
          <a:noFill/>
        </p:spPr>
        <p:txBody>
          <a:bodyPr wrap="square" rtlCol="0">
            <a:spAutoFit/>
          </a:bodyPr>
          <a:lstStyle/>
          <a:p>
            <a:r>
              <a:rPr lang="cs-CZ" sz="1600" dirty="0" smtClean="0"/>
              <a:t>Globální produktová struktura</a:t>
            </a:r>
            <a:endParaRPr lang="cs-CZ" sz="1600" dirty="0"/>
          </a:p>
        </p:txBody>
      </p:sp>
      <p:sp>
        <p:nvSpPr>
          <p:cNvPr id="12" name="TextovéPole 11"/>
          <p:cNvSpPr txBox="1"/>
          <p:nvPr/>
        </p:nvSpPr>
        <p:spPr>
          <a:xfrm>
            <a:off x="6876256" y="3621674"/>
            <a:ext cx="1512168" cy="584775"/>
          </a:xfrm>
          <a:prstGeom prst="rect">
            <a:avLst/>
          </a:prstGeom>
          <a:noFill/>
        </p:spPr>
        <p:txBody>
          <a:bodyPr wrap="square" rtlCol="0">
            <a:spAutoFit/>
          </a:bodyPr>
          <a:lstStyle/>
          <a:p>
            <a:r>
              <a:rPr lang="cs-CZ" sz="1600" dirty="0" smtClean="0"/>
              <a:t>Struktura globální oblasti</a:t>
            </a:r>
            <a:endParaRPr lang="cs-CZ" sz="1600" dirty="0"/>
          </a:p>
        </p:txBody>
      </p:sp>
      <p:sp>
        <p:nvSpPr>
          <p:cNvPr id="11" name="TextovéPole 10"/>
          <p:cNvSpPr txBox="1"/>
          <p:nvPr/>
        </p:nvSpPr>
        <p:spPr>
          <a:xfrm>
            <a:off x="6755388" y="818365"/>
            <a:ext cx="720080" cy="338554"/>
          </a:xfrm>
          <a:prstGeom prst="rect">
            <a:avLst/>
          </a:prstGeom>
          <a:noFill/>
          <a:ln>
            <a:solidFill>
              <a:srgbClr val="000000"/>
            </a:solidFill>
          </a:ln>
        </p:spPr>
        <p:txBody>
          <a:bodyPr wrap="square" rtlCol="0">
            <a:spAutoFit/>
          </a:bodyPr>
          <a:lstStyle/>
          <a:p>
            <a:pPr algn="ctr"/>
            <a:r>
              <a:rPr lang="cs-CZ" sz="1600" dirty="0" smtClean="0"/>
              <a:t>TNC</a:t>
            </a:r>
            <a:endParaRPr lang="cs-CZ" sz="1600" dirty="0"/>
          </a:p>
        </p:txBody>
      </p:sp>
      <p:sp>
        <p:nvSpPr>
          <p:cNvPr id="14" name="TextovéPole 13"/>
          <p:cNvSpPr txBox="1"/>
          <p:nvPr/>
        </p:nvSpPr>
        <p:spPr>
          <a:xfrm>
            <a:off x="3514498" y="1502736"/>
            <a:ext cx="1555950" cy="338554"/>
          </a:xfrm>
          <a:prstGeom prst="rect">
            <a:avLst/>
          </a:prstGeom>
          <a:noFill/>
          <a:ln>
            <a:solidFill>
              <a:srgbClr val="000000"/>
            </a:solidFill>
          </a:ln>
        </p:spPr>
        <p:txBody>
          <a:bodyPr wrap="square" rtlCol="0">
            <a:spAutoFit/>
          </a:bodyPr>
          <a:lstStyle/>
          <a:p>
            <a:pPr algn="ctr"/>
            <a:r>
              <a:rPr lang="cs-CZ" sz="1600" dirty="0" smtClean="0"/>
              <a:t>Globální podnik</a:t>
            </a:r>
            <a:endParaRPr lang="cs-CZ" sz="1600" dirty="0"/>
          </a:p>
        </p:txBody>
      </p:sp>
      <p:sp>
        <p:nvSpPr>
          <p:cNvPr id="15" name="TextovéPole 14"/>
          <p:cNvSpPr txBox="1"/>
          <p:nvPr/>
        </p:nvSpPr>
        <p:spPr>
          <a:xfrm>
            <a:off x="3844143" y="2207064"/>
            <a:ext cx="727857" cy="338554"/>
          </a:xfrm>
          <a:prstGeom prst="rect">
            <a:avLst/>
          </a:prstGeom>
          <a:noFill/>
          <a:ln>
            <a:solidFill>
              <a:srgbClr val="000000"/>
            </a:solidFill>
          </a:ln>
        </p:spPr>
        <p:txBody>
          <a:bodyPr wrap="square" rtlCol="0">
            <a:spAutoFit/>
          </a:bodyPr>
          <a:lstStyle/>
          <a:p>
            <a:pPr algn="ctr"/>
            <a:r>
              <a:rPr lang="cs-CZ" sz="1600" dirty="0"/>
              <a:t>M</a:t>
            </a:r>
            <a:r>
              <a:rPr lang="cs-CZ" sz="1600" dirty="0" smtClean="0"/>
              <a:t>NC</a:t>
            </a:r>
            <a:endParaRPr lang="cs-CZ" sz="1600" dirty="0"/>
          </a:p>
        </p:txBody>
      </p:sp>
      <p:sp>
        <p:nvSpPr>
          <p:cNvPr id="17" name="TextovéPole 16"/>
          <p:cNvSpPr txBox="1"/>
          <p:nvPr/>
        </p:nvSpPr>
        <p:spPr>
          <a:xfrm>
            <a:off x="1619672" y="3147814"/>
            <a:ext cx="1872208" cy="338554"/>
          </a:xfrm>
          <a:prstGeom prst="rect">
            <a:avLst/>
          </a:prstGeom>
          <a:noFill/>
          <a:ln>
            <a:solidFill>
              <a:srgbClr val="000000"/>
            </a:solidFill>
          </a:ln>
        </p:spPr>
        <p:txBody>
          <a:bodyPr wrap="square" rtlCol="0">
            <a:spAutoFit/>
          </a:bodyPr>
          <a:lstStyle/>
          <a:p>
            <a:pPr algn="ctr"/>
            <a:r>
              <a:rPr lang="cs-CZ" sz="1600" dirty="0" smtClean="0"/>
              <a:t>Mezinárodní podnik</a:t>
            </a:r>
            <a:endParaRPr lang="cs-CZ" sz="1600" dirty="0"/>
          </a:p>
        </p:txBody>
      </p:sp>
      <p:sp>
        <p:nvSpPr>
          <p:cNvPr id="18" name="TextovéPole 17"/>
          <p:cNvSpPr txBox="1"/>
          <p:nvPr/>
        </p:nvSpPr>
        <p:spPr>
          <a:xfrm>
            <a:off x="3572427" y="2690505"/>
            <a:ext cx="2016224" cy="338554"/>
          </a:xfrm>
          <a:prstGeom prst="rect">
            <a:avLst/>
          </a:prstGeom>
          <a:noFill/>
          <a:ln>
            <a:noFill/>
          </a:ln>
        </p:spPr>
        <p:txBody>
          <a:bodyPr wrap="square" rtlCol="0">
            <a:spAutoFit/>
          </a:bodyPr>
          <a:lstStyle/>
          <a:p>
            <a:pPr algn="ctr"/>
            <a:r>
              <a:rPr lang="cs-CZ" sz="1600" i="1" dirty="0" smtClean="0"/>
              <a:t>Maticová struktura</a:t>
            </a:r>
            <a:endParaRPr lang="cs-CZ" sz="1600" i="1" dirty="0"/>
          </a:p>
        </p:txBody>
      </p:sp>
      <p:sp>
        <p:nvSpPr>
          <p:cNvPr id="19" name="TextovéPole 18"/>
          <p:cNvSpPr txBox="1"/>
          <p:nvPr/>
        </p:nvSpPr>
        <p:spPr>
          <a:xfrm>
            <a:off x="5264967" y="1216129"/>
            <a:ext cx="2367373" cy="584775"/>
          </a:xfrm>
          <a:prstGeom prst="rect">
            <a:avLst/>
          </a:prstGeom>
          <a:noFill/>
          <a:ln>
            <a:noFill/>
          </a:ln>
        </p:spPr>
        <p:txBody>
          <a:bodyPr wrap="square" rtlCol="0">
            <a:spAutoFit/>
          </a:bodyPr>
          <a:lstStyle/>
          <a:p>
            <a:pPr algn="ctr"/>
            <a:r>
              <a:rPr lang="cs-CZ" sz="1600" i="1" dirty="0" smtClean="0"/>
              <a:t>Horizontální organizační, aliance a network</a:t>
            </a:r>
            <a:endParaRPr lang="cs-CZ" sz="1600" i="1" dirty="0"/>
          </a:p>
        </p:txBody>
      </p:sp>
      <p:sp>
        <p:nvSpPr>
          <p:cNvPr id="20" name="TextovéPole 19"/>
          <p:cNvSpPr txBox="1"/>
          <p:nvPr/>
        </p:nvSpPr>
        <p:spPr>
          <a:xfrm>
            <a:off x="6588225" y="1860114"/>
            <a:ext cx="1570536" cy="584775"/>
          </a:xfrm>
          <a:prstGeom prst="rect">
            <a:avLst/>
          </a:prstGeom>
          <a:noFill/>
          <a:ln>
            <a:noFill/>
          </a:ln>
        </p:spPr>
        <p:txBody>
          <a:bodyPr wrap="square" rtlCol="0">
            <a:spAutoFit/>
          </a:bodyPr>
          <a:lstStyle/>
          <a:p>
            <a:pPr algn="ctr"/>
            <a:r>
              <a:rPr lang="cs-CZ" sz="1600" i="1" dirty="0" smtClean="0"/>
              <a:t>Transnacionální struktura</a:t>
            </a:r>
            <a:endParaRPr lang="cs-CZ" sz="1600" i="1" dirty="0"/>
          </a:p>
        </p:txBody>
      </p:sp>
      <p:sp>
        <p:nvSpPr>
          <p:cNvPr id="21" name="TextovéPole 20"/>
          <p:cNvSpPr txBox="1"/>
          <p:nvPr/>
        </p:nvSpPr>
        <p:spPr>
          <a:xfrm>
            <a:off x="1215219" y="3685551"/>
            <a:ext cx="2241290" cy="584775"/>
          </a:xfrm>
          <a:prstGeom prst="rect">
            <a:avLst/>
          </a:prstGeom>
          <a:noFill/>
          <a:ln>
            <a:noFill/>
          </a:ln>
        </p:spPr>
        <p:txBody>
          <a:bodyPr wrap="square" rtlCol="0">
            <a:spAutoFit/>
          </a:bodyPr>
          <a:lstStyle/>
          <a:p>
            <a:pPr algn="ctr"/>
            <a:r>
              <a:rPr lang="cs-CZ" sz="1600" i="1" dirty="0" smtClean="0"/>
              <a:t>Tuzemská funkcionální s mezinárodní divizí</a:t>
            </a:r>
            <a:endParaRPr lang="cs-CZ" sz="1600" i="1" dirty="0"/>
          </a:p>
        </p:txBody>
      </p:sp>
      <p:sp>
        <p:nvSpPr>
          <p:cNvPr id="13" name="Oblouk 12"/>
          <p:cNvSpPr/>
          <p:nvPr/>
        </p:nvSpPr>
        <p:spPr>
          <a:xfrm rot="17099039">
            <a:off x="1175555" y="1227660"/>
            <a:ext cx="6496093" cy="6320995"/>
          </a:xfrm>
          <a:prstGeom prst="arc">
            <a:avLst/>
          </a:prstGeom>
          <a:ln w="28575">
            <a:solidFill>
              <a:srgbClr val="FF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22" name="Oblouk 21"/>
          <p:cNvSpPr/>
          <p:nvPr/>
        </p:nvSpPr>
        <p:spPr>
          <a:xfrm rot="4633893">
            <a:off x="2824491" y="-504912"/>
            <a:ext cx="1333410" cy="7686955"/>
          </a:xfrm>
          <a:prstGeom prst="arc">
            <a:avLst>
              <a:gd name="adj1" fmla="val 16200000"/>
              <a:gd name="adj2" fmla="val 135574"/>
            </a:avLst>
          </a:prstGeom>
          <a:ln w="28575">
            <a:solidFill>
              <a:srgbClr val="FF0000"/>
            </a:solidFill>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Tree>
    <p:extLst>
      <p:ext uri="{BB962C8B-B14F-4D97-AF65-F5344CB8AC3E}">
        <p14:creationId xmlns:p14="http://schemas.microsoft.com/office/powerpoint/2010/main" val="37842351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err="1"/>
              <a:t>Dunning</a:t>
            </a:r>
            <a:r>
              <a:rPr lang="cs-CZ" sz="2000" dirty="0"/>
              <a:t> (1993) vymezuje nadnárodní korporaci jako podnik, který se angažuje v přímých zahraničních investicích a vlastní nebo kontroluje aktivity tvořící přidanou hodnotu ve více než jedné zemi. </a:t>
            </a:r>
            <a:endParaRPr lang="cs-CZ" sz="2000" dirty="0" smtClean="0"/>
          </a:p>
          <a:p>
            <a:pPr algn="just"/>
            <a:r>
              <a:rPr lang="cs-CZ" sz="2000" dirty="0" smtClean="0"/>
              <a:t>Někteří </a:t>
            </a:r>
            <a:r>
              <a:rPr lang="cs-CZ" sz="2000" dirty="0"/>
              <a:t>autoři navrhují kvantitativní kritéria pro to, aby podniky mohly být označeny jako nadnárodní korporace. </a:t>
            </a:r>
            <a:endParaRPr lang="cs-CZ" sz="2000" dirty="0" smtClean="0"/>
          </a:p>
          <a:p>
            <a:pPr algn="just"/>
            <a:r>
              <a:rPr lang="cs-CZ" sz="2000" dirty="0" smtClean="0"/>
              <a:t>Durčáková </a:t>
            </a:r>
            <a:r>
              <a:rPr lang="cs-CZ" sz="2000" dirty="0"/>
              <a:t>a Mandel (2000) tvrdí, že jen podniky, které dosahují alespoň 30% svého konsolidovaného obratu mimo mateřskou zemi, mohou být považovány za nadnárodní korporace. </a:t>
            </a:r>
            <a:endParaRPr lang="cs-CZ" sz="2000" dirty="0" smtClean="0"/>
          </a:p>
          <a:p>
            <a:pPr algn="just"/>
            <a:r>
              <a:rPr lang="cs-CZ" sz="2000" dirty="0"/>
              <a:t>Podobně Alan </a:t>
            </a:r>
            <a:r>
              <a:rPr lang="cs-CZ" sz="2000" dirty="0" err="1"/>
              <a:t>Rugman</a:t>
            </a:r>
            <a:r>
              <a:rPr lang="cs-CZ" sz="2000" dirty="0"/>
              <a:t> používá pojem „globální podniky pro ty společnosti, které dosahují alespoň 20% svých prodejů v každém z těchto regionů – EU, severní Americe (NAFTA) a Asii.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Nadnárodní podniky</a:t>
            </a:r>
            <a:endParaRPr lang="cs-CZ" dirty="0"/>
          </a:p>
        </p:txBody>
      </p:sp>
    </p:spTree>
    <p:extLst>
      <p:ext uri="{BB962C8B-B14F-4D97-AF65-F5344CB8AC3E}">
        <p14:creationId xmlns:p14="http://schemas.microsoft.com/office/powerpoint/2010/main" val="40616285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992"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Realizace mezinárodních podnikatelských aktivit vyžaduje navržení a aplikaci koordinačních a monitorovacích systémů, které koordinují veškeré aktivity.</a:t>
            </a:r>
          </a:p>
          <a:p>
            <a:pPr algn="just"/>
            <a:r>
              <a:rPr lang="cs-CZ" sz="1800" b="1" dirty="0" smtClean="0"/>
              <a:t>Přímé koordinační mechanismy </a:t>
            </a:r>
            <a:r>
              <a:rPr lang="cs-CZ" sz="1800" dirty="0" smtClean="0"/>
              <a:t>poskytují základnu pro celkové vedení a řízení mezinárodních aktivit a zahrnuje návrh adekvátní organizační struktury a aplikaci efektivních metod vedení pracovníků. Přímé koordinační aktivity také zahrnují pravidelná setkání se zaměstnanci, konzultace a řešení problémů.</a:t>
            </a:r>
          </a:p>
          <a:p>
            <a:pPr algn="just"/>
            <a:r>
              <a:rPr lang="cs-CZ" sz="1800" b="1" dirty="0" smtClean="0"/>
              <a:t>Nepřímé koordinační mechanismy </a:t>
            </a:r>
            <a:r>
              <a:rPr lang="cs-CZ" sz="1800" dirty="0" smtClean="0"/>
              <a:t>zahrnují nastavení prodejních kvót, rozpočty a dalších finanční nástroje a reporty, které poskytují informace o prodejní a finanční výkonnosti daného organizačního celku.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dirty="0" smtClean="0"/>
              <a:t>Koordinační mechanismy pro mezinárodní operace</a:t>
            </a:r>
            <a:endParaRPr lang="cs-CZ" dirty="0"/>
          </a:p>
        </p:txBody>
      </p:sp>
    </p:spTree>
    <p:extLst>
      <p:ext uri="{BB962C8B-B14F-4D97-AF65-F5344CB8AC3E}">
        <p14:creationId xmlns:p14="http://schemas.microsoft.com/office/powerpoint/2010/main" val="3533387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err="1"/>
              <a:t>Perlmutter</a:t>
            </a:r>
            <a:r>
              <a:rPr lang="cs-CZ" sz="1800" dirty="0"/>
              <a:t> (1969) argumentuje, že nelze aplikovat jednotné hledisko „</a:t>
            </a:r>
            <a:r>
              <a:rPr lang="cs-CZ" sz="1800" dirty="0" err="1"/>
              <a:t>nadnárodnosti</a:t>
            </a:r>
            <a:r>
              <a:rPr lang="cs-CZ" sz="1800" dirty="0"/>
              <a:t>“ a že kvantitativní ukazatele jako prodej, investice, počet národností pracujících pro firmu nebo počet závodů v zahraničí mohou sice být užitečné, ale nemohou postačovat pro vhodnou definici</a:t>
            </a:r>
            <a:r>
              <a:rPr lang="cs-CZ" sz="1800" dirty="0" smtClean="0"/>
              <a:t>.</a:t>
            </a:r>
          </a:p>
          <a:p>
            <a:pPr algn="just"/>
            <a:r>
              <a:rPr lang="cs-CZ" sz="1800" dirty="0"/>
              <a:t>Nadnárodní podniky přesunují fyzický a finanční kapitál spolu s kvalifikovanou pracovní silou a moderní technologií na zahraniční trhy. Tato schopnost přesouvat vzájemně propojené faktory výroby pohromadě je významným prvkem nadnárodních podniků, neboť umožňuje jejich přesun daleko rychleji a levněji než jednotlivé národní a malé podniky. </a:t>
            </a:r>
            <a:endParaRPr lang="cs-CZ" sz="1800" dirty="0" smtClean="0"/>
          </a:p>
          <a:p>
            <a:pPr algn="just"/>
            <a:r>
              <a:rPr lang="cs-CZ" sz="1800" dirty="0" smtClean="0"/>
              <a:t>Těžiště </a:t>
            </a:r>
            <a:r>
              <a:rPr lang="cs-CZ" sz="1800" dirty="0"/>
              <a:t>jejich činnosti spočívá především v oblasti výroby, v orientaci na budování zahraničních filiálek prostřednictvím vývozu kapitálu ve formě přímých zahraničních investic.</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Nadnárodní podniky</a:t>
            </a:r>
            <a:endParaRPr lang="cs-CZ" dirty="0"/>
          </a:p>
        </p:txBody>
      </p:sp>
    </p:spTree>
    <p:extLst>
      <p:ext uri="{BB962C8B-B14F-4D97-AF65-F5344CB8AC3E}">
        <p14:creationId xmlns:p14="http://schemas.microsoft.com/office/powerpoint/2010/main" val="25078684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Nadnárodní podnik poskytuje a zabezpečuje své produkty prostřednictvím zahraničních poboček v několika zemích, kontroluje podnikatelské aktivity těchto poboček a řídí je z globální </a:t>
            </a:r>
            <a:r>
              <a:rPr lang="cs-CZ" sz="2000" dirty="0" smtClean="0"/>
              <a:t>perspektivy. </a:t>
            </a:r>
            <a:r>
              <a:rPr lang="cs-CZ" sz="2000" dirty="0" err="1"/>
              <a:t>Wrigley</a:t>
            </a:r>
            <a:r>
              <a:rPr lang="cs-CZ" sz="2000" dirty="0"/>
              <a:t> et al. (2005) chápe nadnárodní podniky jako komplexními shluky vnitropodnikových, mezipodnikových a externích vazeb. Tyto sítě vztahů mohou mít formální a neformální povahu, vazby mezi centrálou a pobočkami jsou silně determinovány přístupem daného podniku k </a:t>
            </a:r>
            <a:r>
              <a:rPr lang="cs-CZ" sz="2000" dirty="0" smtClean="0"/>
              <a:t>centralizaci, nezávislosti, kontrole, </a:t>
            </a:r>
            <a:r>
              <a:rPr lang="cs-CZ" sz="2000" dirty="0"/>
              <a:t>investičním rozhodnutím </a:t>
            </a:r>
            <a:r>
              <a:rPr lang="cs-CZ" sz="2000" dirty="0" smtClean="0"/>
              <a:t>a marketingu. </a:t>
            </a:r>
            <a:r>
              <a:rPr lang="cs-CZ" sz="2000" dirty="0"/>
              <a:t>Pojetí vztahů mezi centrálou a pobočkami je v literatuře značně </a:t>
            </a:r>
            <a:r>
              <a:rPr lang="cs-CZ" sz="2000" dirty="0" smtClean="0"/>
              <a:t>rozmanité. Je </a:t>
            </a:r>
            <a:r>
              <a:rPr lang="cs-CZ" sz="2000" dirty="0"/>
              <a:t>možno rozlišit strategické typy jednotlivých nadnárodních podniků, a to</a:t>
            </a:r>
            <a:r>
              <a:rPr lang="cs-CZ" sz="2000" dirty="0" smtClean="0"/>
              <a:t>: mezinárodní, mnohonárodní, globální, transnacionální</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Nadnárodní podniky</a:t>
            </a:r>
            <a:endParaRPr lang="cs-CZ" dirty="0"/>
          </a:p>
        </p:txBody>
      </p:sp>
    </p:spTree>
    <p:extLst>
      <p:ext uri="{BB962C8B-B14F-4D97-AF65-F5344CB8AC3E}">
        <p14:creationId xmlns:p14="http://schemas.microsoft.com/office/powerpoint/2010/main" val="38606182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Nadnárodní podniky</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735445"/>
            <a:ext cx="6624736" cy="3974842"/>
          </a:xfrm>
          <a:prstGeom prst="rect">
            <a:avLst/>
          </a:prstGeom>
        </p:spPr>
      </p:pic>
    </p:spTree>
    <p:extLst>
      <p:ext uri="{BB962C8B-B14F-4D97-AF65-F5344CB8AC3E}">
        <p14:creationId xmlns:p14="http://schemas.microsoft.com/office/powerpoint/2010/main" val="1165784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Mezinárodní (</a:t>
            </a:r>
            <a:r>
              <a:rPr lang="cs-CZ" sz="2000" b="1" dirty="0" err="1"/>
              <a:t>international</a:t>
            </a:r>
            <a:r>
              <a:rPr lang="cs-CZ" sz="2000" b="1" dirty="0"/>
              <a:t>) podnik</a:t>
            </a:r>
            <a:r>
              <a:rPr lang="cs-CZ" sz="2000" dirty="0"/>
              <a:t> – v tomto případě není podnik zastoupen ve všech hlavních regionech. Zahraniční pobočky jsou obvykle jen přívěsky mateřského podniku. </a:t>
            </a:r>
            <a:endParaRPr lang="cs-CZ" sz="2000" dirty="0" smtClean="0"/>
          </a:p>
          <a:p>
            <a:pPr lvl="0" algn="just"/>
            <a:r>
              <a:rPr lang="cs-CZ" sz="2000" dirty="0" smtClean="0"/>
              <a:t>Mezi </a:t>
            </a:r>
            <a:r>
              <a:rPr lang="cs-CZ" sz="2000" dirty="0"/>
              <a:t>centrálou a pobočkami se odehrávají hlavně finanční toky. Kontrola vykonávaná ze strany ředitelství bývá jednoduchá. </a:t>
            </a:r>
            <a:endParaRPr lang="cs-CZ" sz="2000" dirty="0" smtClean="0"/>
          </a:p>
          <a:p>
            <a:pPr lvl="0" algn="just"/>
            <a:r>
              <a:rPr lang="cs-CZ" sz="2000" dirty="0" smtClean="0"/>
              <a:t>Podnik </a:t>
            </a:r>
            <a:r>
              <a:rPr lang="cs-CZ" sz="2000" dirty="0"/>
              <a:t>se tudíž jeví jako relativně decentralizovaný. V organizační struktuře často takovéto podniky vyčleňují určitá oddělení (např. exportní oddělení), které se starají o několik málo pobočných podniků. </a:t>
            </a:r>
            <a:endParaRPr lang="cs-CZ" sz="2000" dirty="0" smtClean="0"/>
          </a:p>
          <a:p>
            <a:pPr lvl="0" algn="just"/>
            <a:r>
              <a:rPr lang="cs-CZ" sz="2000" dirty="0" smtClean="0"/>
              <a:t>Toky </a:t>
            </a:r>
            <a:r>
              <a:rPr lang="cs-CZ" sz="2000" dirty="0"/>
              <a:t>zboží a znalostí bývají pouze jednostranné (z centrály směrem k pobočce) bez zpětné vazby. Tento strategický typ je obvyklý u evropských nadnárodních podniků.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Typy nadnárodních podniků</a:t>
            </a:r>
            <a:endParaRPr lang="cs-CZ" dirty="0"/>
          </a:p>
        </p:txBody>
      </p:sp>
    </p:spTree>
    <p:extLst>
      <p:ext uri="{BB962C8B-B14F-4D97-AF65-F5344CB8AC3E}">
        <p14:creationId xmlns:p14="http://schemas.microsoft.com/office/powerpoint/2010/main" val="37023378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900" b="1" dirty="0"/>
              <a:t>Mnohonárodní (</a:t>
            </a:r>
            <a:r>
              <a:rPr lang="cs-CZ" sz="1900" b="1" dirty="0" err="1"/>
              <a:t>multidomestic</a:t>
            </a:r>
            <a:r>
              <a:rPr lang="cs-CZ" sz="1900" b="1" dirty="0"/>
              <a:t>, </a:t>
            </a:r>
            <a:r>
              <a:rPr lang="cs-CZ" sz="1900" b="1" dirty="0" err="1"/>
              <a:t>multinational</a:t>
            </a:r>
            <a:r>
              <a:rPr lang="cs-CZ" sz="1900" b="1" dirty="0"/>
              <a:t>) podnik </a:t>
            </a:r>
            <a:r>
              <a:rPr lang="cs-CZ" sz="1900" dirty="0"/>
              <a:t>– v tomto případě podnik vytváří relativně více nezávislých poboček ve více zemích. Organizační složky sledují svou vlastní strategii. </a:t>
            </a:r>
            <a:endParaRPr lang="cs-CZ" sz="1900" dirty="0" smtClean="0"/>
          </a:p>
          <a:p>
            <a:pPr lvl="0" algn="just"/>
            <a:r>
              <a:rPr lang="cs-CZ" sz="1900" dirty="0" smtClean="0"/>
              <a:t>Parametrem </a:t>
            </a:r>
            <a:r>
              <a:rPr lang="cs-CZ" sz="1900" dirty="0"/>
              <a:t>úspěšnosti poboček obvykle bývá jejich finanční výkonnost, která zajišťuje pobočkám nezávislost. Pobočky tak mají možnost rozvíjet své vlastní značky. </a:t>
            </a:r>
            <a:endParaRPr lang="cs-CZ" sz="1900" dirty="0" smtClean="0"/>
          </a:p>
          <a:p>
            <a:pPr lvl="0" algn="just"/>
            <a:r>
              <a:rPr lang="cs-CZ" sz="1900" dirty="0" smtClean="0"/>
              <a:t>Vazby </a:t>
            </a:r>
            <a:r>
              <a:rPr lang="cs-CZ" sz="1900" dirty="0"/>
              <a:t>mezi centrálou a pobočkami bývají pevné, a co se týče toku zboží a znalostí je oboustranný. Jednotlivé pobočky však spolu nespolupracují a mezi nimi navzájem dochází k jednostrannému toku znalostí. </a:t>
            </a:r>
            <a:endParaRPr lang="cs-CZ" sz="1900" dirty="0" smtClean="0"/>
          </a:p>
          <a:p>
            <a:pPr lvl="0" algn="just"/>
            <a:r>
              <a:rPr lang="cs-CZ" sz="1900" dirty="0" smtClean="0"/>
              <a:t>Kapitálové </a:t>
            </a:r>
            <a:r>
              <a:rPr lang="cs-CZ" sz="1900" dirty="0"/>
              <a:t>toky jsou představovány především vkladem základního kapitálu a dividendami. Tento strategický typ je obvyklý u evropských nadnárodních podniků.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Typy nadnárodních podniků</a:t>
            </a:r>
            <a:endParaRPr lang="cs-CZ" dirty="0"/>
          </a:p>
        </p:txBody>
      </p:sp>
    </p:spTree>
    <p:extLst>
      <p:ext uri="{BB962C8B-B14F-4D97-AF65-F5344CB8AC3E}">
        <p14:creationId xmlns:p14="http://schemas.microsoft.com/office/powerpoint/2010/main" val="37794326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b="1" dirty="0"/>
              <a:t>Globální (</a:t>
            </a:r>
            <a:r>
              <a:rPr lang="cs-CZ" sz="1700" b="1" dirty="0" err="1"/>
              <a:t>global</a:t>
            </a:r>
            <a:r>
              <a:rPr lang="cs-CZ" sz="1700" b="1" dirty="0"/>
              <a:t>) podnik</a:t>
            </a:r>
            <a:r>
              <a:rPr lang="cs-CZ" sz="1700" dirty="0"/>
              <a:t> – podnik vytváří systém integrovaných poboček koordinovaných z centrály. Centrála je srdcem všech podnikových aktivit a vykonává silný dohled a kontrolu nad jednotlivými pobočkami. </a:t>
            </a:r>
            <a:endParaRPr lang="cs-CZ" sz="1700" dirty="0" smtClean="0"/>
          </a:p>
          <a:p>
            <a:pPr lvl="0" algn="just"/>
            <a:r>
              <a:rPr lang="cs-CZ" sz="1700" dirty="0" smtClean="0"/>
              <a:t>Toky </a:t>
            </a:r>
            <a:r>
              <a:rPr lang="cs-CZ" sz="1700" dirty="0"/>
              <a:t>zboží bývají vzájemné a oboustranné. Zbožové toky se odehrávají mezi pobočkami navzájem, zato znalostní a kapitálové toky jsou realizovány pouze mezi centrálou a pobočkou. </a:t>
            </a:r>
            <a:endParaRPr lang="cs-CZ" sz="1700" dirty="0" smtClean="0"/>
          </a:p>
          <a:p>
            <a:pPr lvl="0" algn="just"/>
            <a:r>
              <a:rPr lang="cs-CZ" sz="1700" dirty="0" smtClean="0"/>
              <a:t>Pobočky </a:t>
            </a:r>
            <a:r>
              <a:rPr lang="cs-CZ" sz="1700" dirty="0"/>
              <a:t>nemají rozhodovací pravomoc o produktovém nebo značkovém portfoliu, cílem je zprostředkovat standardizovaný globální produkt zákazníkům na celém světě. </a:t>
            </a:r>
            <a:endParaRPr lang="cs-CZ" sz="1700" dirty="0" smtClean="0"/>
          </a:p>
          <a:p>
            <a:pPr lvl="0" algn="just"/>
            <a:r>
              <a:rPr lang="cs-CZ" sz="1700" dirty="0" smtClean="0"/>
              <a:t>Vzájemné </a:t>
            </a:r>
            <a:r>
              <a:rPr lang="cs-CZ" sz="1700" dirty="0"/>
              <a:t>vztahy mezi pobočkami téměř neexistují. </a:t>
            </a:r>
            <a:endParaRPr lang="cs-CZ" sz="1700" dirty="0" smtClean="0"/>
          </a:p>
          <a:p>
            <a:pPr lvl="0" algn="just"/>
            <a:r>
              <a:rPr lang="cs-CZ" sz="1700" dirty="0" smtClean="0"/>
              <a:t>Kapitálové </a:t>
            </a:r>
            <a:r>
              <a:rPr lang="cs-CZ" sz="1700" dirty="0"/>
              <a:t>toky jsou zajišťovány kromě vkladu do základního kapitálu a dividend také vzájemnými půjčkami a někdy i křížovým vlastnictvím, kdy nejen centrála vlastní část pobočky, ale i pobočka vlastní část mateřské společnosti. </a:t>
            </a:r>
            <a:endParaRPr lang="cs-CZ" sz="1700" dirty="0" smtClean="0"/>
          </a:p>
          <a:p>
            <a:pPr lvl="0" algn="just"/>
            <a:r>
              <a:rPr lang="cs-CZ" sz="1700" dirty="0" smtClean="0"/>
              <a:t>Tento </a:t>
            </a:r>
            <a:r>
              <a:rPr lang="cs-CZ" sz="1700" dirty="0"/>
              <a:t>strategický typ je obvyklý u amerických nadnárodních podniků.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Typy nadnárodních podniků</a:t>
            </a:r>
            <a:endParaRPr lang="cs-CZ" dirty="0"/>
          </a:p>
        </p:txBody>
      </p:sp>
    </p:spTree>
    <p:extLst>
      <p:ext uri="{BB962C8B-B14F-4D97-AF65-F5344CB8AC3E}">
        <p14:creationId xmlns:p14="http://schemas.microsoft.com/office/powerpoint/2010/main" val="54623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3027</TotalTime>
  <Words>2914</Words>
  <Application>Microsoft Office PowerPoint</Application>
  <PresentationFormat>Předvádění na obrazovce (16:9)</PresentationFormat>
  <Paragraphs>190</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Calibri</vt:lpstr>
      <vt:lpstr>Enriqueta</vt:lpstr>
      <vt:lpstr>Times New Roman</vt:lpstr>
      <vt:lpstr>SLU</vt:lpstr>
      <vt:lpstr>Podnikatelské prostředí nadnárodních korporací</vt:lpstr>
      <vt:lpstr>Nadnárodní podniky</vt:lpstr>
      <vt:lpstr>Nadnárodní podniky</vt:lpstr>
      <vt:lpstr>Nadnárodní podniky</vt:lpstr>
      <vt:lpstr>Nadnárodní podniky</vt:lpstr>
      <vt:lpstr>Nadnárodní podniky</vt:lpstr>
      <vt:lpstr>Typy nadnárodních podniků</vt:lpstr>
      <vt:lpstr>Typy nadnárodních podniků</vt:lpstr>
      <vt:lpstr>Typy nadnárodních podniků</vt:lpstr>
      <vt:lpstr>Typy nadnárodních podniků</vt:lpstr>
      <vt:lpstr>Organizační aspekty mezinárodních podnikatelských aktivit</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Organizační alternativy a vývoj pro globální podniky</vt:lpstr>
      <vt:lpstr>Koordinační mechanismy pro mezinárodní operace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402</cp:revision>
  <dcterms:created xsi:type="dcterms:W3CDTF">2016-07-06T15:42:34Z</dcterms:created>
  <dcterms:modified xsi:type="dcterms:W3CDTF">2022-04-04T09:08:38Z</dcterms:modified>
</cp:coreProperties>
</file>