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65" r:id="rId4"/>
    <p:sldId id="310" r:id="rId5"/>
    <p:sldId id="311" r:id="rId6"/>
    <p:sldId id="312" r:id="rId7"/>
    <p:sldId id="266" r:id="rId8"/>
    <p:sldId id="267" r:id="rId9"/>
    <p:sldId id="268" r:id="rId10"/>
    <p:sldId id="280" r:id="rId11"/>
    <p:sldId id="269" r:id="rId12"/>
    <p:sldId id="281" r:id="rId13"/>
    <p:sldId id="284" r:id="rId14"/>
    <p:sldId id="283" r:id="rId15"/>
    <p:sldId id="270" r:id="rId16"/>
    <p:sldId id="271" r:id="rId17"/>
    <p:sldId id="272" r:id="rId18"/>
    <p:sldId id="313" r:id="rId19"/>
    <p:sldId id="273" r:id="rId20"/>
    <p:sldId id="274" r:id="rId21"/>
    <p:sldId id="276" r:id="rId22"/>
    <p:sldId id="277" r:id="rId23"/>
    <p:sldId id="287" r:id="rId24"/>
    <p:sldId id="289" r:id="rId25"/>
    <p:sldId id="290" r:id="rId26"/>
    <p:sldId id="291" r:id="rId27"/>
    <p:sldId id="292" r:id="rId28"/>
    <p:sldId id="293" r:id="rId29"/>
    <p:sldId id="294" r:id="rId30"/>
    <p:sldId id="296" r:id="rId31"/>
    <p:sldId id="297" r:id="rId32"/>
    <p:sldId id="298" r:id="rId33"/>
    <p:sldId id="299" r:id="rId34"/>
    <p:sldId id="300" r:id="rId35"/>
    <p:sldId id="301" r:id="rId36"/>
    <p:sldId id="304" r:id="rId37"/>
    <p:sldId id="305" r:id="rId38"/>
    <p:sldId id="306" r:id="rId39"/>
    <p:sldId id="308" r:id="rId40"/>
    <p:sldId id="309" r:id="rId41"/>
    <p:sldId id="307" r:id="rId42"/>
    <p:sldId id="263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7c7ba8f323bf6ffe" providerId="LiveId" clId="{4C0B6974-5B32-4170-BACF-7338CD5260A9}"/>
    <pc:docChg chg="modSld">
      <pc:chgData name="" userId="7c7ba8f323bf6ffe" providerId="LiveId" clId="{4C0B6974-5B32-4170-BACF-7338CD5260A9}" dt="2022-03-24T07:06:47.583" v="2" actId="20577"/>
      <pc:docMkLst>
        <pc:docMk/>
      </pc:docMkLst>
      <pc:sldChg chg="modSp">
        <pc:chgData name="" userId="7c7ba8f323bf6ffe" providerId="LiveId" clId="{4C0B6974-5B32-4170-BACF-7338CD5260A9}" dt="2022-03-24T07:05:18.003" v="0" actId="6549"/>
        <pc:sldMkLst>
          <pc:docMk/>
          <pc:sldMk cId="2027087713" sldId="265"/>
        </pc:sldMkLst>
        <pc:spChg chg="mod">
          <ac:chgData name="" userId="7c7ba8f323bf6ffe" providerId="LiveId" clId="{4C0B6974-5B32-4170-BACF-7338CD5260A9}" dt="2022-03-24T07:05:18.003" v="0" actId="6549"/>
          <ac:spMkLst>
            <pc:docMk/>
            <pc:sldMk cId="2027087713" sldId="265"/>
            <ac:spMk id="3" creationId="{00000000-0000-0000-0000-000000000000}"/>
          </ac:spMkLst>
        </pc:spChg>
      </pc:sldChg>
      <pc:sldChg chg="modSp">
        <pc:chgData name="" userId="7c7ba8f323bf6ffe" providerId="LiveId" clId="{4C0B6974-5B32-4170-BACF-7338CD5260A9}" dt="2022-03-24T07:06:02.176" v="1" actId="20577"/>
        <pc:sldMkLst>
          <pc:docMk/>
          <pc:sldMk cId="2032268213" sldId="310"/>
        </pc:sldMkLst>
        <pc:spChg chg="mod">
          <ac:chgData name="" userId="7c7ba8f323bf6ffe" providerId="LiveId" clId="{4C0B6974-5B32-4170-BACF-7338CD5260A9}" dt="2022-03-24T07:06:02.176" v="1" actId="20577"/>
          <ac:spMkLst>
            <pc:docMk/>
            <pc:sldMk cId="2032268213" sldId="310"/>
            <ac:spMk id="3" creationId="{00000000-0000-0000-0000-000000000000}"/>
          </ac:spMkLst>
        </pc:spChg>
      </pc:sldChg>
      <pc:sldChg chg="modSp">
        <pc:chgData name="" userId="7c7ba8f323bf6ffe" providerId="LiveId" clId="{4C0B6974-5B32-4170-BACF-7338CD5260A9}" dt="2022-03-24T07:06:47.583" v="2" actId="20577"/>
        <pc:sldMkLst>
          <pc:docMk/>
          <pc:sldMk cId="805473340" sldId="311"/>
        </pc:sldMkLst>
        <pc:spChg chg="mod">
          <ac:chgData name="" userId="7c7ba8f323bf6ffe" providerId="LiveId" clId="{4C0B6974-5B32-4170-BACF-7338CD5260A9}" dt="2022-03-24T07:06:47.583" v="2" actId="20577"/>
          <ac:spMkLst>
            <pc:docMk/>
            <pc:sldMk cId="805473340" sldId="311"/>
            <ac:spMk id="3" creationId="{00000000-0000-0000-0000-000000000000}"/>
          </ac:spMkLst>
        </pc:spChg>
      </pc:sldChg>
    </pc:docChg>
  </pc:docChgLst>
  <pc:docChgLst>
    <pc:chgData name="Michal Stoklasa" userId="7c7ba8f323bf6ffe" providerId="LiveId" clId="{E35B871E-4B97-49F3-B73A-90A79356FDA9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13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49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54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83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78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722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215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385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45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2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81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724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80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080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2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678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213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618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8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416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3949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716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2325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9517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9899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040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2438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36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Webový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portál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Škoda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auto v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Číně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[online] [vid. 10.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března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2019].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Dostupné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https://zpravy.aktualne.</a:t>
            </a:r>
          </a:p>
          <a:p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ekonomika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/auto/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skoda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-auto-v-cine/r~04f797305fe711e9b38a0cc47ab5f122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3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Webový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portál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Aktuálně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Škoda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auto v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Číně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[online] [vid. 10.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března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2019]. 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Dostupné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https://zpravy.aktualne.</a:t>
            </a:r>
          </a:p>
          <a:p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cz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ekonomika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/auto/</a:t>
            </a:r>
            <a:r>
              <a:rPr lang="en-GB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skoda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-auto-v-cine/r~04f797305fe711e9b38a0cc47ab5f122</a:t>
            </a:r>
            <a:r>
              <a:rPr lang="cs-CZ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31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26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67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02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09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znamzpravy.cz/clanek/cesi-museli-dokazat-ze-lustr-pro-letiste-v-l-a-nespadne-na-hlavu-149535#source=hp&amp;seq_no=13&amp;dop_ab_variant=0&amp;dop_source_zone_name=zpravy.sznhp.box&amp;dop_req_id=kxdD3rcL0Bc-202104090826&amp;dop_id=149535&amp;utm_campaign=&amp;utm_medium=z-boxiku&amp;utm_source=www.seznam.c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KK7wGAYP6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product+name+fail&amp;es_sm=122&amp;biw=1366&amp;bih=643&amp;tbm=isch&amp;tbo=u&amp;source=univ&amp;sa=X&amp;ei=5_pMU8CQHen-ygO1mIDACg&amp;ved=0CCkQsAQ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 – mezinárodní produktová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U každého výrobku je možno rozlišit tři základní dimenze: 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A: Základní charakteristika výrobku (jádro výrobku) - fyzikální vlastnosti, chemické složení, výkon, rozměry, trvanlivost, chuť apod.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B: Přidaný produkt (služby, které souvisejí s výrobkem) – záruky, servis, instalace, poradenské služby, zajištění přepravy, pojištění, dodací a platební podmínky apod.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C: Symbolické hodnoty – značka výrobku a její image, země původu, goodwill podniku, módnost a styl.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altLang="cs-CZ" dirty="0"/>
              <a:t>2 Klasifikace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277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dirty="0"/>
              <a:t>Totální produkt v marketingu</a:t>
            </a:r>
            <a:endParaRPr lang="cs-CZ" dirty="0"/>
          </a:p>
        </p:txBody>
      </p:sp>
      <p:grpSp>
        <p:nvGrpSpPr>
          <p:cNvPr id="4" name="Group 30"/>
          <p:cNvGrpSpPr>
            <a:grpSpLocks noGrp="1"/>
          </p:cNvGrpSpPr>
          <p:nvPr/>
        </p:nvGrpSpPr>
        <p:grpSpPr bwMode="auto">
          <a:xfrm>
            <a:off x="1187624" y="1059582"/>
            <a:ext cx="7067128" cy="3554413"/>
            <a:chOff x="385" y="210"/>
            <a:chExt cx="5217" cy="3900"/>
          </a:xfrm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385" y="210"/>
              <a:ext cx="5217" cy="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519" y="210"/>
              <a:ext cx="4949" cy="3817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520" y="292"/>
              <a:ext cx="5013" cy="3732"/>
              <a:chOff x="2691" y="3950"/>
              <a:chExt cx="6923" cy="4136"/>
            </a:xfrm>
          </p:grpSpPr>
          <p:sp>
            <p:nvSpPr>
              <p:cNvPr id="9" name="Oval 8"/>
              <p:cNvSpPr>
                <a:spLocks noChangeArrowheads="1"/>
              </p:cNvSpPr>
              <p:nvPr/>
            </p:nvSpPr>
            <p:spPr bwMode="auto">
              <a:xfrm>
                <a:off x="4352" y="4685"/>
                <a:ext cx="3600" cy="275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auto">
              <a:xfrm>
                <a:off x="5183" y="5421"/>
                <a:ext cx="2122" cy="1194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5460" y="5696"/>
                <a:ext cx="1569" cy="553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Principal</a:t>
                </a:r>
                <a:r>
                  <a:rPr lang="cs-CZ" altLang="cs-CZ" sz="1600" b="1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1600" b="1" dirty="0" err="1">
                    <a:latin typeface="Arial" panose="020B0604020202020204" pitchFamily="34" charset="0"/>
                  </a:rPr>
                  <a:t>function</a:t>
                </a:r>
                <a:r>
                  <a:rPr lang="cs-CZ" altLang="cs-CZ" sz="1600" b="1" dirty="0">
                    <a:latin typeface="Arial" panose="020B0604020202020204" pitchFamily="34" charset="0"/>
                  </a:rPr>
                  <a:t> 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5368" y="4961"/>
                <a:ext cx="101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Design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5183" y="6707"/>
                <a:ext cx="1016" cy="46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Quality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4" name="Text Box 13"/>
              <p:cNvSpPr txBox="1">
                <a:spLocks noChangeArrowheads="1"/>
              </p:cNvSpPr>
              <p:nvPr/>
            </p:nvSpPr>
            <p:spPr bwMode="auto">
              <a:xfrm>
                <a:off x="6291" y="4961"/>
                <a:ext cx="1107" cy="368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Package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6383" y="6707"/>
                <a:ext cx="92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 dirty="0">
                    <a:latin typeface="Arial" panose="020B0604020202020204" pitchFamily="34" charset="0"/>
                  </a:rPr>
                  <a:t>Styling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4348" y="5880"/>
                <a:ext cx="835" cy="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 dirty="0">
                    <a:latin typeface="Arial" panose="020B0604020202020204" pitchFamily="34" charset="0"/>
                  </a:rPr>
                  <a:t>Brand </a:t>
                </a:r>
                <a:r>
                  <a:rPr lang="cs-CZ" altLang="cs-CZ" sz="1600" b="1" dirty="0" err="1">
                    <a:latin typeface="Arial" panose="020B0604020202020204" pitchFamily="34" charset="0"/>
                  </a:rPr>
                  <a:t>name</a:t>
                </a:r>
                <a:r>
                  <a:rPr lang="cs-CZ" altLang="cs-CZ" sz="1600" b="1" dirty="0">
                    <a:latin typeface="Arial" panose="020B0604020202020204" pitchFamily="34" charset="0"/>
                  </a:rPr>
                  <a:t> 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4998" y="4226"/>
                <a:ext cx="1476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Installation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 Box 17"/>
              <p:cNvSpPr txBox="1">
                <a:spLocks noChangeArrowheads="1"/>
              </p:cNvSpPr>
              <p:nvPr/>
            </p:nvSpPr>
            <p:spPr bwMode="auto">
              <a:xfrm>
                <a:off x="7952" y="5053"/>
                <a:ext cx="831" cy="551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Spare</a:t>
                </a:r>
                <a:endParaRPr lang="cs-CZ" altLang="cs-CZ" sz="1600" b="1" dirty="0">
                  <a:latin typeface="Arial" panose="020B0604020202020204" pitchFamily="34" charset="0"/>
                </a:endParaRPr>
              </a:p>
              <a:p>
                <a:pPr algn="ctr"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parts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8"/>
              <p:cNvSpPr txBox="1">
                <a:spLocks noChangeArrowheads="1"/>
              </p:cNvSpPr>
              <p:nvPr/>
            </p:nvSpPr>
            <p:spPr bwMode="auto">
              <a:xfrm>
                <a:off x="5552" y="7535"/>
                <a:ext cx="1477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Instructions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" name="Text Box 19"/>
              <p:cNvSpPr txBox="1">
                <a:spLocks noChangeArrowheads="1"/>
              </p:cNvSpPr>
              <p:nvPr/>
            </p:nvSpPr>
            <p:spPr bwMode="auto">
              <a:xfrm>
                <a:off x="6844" y="4318"/>
                <a:ext cx="1385" cy="458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Warranty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20"/>
              <p:cNvSpPr txBox="1">
                <a:spLocks noChangeArrowheads="1"/>
              </p:cNvSpPr>
              <p:nvPr/>
            </p:nvSpPr>
            <p:spPr bwMode="auto">
              <a:xfrm>
                <a:off x="3060" y="5421"/>
                <a:ext cx="1196" cy="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Deliveries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auto">
              <a:xfrm>
                <a:off x="8044" y="5972"/>
                <a:ext cx="1480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 dirty="0" err="1">
                    <a:latin typeface="Arial" panose="020B0604020202020204" pitchFamily="34" charset="0"/>
                  </a:rPr>
                  <a:t>Repair</a:t>
                </a:r>
                <a:r>
                  <a:rPr lang="cs-CZ" altLang="cs-CZ" sz="1600" b="1" dirty="0">
                    <a:latin typeface="Arial" panose="020B0604020202020204" pitchFamily="34" charset="0"/>
                  </a:rPr>
                  <a:t> and </a:t>
                </a:r>
                <a:r>
                  <a:rPr lang="cs-CZ" altLang="cs-CZ" sz="1600" b="1" dirty="0" err="1">
                    <a:latin typeface="Arial" panose="020B0604020202020204" pitchFamily="34" charset="0"/>
                  </a:rPr>
                  <a:t>maintenance</a:t>
                </a:r>
                <a:r>
                  <a:rPr lang="cs-CZ" altLang="cs-CZ" sz="1600" b="1" dirty="0">
                    <a:latin typeface="Arial" panose="020B0604020202020204" pitchFamily="34" charset="0"/>
                  </a:rPr>
                  <a:t> </a:t>
                </a:r>
                <a:endParaRPr lang="cs-CZ" altLang="cs-CZ" sz="16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3244" y="6432"/>
                <a:ext cx="1108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Financial services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5091" y="5329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 flipH="1" flipV="1">
                <a:off x="3337" y="4409"/>
                <a:ext cx="2215" cy="14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 flipV="1">
                <a:off x="7398" y="4409"/>
                <a:ext cx="1477" cy="10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8229" y="7259"/>
                <a:ext cx="739" cy="4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Text Box 27" descr="Pergamen"/>
              <p:cNvSpPr txBox="1">
                <a:spLocks noChangeArrowheads="1"/>
              </p:cNvSpPr>
              <p:nvPr/>
            </p:nvSpPr>
            <p:spPr bwMode="auto">
              <a:xfrm>
                <a:off x="2691" y="3950"/>
                <a:ext cx="553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A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29" name="Text Box 28" descr="Pergamen"/>
              <p:cNvSpPr txBox="1">
                <a:spLocks noChangeArrowheads="1"/>
              </p:cNvSpPr>
              <p:nvPr/>
            </p:nvSpPr>
            <p:spPr bwMode="auto">
              <a:xfrm>
                <a:off x="8968" y="4042"/>
                <a:ext cx="646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B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Text Box 29" descr="Pergamen"/>
              <p:cNvSpPr txBox="1">
                <a:spLocks noChangeArrowheads="1"/>
              </p:cNvSpPr>
              <p:nvPr/>
            </p:nvSpPr>
            <p:spPr bwMode="auto">
              <a:xfrm>
                <a:off x="9060" y="7535"/>
                <a:ext cx="554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C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978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Totální produkt ve službách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837" y="2774890"/>
            <a:ext cx="1800225" cy="13684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555875" y="1943504"/>
            <a:ext cx="4248150" cy="24352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022724" y="3222897"/>
            <a:ext cx="136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 dirty="0"/>
              <a:t>všeobecný</a:t>
            </a:r>
          </a:p>
          <a:p>
            <a:pPr algn="ctr" eaLnBrk="1" hangingPunct="1"/>
            <a:r>
              <a:rPr lang="cs-CZ" altLang="cs-CZ" b="1" dirty="0"/>
              <a:t>produkt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636169" y="2114650"/>
            <a:ext cx="20875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b="1" dirty="0"/>
              <a:t>očekávaný produkt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12441" y="1499004"/>
            <a:ext cx="2951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dirty="0"/>
              <a:t>„</a:t>
            </a:r>
            <a:r>
              <a:rPr lang="cs-CZ" altLang="cs-CZ" b="1" dirty="0"/>
              <a:t>něco málo navíc“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44130" y="790602"/>
            <a:ext cx="3887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b="1" dirty="0"/>
              <a:t>potenciální produkt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1897062" y="1240401"/>
            <a:ext cx="5616575" cy="3654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1042987" y="449337"/>
            <a:ext cx="7129463" cy="47323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969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424936" cy="507703"/>
          </a:xfrm>
        </p:spPr>
        <p:txBody>
          <a:bodyPr/>
          <a:lstStyle/>
          <a:p>
            <a:r>
              <a:rPr lang="cs-CZ" dirty="0"/>
              <a:t>Od výhody k hodnotě pro zákazníka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</a:rPr>
              <a:t>1. základní výhoda (</a:t>
            </a:r>
            <a:r>
              <a:rPr lang="cs-CZ" sz="1800" dirty="0" err="1">
                <a:solidFill>
                  <a:srgbClr val="002060"/>
                </a:solidFill>
              </a:rPr>
              <a:t>core</a:t>
            </a:r>
            <a:r>
              <a:rPr lang="cs-CZ" sz="1800" dirty="0">
                <a:solidFill>
                  <a:srgbClr val="002060"/>
                </a:solidFill>
              </a:rPr>
              <a:t> benefit): služba nebo prospěch, kterou si zákazník opravdu pořizuje. Hotelový host si kupuje odpočinek a spánek.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2. přetvořit základní výhodu do základního produktu. Hotelový pokoj je vybaven postelí, koupelnou, ručníky, stolem, komodou a skříní.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3. očekávaný produkt, sada atributů a podmínky, které kupující běžně očekávají při nákupu tohoto typu produktu. Hoteloví hosté minimálně očekávají cistou postel, čisté ručníky, pracovní lampy, a relativní míru klidu a pohodlí.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4. rozšířený produkt, který překračuje očekávání zákazníků. Ve vyspělých zemích probíhá na této úrovni </a:t>
            </a:r>
            <a:r>
              <a:rPr lang="cs-CZ" sz="1800" dirty="0" err="1">
                <a:solidFill>
                  <a:srgbClr val="002060"/>
                </a:solidFill>
              </a:rPr>
              <a:t>brand</a:t>
            </a:r>
            <a:r>
              <a:rPr lang="cs-CZ" sz="1800" dirty="0">
                <a:solidFill>
                  <a:srgbClr val="002060"/>
                </a:solidFill>
              </a:rPr>
              <a:t> positioning a souboj s konkurenty. V rozvojových a rozvíjejících se trzích, jako je Indie a Brazílie, probíhá souboj většinou na očekávané úrovni produktu.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5. potenciální produkt, který zahrnuje všechna možná vylepšení a transformace produktu nebo nabídky, které může podstoupit v budoucnu. Zde mají firmy prostor hledat nové způsoby, jak uspokojit zákazníky a odlišit svou nabídku.</a:t>
            </a:r>
          </a:p>
        </p:txBody>
      </p:sp>
    </p:spTree>
    <p:extLst>
      <p:ext uri="{BB962C8B-B14F-4D97-AF65-F5344CB8AC3E}">
        <p14:creationId xmlns:p14="http://schemas.microsoft.com/office/powerpoint/2010/main" val="3322386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28592" cy="507703"/>
          </a:xfrm>
        </p:spPr>
        <p:txBody>
          <a:bodyPr/>
          <a:lstStyle/>
          <a:p>
            <a:r>
              <a:rPr lang="cs-CZ" dirty="0" err="1"/>
              <a:t>Fun</a:t>
            </a:r>
            <a:r>
              <a:rPr lang="cs-CZ" dirty="0"/>
              <a:t> </a:t>
            </a:r>
            <a:r>
              <a:rPr lang="cs-CZ" dirty="0" err="1"/>
              <a:t>fails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i="1" dirty="0">
                <a:solidFill>
                  <a:srgbClr val="002060"/>
                </a:solidFill>
              </a:rPr>
              <a:t>Firma </a:t>
            </a:r>
            <a:r>
              <a:rPr lang="cs-CZ" sz="2000" b="1" i="1" dirty="0">
                <a:solidFill>
                  <a:srgbClr val="002060"/>
                </a:solidFill>
              </a:rPr>
              <a:t>Ford</a:t>
            </a:r>
            <a:r>
              <a:rPr lang="cs-CZ" sz="2000" i="1" dirty="0">
                <a:solidFill>
                  <a:srgbClr val="002060"/>
                </a:solidFill>
              </a:rPr>
              <a:t> uvedla na trh nákladní automobil </a:t>
            </a:r>
            <a:r>
              <a:rPr lang="cs-CZ" sz="2000" i="1" dirty="0" err="1">
                <a:solidFill>
                  <a:srgbClr val="002060"/>
                </a:solidFill>
              </a:rPr>
              <a:t>Fiera</a:t>
            </a:r>
            <a:r>
              <a:rPr lang="cs-CZ" sz="2000" i="1" dirty="0">
                <a:solidFill>
                  <a:srgbClr val="002060"/>
                </a:solidFill>
              </a:rPr>
              <a:t>. </a:t>
            </a:r>
            <a:r>
              <a:rPr lang="cs-CZ" sz="2000" b="1" i="1" dirty="0" err="1">
                <a:solidFill>
                  <a:srgbClr val="002060"/>
                </a:solidFill>
              </a:rPr>
              <a:t>Fiera</a:t>
            </a:r>
            <a:r>
              <a:rPr lang="cs-CZ" sz="2000" i="1" dirty="0">
                <a:solidFill>
                  <a:srgbClr val="002060"/>
                </a:solidFill>
              </a:rPr>
              <a:t> ovšem ve španělštině znamená </a:t>
            </a:r>
            <a:r>
              <a:rPr lang="cs-CZ" sz="2000" b="1" i="1" dirty="0">
                <a:solidFill>
                  <a:srgbClr val="002060"/>
                </a:solidFill>
              </a:rPr>
              <a:t>"stará, ošklivá žena"</a:t>
            </a:r>
            <a:r>
              <a:rPr lang="cs-CZ" sz="2000" i="1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V Německu firma </a:t>
            </a:r>
            <a:r>
              <a:rPr lang="cs-CZ" sz="2000" b="1" i="1" dirty="0">
                <a:solidFill>
                  <a:srgbClr val="002060"/>
                </a:solidFill>
              </a:rPr>
              <a:t>Rolls-Royce</a:t>
            </a:r>
            <a:r>
              <a:rPr lang="cs-CZ" sz="2000" i="1" dirty="0">
                <a:solidFill>
                  <a:srgbClr val="002060"/>
                </a:solidFill>
              </a:rPr>
              <a:t> neužila název značky </a:t>
            </a:r>
            <a:r>
              <a:rPr lang="cs-CZ" sz="2000" b="1" i="1" dirty="0">
                <a:solidFill>
                  <a:srgbClr val="002060"/>
                </a:solidFill>
              </a:rPr>
              <a:t>Silver </a:t>
            </a:r>
            <a:r>
              <a:rPr lang="cs-CZ" sz="2000" b="1" i="1" dirty="0" err="1">
                <a:solidFill>
                  <a:srgbClr val="002060"/>
                </a:solidFill>
              </a:rPr>
              <a:t>Mist</a:t>
            </a:r>
            <a:r>
              <a:rPr lang="cs-CZ" sz="2000" i="1" dirty="0">
                <a:solidFill>
                  <a:srgbClr val="002060"/>
                </a:solidFill>
              </a:rPr>
              <a:t> (stříbrná mlha), protože </a:t>
            </a:r>
            <a:r>
              <a:rPr lang="cs-CZ" sz="2000" i="1" dirty="0" err="1">
                <a:solidFill>
                  <a:srgbClr val="002060"/>
                </a:solidFill>
              </a:rPr>
              <a:t>Mist</a:t>
            </a:r>
            <a:r>
              <a:rPr lang="cs-CZ" sz="2000" i="1" dirty="0">
                <a:solidFill>
                  <a:srgbClr val="002060"/>
                </a:solidFill>
              </a:rPr>
              <a:t> v němčině znamená hnůj.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Firma </a:t>
            </a:r>
            <a:r>
              <a:rPr lang="cs-CZ" sz="2000" b="1" i="1" dirty="0" err="1">
                <a:solidFill>
                  <a:srgbClr val="002060"/>
                </a:solidFill>
              </a:rPr>
              <a:t>Sunbeam</a:t>
            </a:r>
            <a:r>
              <a:rPr lang="cs-CZ" sz="2000" i="1" dirty="0">
                <a:solidFill>
                  <a:srgbClr val="002060"/>
                </a:solidFill>
              </a:rPr>
              <a:t> představila na německém trhu kulmu s názvem </a:t>
            </a:r>
            <a:r>
              <a:rPr lang="cs-CZ" sz="2000" b="1" i="1" dirty="0" err="1">
                <a:solidFill>
                  <a:srgbClr val="002060"/>
                </a:solidFill>
              </a:rPr>
              <a:t>Mist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Stick</a:t>
            </a:r>
            <a:r>
              <a:rPr lang="cs-CZ" sz="2000" i="1" dirty="0">
                <a:solidFill>
                  <a:srgbClr val="002060"/>
                </a:solidFill>
              </a:rPr>
              <a:t>. Jak se dalo předpokládat, zákazníci </a:t>
            </a:r>
            <a:r>
              <a:rPr lang="cs-CZ" sz="2000" b="1" i="1" dirty="0">
                <a:solidFill>
                  <a:srgbClr val="002060"/>
                </a:solidFill>
              </a:rPr>
              <a:t>"zahnojenou" kulmu</a:t>
            </a:r>
            <a:r>
              <a:rPr lang="cs-CZ" sz="2000" i="1" dirty="0">
                <a:solidFill>
                  <a:srgbClr val="002060"/>
                </a:solidFill>
              </a:rPr>
              <a:t> příliš nekupovali.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Obdobný osud postihl i firmu </a:t>
            </a:r>
            <a:r>
              <a:rPr lang="cs-CZ" sz="2000" b="1" i="1" dirty="0" err="1">
                <a:solidFill>
                  <a:srgbClr val="002060"/>
                </a:solidFill>
              </a:rPr>
              <a:t>Colgate</a:t>
            </a:r>
            <a:r>
              <a:rPr lang="cs-CZ" sz="2000" i="1" dirty="0">
                <a:solidFill>
                  <a:srgbClr val="002060"/>
                </a:solidFill>
              </a:rPr>
              <a:t>, jakmile uvedla na francouzském trhu zubní pastu </a:t>
            </a:r>
            <a:r>
              <a:rPr lang="cs-CZ" sz="2000" b="1" i="1" dirty="0" err="1">
                <a:solidFill>
                  <a:srgbClr val="002060"/>
                </a:solidFill>
              </a:rPr>
              <a:t>Cue</a:t>
            </a:r>
            <a:r>
              <a:rPr lang="cs-CZ" sz="2000" i="1" dirty="0">
                <a:solidFill>
                  <a:srgbClr val="002060"/>
                </a:solidFill>
              </a:rPr>
              <a:t>. </a:t>
            </a:r>
            <a:r>
              <a:rPr lang="cs-CZ" sz="2000" i="1" dirty="0" err="1">
                <a:solidFill>
                  <a:srgbClr val="002060"/>
                </a:solidFill>
              </a:rPr>
              <a:t>Cue</a:t>
            </a:r>
            <a:r>
              <a:rPr lang="cs-CZ" sz="2000" i="1" dirty="0">
                <a:solidFill>
                  <a:srgbClr val="002060"/>
                </a:solidFill>
              </a:rPr>
              <a:t> je totiž známý francouzský </a:t>
            </a:r>
            <a:r>
              <a:rPr lang="cs-CZ" sz="2000" b="1" i="1" dirty="0" err="1">
                <a:solidFill>
                  <a:srgbClr val="002060"/>
                </a:solidFill>
              </a:rPr>
              <a:t>pornočasopis</a:t>
            </a:r>
            <a:r>
              <a:rPr lang="cs-CZ" sz="2000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8756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Šampon v arabských zemích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801085"/>
            <a:ext cx="2520280" cy="3687279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0021"/>
            <a:ext cx="3331155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Zákazník: hodnota je dobrá cena? Technologická vyspělost? Emocionální záležitost?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Vždy určuje hodnotu zákazník, ne firma. Firma se snaží, aby byla pro zákazníka co nejvyšší.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Hodnota = očekávané benefity – vnímaná oběť.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Očekávaný benefit ale není jen materiálno, může to být společenský statut, loajalita ke značce, sounáležitost se skupinou apod.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Oběť není jen cena, ale i čas, námaha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en-US" dirty="0" err="1"/>
              <a:t>Hodnota</a:t>
            </a:r>
            <a:r>
              <a:rPr lang="en-US" dirty="0"/>
              <a:t> pro </a:t>
            </a:r>
            <a:r>
              <a:rPr lang="en-US" dirty="0" err="1"/>
              <a:t>zákazníka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60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7574"/>
            <a:ext cx="8856984" cy="252028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2000" dirty="0">
                <a:solidFill>
                  <a:srgbClr val="002060"/>
                </a:solidFill>
              </a:rPr>
              <a:t>V Německu je nejdražší voda v celé Evropě, a proto si Němci kupují zásadně takové spotřebiče, které respektují životní prostředí a mají nízkou spotřebu vody a energie. 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Francouzi pokládají jídlo za obřad a v oblibě delikates a zapečených pokrmů se jim nikdo nevyrovná. Francouzské pečicí trouby musí mít proto speciální nastavení pro zapékané pokrmy. Francouzi vyžadují i vybavení samočisticími funkcemi. 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Norové mají doma mnoho elektrických spotřebičů, protože cena elektřiny je zde mnohem nižší než v ostatních zemích západní Evropy. V Norsku není ničím neobvyklým mít na pečicí troubě další elektrickou zásuvku pro připojení elektrického mixéru, kuchyňských strojků, kávovaru a podobných spotřebičů.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Odlišnosti produktů v praxi 2</a:t>
            </a:r>
          </a:p>
        </p:txBody>
      </p:sp>
    </p:spTree>
    <p:extLst>
      <p:ext uri="{BB962C8B-B14F-4D97-AF65-F5344CB8AC3E}">
        <p14:creationId xmlns:p14="http://schemas.microsoft.com/office/powerpoint/2010/main" val="2938977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7574"/>
            <a:ext cx="8856984" cy="252028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2000" dirty="0">
                <a:solidFill>
                  <a:srgbClr val="002060"/>
                </a:solidFill>
              </a:rPr>
              <a:t>Luxusní křišťálová světla sestavená na míru.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</a:rPr>
              <a:t>Úpravy pro letiště, zaoceánské lodě, luxusní hotely apod.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  <a:hlinkClick r:id="rId3"/>
              </a:rPr>
              <a:t>Češi museli dokázat, že lustr pro letiště v L. A. nespadne na hlavu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Příklad Preciosa Lustry </a:t>
            </a:r>
          </a:p>
        </p:txBody>
      </p:sp>
    </p:spTree>
    <p:extLst>
      <p:ext uri="{BB962C8B-B14F-4D97-AF65-F5344CB8AC3E}">
        <p14:creationId xmlns:p14="http://schemas.microsoft.com/office/powerpoint/2010/main" val="1655096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Nejméně nákladným a nejsnazším řešením je výroba zcela standardizovaných produktů a jejich realizace na zahraničních trzích. Úplná standardizace bez jakýchkoli úprav výrobků však obvykle není možná.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Avšak u produktů tzv. „</a:t>
            </a:r>
            <a:r>
              <a:rPr lang="cs-CZ" sz="2000" b="1" dirty="0">
                <a:solidFill>
                  <a:srgbClr val="002060"/>
                </a:solidFill>
              </a:rPr>
              <a:t>nevázaných na kulturu</a:t>
            </a:r>
            <a:r>
              <a:rPr lang="cs-CZ" sz="2000" dirty="0">
                <a:solidFill>
                  <a:srgbClr val="002060"/>
                </a:solidFill>
              </a:rPr>
              <a:t>", které odpovídají celosvětovým potřebám a celosvětové módě, nemusí výrobce respektovat národní zvláštnosti, neboť poptávka po nich je uniformní. Jedná se o tzv. globální produkty. (obliba džínové módy, nápojů Coca-Cola, cigaret Marlboro apod.)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dirty="0"/>
              <a:t>3 Strategie standardizace produktů </a:t>
            </a:r>
          </a:p>
        </p:txBody>
      </p:sp>
    </p:spTree>
    <p:extLst>
      <p:ext uri="{BB962C8B-B14F-4D97-AF65-F5344CB8AC3E}">
        <p14:creationId xmlns:p14="http://schemas.microsoft.com/office/powerpoint/2010/main" val="286328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Produkt</a:t>
            </a:r>
          </a:p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Klasifikace produktů</a:t>
            </a:r>
          </a:p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Strategie standardizace a adaptace</a:t>
            </a:r>
          </a:p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Životní cyklus produktu</a:t>
            </a:r>
          </a:p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Nejčastější adaptace - obal</a:t>
            </a:r>
          </a:p>
          <a:p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Mezinárodní značková politika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Výhody standardizace: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Velké úspory ve výrobě,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Úspory při základním technickém výzkumu a vývoji výrobku,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Úspory při prodejní komunikaci,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Globální konkurenční schopnost,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Snadnější šíření inovací,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Možnost rychlého vstupu na mezinárodní trhy.</a:t>
            </a: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Výhody a nevýhody standardizace</a:t>
            </a:r>
          </a:p>
        </p:txBody>
      </p:sp>
    </p:spTree>
    <p:extLst>
      <p:ext uri="{BB962C8B-B14F-4D97-AF65-F5344CB8AC3E}">
        <p14:creationId xmlns:p14="http://schemas.microsoft.com/office/powerpoint/2010/main" val="3461287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Nevýhody standardizace: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Globální přístup (standardizace) nese sebou i vysoké riziko, tím, že vstupuje do každého odvětví, přičemž nepřímo zvyšuje nároky na jeho výkonnost,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Chyby při nerespektování sociálních a ekonomických rozdílů, 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Rozšíření tvrdé konkurenční soutěže na celosvětové bázi.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Výhody a nevýhody standardizace</a:t>
            </a:r>
          </a:p>
        </p:txBody>
      </p:sp>
    </p:spTree>
    <p:extLst>
      <p:ext uri="{BB962C8B-B14F-4D97-AF65-F5344CB8AC3E}">
        <p14:creationId xmlns:p14="http://schemas.microsoft.com/office/powerpoint/2010/main" val="1982086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Na výhodách z úspory nákladů a eliminaci obtíží při respektování odlišných podmínek trhu a přání zákazníků, kterými se vyznačuje základní strategie standardizace se podílí i další výrobková strategie „Světového komponentu“.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Při této strategii je nový výrobek vyvíjen od počátku tak, aby dosáhl maximum identických komponentů (unifikace), až k bodu, kdy nezbytně musí být respektovány národní požadavky a potřeby. Například: jiný typ elektrické zásuvky, klávesnice počítače s azbukou apod. Na tuto konečnou úpravu výrobku se již vynaloží minimum dodatečných nákladů na přizpůsobení.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Strategie světového komponentu </a:t>
            </a:r>
          </a:p>
        </p:txBody>
      </p:sp>
    </p:spTree>
    <p:extLst>
      <p:ext uri="{BB962C8B-B14F-4D97-AF65-F5344CB8AC3E}">
        <p14:creationId xmlns:p14="http://schemas.microsoft.com/office/powerpoint/2010/main" val="443206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Slogan pivovaru </a:t>
            </a:r>
            <a:r>
              <a:rPr lang="cs-CZ" sz="2000" b="1" i="1" dirty="0" err="1">
                <a:solidFill>
                  <a:srgbClr val="002060"/>
                </a:solidFill>
              </a:rPr>
              <a:t>Coors</a:t>
            </a:r>
            <a:r>
              <a:rPr lang="cs-CZ" sz="2000" b="1" i="1" dirty="0">
                <a:solidFill>
                  <a:srgbClr val="002060"/>
                </a:solidFill>
              </a:rPr>
              <a:t> "s naším pivem se uvolníte"</a:t>
            </a:r>
            <a:r>
              <a:rPr lang="cs-CZ" sz="2000" i="1" dirty="0">
                <a:solidFill>
                  <a:srgbClr val="002060"/>
                </a:solidFill>
              </a:rPr>
              <a:t> ve španělštině znamená </a:t>
            </a:r>
            <a:r>
              <a:rPr lang="cs-CZ" sz="2000" b="1" i="1" dirty="0">
                <a:solidFill>
                  <a:srgbClr val="002060"/>
                </a:solidFill>
              </a:rPr>
              <a:t>"po našem pivu dostanete průjem"</a:t>
            </a:r>
            <a:r>
              <a:rPr lang="cs-CZ" sz="2000" i="1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b="1" i="1" dirty="0">
                <a:solidFill>
                  <a:srgbClr val="002060"/>
                </a:solidFill>
              </a:rPr>
              <a:t>Coca-Cola</a:t>
            </a:r>
            <a:r>
              <a:rPr lang="cs-CZ" sz="2000" i="1" dirty="0">
                <a:solidFill>
                  <a:srgbClr val="002060"/>
                </a:solidFill>
              </a:rPr>
              <a:t> přišla se sloganem k nápoji </a:t>
            </a:r>
            <a:r>
              <a:rPr lang="cs-CZ" sz="2000" i="1" dirty="0" err="1">
                <a:solidFill>
                  <a:srgbClr val="002060"/>
                </a:solidFill>
              </a:rPr>
              <a:t>Coke</a:t>
            </a:r>
            <a:r>
              <a:rPr lang="cs-CZ" sz="2000" i="1" dirty="0">
                <a:solidFill>
                  <a:srgbClr val="002060"/>
                </a:solidFill>
              </a:rPr>
              <a:t>: </a:t>
            </a:r>
            <a:r>
              <a:rPr lang="cs-CZ" sz="2000" b="1" i="1" dirty="0">
                <a:solidFill>
                  <a:srgbClr val="002060"/>
                </a:solidFill>
              </a:rPr>
              <a:t>"</a:t>
            </a:r>
            <a:r>
              <a:rPr lang="cs-CZ" sz="2000" b="1" i="1" dirty="0" err="1">
                <a:solidFill>
                  <a:srgbClr val="002060"/>
                </a:solidFill>
              </a:rPr>
              <a:t>Coke</a:t>
            </a:r>
            <a:r>
              <a:rPr lang="cs-CZ" sz="2000" b="1" i="1" dirty="0">
                <a:solidFill>
                  <a:srgbClr val="002060"/>
                </a:solidFill>
              </a:rPr>
              <a:t> vám dá život!"</a:t>
            </a:r>
            <a:r>
              <a:rPr lang="cs-CZ" sz="2000" i="1" dirty="0">
                <a:solidFill>
                  <a:srgbClr val="002060"/>
                </a:solidFill>
              </a:rPr>
              <a:t> V japonštině to ovšem znamená: </a:t>
            </a:r>
            <a:r>
              <a:rPr lang="cs-CZ" sz="2000" b="1" i="1" dirty="0">
                <a:solidFill>
                  <a:srgbClr val="002060"/>
                </a:solidFill>
              </a:rPr>
              <a:t>"</a:t>
            </a:r>
            <a:r>
              <a:rPr lang="cs-CZ" sz="2000" b="1" i="1" dirty="0" err="1">
                <a:solidFill>
                  <a:srgbClr val="002060"/>
                </a:solidFill>
              </a:rPr>
              <a:t>Coke</a:t>
            </a:r>
            <a:r>
              <a:rPr lang="cs-CZ" sz="2000" b="1" i="1" dirty="0">
                <a:solidFill>
                  <a:srgbClr val="002060"/>
                </a:solidFill>
              </a:rPr>
              <a:t> vám navrátí vaše předky!"</a:t>
            </a:r>
            <a:endParaRPr lang="cs-CZ" sz="2000" i="1" dirty="0">
              <a:solidFill>
                <a:srgbClr val="002060"/>
              </a:solidFill>
            </a:endParaRPr>
          </a:p>
          <a:p>
            <a:r>
              <a:rPr lang="cs-CZ" sz="2000" i="1" dirty="0">
                <a:solidFill>
                  <a:srgbClr val="002060"/>
                </a:solidFill>
              </a:rPr>
              <a:t>Velké firmy podnikající v mlékárenství příliš pozdě zjistily, že slogan </a:t>
            </a:r>
            <a:r>
              <a:rPr lang="cs-CZ" sz="2000" b="1" i="1" dirty="0">
                <a:solidFill>
                  <a:srgbClr val="002060"/>
                </a:solidFill>
              </a:rPr>
              <a:t>"Dali jste si už mléko?„ </a:t>
            </a:r>
            <a:r>
              <a:rPr lang="cs-CZ" sz="2000" i="1" dirty="0">
                <a:solidFill>
                  <a:srgbClr val="002060"/>
                </a:solidFill>
              </a:rPr>
              <a:t>v Mexiku znamená otázku: </a:t>
            </a:r>
            <a:r>
              <a:rPr lang="cs-CZ" sz="2000" b="1" i="1" dirty="0">
                <a:solidFill>
                  <a:srgbClr val="002060"/>
                </a:solidFill>
              </a:rPr>
              <a:t>"Můžete již kojit?"</a:t>
            </a:r>
            <a:endParaRPr lang="cs-CZ" sz="2000" i="1" dirty="0">
              <a:solidFill>
                <a:srgbClr val="002060"/>
              </a:solidFill>
            </a:endParaRPr>
          </a:p>
          <a:p>
            <a:r>
              <a:rPr lang="cs-CZ" sz="2000" i="1" dirty="0">
                <a:solidFill>
                  <a:srgbClr val="002060"/>
                </a:solidFill>
              </a:rPr>
              <a:t>V čínský slogan firmy </a:t>
            </a:r>
            <a:r>
              <a:rPr lang="cs-CZ" sz="2000" b="1" i="1" dirty="0">
                <a:solidFill>
                  <a:srgbClr val="002060"/>
                </a:solidFill>
              </a:rPr>
              <a:t>KFC</a:t>
            </a:r>
            <a:r>
              <a:rPr lang="cs-CZ" sz="2000" i="1" dirty="0">
                <a:solidFill>
                  <a:srgbClr val="002060"/>
                </a:solidFill>
              </a:rPr>
              <a:t> </a:t>
            </a:r>
            <a:r>
              <a:rPr lang="cs-CZ" sz="2000" b="1" i="1" dirty="0">
                <a:solidFill>
                  <a:srgbClr val="002060"/>
                </a:solidFill>
              </a:rPr>
              <a:t>"Po našich výrobcích si jen oblíznete prsty"</a:t>
            </a:r>
            <a:r>
              <a:rPr lang="cs-CZ" sz="2000" i="1" dirty="0">
                <a:solidFill>
                  <a:srgbClr val="002060"/>
                </a:solidFill>
              </a:rPr>
              <a:t> ve španělštině znamená </a:t>
            </a:r>
            <a:r>
              <a:rPr lang="cs-CZ" sz="2000" b="1" i="1" dirty="0">
                <a:solidFill>
                  <a:srgbClr val="002060"/>
                </a:solidFill>
              </a:rPr>
              <a:t>"Kousněte se do prstu!"</a:t>
            </a:r>
            <a:endParaRPr lang="cs-CZ" sz="2000" i="1" dirty="0">
              <a:solidFill>
                <a:srgbClr val="002060"/>
              </a:solidFill>
            </a:endParaRPr>
          </a:p>
          <a:p>
            <a:r>
              <a:rPr lang="cs-CZ" sz="2000" i="1" dirty="0">
                <a:solidFill>
                  <a:srgbClr val="002060"/>
                </a:solidFill>
              </a:rPr>
              <a:t>Slogan firmy </a:t>
            </a:r>
            <a:r>
              <a:rPr lang="cs-CZ" sz="2000" b="1" i="1" dirty="0" err="1">
                <a:solidFill>
                  <a:srgbClr val="002060"/>
                </a:solidFill>
              </a:rPr>
              <a:t>Perdue</a:t>
            </a:r>
            <a:r>
              <a:rPr lang="cs-CZ" sz="2000" i="1" dirty="0">
                <a:solidFill>
                  <a:srgbClr val="002060"/>
                </a:solidFill>
              </a:rPr>
              <a:t> </a:t>
            </a:r>
            <a:r>
              <a:rPr lang="cs-CZ" sz="2000" b="1" i="1" dirty="0">
                <a:solidFill>
                  <a:srgbClr val="002060"/>
                </a:solidFill>
              </a:rPr>
              <a:t>"Tvrdý muž připravuje jemné kuře!"</a:t>
            </a:r>
            <a:r>
              <a:rPr lang="cs-CZ" sz="2000" i="1" dirty="0">
                <a:solidFill>
                  <a:srgbClr val="002060"/>
                </a:solidFill>
              </a:rPr>
              <a:t> ve španělštině získává nový rozměr: </a:t>
            </a:r>
            <a:r>
              <a:rPr lang="cs-CZ" sz="2000" b="1" i="1" dirty="0">
                <a:solidFill>
                  <a:srgbClr val="002060"/>
                </a:solidFill>
              </a:rPr>
              <a:t>"Sotva probuzený muž je roztomilý jako kuřátko."</a:t>
            </a:r>
            <a:endParaRPr lang="cs-CZ" sz="2000" i="1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 err="1"/>
              <a:t>Fun</a:t>
            </a:r>
            <a:r>
              <a:rPr lang="cs-CZ" dirty="0"/>
              <a:t> </a:t>
            </a:r>
            <a:r>
              <a:rPr lang="cs-CZ" dirty="0" err="1"/>
              <a:t>fails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40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9740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Strategie adaptace produktů vychází z nutnosti stávající produkt přizpůsobit podmínkám zahraničního trhu nebo požadavkům a přáním zákazníků. Mezi faktory, které rozhodujícím způsobem ovlivní rozhodnutí firmy o přizpůsobení svých výrobků řadíme následující: </a:t>
            </a:r>
          </a:p>
          <a:p>
            <a:pPr lvl="1"/>
            <a:r>
              <a:rPr lang="cs-CZ" sz="1800" b="1" dirty="0">
                <a:solidFill>
                  <a:srgbClr val="002060"/>
                </a:solidFill>
              </a:rPr>
              <a:t>Legislativní nařízení</a:t>
            </a:r>
            <a:r>
              <a:rPr lang="cs-CZ" sz="1800" dirty="0">
                <a:solidFill>
                  <a:srgbClr val="002060"/>
                </a:solidFill>
              </a:rPr>
              <a:t>: nařízení o jízdě vlevo například ve Velké Británii nutí ostatní výrobce automobilů adaptovat montáž řízení vozů pro tento trh, </a:t>
            </a:r>
          </a:p>
          <a:p>
            <a:pPr lvl="1"/>
            <a:r>
              <a:rPr lang="cs-CZ" sz="1800" b="1" dirty="0">
                <a:solidFill>
                  <a:srgbClr val="002060"/>
                </a:solidFill>
              </a:rPr>
              <a:t>kultura (náboženství): </a:t>
            </a:r>
            <a:r>
              <a:rPr lang="cs-CZ" sz="1800" dirty="0">
                <a:solidFill>
                  <a:srgbClr val="002060"/>
                </a:solidFill>
              </a:rPr>
              <a:t>například český výrobce uzenin adaptuje své výrobky, určené pro export na trhy islámských zemí na verzi, kdy namísto vepřového masa používá maso hovězí, </a:t>
            </a:r>
          </a:p>
          <a:p>
            <a:pPr lvl="1"/>
            <a:r>
              <a:rPr lang="cs-CZ" sz="1800" b="1" dirty="0">
                <a:solidFill>
                  <a:srgbClr val="002060"/>
                </a:solidFill>
              </a:rPr>
              <a:t>kultura (estetika): </a:t>
            </a:r>
            <a:r>
              <a:rPr lang="cs-CZ" sz="1800" dirty="0">
                <a:solidFill>
                  <a:srgbClr val="002060"/>
                </a:solidFill>
              </a:rPr>
              <a:t>výrobci tradičního českého křišťálu zjistili, že zatímco Evropané dávají přednost střízlivějším vzorům, Japonci a zákazníci z arabských států naopak vyžadují bohatší vzory a zdobné prvky,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Strategie adaptace produktů </a:t>
            </a:r>
          </a:p>
        </p:txBody>
      </p:sp>
    </p:spTree>
    <p:extLst>
      <p:ext uri="{BB962C8B-B14F-4D97-AF65-F5344CB8AC3E}">
        <p14:creationId xmlns:p14="http://schemas.microsoft.com/office/powerpoint/2010/main" val="396092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5689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Hospodářsko-technické předpisy</a:t>
            </a:r>
            <a:r>
              <a:rPr lang="cs-CZ" sz="2000" dirty="0">
                <a:solidFill>
                  <a:srgbClr val="002060"/>
                </a:solidFill>
              </a:rPr>
              <a:t>: velmi se liší předpisy o ochraně životního prostředí v různých zemích, rozdíly jsou mezi metrickým kontinentálním a anglosaským systémem, v Severní Americe je používán jiný rozsah vlnových délek rozhlasového vysílání a odlišné elektrické napětí než v Evropě, apod.,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klima</a:t>
            </a:r>
            <a:r>
              <a:rPr lang="cs-CZ" sz="2000" dirty="0">
                <a:solidFill>
                  <a:srgbClr val="002060"/>
                </a:solidFill>
              </a:rPr>
              <a:t>: například kovové drátky, kterými jsou běžně spojovány ověsky křišťálových lustrů českých výrobců, korodovaly v horkém a vlhkém klimatu Indonésie a musely být nahrazeny drátky z antikorozní ocele,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kupní síla</a:t>
            </a:r>
            <a:r>
              <a:rPr lang="cs-CZ" sz="2000" dirty="0">
                <a:solidFill>
                  <a:srgbClr val="002060"/>
                </a:solidFill>
              </a:rPr>
              <a:t>: s ohledem na nižší kupní sílu obyvatel zemí, omezují výrobci automobilů vnitřní vybavení svých vozů,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Strategie adaptace produktů </a:t>
            </a:r>
          </a:p>
        </p:txBody>
      </p:sp>
    </p:spTree>
    <p:extLst>
      <p:ext uri="{BB962C8B-B14F-4D97-AF65-F5344CB8AC3E}">
        <p14:creationId xmlns:p14="http://schemas.microsoft.com/office/powerpoint/2010/main" val="2679008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úroveň technických znalostí</a:t>
            </a:r>
            <a:r>
              <a:rPr lang="cs-CZ" sz="2000" dirty="0">
                <a:solidFill>
                  <a:srgbClr val="002060"/>
                </a:solidFill>
              </a:rPr>
              <a:t>: vede výrobce zejména při exportu do rozvojových zemích ke zjednodušování výrobků,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podle somatotypů obyvatel </a:t>
            </a:r>
            <a:r>
              <a:rPr lang="cs-CZ" sz="2000" dirty="0">
                <a:solidFill>
                  <a:srgbClr val="002060"/>
                </a:solidFill>
              </a:rPr>
              <a:t>(</a:t>
            </a:r>
            <a:r>
              <a:rPr lang="cs-CZ" sz="2000" dirty="0" err="1">
                <a:solidFill>
                  <a:srgbClr val="002060"/>
                </a:solidFill>
              </a:rPr>
              <a:t>ergonometrických</a:t>
            </a:r>
            <a:r>
              <a:rPr lang="cs-CZ" sz="2000" dirty="0">
                <a:solidFill>
                  <a:srgbClr val="002060"/>
                </a:solidFill>
              </a:rPr>
              <a:t> charakteristik): menší vzrůst Asiatů ovlivnil například firmu Philips, která musela zmenšit velikost rukojetí svých kávovarů, aby se lépe hodily do menších japonských rukou,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stravovací návyky</a:t>
            </a:r>
            <a:r>
              <a:rPr lang="cs-CZ" sz="2000" dirty="0">
                <a:solidFill>
                  <a:srgbClr val="002060"/>
                </a:solidFill>
              </a:rPr>
              <a:t>: například firma </a:t>
            </a:r>
            <a:r>
              <a:rPr lang="cs-CZ" sz="2000" dirty="0" err="1">
                <a:solidFill>
                  <a:srgbClr val="002060"/>
                </a:solidFill>
              </a:rPr>
              <a:t>Mc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Donald´s</a:t>
            </a:r>
            <a:r>
              <a:rPr lang="cs-CZ" sz="2000" dirty="0">
                <a:solidFill>
                  <a:srgbClr val="002060"/>
                </a:solidFill>
              </a:rPr>
              <a:t> v České republice úspěšně zavedla nový produkt </a:t>
            </a:r>
            <a:r>
              <a:rPr lang="cs-CZ" sz="2000" dirty="0" err="1">
                <a:solidFill>
                  <a:srgbClr val="002060"/>
                </a:solidFill>
              </a:rPr>
              <a:t>Mc</a:t>
            </a:r>
            <a:r>
              <a:rPr lang="cs-CZ" sz="2000" dirty="0">
                <a:solidFill>
                  <a:srgbClr val="002060"/>
                </a:solidFill>
              </a:rPr>
              <a:t> Bůček,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Vybavenost domácností a životní úrovně</a:t>
            </a:r>
            <a:r>
              <a:rPr lang="cs-CZ" sz="2000" dirty="0">
                <a:solidFill>
                  <a:srgbClr val="002060"/>
                </a:solidFill>
              </a:rPr>
              <a:t>: řada domácností v rozvojových zemích není vybavena ledničkami a proto jsou tam vyváženy sušené mléčné výrobky.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/>
              <a:t>Strategie adaptace produktů </a:t>
            </a:r>
          </a:p>
        </p:txBody>
      </p:sp>
    </p:spTree>
    <p:extLst>
      <p:ext uri="{BB962C8B-B14F-4D97-AF65-F5344CB8AC3E}">
        <p14:creationId xmlns:p14="http://schemas.microsoft.com/office/powerpoint/2010/main" val="1253180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Hlavní úlohu v manažerských úvahách, zda adaptovat daný produkt podle požadavků zahraničního trhu nebo ne, bude mít </a:t>
            </a:r>
            <a:r>
              <a:rPr lang="cs-CZ" sz="2000" b="1" dirty="0">
                <a:solidFill>
                  <a:srgbClr val="002060"/>
                </a:solidFill>
              </a:rPr>
              <a:t>porovnání možného zisku s náklady na adaptaci</a:t>
            </a:r>
            <a:r>
              <a:rPr lang="cs-CZ" sz="2000" dirty="0">
                <a:solidFill>
                  <a:srgbClr val="002060"/>
                </a:solidFill>
              </a:rPr>
              <a:t> produktu.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Obvyklou adaptací je </a:t>
            </a:r>
            <a:r>
              <a:rPr lang="cs-CZ" sz="2000" b="1" dirty="0">
                <a:solidFill>
                  <a:srgbClr val="002060"/>
                </a:solidFill>
              </a:rPr>
              <a:t>rozsah poskytovaných služeb </a:t>
            </a:r>
            <a:r>
              <a:rPr lang="cs-CZ" sz="2000" dirty="0">
                <a:solidFill>
                  <a:srgbClr val="002060"/>
                </a:solidFill>
              </a:rPr>
              <a:t>– druhá dimenze výrobku. Ve vyspělých zemích je zpravidla nabízen komplexní rozsah sortimentu služeb.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Nabídka servisních, garančních a dalších služeb se stává nástrojem konkurenčního boje.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zemích s nízkou kupní silou je mnoho služeb zajišťováno svépomocí (údržba, drobné opravy, doprava, montáž).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Adaptace vs. standardizace</a:t>
            </a:r>
          </a:p>
        </p:txBody>
      </p:sp>
    </p:spTree>
    <p:extLst>
      <p:ext uri="{BB962C8B-B14F-4D97-AF65-F5344CB8AC3E}">
        <p14:creationId xmlns:p14="http://schemas.microsoft.com/office/powerpoint/2010/main" val="191832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Výhody strategie adaptace: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Výrobky jsou ve shodě s místními technickými směrnicemi a normami.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Výrobky odpovídají místním spotřebním zvyklostem a preferencím.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Úroveň výrobků odpovídá očekávání spotřebitelů, jejich finančním moznostem, vkusu a estetickému cítění.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Možnost úspor díky menšímu rozsahu poskytovaných služeb v zemích s nižší kupní silou.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Nevýhody strategie adaptace: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To, co představuje výhodu pro strategii standardizace produktů, představuje nevýhodu pro uplatnění strategie adaptace a naopak.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20680" cy="507703"/>
          </a:xfrm>
        </p:spPr>
        <p:txBody>
          <a:bodyPr/>
          <a:lstStyle/>
          <a:p>
            <a:r>
              <a:rPr lang="cs-CZ" dirty="0"/>
              <a:t>Výhody a nevýhody adaptace</a:t>
            </a:r>
          </a:p>
        </p:txBody>
      </p:sp>
    </p:spTree>
    <p:extLst>
      <p:ext uri="{BB962C8B-B14F-4D97-AF65-F5344CB8AC3E}">
        <p14:creationId xmlns:p14="http://schemas.microsoft.com/office/powerpoint/2010/main" val="1739101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Američané se drží hesla „ Čím větší, tím lepší!“ Dalším důležitým parametrem je pro ně rychlost. Správná trouba musí ve vteřině vychrlit hamburgery pro celý baseballový tým. Také jsou světovými šampióny v pití studených nápojů. Americké chladničky musí pojmout obrovské množství limonád a piva. Většina chladniček má výrobníky ledu, které produkují kostky ledu i ledovou tříšť.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Britové mají nejskromnější nároky na kuchyňské vybavení v celé západní Evropě, a proto se velmi často spokojují s kompaktními spotřebiči a </a:t>
            </a:r>
            <a:r>
              <a:rPr lang="cs-CZ" sz="1800" dirty="0" err="1">
                <a:solidFill>
                  <a:srgbClr val="002060"/>
                </a:solidFill>
              </a:rPr>
              <a:t>minikuchyněmi</a:t>
            </a:r>
            <a:r>
              <a:rPr lang="cs-CZ" sz="1800" dirty="0">
                <a:solidFill>
                  <a:srgbClr val="002060"/>
                </a:solidFill>
              </a:rPr>
              <a:t>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Číňané považují chladničku za velikou investici. Často stojí na čestném místě v obývacím pokoji. V kuchyni by pro ni stejně většinou nebylo dost místa. Jsou proto velice úzkostliví a nároční, pokud jde o vzhled a povrchovou úpravu. Výtvarné řešení musí být skutečně nejmodernější. Na svém spotřebiči nesnesou ani škrábanec</a:t>
            </a:r>
            <a:r>
              <a:rPr lang="en-US" sz="18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Odlišnosti produktů v praxi 3</a:t>
            </a:r>
          </a:p>
        </p:txBody>
      </p:sp>
    </p:spTree>
    <p:extLst>
      <p:ext uri="{BB962C8B-B14F-4D97-AF65-F5344CB8AC3E}">
        <p14:creationId xmlns:p14="http://schemas.microsoft.com/office/powerpoint/2010/main" val="82358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Dokonalý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TED </a:t>
            </a:r>
            <a:r>
              <a:rPr lang="cs-CZ" sz="2000" dirty="0">
                <a:solidFill>
                  <a:srgbClr val="002060"/>
                </a:solidFill>
              </a:rPr>
              <a:t>talk o jazycích – „</a:t>
            </a:r>
            <a:r>
              <a:rPr lang="en-US" sz="2000" dirty="0">
                <a:solidFill>
                  <a:srgbClr val="002060"/>
                </a:solidFill>
              </a:rPr>
              <a:t>How language shapes the way we think</a:t>
            </a:r>
            <a:r>
              <a:rPr lang="cs-CZ" sz="2000" dirty="0">
                <a:solidFill>
                  <a:srgbClr val="002060"/>
                </a:solidFill>
              </a:rPr>
              <a:t>“</a:t>
            </a:r>
            <a:r>
              <a:rPr lang="en-US" sz="2000" dirty="0">
                <a:solidFill>
                  <a:srgbClr val="002060"/>
                </a:solidFill>
              </a:rPr>
              <a:t> | </a:t>
            </a:r>
            <a:r>
              <a:rPr lang="en-US" sz="2000" dirty="0" err="1">
                <a:solidFill>
                  <a:srgbClr val="002060"/>
                </a:solidFill>
              </a:rPr>
              <a:t>Lera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Boroditsky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Norsku měl </a:t>
            </a:r>
            <a:r>
              <a:rPr lang="cs-CZ" sz="2000" dirty="0" err="1">
                <a:solidFill>
                  <a:srgbClr val="002060"/>
                </a:solidFill>
              </a:rPr>
              <a:t>McDonald´s</a:t>
            </a:r>
            <a:r>
              <a:rPr lang="cs-CZ" sz="2000" dirty="0">
                <a:solidFill>
                  <a:srgbClr val="002060"/>
                </a:solidFill>
              </a:rPr>
              <a:t> střet s náboženstvím a humanitární organizací. Burger s názvem </a:t>
            </a:r>
            <a:r>
              <a:rPr lang="cs-CZ" sz="2000" dirty="0" err="1">
                <a:solidFill>
                  <a:srgbClr val="002060"/>
                </a:solidFill>
              </a:rPr>
              <a:t>McAfrica</a:t>
            </a:r>
            <a:r>
              <a:rPr lang="cs-CZ" sz="2000" dirty="0">
                <a:solidFill>
                  <a:srgbClr val="002060"/>
                </a:solidFill>
              </a:rPr>
              <a:t> byl podle nich neetický. Vytýkali společnosti, že nazvali </a:t>
            </a:r>
            <a:r>
              <a:rPr lang="cs-CZ" sz="2000" dirty="0" err="1">
                <a:solidFill>
                  <a:srgbClr val="002060"/>
                </a:solidFill>
              </a:rPr>
              <a:t>burger</a:t>
            </a:r>
            <a:r>
              <a:rPr lang="cs-CZ" sz="2000" dirty="0">
                <a:solidFill>
                  <a:srgbClr val="002060"/>
                </a:solidFill>
              </a:rPr>
              <a:t> podle kontinentu, kde hladoví miliony lidí, navíc v tak bohaté zemi jako je Norsko. Název </a:t>
            </a:r>
            <a:r>
              <a:rPr lang="cs-CZ" sz="2000" dirty="0" err="1">
                <a:solidFill>
                  <a:srgbClr val="002060"/>
                </a:solidFill>
              </a:rPr>
              <a:t>burgeru</a:t>
            </a:r>
            <a:r>
              <a:rPr lang="cs-CZ" sz="2000" dirty="0">
                <a:solidFill>
                  <a:srgbClr val="002060"/>
                </a:solidFill>
              </a:rPr>
              <a:t> museli následně v některých pobočkách změnit.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McDonald musí pružně reagovat na různé kulturní zvyklosti, nejtypičtější rozdíly jsou v jídelníčku jednotlivých zemí. Existuje samozřejmě jedno výhradně standardizované menu Big Mac (ale i to se v praxi drobně odlišuje). V některých zemích je toto menu doplněno o místní speciality.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</p:spTree>
    <p:extLst>
      <p:ext uri="{BB962C8B-B14F-4D97-AF65-F5344CB8AC3E}">
        <p14:creationId xmlns:p14="http://schemas.microsoft.com/office/powerpoint/2010/main" val="2027087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Teorie životního cyklu produktu vychází z předpokladů: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Každý produkt má omezenou dobu životnosti.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Objem prodejů se mění v závislosti na tom, v jaké fázi životního cyklu se produkt nachází.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Objem zisku se rovněž mění podle fáze životního cyklu produktu.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Marketingovou strategii je nutno adaptovat na fázi, ve které se produkt nachází. </a:t>
            </a:r>
          </a:p>
          <a:p>
            <a:r>
              <a:rPr lang="en-US" sz="1800" dirty="0" err="1">
                <a:solidFill>
                  <a:srgbClr val="002060"/>
                </a:solidFill>
              </a:rPr>
              <a:t>Obecně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lze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konstatovat</a:t>
            </a:r>
            <a:r>
              <a:rPr lang="en-US" sz="1800" dirty="0">
                <a:solidFill>
                  <a:srgbClr val="002060"/>
                </a:solidFill>
              </a:rPr>
              <a:t>, 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>
                <a:solidFill>
                  <a:srgbClr val="002060"/>
                </a:solidFill>
              </a:rPr>
              <a:t>e se </a:t>
            </a:r>
            <a:r>
              <a:rPr lang="en-US" sz="1800" dirty="0" err="1">
                <a:solidFill>
                  <a:srgbClr val="002060"/>
                </a:solidFill>
              </a:rPr>
              <a:t>celosvětově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zkracuje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 err="1">
                <a:solidFill>
                  <a:srgbClr val="002060"/>
                </a:solidFill>
              </a:rPr>
              <a:t>ivotní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cyklus</a:t>
            </a:r>
            <a:r>
              <a:rPr lang="en-US" sz="1800" dirty="0">
                <a:solidFill>
                  <a:srgbClr val="002060"/>
                </a:solidFill>
              </a:rPr>
              <a:t> u </a:t>
            </a:r>
            <a:r>
              <a:rPr lang="en-US" sz="1800" dirty="0" err="1">
                <a:solidFill>
                  <a:srgbClr val="002060"/>
                </a:solidFill>
              </a:rPr>
              <a:t>všech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produktů</a:t>
            </a:r>
            <a:r>
              <a:rPr lang="en-US" sz="1800" dirty="0">
                <a:solidFill>
                  <a:srgbClr val="002060"/>
                </a:solidFill>
              </a:rPr>
              <a:t>. </a:t>
            </a:r>
            <a:r>
              <a:rPr lang="en-US" sz="1800" dirty="0" err="1">
                <a:solidFill>
                  <a:srgbClr val="002060"/>
                </a:solidFill>
              </a:rPr>
              <a:t>Důvodem</a:t>
            </a:r>
            <a:r>
              <a:rPr lang="en-US" sz="1800" dirty="0">
                <a:solidFill>
                  <a:srgbClr val="002060"/>
                </a:solidFill>
              </a:rPr>
              <a:t> je </a:t>
            </a:r>
            <a:r>
              <a:rPr lang="en-US" sz="1800" dirty="0" err="1">
                <a:solidFill>
                  <a:srgbClr val="002060"/>
                </a:solidFill>
              </a:rPr>
              <a:t>vědecko-technický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pokrok</a:t>
            </a:r>
            <a:r>
              <a:rPr lang="en-US" sz="1800" dirty="0">
                <a:solidFill>
                  <a:srgbClr val="002060"/>
                </a:solidFill>
              </a:rPr>
              <a:t>, </a:t>
            </a:r>
            <a:r>
              <a:rPr lang="en-US" sz="1800" dirty="0" err="1">
                <a:solidFill>
                  <a:srgbClr val="002060"/>
                </a:solidFill>
              </a:rPr>
              <a:t>stále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rostoucí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náročnost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spotřebitelů</a:t>
            </a:r>
            <a:r>
              <a:rPr lang="en-US" sz="1800" dirty="0">
                <a:solidFill>
                  <a:srgbClr val="002060"/>
                </a:solidFill>
              </a:rPr>
              <a:t> a </a:t>
            </a:r>
            <a:r>
              <a:rPr lang="en-US" sz="1800" dirty="0" err="1">
                <a:solidFill>
                  <a:srgbClr val="002060"/>
                </a:solidFill>
              </a:rPr>
              <a:t>rostoucí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konkurence</a:t>
            </a:r>
            <a:r>
              <a:rPr lang="en-US" sz="1800" dirty="0">
                <a:solidFill>
                  <a:srgbClr val="002060"/>
                </a:solidFill>
              </a:rPr>
              <a:t>. </a:t>
            </a:r>
            <a:r>
              <a:rPr lang="cs-CZ" sz="1800" dirty="0">
                <a:solidFill>
                  <a:srgbClr val="002060"/>
                </a:solidFill>
              </a:rPr>
              <a:t>Faktor „morální zastarávání“.</a:t>
            </a:r>
          </a:p>
          <a:p>
            <a:r>
              <a:rPr lang="en-US" sz="1800" dirty="0" err="1">
                <a:solidFill>
                  <a:srgbClr val="002060"/>
                </a:solidFill>
              </a:rPr>
              <a:t>Dále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platí</a:t>
            </a:r>
            <a:r>
              <a:rPr lang="en-US" sz="1800" dirty="0">
                <a:solidFill>
                  <a:srgbClr val="002060"/>
                </a:solidFill>
              </a:rPr>
              <a:t>, 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>
                <a:solidFill>
                  <a:srgbClr val="002060"/>
                </a:solidFill>
              </a:rPr>
              <a:t>e </a:t>
            </a:r>
            <a:r>
              <a:rPr lang="en-US" sz="1800" dirty="0" err="1">
                <a:solidFill>
                  <a:srgbClr val="002060"/>
                </a:solidFill>
              </a:rPr>
              <a:t>stejné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produkty</a:t>
            </a:r>
            <a:r>
              <a:rPr lang="en-US" sz="1800" dirty="0">
                <a:solidFill>
                  <a:srgbClr val="002060"/>
                </a:solidFill>
              </a:rPr>
              <a:t> se v </a:t>
            </a:r>
            <a:r>
              <a:rPr lang="en-US" sz="1800" dirty="0" err="1">
                <a:solidFill>
                  <a:srgbClr val="002060"/>
                </a:solidFill>
              </a:rPr>
              <a:t>různých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zemích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nacházejí</a:t>
            </a:r>
            <a:r>
              <a:rPr lang="en-US" sz="1800" dirty="0">
                <a:solidFill>
                  <a:srgbClr val="002060"/>
                </a:solidFill>
              </a:rPr>
              <a:t> v </a:t>
            </a:r>
            <a:r>
              <a:rPr lang="en-US" sz="1800" dirty="0" err="1">
                <a:solidFill>
                  <a:srgbClr val="002060"/>
                </a:solidFill>
              </a:rPr>
              <a:t>různých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fázích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svého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 err="1">
                <a:solidFill>
                  <a:srgbClr val="002060"/>
                </a:solidFill>
              </a:rPr>
              <a:t>ivotního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cyklu</a:t>
            </a:r>
            <a:r>
              <a:rPr lang="en-US" sz="1800" dirty="0">
                <a:solidFill>
                  <a:srgbClr val="002060"/>
                </a:solidFill>
              </a:rPr>
              <a:t>. </a:t>
            </a:r>
            <a:r>
              <a:rPr lang="en-US" sz="1800" dirty="0" err="1">
                <a:solidFill>
                  <a:srgbClr val="002060"/>
                </a:solidFill>
              </a:rPr>
              <a:t>Vstupem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na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určitý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zahraniční</a:t>
            </a:r>
            <a:r>
              <a:rPr lang="en-US" sz="1800" dirty="0">
                <a:solidFill>
                  <a:srgbClr val="002060"/>
                </a:solidFill>
              </a:rPr>
              <a:t> t</a:t>
            </a:r>
            <a:r>
              <a:rPr lang="cs-CZ" sz="1800" dirty="0">
                <a:solidFill>
                  <a:srgbClr val="002060"/>
                </a:solidFill>
              </a:rPr>
              <a:t>r</a:t>
            </a:r>
            <a:r>
              <a:rPr lang="en-US" sz="1800" dirty="0">
                <a:solidFill>
                  <a:srgbClr val="002060"/>
                </a:solidFill>
              </a:rPr>
              <a:t>h, </a:t>
            </a:r>
            <a:r>
              <a:rPr lang="en-US" sz="1800" dirty="0" err="1">
                <a:solidFill>
                  <a:srgbClr val="002060"/>
                </a:solidFill>
              </a:rPr>
              <a:t>lze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prodlou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>
                <a:solidFill>
                  <a:srgbClr val="002060"/>
                </a:solidFill>
              </a:rPr>
              <a:t>it </a:t>
            </a:r>
            <a:r>
              <a:rPr lang="en-US" sz="1800" dirty="0" err="1">
                <a:solidFill>
                  <a:srgbClr val="002060"/>
                </a:solidFill>
              </a:rPr>
              <a:t>celkovou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délku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cs-CZ" sz="1800" dirty="0">
                <a:solidFill>
                  <a:srgbClr val="002060"/>
                </a:solidFill>
              </a:rPr>
              <a:t>ž</a:t>
            </a:r>
            <a:r>
              <a:rPr lang="en-US" sz="1800" dirty="0" err="1">
                <a:solidFill>
                  <a:srgbClr val="002060"/>
                </a:solidFill>
              </a:rPr>
              <a:t>ivotního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cyklu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produktu</a:t>
            </a:r>
            <a:r>
              <a:rPr lang="en-US" sz="1800" dirty="0">
                <a:solidFill>
                  <a:srgbClr val="002060"/>
                </a:solidFill>
              </a:rPr>
              <a:t>. </a:t>
            </a:r>
            <a:endParaRPr lang="cs-CZ" sz="1800" dirty="0">
              <a:solidFill>
                <a:srgbClr val="002060"/>
              </a:solidFill>
            </a:endParaRPr>
          </a:p>
          <a:p>
            <a:r>
              <a:rPr lang="cs-CZ" sz="1800" dirty="0">
                <a:solidFill>
                  <a:srgbClr val="002060"/>
                </a:solidFill>
              </a:rPr>
              <a:t>Fázový model pro mezinárodní obchod.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dirty="0"/>
              <a:t>4 </a:t>
            </a:r>
            <a:r>
              <a:rPr lang="en-US" dirty="0" err="1"/>
              <a:t>Životní</a:t>
            </a:r>
            <a:r>
              <a:rPr lang="en-US" dirty="0"/>
              <a:t> </a:t>
            </a:r>
            <a:r>
              <a:rPr lang="en-US" dirty="0" err="1"/>
              <a:t>cyklus</a:t>
            </a:r>
            <a:r>
              <a:rPr lang="en-US" dirty="0"/>
              <a:t> </a:t>
            </a:r>
            <a:r>
              <a:rPr lang="en-US" dirty="0" err="1"/>
              <a:t>produktů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mezinárodních</a:t>
            </a:r>
            <a:r>
              <a:rPr lang="en-US" dirty="0"/>
              <a:t> </a:t>
            </a:r>
            <a:r>
              <a:rPr lang="en-US" dirty="0" err="1"/>
              <a:t>trzích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271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Fáze životního cyklu</a:t>
            </a:r>
          </a:p>
        </p:txBody>
      </p:sp>
      <p:grpSp>
        <p:nvGrpSpPr>
          <p:cNvPr id="4" name="Group 18"/>
          <p:cNvGrpSpPr>
            <a:grpSpLocks noChangeAspect="1"/>
          </p:cNvGrpSpPr>
          <p:nvPr/>
        </p:nvGrpSpPr>
        <p:grpSpPr bwMode="auto">
          <a:xfrm>
            <a:off x="827584" y="987574"/>
            <a:ext cx="7416800" cy="4356918"/>
            <a:chOff x="2196" y="11442"/>
            <a:chExt cx="7224" cy="4320"/>
          </a:xfrm>
        </p:grpSpPr>
        <p:sp>
          <p:nvSpPr>
            <p:cNvPr id="5" name="AutoShape 19"/>
            <p:cNvSpPr>
              <a:spLocks noChangeAspect="1" noChangeArrowheads="1"/>
            </p:cNvSpPr>
            <p:nvPr/>
          </p:nvSpPr>
          <p:spPr bwMode="auto">
            <a:xfrm>
              <a:off x="2196" y="11442"/>
              <a:ext cx="722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2916" y="15330"/>
              <a:ext cx="648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V="1">
              <a:off x="2916" y="11442"/>
              <a:ext cx="1" cy="38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auto">
            <a:xfrm>
              <a:off x="2916" y="12018"/>
              <a:ext cx="6480" cy="3288"/>
            </a:xfrm>
            <a:custGeom>
              <a:avLst/>
              <a:gdLst>
                <a:gd name="T0" fmla="*/ 0 w 8100"/>
                <a:gd name="T1" fmla="*/ 1346 h 4110"/>
                <a:gd name="T2" fmla="*/ 1238 w 8100"/>
                <a:gd name="T3" fmla="*/ 50 h 4110"/>
                <a:gd name="T4" fmla="*/ 2654 w 8100"/>
                <a:gd name="T5" fmla="*/ 1051 h 4110"/>
                <a:gd name="T6" fmla="*/ 0 60000 65536"/>
                <a:gd name="T7" fmla="*/ 0 60000 65536"/>
                <a:gd name="T8" fmla="*/ 0 60000 65536"/>
                <a:gd name="T9" fmla="*/ 0 w 8100"/>
                <a:gd name="T10" fmla="*/ 0 h 4110"/>
                <a:gd name="T11" fmla="*/ 8100 w 8100"/>
                <a:gd name="T12" fmla="*/ 4110 h 4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00" h="4110">
                  <a:moveTo>
                    <a:pt x="0" y="4110"/>
                  </a:moveTo>
                  <a:cubicBezTo>
                    <a:pt x="1215" y="2205"/>
                    <a:pt x="2430" y="300"/>
                    <a:pt x="3780" y="150"/>
                  </a:cubicBezTo>
                  <a:cubicBezTo>
                    <a:pt x="5130" y="0"/>
                    <a:pt x="7380" y="2700"/>
                    <a:pt x="8100" y="3210"/>
                  </a:cubicBezTo>
                </a:path>
              </a:pathLst>
            </a:cu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3780" y="13314"/>
              <a:ext cx="5184" cy="2280"/>
            </a:xfrm>
            <a:custGeom>
              <a:avLst/>
              <a:gdLst>
                <a:gd name="T0" fmla="*/ 0 w 6480"/>
                <a:gd name="T1" fmla="*/ 934 h 2850"/>
                <a:gd name="T2" fmla="*/ 826 w 6480"/>
                <a:gd name="T3" fmla="*/ 50 h 2850"/>
                <a:gd name="T4" fmla="*/ 2123 w 6480"/>
                <a:gd name="T5" fmla="*/ 638 h 2850"/>
                <a:gd name="T6" fmla="*/ 0 60000 65536"/>
                <a:gd name="T7" fmla="*/ 0 60000 65536"/>
                <a:gd name="T8" fmla="*/ 0 60000 65536"/>
                <a:gd name="T9" fmla="*/ 0 w 6480"/>
                <a:gd name="T10" fmla="*/ 0 h 2850"/>
                <a:gd name="T11" fmla="*/ 6480 w 6480"/>
                <a:gd name="T12" fmla="*/ 2850 h 28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80" h="2850">
                  <a:moveTo>
                    <a:pt x="0" y="2850"/>
                  </a:moveTo>
                  <a:cubicBezTo>
                    <a:pt x="720" y="1575"/>
                    <a:pt x="1440" y="300"/>
                    <a:pt x="2520" y="150"/>
                  </a:cubicBezTo>
                  <a:cubicBezTo>
                    <a:pt x="3600" y="0"/>
                    <a:pt x="5820" y="1650"/>
                    <a:pt x="6480" y="1950"/>
                  </a:cubicBezTo>
                </a:path>
              </a:pathLst>
            </a:cu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24" descr="Pergamen"/>
            <p:cNvSpPr txBox="1">
              <a:spLocks noChangeArrowheads="1"/>
            </p:cNvSpPr>
            <p:nvPr/>
          </p:nvSpPr>
          <p:spPr bwMode="auto">
            <a:xfrm>
              <a:off x="3060" y="12738"/>
              <a:ext cx="864" cy="784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zavádění</a:t>
              </a:r>
              <a:endParaRPr lang="cs-CZ" altLang="cs-CZ" sz="1400"/>
            </a:p>
          </p:txBody>
        </p:sp>
        <p:sp>
          <p:nvSpPr>
            <p:cNvPr id="12" name="Text Box 25" descr="Pergamen"/>
            <p:cNvSpPr txBox="1">
              <a:spLocks noChangeArrowheads="1"/>
            </p:cNvSpPr>
            <p:nvPr/>
          </p:nvSpPr>
          <p:spPr bwMode="auto">
            <a:xfrm>
              <a:off x="4212" y="12162"/>
              <a:ext cx="576" cy="432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růst</a:t>
              </a:r>
              <a:endParaRPr lang="cs-CZ" altLang="cs-CZ" sz="1400" b="1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Text Box 26" descr="Pergamen"/>
            <p:cNvSpPr txBox="1">
              <a:spLocks noChangeArrowheads="1"/>
            </p:cNvSpPr>
            <p:nvPr/>
          </p:nvSpPr>
          <p:spPr bwMode="auto">
            <a:xfrm>
              <a:off x="5220" y="11730"/>
              <a:ext cx="720" cy="28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zralost</a:t>
              </a: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14" name="Text Box 27" descr="Pergamen"/>
            <p:cNvSpPr txBox="1">
              <a:spLocks noChangeArrowheads="1"/>
            </p:cNvSpPr>
            <p:nvPr/>
          </p:nvSpPr>
          <p:spPr bwMode="auto">
            <a:xfrm>
              <a:off x="6228" y="11730"/>
              <a:ext cx="864" cy="28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nasycení</a:t>
              </a:r>
              <a:endParaRPr lang="cs-CZ" altLang="cs-CZ" sz="1400" b="1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5" name="Text Box 28" descr="Pergamen"/>
            <p:cNvSpPr txBox="1">
              <a:spLocks noChangeArrowheads="1"/>
            </p:cNvSpPr>
            <p:nvPr/>
          </p:nvSpPr>
          <p:spPr bwMode="auto">
            <a:xfrm>
              <a:off x="7668" y="12450"/>
              <a:ext cx="1152" cy="432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pokles</a:t>
              </a:r>
              <a:endParaRPr lang="cs-CZ" altLang="cs-CZ" sz="1400" b="1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6" name="Text Box 29" descr="Pergamen"/>
            <p:cNvSpPr txBox="1">
              <a:spLocks noChangeArrowheads="1"/>
            </p:cNvSpPr>
            <p:nvPr/>
          </p:nvSpPr>
          <p:spPr bwMode="auto">
            <a:xfrm>
              <a:off x="8532" y="13314"/>
              <a:ext cx="864" cy="28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prodej</a:t>
              </a:r>
              <a:endParaRPr lang="cs-CZ" altLang="cs-CZ" sz="1400" b="1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7" name="Text Box 30" descr="Pergamen"/>
            <p:cNvSpPr txBox="1">
              <a:spLocks noChangeArrowheads="1"/>
            </p:cNvSpPr>
            <p:nvPr/>
          </p:nvSpPr>
          <p:spPr bwMode="auto">
            <a:xfrm>
              <a:off x="7956" y="14754"/>
              <a:ext cx="576" cy="28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zisk</a:t>
              </a:r>
              <a:endParaRPr lang="cs-CZ" altLang="cs-CZ" sz="1400" b="1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18" name="Text Box 31" descr="Pergamen"/>
          <p:cNvSpPr txBox="1">
            <a:spLocks noChangeArrowheads="1"/>
          </p:cNvSpPr>
          <p:nvPr/>
        </p:nvSpPr>
        <p:spPr bwMode="auto">
          <a:xfrm>
            <a:off x="8219743" y="4713145"/>
            <a:ext cx="914400" cy="3429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zh-CN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Čas</a:t>
            </a:r>
            <a:endParaRPr lang="cs-CZ" altLang="cs-CZ" sz="24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9" name="Text Box 32" descr="Pergamen"/>
          <p:cNvSpPr txBox="1">
            <a:spLocks noChangeArrowheads="1"/>
          </p:cNvSpPr>
          <p:nvPr/>
        </p:nvSpPr>
        <p:spPr bwMode="auto">
          <a:xfrm>
            <a:off x="461280" y="820835"/>
            <a:ext cx="1003300" cy="914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zh-CN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Prodej</a:t>
            </a:r>
          </a:p>
          <a:p>
            <a:pPr algn="ctr" eaLnBrk="1" hangingPunct="1"/>
            <a:r>
              <a:rPr lang="cs-CZ" altLang="zh-CN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Zisk</a:t>
            </a:r>
            <a:endParaRPr lang="cs-CZ" altLang="cs-CZ" sz="20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1637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altLang="cs-CZ" dirty="0" err="1"/>
              <a:t>Ansoffova</a:t>
            </a:r>
            <a:r>
              <a:rPr lang="cs-CZ" altLang="cs-CZ" dirty="0"/>
              <a:t> matice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8077"/>
              </p:ext>
            </p:extLst>
          </p:nvPr>
        </p:nvGraphicFramePr>
        <p:xfrm>
          <a:off x="539552" y="703189"/>
          <a:ext cx="8321550" cy="4311650"/>
        </p:xfrm>
        <a:graphic>
          <a:graphicData uri="http://schemas.openxmlformats.org/drawingml/2006/table">
            <a:tbl>
              <a:tblPr/>
              <a:tblGrid>
                <a:gridCol w="99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1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latin typeface="Times New Roman"/>
                          <a:ea typeface="SimSun"/>
                        </a:rPr>
                        <a:t>Produkty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96240"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SimSun"/>
                        </a:rPr>
                        <a:t>                                         Z á k a z n í c i  </a:t>
                      </a:r>
                      <a:endParaRPr lang="cs-CZ" sz="1600" dirty="0">
                        <a:latin typeface="Times New Roman"/>
                        <a:ea typeface="SimSun"/>
                      </a:endParaRPr>
                    </a:p>
                    <a:p>
                      <a:pPr marL="396240"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SimSun"/>
                        </a:rPr>
                        <a:t>         </a:t>
                      </a: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Stávající                                                           Noví</a:t>
                      </a:r>
                      <a:endParaRPr lang="cs-CZ" sz="1600" dirty="0">
                        <a:latin typeface="Times New Roman"/>
                        <a:ea typeface="SimSu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250">
                <a:tc>
                  <a:txBody>
                    <a:bodyPr/>
                    <a:lstStyle/>
                    <a:p>
                      <a:pPr marL="320675" indent="-320675" algn="l">
                        <a:spcBef>
                          <a:spcPts val="18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914400" algn="l"/>
                        </a:tabLst>
                      </a:pPr>
                      <a:r>
                        <a:rPr lang="cs-CZ" sz="1600" b="1" i="1" kern="1600" dirty="0">
                          <a:latin typeface="Times New Roman"/>
                          <a:cs typeface="Arial"/>
                        </a:rPr>
                        <a:t>Stávající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Tržní penetrace</a:t>
                      </a:r>
                      <a:r>
                        <a:rPr lang="cs-CZ" sz="1600" i="1" dirty="0"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cs-CZ" sz="1600" dirty="0">
                          <a:latin typeface="Times New Roman"/>
                          <a:ea typeface="SimSun"/>
                        </a:rPr>
                        <a:t>prostřednictvím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zvýšeného poskytování  služeb, zintenzivnění míry užití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nabídkou poradenských služeb, rozšiřování poboček, bankovních automatů,</a:t>
                      </a:r>
                      <a:r>
                        <a:rPr lang="cs-CZ" sz="1600" baseline="0" dirty="0">
                          <a:latin typeface="Times New Roman"/>
                          <a:ea typeface="SimSun"/>
                        </a:rPr>
                        <a:t> nabídka služebních karet dalším podnikatelským subjektům</a:t>
                      </a:r>
                      <a:endParaRPr lang="cs-CZ" sz="1600" dirty="0">
                        <a:latin typeface="Times New Roman"/>
                        <a:ea typeface="SimSu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Rozvoj trhu</a:t>
                      </a:r>
                      <a:r>
                        <a:rPr lang="cs-CZ" sz="1600" i="1" dirty="0"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cs-CZ" sz="1600" dirty="0">
                          <a:latin typeface="Times New Roman"/>
                          <a:ea typeface="SimSun"/>
                        </a:rPr>
                        <a:t>přilákáním nových zákazníků, např. prodej dalších hypotéčních úvěrů nebo životních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pojistek, půjčky na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dovolenou, poskytování kreditních karet, pojištění domácích mazlíčků, zakládání dětských účtů apod.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5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cs-CZ" sz="1600" dirty="0">
                        <a:latin typeface="Times New Roman"/>
                        <a:ea typeface="SimSun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Nové</a:t>
                      </a:r>
                      <a:endParaRPr lang="cs-CZ" sz="1600" dirty="0">
                        <a:latin typeface="Times New Roman"/>
                        <a:ea typeface="SimSu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i="1" dirty="0"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Vývoj produktů</a:t>
                      </a:r>
                      <a:r>
                        <a:rPr lang="cs-CZ" sz="1600" i="1" dirty="0"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cs-CZ" sz="1600" dirty="0">
                          <a:latin typeface="Times New Roman"/>
                          <a:ea typeface="SimSun"/>
                        </a:rPr>
                        <a:t>via inovace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 produktů, specializace,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51075" algn="l"/>
                        </a:tabLs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nových produktů – např. pojištění platebních karet pro stávající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uživatele platebních karet. Nové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2251075" algn="l"/>
                        </a:tabLs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spořící programy, nové typy půjček určené různým segmentům. Studentské účty s inovovanými parametry.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Times New Roman"/>
                          <a:ea typeface="SimSun"/>
                        </a:rPr>
                        <a:t>Diverzifikace</a:t>
                      </a:r>
                      <a:r>
                        <a:rPr lang="cs-CZ" sz="1600" i="1" dirty="0"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cs-CZ" sz="1600" dirty="0">
                          <a:latin typeface="Times New Roman"/>
                          <a:ea typeface="SimSun"/>
                        </a:rPr>
                        <a:t>přijímání vyššího rizika, převzetí menších organizací, rozvoj nových tržních segmentů (například pojištění paraglidingu). Poskytování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SimSun"/>
                        </a:rPr>
                        <a:t>zcela nových služeb (stavební spořitelny mohou zajišťovat projekci a realitní služby, </a:t>
                      </a:r>
                      <a:r>
                        <a:rPr lang="cs-CZ" sz="1600" dirty="0" err="1">
                          <a:latin typeface="Times New Roman"/>
                          <a:ea typeface="SimSun"/>
                        </a:rPr>
                        <a:t>dceřinné</a:t>
                      </a:r>
                      <a:r>
                        <a:rPr lang="cs-CZ" sz="1600" dirty="0">
                          <a:latin typeface="Times New Roman"/>
                          <a:ea typeface="SimSun"/>
                        </a:rPr>
                        <a:t> společnosti bank leasing apod.)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240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5689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Indové nejsou příliš konzervativní, pokud jde o barvu jejich chladniček. Zatímco v ostatním světě jsou v největší oblibě domácí spotřebiče většinou bílé, v Indii najdete především pestrobarevné chladničky a pračky, a to třeba i červenohnědé nebo zelené. Chladničky střední výšky, které jsou nejběžnější, musí ladit s ostatními teplými matovými barvami indických domovů.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Poměr velikosti obalu ve srovnání s vlastním zabaleným výrobkem může být problém. V mnoha zemích jsou zakázána tzv. „podvodná balení", v nichž je obsah a velikost obalu v příkrém rozporu (</a:t>
            </a:r>
            <a:r>
              <a:rPr lang="cs-CZ" sz="2000" dirty="0" err="1">
                <a:solidFill>
                  <a:srgbClr val="002060"/>
                </a:solidFill>
              </a:rPr>
              <a:t>Pringles</a:t>
            </a:r>
            <a:r>
              <a:rPr lang="cs-CZ" sz="2000" dirty="0">
                <a:solidFill>
                  <a:srgbClr val="002060"/>
                </a:solidFill>
              </a:rPr>
              <a:t> vs. Bohemia </a:t>
            </a:r>
            <a:r>
              <a:rPr lang="cs-CZ" sz="2000" dirty="0" err="1">
                <a:solidFill>
                  <a:srgbClr val="002060"/>
                </a:solidFill>
              </a:rPr>
              <a:t>chips</a:t>
            </a:r>
            <a:r>
              <a:rPr lang="cs-CZ" sz="2000" dirty="0">
                <a:solidFill>
                  <a:srgbClr val="002060"/>
                </a:solidFill>
              </a:rPr>
              <a:t>). 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Itálie: velikost balení u zboží, které se prodává prostřednictvím automatů, musí souhlasit s hodnotou kovových mincí v dané zemi.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Japonsku znak čísla 4, může být „čten“ jako smrt, proto zde nejsou oblíbená balení po čtyřech kusech.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Odlišnosti produktů v praxi 4</a:t>
            </a:r>
          </a:p>
        </p:txBody>
      </p:sp>
    </p:spTree>
    <p:extLst>
      <p:ext uri="{BB962C8B-B14F-4D97-AF65-F5344CB8AC3E}">
        <p14:creationId xmlns:p14="http://schemas.microsoft.com/office/powerpoint/2010/main" val="3168701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 err="1">
                <a:solidFill>
                  <a:srgbClr val="002060"/>
                </a:solidFill>
              </a:rPr>
              <a:t>Nejčastější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marketingovou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adaptací</a:t>
            </a:r>
            <a:r>
              <a:rPr lang="en-US" sz="2000" dirty="0">
                <a:solidFill>
                  <a:srgbClr val="002060"/>
                </a:solidFill>
              </a:rPr>
              <a:t> pro </a:t>
            </a:r>
            <a:r>
              <a:rPr lang="en-US" sz="2000" dirty="0" err="1">
                <a:solidFill>
                  <a:srgbClr val="002060"/>
                </a:solidFill>
              </a:rPr>
              <a:t>zahraniční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trhy</a:t>
            </a:r>
            <a:r>
              <a:rPr lang="en-US" sz="2000" dirty="0">
                <a:solidFill>
                  <a:srgbClr val="002060"/>
                </a:solidFill>
              </a:rPr>
              <a:t> je </a:t>
            </a:r>
            <a:r>
              <a:rPr lang="en-US" sz="2000" dirty="0" err="1">
                <a:solidFill>
                  <a:srgbClr val="002060"/>
                </a:solidFill>
              </a:rPr>
              <a:t>změna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balení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r>
              <a:rPr lang="en-US" sz="2000" dirty="0" err="1">
                <a:solidFill>
                  <a:srgbClr val="002060"/>
                </a:solidFill>
              </a:rPr>
              <a:t>Obal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plní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několik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funkcí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en-US" sz="2000" dirty="0" err="1">
                <a:solidFill>
                  <a:srgbClr val="002060"/>
                </a:solidFill>
              </a:rPr>
              <a:t>Jeho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hlavní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funkcí</a:t>
            </a:r>
            <a:r>
              <a:rPr lang="en-US" sz="2000" dirty="0">
                <a:solidFill>
                  <a:srgbClr val="002060"/>
                </a:solidFill>
              </a:rPr>
              <a:t> je </a:t>
            </a:r>
            <a:r>
              <a:rPr lang="en-US" sz="2000" b="1" dirty="0" err="1">
                <a:solidFill>
                  <a:srgbClr val="002060"/>
                </a:solidFill>
              </a:rPr>
              <a:t>chránit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výrobek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během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transportu</a:t>
            </a:r>
            <a:r>
              <a:rPr lang="en-US" sz="2000" dirty="0">
                <a:solidFill>
                  <a:srgbClr val="002060"/>
                </a:solidFill>
              </a:rPr>
              <a:t> a </a:t>
            </a:r>
            <a:r>
              <a:rPr lang="en-US" sz="2000" dirty="0" err="1">
                <a:solidFill>
                  <a:srgbClr val="002060"/>
                </a:solidFill>
              </a:rPr>
              <a:t>uskladnění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před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zničením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poškozením</a:t>
            </a:r>
            <a:r>
              <a:rPr lang="en-US" sz="2000" dirty="0">
                <a:solidFill>
                  <a:srgbClr val="002060"/>
                </a:solidFill>
              </a:rPr>
              <a:t> a </a:t>
            </a:r>
            <a:r>
              <a:rPr lang="en-US" sz="2000" dirty="0" err="1">
                <a:solidFill>
                  <a:srgbClr val="002060"/>
                </a:solidFill>
              </a:rPr>
              <a:t>ztrátou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</a:p>
          <a:p>
            <a:r>
              <a:rPr lang="en-US" sz="2000" dirty="0" err="1">
                <a:solidFill>
                  <a:srgbClr val="002060"/>
                </a:solidFill>
              </a:rPr>
              <a:t>Obal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rovně</a:t>
            </a:r>
            <a:r>
              <a:rPr lang="cs-CZ" sz="2000" dirty="0">
                <a:solidFill>
                  <a:srgbClr val="002060"/>
                </a:solidFill>
              </a:rPr>
              <a:t>ž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slou</a:t>
            </a:r>
            <a:r>
              <a:rPr lang="cs-CZ" sz="2000" dirty="0">
                <a:solidFill>
                  <a:srgbClr val="002060"/>
                </a:solidFill>
              </a:rPr>
              <a:t>ž</a:t>
            </a:r>
            <a:r>
              <a:rPr lang="en-US" sz="2000" dirty="0">
                <a:solidFill>
                  <a:srgbClr val="002060"/>
                </a:solidFill>
              </a:rPr>
              <a:t>í </a:t>
            </a:r>
            <a:r>
              <a:rPr lang="en-US" sz="2000" dirty="0" err="1">
                <a:solidFill>
                  <a:srgbClr val="002060"/>
                </a:solidFill>
              </a:rPr>
              <a:t>jako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nositel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informací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a </a:t>
            </a:r>
            <a:r>
              <a:rPr lang="en-US" sz="2000" dirty="0" err="1">
                <a:solidFill>
                  <a:srgbClr val="002060"/>
                </a:solidFill>
              </a:rPr>
              <a:t>další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nezanedbatelnou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úlohou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obalu</a:t>
            </a:r>
            <a:r>
              <a:rPr lang="en-US" sz="2000" dirty="0">
                <a:solidFill>
                  <a:srgbClr val="002060"/>
                </a:solidFill>
              </a:rPr>
              <a:t> je </a:t>
            </a:r>
            <a:r>
              <a:rPr lang="en-US" sz="2000" dirty="0" err="1">
                <a:solidFill>
                  <a:srgbClr val="002060"/>
                </a:solidFill>
              </a:rPr>
              <a:t>jeho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propagační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funkce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</a:p>
          <a:p>
            <a:r>
              <a:rPr lang="en-US" sz="2000" dirty="0" err="1">
                <a:solidFill>
                  <a:srgbClr val="002060"/>
                </a:solidFill>
              </a:rPr>
              <a:t>Rozdílné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klimatické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podmínky</a:t>
            </a:r>
            <a:r>
              <a:rPr lang="en-US" sz="2000" dirty="0">
                <a:solidFill>
                  <a:srgbClr val="002060"/>
                </a:solidFill>
              </a:rPr>
              <a:t> v </a:t>
            </a:r>
            <a:r>
              <a:rPr lang="en-US" sz="2000" dirty="0" err="1">
                <a:solidFill>
                  <a:srgbClr val="002060"/>
                </a:solidFill>
              </a:rPr>
              <a:t>zemích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určení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zbo</a:t>
            </a:r>
            <a:r>
              <a:rPr lang="cs-CZ" sz="2000" dirty="0">
                <a:solidFill>
                  <a:srgbClr val="002060"/>
                </a:solidFill>
              </a:rPr>
              <a:t>ž</a:t>
            </a:r>
            <a:r>
              <a:rPr lang="en-US" sz="2000" dirty="0">
                <a:solidFill>
                  <a:srgbClr val="002060"/>
                </a:solidFill>
              </a:rPr>
              <a:t>í, </a:t>
            </a:r>
            <a:r>
              <a:rPr lang="en-US" sz="2000" b="1" dirty="0" err="1">
                <a:solidFill>
                  <a:srgbClr val="002060"/>
                </a:solidFill>
              </a:rPr>
              <a:t>podmínky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transportu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obal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musí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splňovat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podmínky</a:t>
            </a:r>
            <a:r>
              <a:rPr lang="en-US" sz="2000" b="1" dirty="0">
                <a:solidFill>
                  <a:srgbClr val="002060"/>
                </a:solidFill>
              </a:rPr>
              <a:t> pro </a:t>
            </a:r>
            <a:r>
              <a:rPr lang="en-US" sz="2000" b="1" dirty="0" err="1">
                <a:solidFill>
                  <a:srgbClr val="002060"/>
                </a:solidFill>
              </a:rPr>
              <a:t>celní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kontrolu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odlišný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způsob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distribuce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výrobků</a:t>
            </a:r>
            <a:r>
              <a:rPr lang="en-US" sz="2000" dirty="0">
                <a:solidFill>
                  <a:srgbClr val="002060"/>
                </a:solidFill>
              </a:rPr>
              <a:t> v </a:t>
            </a:r>
            <a:r>
              <a:rPr lang="en-US" sz="2000" dirty="0" err="1">
                <a:solidFill>
                  <a:srgbClr val="002060"/>
                </a:solidFill>
              </a:rPr>
              <a:t>některých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zemích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který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vy</a:t>
            </a:r>
            <a:r>
              <a:rPr lang="cs-CZ" sz="2000" dirty="0">
                <a:solidFill>
                  <a:srgbClr val="002060"/>
                </a:solidFill>
              </a:rPr>
              <a:t>ž</a:t>
            </a:r>
            <a:r>
              <a:rPr lang="en-US" sz="2000" dirty="0" err="1">
                <a:solidFill>
                  <a:srgbClr val="002060"/>
                </a:solidFill>
              </a:rPr>
              <a:t>aduje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zvláštní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</a:rPr>
              <a:t>b</a:t>
            </a:r>
            <a:r>
              <a:rPr lang="en-US" sz="2000" dirty="0" err="1">
                <a:solidFill>
                  <a:srgbClr val="002060"/>
                </a:solidFill>
              </a:rPr>
              <a:t>alení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obal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musí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být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zdravotně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nezávadný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r>
              <a:rPr lang="cs-CZ" sz="2000" dirty="0">
                <a:solidFill>
                  <a:srgbClr val="002060"/>
                </a:solidFill>
              </a:rPr>
              <a:t>(pivo v USA převažuje v plechovkách, v Evropě v lahvích)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5 Nejčastější adaptace - obal</a:t>
            </a:r>
          </a:p>
        </p:txBody>
      </p:sp>
    </p:spTree>
    <p:extLst>
      <p:ext uri="{BB962C8B-B14F-4D97-AF65-F5344CB8AC3E}">
        <p14:creationId xmlns:p14="http://schemas.microsoft.com/office/powerpoint/2010/main" val="1202758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Cup </a:t>
            </a:r>
            <a:r>
              <a:rPr lang="cs-CZ" dirty="0" err="1"/>
              <a:t>size</a:t>
            </a:r>
            <a:endParaRPr lang="cs-CZ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33" y="206524"/>
            <a:ext cx="6498166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928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Z funkce obalu jako nositele informací vyplývá uvádění řady informací pro spotřebitele (datum výroby, datum spotřeby, složení výrobku, země původu zboží apod.). Je nutné uvést tyto a další informace v jazyku dané země. Rovněž označení množství (hmotnost, objem) musí odpovídat příslušné jednotkové soustavě.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Na některých výrobcích, které by mohly ohrozit zdraví spotřebitelů (cigarety, alkohol) musí být na obalu varování o škodlivosti tohoto výrobku.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Ve vyspělých zemích je obvykle kladen velký důraz na ekologii, a proto je často na obalech uváděna informace o možnosti recyklace obalu.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Propagační funkce obalu by měla především usnadnit spotřebiteli výběr zboží, musí být v souladu s celkovou marketingovou strategií podniku a se strategií positioningu a musí odrážet image produktu. Obal by spotřebitelům měl umožnit pohodlnou přepravu zboží domů a snadnou manipulaci, například při otevírání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Funkce obalu 1</a:t>
            </a:r>
          </a:p>
        </p:txBody>
      </p:sp>
    </p:spTree>
    <p:extLst>
      <p:ext uri="{BB962C8B-B14F-4D97-AF65-F5344CB8AC3E}">
        <p14:creationId xmlns:p14="http://schemas.microsoft.com/office/powerpoint/2010/main" val="1069064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002060"/>
                </a:solidFill>
              </a:rPr>
              <a:t>Obal musí dodržovat základní komunikační prvky výrobkové řady z hlediska používaného písma a designu. Měl by, pokud je to možné zachovávat i jednotné barevné ladění. Avšak výrobce (distributor) musí respektování odlišné vnímání symboliky barev v dané zemi a tomu přizpůsobit i barvu obalu. Například zelená je v islámských zemích barvou víry, a nebylo by tudíž vhodné ji na obalech užívat lehkomyslně. </a:t>
            </a:r>
          </a:p>
          <a:p>
            <a:r>
              <a:rPr lang="cs-CZ" sz="1600" dirty="0">
                <a:solidFill>
                  <a:srgbClr val="002060"/>
                </a:solidFill>
              </a:rPr>
              <a:t>Při rozhodování o koncepci balení je třeba vycházet z toho, zda se jedná o výrobek nakupovaný impulzivně nebo až po racionální úvaze. U impulzivně nakupovaných výrobků hraje obal často při nákupu hlavní roli. U řady výrobků může dokonce obal do určité míry zastínit obsah a být jedním z faktorů, které ovlivňují rozhodovací proces některých kupujících ( dárkové balení kosmetiky, bonboniér, lahví nebo flakony parfémů). </a:t>
            </a:r>
          </a:p>
          <a:p>
            <a:r>
              <a:rPr lang="cs-CZ" sz="1600" dirty="0">
                <a:solidFill>
                  <a:srgbClr val="002060"/>
                </a:solidFill>
              </a:rPr>
              <a:t>Velikost balení se liší podle odlišných spotřebitelských zvyklostí a kupní síly obyvatel. Například ve vyspělých zemích se obvykle používají velká spotřebitelská balení, která odpovídají nakupování v supermarketech a hypermarketech jednou za týden. Zatímco v zemích s nízkou kupní silou jsou preferována menší, někdy i kusová balení (cigarety, žiletky). Také je zde velmi oblíbeno vícenásobné užití obalu.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Funkce obalu 2</a:t>
            </a:r>
          </a:p>
        </p:txBody>
      </p:sp>
    </p:spTree>
    <p:extLst>
      <p:ext uri="{BB962C8B-B14F-4D97-AF65-F5344CB8AC3E}">
        <p14:creationId xmlns:p14="http://schemas.microsoft.com/office/powerpoint/2010/main" val="32191730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Rovněž materiál obalu je ovlivněn vnějšími faktory, například spotřebitelé ve vyspělých zemích požadují ekologické obaly, takže mnohé, zejména obchodní firmy zavádějí papírové nákupní tašky, namísto igelitových.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Volkswagen využíval pro evropský, asijský a africký trh značku Golf zatímco v USA byly automobily typu Golf přejmenovány na </a:t>
            </a:r>
            <a:r>
              <a:rPr lang="cs-CZ" sz="2000" dirty="0" err="1">
                <a:solidFill>
                  <a:srgbClr val="002060"/>
                </a:solidFill>
              </a:rPr>
              <a:t>Rabbit</a:t>
            </a:r>
            <a:r>
              <a:rPr lang="cs-CZ" sz="2000" dirty="0">
                <a:solidFill>
                  <a:srgbClr val="002060"/>
                </a:solidFill>
              </a:rPr>
              <a:t> a pro trh Latinské Ameriky na </a:t>
            </a:r>
            <a:r>
              <a:rPr lang="cs-CZ" sz="2000" dirty="0" err="1">
                <a:solidFill>
                  <a:srgbClr val="002060"/>
                </a:solidFill>
              </a:rPr>
              <a:t>Caribe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Grafické značení je důležité zejména v zemích s vysokou mírou negramotných obyvatel.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Odlišnosti produktů v praxi 5</a:t>
            </a:r>
          </a:p>
        </p:txBody>
      </p:sp>
    </p:spTree>
    <p:extLst>
      <p:ext uri="{BB962C8B-B14F-4D97-AF65-F5344CB8AC3E}">
        <p14:creationId xmlns:p14="http://schemas.microsoft.com/office/powerpoint/2010/main" val="29589755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Hlavní úlohou značky je produkt identifikovat a odlišit od konkurenčních produktů.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Značka je prostředkem komunikace a dává zákazníkovi záruku stále stejné kvality.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Zabezpečuje věcnou i časovou kontinuitu produktu i firmy. Značka nám rovněž umožňuje vytvoření diverzifikovaných (jakostních a cenových) úrovní produktu vzhledem k odpovídajícím tržním segmentům.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Vytváří image spotřebitele, jako reprezentanta určitého životního stylu či nositele určité kultury.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Mezi hlavní přínosy úspěšných značek patří vyšší věrnost a důvěra zákazníků, omezení rizika poklesu poptávky, menší citlivost zákazníků na ceny, vyšší ziskovost, lepší vyjednávací pozice podniku vůči distributorům i dodavatelům, úspora marketingových nákladů díky velmi dobré známosti značky a snazší uvádění nových produktů na trh.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6 Mezinárodní značková politika</a:t>
            </a:r>
          </a:p>
        </p:txBody>
      </p:sp>
    </p:spTree>
    <p:extLst>
      <p:ext uri="{BB962C8B-B14F-4D97-AF65-F5344CB8AC3E}">
        <p14:creationId xmlns:p14="http://schemas.microsoft.com/office/powerpoint/2010/main" val="156566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Zajímavé je Norsko, kde je možné zakoupit </a:t>
            </a:r>
            <a:r>
              <a:rPr lang="cs-CZ" sz="2000" dirty="0" err="1">
                <a:solidFill>
                  <a:srgbClr val="002060"/>
                </a:solidFill>
              </a:rPr>
              <a:t>McLaks</a:t>
            </a:r>
            <a:r>
              <a:rPr lang="cs-CZ" sz="2000" dirty="0">
                <a:solidFill>
                  <a:srgbClr val="002060"/>
                </a:solidFill>
              </a:rPr>
              <a:t>, což je celozrnný sendvič s pečeným lososem politý koprovou omáčkou. Dále v Uruguayi je to </a:t>
            </a:r>
            <a:r>
              <a:rPr lang="cs-CZ" sz="2000" dirty="0" err="1">
                <a:solidFill>
                  <a:srgbClr val="002060"/>
                </a:solidFill>
              </a:rPr>
              <a:t>McHuevo</a:t>
            </a:r>
            <a:r>
              <a:rPr lang="cs-CZ" sz="2000" dirty="0">
                <a:solidFill>
                  <a:srgbClr val="002060"/>
                </a:solidFill>
              </a:rPr>
              <a:t>, hamburger se ztraceným vejcem a </a:t>
            </a:r>
            <a:r>
              <a:rPr lang="cs-CZ" sz="2000" dirty="0" err="1">
                <a:solidFill>
                  <a:srgbClr val="002060"/>
                </a:solidFill>
              </a:rPr>
              <a:t>McQuesos</a:t>
            </a:r>
            <a:r>
              <a:rPr lang="cs-CZ" sz="2000" dirty="0">
                <a:solidFill>
                  <a:srgbClr val="002060"/>
                </a:solidFill>
              </a:rPr>
              <a:t>-sýrový toust.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Filipínách dokonce nemají jen typické Burgery a sendviče, ale mají rajčatové </a:t>
            </a:r>
            <a:r>
              <a:rPr lang="cs-CZ" sz="2000" dirty="0" err="1">
                <a:solidFill>
                  <a:srgbClr val="002060"/>
                </a:solidFill>
              </a:rPr>
              <a:t>McSpagetthi</a:t>
            </a:r>
            <a:r>
              <a:rPr lang="cs-CZ" sz="2000" dirty="0">
                <a:solidFill>
                  <a:srgbClr val="002060"/>
                </a:solidFill>
              </a:rPr>
              <a:t> s kousky párku. Francouzi si potrpí na klasické snídaně, proto jsou francouzské pobočky obohaceny o francouzské snídaňové menu a nechybí ani oblíbená zelenina </a:t>
            </a:r>
            <a:r>
              <a:rPr lang="cs-CZ" sz="2000" dirty="0" err="1">
                <a:solidFill>
                  <a:srgbClr val="002060"/>
                </a:solidFill>
              </a:rPr>
              <a:t>ratatouille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Indie je více vegetariánsky orientovaná, proto Indické pobočky McDonaldu obsahují mnohem větší množství vegetariánských jídel než v jiných pobočkách. Některé provozovny jsou zcela vegetariánské.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</p:spTree>
    <p:extLst>
      <p:ext uri="{BB962C8B-B14F-4D97-AF65-F5344CB8AC3E}">
        <p14:creationId xmlns:p14="http://schemas.microsoft.com/office/powerpoint/2010/main" val="2032268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Značka pro mezinárodní podnikání musí splňovat tyto podmínky: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Značka by měla být snadno vyslovitelná ve všech nejdůležitějších jazycích,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dává se přednost krátkým slovům,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slova musí znít zvukomalebně, pozor na negativní asociace,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obrazové znaky jsou nezbytné v oblastech s vysokým podílem analfabetů.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Filozofie </a:t>
            </a:r>
            <a:r>
              <a:rPr lang="cs-CZ" sz="2000" dirty="0" err="1">
                <a:solidFill>
                  <a:srgbClr val="002060"/>
                </a:solidFill>
              </a:rPr>
              <a:t>Unileveru</a:t>
            </a:r>
            <a:r>
              <a:rPr lang="cs-CZ" sz="2000" dirty="0">
                <a:solidFill>
                  <a:srgbClr val="002060"/>
                </a:solidFill>
              </a:rPr>
              <a:t> se označuje jako „</a:t>
            </a:r>
            <a:r>
              <a:rPr lang="cs-CZ" sz="2000" dirty="0" err="1">
                <a:solidFill>
                  <a:srgbClr val="002060"/>
                </a:solidFill>
              </a:rPr>
              <a:t>multi-local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multinational</a:t>
            </a:r>
            <a:r>
              <a:rPr lang="cs-CZ" sz="2000" dirty="0">
                <a:solidFill>
                  <a:srgbClr val="002060"/>
                </a:solidFill>
              </a:rPr>
              <a:t>" - portfolio výrobků obsahuje vyvážený soubor místních, regionálních a mezinárodních značek, které berou v potaz jak odlišnosti, tak podobnosti v potřebách zákazníků.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Mezinárodní značková politika</a:t>
            </a:r>
          </a:p>
        </p:txBody>
      </p:sp>
    </p:spTree>
    <p:extLst>
      <p:ext uri="{BB962C8B-B14F-4D97-AF65-F5344CB8AC3E}">
        <p14:creationId xmlns:p14="http://schemas.microsoft.com/office/powerpoint/2010/main" val="21432111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Například japonské automobily značky Nissan měly původně název </a:t>
            </a:r>
            <a:r>
              <a:rPr lang="cs-CZ" sz="2000" dirty="0" err="1">
                <a:solidFill>
                  <a:srgbClr val="002060"/>
                </a:solidFill>
              </a:rPr>
              <a:t>Datsun</a:t>
            </a:r>
            <a:r>
              <a:rPr lang="cs-CZ" sz="2000" dirty="0">
                <a:solidFill>
                  <a:srgbClr val="002060"/>
                </a:solidFill>
              </a:rPr>
              <a:t> (podle počátku jmen majitelů firmy, ale když bylo zjištěno, že při exportu do anglosaských zemí je tato značka čtena jako „</a:t>
            </a:r>
            <a:r>
              <a:rPr lang="cs-CZ" sz="2000" dirty="0" err="1">
                <a:solidFill>
                  <a:srgbClr val="002060"/>
                </a:solidFill>
              </a:rPr>
              <a:t>death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soon</a:t>
            </a:r>
            <a:r>
              <a:rPr lang="cs-CZ" sz="2000" dirty="0">
                <a:solidFill>
                  <a:srgbClr val="002060"/>
                </a:solidFill>
              </a:rPr>
              <a:t>“, bylo rozhodnuto značku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změnit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Ghaně znamená „</a:t>
            </a:r>
            <a:r>
              <a:rPr lang="cs-CZ" sz="2000" dirty="0" err="1">
                <a:solidFill>
                  <a:srgbClr val="002060"/>
                </a:solidFill>
              </a:rPr>
              <a:t>Pee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Cola</a:t>
            </a:r>
            <a:r>
              <a:rPr lang="cs-CZ" sz="2000" dirty="0">
                <a:solidFill>
                  <a:srgbClr val="002060"/>
                </a:solidFill>
              </a:rPr>
              <a:t>“ „velmi dobrá </a:t>
            </a:r>
            <a:r>
              <a:rPr lang="cs-CZ" sz="2000" dirty="0" err="1">
                <a:solidFill>
                  <a:srgbClr val="002060"/>
                </a:solidFill>
              </a:rPr>
              <a:t>Cola</a:t>
            </a:r>
            <a:r>
              <a:rPr lang="cs-CZ" sz="2000" dirty="0">
                <a:solidFill>
                  <a:srgbClr val="002060"/>
                </a:solidFill>
              </a:rPr>
              <a:t>“ – v angličtině je název nepoužitelný.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Asistentka </a:t>
            </a:r>
            <a:r>
              <a:rPr lang="cs-CZ" sz="2000" dirty="0" err="1">
                <a:solidFill>
                  <a:srgbClr val="002060"/>
                </a:solidFill>
              </a:rPr>
              <a:t>Siri</a:t>
            </a:r>
            <a:r>
              <a:rPr lang="cs-CZ" sz="2000" dirty="0">
                <a:solidFill>
                  <a:srgbClr val="002060"/>
                </a:solidFill>
              </a:rPr>
              <a:t> z </a:t>
            </a:r>
            <a:r>
              <a:rPr lang="cs-CZ" sz="2000" dirty="0" err="1">
                <a:solidFill>
                  <a:srgbClr val="002060"/>
                </a:solidFill>
              </a:rPr>
              <a:t>iOS</a:t>
            </a:r>
            <a:r>
              <a:rPr lang="cs-CZ" sz="2000" dirty="0">
                <a:solidFill>
                  <a:srgbClr val="002060"/>
                </a:solidFill>
              </a:rPr>
              <a:t> v gruzínštině znamená hanlivý výraz pro penis. 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Megapussi</a:t>
            </a:r>
            <a:r>
              <a:rPr lang="cs-CZ" sz="2000" dirty="0">
                <a:solidFill>
                  <a:srgbClr val="002060"/>
                </a:solidFill>
              </a:rPr>
              <a:t> je finský název opravdu velkých </a:t>
            </a:r>
            <a:r>
              <a:rPr lang="cs-CZ" sz="2000" dirty="0" err="1">
                <a:solidFill>
                  <a:srgbClr val="002060"/>
                </a:solidFill>
              </a:rPr>
              <a:t>chipsů</a:t>
            </a:r>
            <a:r>
              <a:rPr lang="cs-CZ" sz="2000" dirty="0">
                <a:solidFill>
                  <a:srgbClr val="002060"/>
                </a:solidFill>
              </a:rPr>
              <a:t> prodávaných v KKK supermarketech.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Odlišnosti produktů v praxi 6</a:t>
            </a:r>
          </a:p>
        </p:txBody>
      </p:sp>
    </p:spTree>
    <p:extLst>
      <p:ext uri="{BB962C8B-B14F-4D97-AF65-F5344CB8AC3E}">
        <p14:creationId xmlns:p14="http://schemas.microsoft.com/office/powerpoint/2010/main" val="28955661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Největším trhem pro Škoda auto a.s. je trh čínský. Nabízí tam nejen upravené evropské produkty, ale i zcela adaptované dle potřeb místních zákazníků. Hlavními produkty jsou 4 různá SUV a Octavia, přičemž 3 SUV jsou zcela nová pro tento trh. Čínská verze modelu </a:t>
            </a:r>
            <a:r>
              <a:rPr lang="cs-CZ" sz="2000" dirty="0" err="1">
                <a:solidFill>
                  <a:srgbClr val="002060"/>
                </a:solidFill>
              </a:rPr>
              <a:t>Kamiq</a:t>
            </a:r>
            <a:r>
              <a:rPr lang="cs-CZ" sz="2000" dirty="0">
                <a:solidFill>
                  <a:srgbClr val="002060"/>
                </a:solidFill>
              </a:rPr>
              <a:t> je jiná, než naše evropská (byla i představena dříve), </a:t>
            </a:r>
            <a:r>
              <a:rPr lang="cs-CZ" sz="2000" dirty="0" err="1">
                <a:solidFill>
                  <a:srgbClr val="002060"/>
                </a:solidFill>
              </a:rPr>
              <a:t>Karoq</a:t>
            </a:r>
            <a:r>
              <a:rPr lang="cs-CZ" sz="2000" dirty="0">
                <a:solidFill>
                  <a:srgbClr val="002060"/>
                </a:solidFill>
              </a:rPr>
              <a:t> je svou stavbou větší, </a:t>
            </a:r>
            <a:r>
              <a:rPr lang="cs-CZ" sz="2000" dirty="0" err="1">
                <a:solidFill>
                  <a:srgbClr val="002060"/>
                </a:solidFill>
              </a:rPr>
              <a:t>Kodiaq</a:t>
            </a:r>
            <a:r>
              <a:rPr lang="cs-CZ" sz="2000" dirty="0">
                <a:solidFill>
                  <a:srgbClr val="002060"/>
                </a:solidFill>
              </a:rPr>
              <a:t> je pouze mírně upravený, zcela nový je </a:t>
            </a:r>
            <a:r>
              <a:rPr lang="cs-CZ" sz="2000" dirty="0" err="1">
                <a:solidFill>
                  <a:srgbClr val="002060"/>
                </a:solidFill>
              </a:rPr>
              <a:t>Kodiaq</a:t>
            </a:r>
            <a:r>
              <a:rPr lang="cs-CZ" sz="2000" dirty="0">
                <a:solidFill>
                  <a:srgbClr val="002060"/>
                </a:solidFill>
              </a:rPr>
              <a:t> GT. Všechny čínské varianty mají více chromových prvků, přepracované interiéry, jméno modelu na předních dveřích, online </a:t>
            </a:r>
            <a:r>
              <a:rPr lang="cs-CZ" sz="2000" dirty="0" err="1">
                <a:solidFill>
                  <a:srgbClr val="002060"/>
                </a:solidFill>
              </a:rPr>
              <a:t>infotainment</a:t>
            </a:r>
            <a:r>
              <a:rPr lang="cs-CZ" sz="2000" dirty="0">
                <a:solidFill>
                  <a:srgbClr val="002060"/>
                </a:solidFill>
              </a:rPr>
              <a:t> a další úpravy.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Škoda </a:t>
            </a:r>
            <a:r>
              <a:rPr lang="cs-CZ" sz="2000" dirty="0" err="1">
                <a:solidFill>
                  <a:srgbClr val="002060"/>
                </a:solidFill>
              </a:rPr>
              <a:t>Kamiq</a:t>
            </a:r>
            <a:r>
              <a:rPr lang="cs-CZ" sz="2000" dirty="0">
                <a:solidFill>
                  <a:srgbClr val="002060"/>
                </a:solidFill>
              </a:rPr>
              <a:t> má s naší verzí shodné pouze jméno, jinak jde o jiný produkt. Je vyráběn na jiné platformě (shodná s Octavií 1. generace), design je odlišný, výbavy, motorizace, cena i komunikace.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Příklad - portfolio Škoda auto v Číně</a:t>
            </a:r>
          </a:p>
        </p:txBody>
      </p:sp>
    </p:spTree>
    <p:extLst>
      <p:ext uri="{BB962C8B-B14F-4D97-AF65-F5344CB8AC3E}">
        <p14:creationId xmlns:p14="http://schemas.microsoft.com/office/powerpoint/2010/main" val="80547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Škoda </a:t>
            </a:r>
            <a:r>
              <a:rPr lang="cs-CZ" sz="2000" dirty="0" err="1">
                <a:solidFill>
                  <a:srgbClr val="002060"/>
                </a:solidFill>
              </a:rPr>
              <a:t>Karoq</a:t>
            </a:r>
            <a:r>
              <a:rPr lang="cs-CZ" sz="2000" dirty="0">
                <a:solidFill>
                  <a:srgbClr val="002060"/>
                </a:solidFill>
              </a:rPr>
              <a:t> se odlišuje již méně, pouze má delší rozvor náprav, změnu exteriéru s bohatým chromovaným zdobením, změny v interiéru, motorizacích a samozřejmě ceně.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Škoda </a:t>
            </a:r>
            <a:r>
              <a:rPr lang="cs-CZ" sz="2000" dirty="0" err="1">
                <a:solidFill>
                  <a:srgbClr val="002060"/>
                </a:solidFill>
              </a:rPr>
              <a:t>Kodiaq</a:t>
            </a:r>
            <a:r>
              <a:rPr lang="cs-CZ" sz="2000" dirty="0">
                <a:solidFill>
                  <a:srgbClr val="002060"/>
                </a:solidFill>
              </a:rPr>
              <a:t> GT je zcela nový model, který nenajdeme na jiném trhu. Jedná se o zcela jistě atraktivní vůz, křížence sportovního kupé a SUV.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Také další modely jsou zde přepracovány. Např. Rapid se prodává jako sedan, protože je tento typ karoserie zákazníky nejoblíbenější. Většina nových modelů má nápisy latinkou i čínskými znaky, jiné označení modelů a motorizací dle výkonu, upouští se od použití loga.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Příklad - portfolio Škoda auto v Číně</a:t>
            </a:r>
          </a:p>
        </p:txBody>
      </p:sp>
    </p:spTree>
    <p:extLst>
      <p:ext uri="{BB962C8B-B14F-4D97-AF65-F5344CB8AC3E}">
        <p14:creationId xmlns:p14="http://schemas.microsoft.com/office/powerpoint/2010/main" val="1384766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Produkt – komplexní nabídka hmotných produktů a služeb zákazníkům, aby jejich spotřebou uspokojovali své potřeby, požadavky a přání. 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Služba – ekonomický statek nehmotného charakteru. Je součást produktu, její realizace nemusí být bezprostředně spojená s existencí fyzického výrobku.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1 Produkt</a:t>
            </a:r>
          </a:p>
        </p:txBody>
      </p:sp>
    </p:spTree>
    <p:extLst>
      <p:ext uri="{BB962C8B-B14F-4D97-AF65-F5344CB8AC3E}">
        <p14:creationId xmlns:p14="http://schemas.microsoft.com/office/powerpoint/2010/main" val="23371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Švédové jsou prý nejšťastnější, když mají plnou mrazničku. V zemi je navíc mnoho vášnivých lovců a úspěšná lovecká expedice může vyvolat náhlou potřebu mrazničky se skutečně velkým obsahem. Ve Švédsku bývá proto rezervní mrazák ve sklepě naprostou nezbytností.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Finové pečou tradiční pirožky plněné masem, které potřebují velmi vysokou teplotu pečení. Pečicí trouby oblíbené ve Finsku mají často teplotu až 300 stupňů Celsia. Snad v žádné jiné zemi nepotřebují trouby s tak vysokou teplotou.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Italové milují krásné věci, a proto i spotřebiče dokonalých a harmonických designů. Výtvarné řešení panelů, knoflíků a tlačítek je pro ně stejně důležité jako samotná funkce. Všechny dobré pečicí trouby musí být navíc vybaveny speciálním nastavením pro pečení pizzy.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Odlišnosti produktů v praxi 1</a:t>
            </a:r>
          </a:p>
        </p:txBody>
      </p:sp>
    </p:spTree>
    <p:extLst>
      <p:ext uri="{BB962C8B-B14F-4D97-AF65-F5344CB8AC3E}">
        <p14:creationId xmlns:p14="http://schemas.microsoft.com/office/powerpoint/2010/main" val="119915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Jednou z rozhodujících otázek, které musí podnik vstupující na zahraniční trh rozhodnout je, zda bude možné svůj produkt prodávat v jeho současné podobě, tj. </a:t>
            </a:r>
            <a:r>
              <a:rPr lang="cs-CZ" sz="2400" b="1" dirty="0">
                <a:solidFill>
                  <a:srgbClr val="002060"/>
                </a:solidFill>
              </a:rPr>
              <a:t>bez úprav</a:t>
            </a:r>
            <a:r>
              <a:rPr lang="cs-CZ" sz="2400" dirty="0">
                <a:solidFill>
                  <a:srgbClr val="002060"/>
                </a:solidFill>
              </a:rPr>
              <a:t>, či zda bude nutné produkt nějakým způsobem </a:t>
            </a:r>
            <a:r>
              <a:rPr lang="cs-CZ" sz="2400" b="1" dirty="0">
                <a:solidFill>
                  <a:srgbClr val="002060"/>
                </a:solidFill>
              </a:rPr>
              <a:t>upravovat</a:t>
            </a:r>
            <a:r>
              <a:rPr lang="cs-CZ" sz="2400" dirty="0">
                <a:solidFill>
                  <a:srgbClr val="002060"/>
                </a:solidFill>
              </a:rPr>
              <a:t> (adaptovat) podle zahraničních (mezinárodních) požadavků.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Mezi rozhodující podmínky úspěchu na zahraničním trhu je způsob, kterým dokáží firmy své produkty odlišit od konkurence (opět ten positioning).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Produkt v mezinárodním marketingu</a:t>
            </a:r>
          </a:p>
        </p:txBody>
      </p:sp>
    </p:spTree>
    <p:extLst>
      <p:ext uri="{BB962C8B-B14F-4D97-AF65-F5344CB8AC3E}">
        <p14:creationId xmlns:p14="http://schemas.microsoft.com/office/powerpoint/2010/main" val="1176076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3966</Words>
  <Application>Microsoft Office PowerPoint</Application>
  <PresentationFormat>Předvádění na obrazovce (16:9)</PresentationFormat>
  <Paragraphs>292</Paragraphs>
  <Slides>42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SimSun</vt:lpstr>
      <vt:lpstr>Arial</vt:lpstr>
      <vt:lpstr>Arial Unicode MS</vt:lpstr>
      <vt:lpstr>Calibri</vt:lpstr>
      <vt:lpstr>Times New Roman</vt:lpstr>
      <vt:lpstr>Wingdings</vt:lpstr>
      <vt:lpstr>SLU</vt:lpstr>
      <vt:lpstr>Mezinárodní marketing – mezinárodní produktová politika</vt:lpstr>
      <vt:lpstr>Obsah přednášky</vt:lpstr>
      <vt:lpstr>Příklad</vt:lpstr>
      <vt:lpstr>Příklad</vt:lpstr>
      <vt:lpstr>Příklad - portfolio Škoda auto v Číně</vt:lpstr>
      <vt:lpstr>Příklad - portfolio Škoda auto v Číně</vt:lpstr>
      <vt:lpstr>1 Produkt</vt:lpstr>
      <vt:lpstr>Odlišnosti produktů v praxi 1</vt:lpstr>
      <vt:lpstr>Produkt v mezinárodním marketingu</vt:lpstr>
      <vt:lpstr>2 Klasifikace produktů</vt:lpstr>
      <vt:lpstr>Totální produkt v marketingu</vt:lpstr>
      <vt:lpstr>Totální produkt ve službách</vt:lpstr>
      <vt:lpstr>Od výhody k hodnotě pro zákazníka</vt:lpstr>
      <vt:lpstr>Fun fails</vt:lpstr>
      <vt:lpstr>Šampon v arabských zemích</vt:lpstr>
      <vt:lpstr>Hodnota pro zákazníka </vt:lpstr>
      <vt:lpstr>Odlišnosti produktů v praxi 2</vt:lpstr>
      <vt:lpstr>Příklad Preciosa Lustry </vt:lpstr>
      <vt:lpstr>3 Strategie standardizace produktů </vt:lpstr>
      <vt:lpstr>Výhody a nevýhody standardizace</vt:lpstr>
      <vt:lpstr>Výhody a nevýhody standardizace</vt:lpstr>
      <vt:lpstr>Strategie světového komponentu </vt:lpstr>
      <vt:lpstr>Fun fails</vt:lpstr>
      <vt:lpstr>Strategie adaptace produktů </vt:lpstr>
      <vt:lpstr>Strategie adaptace produktů </vt:lpstr>
      <vt:lpstr>Strategie adaptace produktů </vt:lpstr>
      <vt:lpstr>Adaptace vs. standardizace</vt:lpstr>
      <vt:lpstr>Výhody a nevýhody adaptace</vt:lpstr>
      <vt:lpstr>Odlišnosti produktů v praxi 3</vt:lpstr>
      <vt:lpstr>4 Životní cyklus produktů na mezinárodních trzích</vt:lpstr>
      <vt:lpstr>Fáze životního cyklu</vt:lpstr>
      <vt:lpstr>Ansoffova matice</vt:lpstr>
      <vt:lpstr>Odlišnosti produktů v praxi 4</vt:lpstr>
      <vt:lpstr>5 Nejčastější adaptace - obal</vt:lpstr>
      <vt:lpstr>Cup size</vt:lpstr>
      <vt:lpstr>Funkce obalu 1</vt:lpstr>
      <vt:lpstr>Funkce obalu 2</vt:lpstr>
      <vt:lpstr>Odlišnosti produktů v praxi 5</vt:lpstr>
      <vt:lpstr>6 Mezinárodní značková politika</vt:lpstr>
      <vt:lpstr>Mezinárodní značková politika</vt:lpstr>
      <vt:lpstr>Odlišnosti produktů v praxi 6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sto0001</cp:lastModifiedBy>
  <cp:revision>118</cp:revision>
  <dcterms:created xsi:type="dcterms:W3CDTF">2016-07-06T15:42:34Z</dcterms:created>
  <dcterms:modified xsi:type="dcterms:W3CDTF">2022-03-24T07:10:52Z</dcterms:modified>
</cp:coreProperties>
</file>