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91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28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5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22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74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45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895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65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19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9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89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85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64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7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vstupu na mezinárodní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1F Přímý vývoz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Zajišťujeme vlastními silami – kanceláře, pobočky, dceřiné společnosti</a:t>
            </a:r>
          </a:p>
          <a:p>
            <a:r>
              <a:rPr lang="cs-CZ" dirty="0">
                <a:solidFill>
                  <a:srgbClr val="307871"/>
                </a:solidFill>
              </a:rPr>
              <a:t>Opěrné body – budou navazovat kontakty, rozvíjet a monitorovat trh a jeho vývoj</a:t>
            </a:r>
          </a:p>
          <a:p>
            <a:r>
              <a:rPr lang="cs-CZ" dirty="0">
                <a:solidFill>
                  <a:srgbClr val="307871"/>
                </a:solidFill>
              </a:rPr>
              <a:t>Zpravidla průmyslový marketing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9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Vývozci ze stejného oboru s možností doplnění nabídky</a:t>
            </a:r>
          </a:p>
          <a:p>
            <a:r>
              <a:rPr lang="cs-CZ" dirty="0">
                <a:solidFill>
                  <a:srgbClr val="307871"/>
                </a:solidFill>
              </a:rPr>
              <a:t>Realizuje společné aktivity – výzkum trhů, vytváření nabídky, organizace logistiky apod.</a:t>
            </a:r>
          </a:p>
          <a:p>
            <a:r>
              <a:rPr lang="cs-CZ" dirty="0">
                <a:solidFill>
                  <a:srgbClr val="307871"/>
                </a:solidFill>
              </a:rPr>
              <a:t>Sdružení zastupuje členy v zahraničí, organizuje výstavy apod.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176125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2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nenáročné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kapitálové</a:t>
            </a:r>
            <a:r>
              <a:rPr lang="en-US" dirty="0"/>
              <a:t> </a:t>
            </a:r>
            <a:r>
              <a:rPr lang="en-US" dirty="0" err="1"/>
              <a:t>investice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Licenční obchody</a:t>
            </a:r>
          </a:p>
          <a:p>
            <a:r>
              <a:rPr lang="cs-CZ" dirty="0">
                <a:solidFill>
                  <a:srgbClr val="307871"/>
                </a:solidFill>
              </a:rPr>
              <a:t>Výrobní korporace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Franchising</a:t>
            </a:r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Smlouvy o řízení</a:t>
            </a:r>
          </a:p>
          <a:p>
            <a:r>
              <a:rPr lang="cs-CZ" dirty="0">
                <a:solidFill>
                  <a:srgbClr val="307871"/>
                </a:solidFill>
              </a:rPr>
              <a:t>Zušlechťovací operace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7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Prodej práv zahraničnímu subjektu k využívání vynálezu, užitného nebo průmyslového vzoru</a:t>
            </a:r>
          </a:p>
          <a:p>
            <a:r>
              <a:rPr lang="cs-CZ" dirty="0">
                <a:solidFill>
                  <a:srgbClr val="307871"/>
                </a:solidFill>
              </a:rPr>
              <a:t>Práva na určitou dobu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2A Licenční obchody</a:t>
            </a:r>
          </a:p>
        </p:txBody>
      </p:sp>
    </p:spTree>
    <p:extLst>
      <p:ext uri="{BB962C8B-B14F-4D97-AF65-F5344CB8AC3E}">
        <p14:creationId xmlns:p14="http://schemas.microsoft.com/office/powerpoint/2010/main" val="3784396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2B Výrobní kooperace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Výroba rozdělena mezi výrobce z různých zemí</a:t>
            </a:r>
          </a:p>
          <a:p>
            <a:r>
              <a:rPr lang="cs-CZ" dirty="0">
                <a:solidFill>
                  <a:srgbClr val="307871"/>
                </a:solidFill>
              </a:rPr>
              <a:t>Podniky nejsou kapitálově propojeny, spolupráce se může týkat i výzkumu, vývoje apod.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úspora z nákladů, zvýšení konkurenceschopnosti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Smluvní vztah upravující spolupráci dvou subjektů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Franchisor</a:t>
            </a:r>
            <a:r>
              <a:rPr lang="cs-CZ" dirty="0">
                <a:solidFill>
                  <a:srgbClr val="307871"/>
                </a:solidFill>
              </a:rPr>
              <a:t> – firma s vlastní značkou, know-how; </a:t>
            </a:r>
            <a:r>
              <a:rPr lang="cs-CZ" dirty="0" err="1">
                <a:solidFill>
                  <a:srgbClr val="307871"/>
                </a:solidFill>
              </a:rPr>
              <a:t>franchisant</a:t>
            </a:r>
            <a:r>
              <a:rPr lang="cs-CZ" dirty="0">
                <a:solidFill>
                  <a:srgbClr val="307871"/>
                </a:solidFill>
              </a:rPr>
              <a:t> – podniká pod touto značkou – usnadňuje vstup na trh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Franchisant</a:t>
            </a:r>
            <a:r>
              <a:rPr lang="cs-CZ" dirty="0">
                <a:solidFill>
                  <a:srgbClr val="307871"/>
                </a:solidFill>
              </a:rPr>
              <a:t> – zaplatit tuto pomoc, dodržovat podmínky, kvalitu a </a:t>
            </a:r>
            <a:r>
              <a:rPr lang="cs-CZ" dirty="0" err="1">
                <a:solidFill>
                  <a:srgbClr val="307871"/>
                </a:solidFill>
              </a:rPr>
              <a:t>imiage</a:t>
            </a:r>
            <a:r>
              <a:rPr lang="cs-CZ" dirty="0">
                <a:solidFill>
                  <a:srgbClr val="307871"/>
                </a:solidFill>
              </a:rPr>
              <a:t> </a:t>
            </a:r>
            <a:r>
              <a:rPr lang="cs-CZ" dirty="0" err="1">
                <a:solidFill>
                  <a:srgbClr val="307871"/>
                </a:solidFill>
              </a:rPr>
              <a:t>franchisora</a:t>
            </a:r>
            <a:endParaRPr lang="cs-CZ" dirty="0">
              <a:solidFill>
                <a:srgbClr val="307871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95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2D Smlouvy o řízení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Když zahraniční podnik může lépe řídit tuzemský podnik než jeho majitelé a vlastní manažeři</a:t>
            </a:r>
          </a:p>
          <a:p>
            <a:r>
              <a:rPr lang="cs-CZ" dirty="0">
                <a:solidFill>
                  <a:srgbClr val="307871"/>
                </a:solidFill>
              </a:rPr>
              <a:t>Předmět smlouvy- poskytnutí managerů – přenos řízení do zahraničí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8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Zpracování a přepracování surovin, výrobků, polotovarů</a:t>
            </a:r>
          </a:p>
          <a:p>
            <a:r>
              <a:rPr lang="cs-CZ" dirty="0">
                <a:solidFill>
                  <a:srgbClr val="307871"/>
                </a:solidFill>
              </a:rPr>
              <a:t>Nižší náklady na operaci v zahraničí nebo legislativní důvody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2E Zušlechťovací operace</a:t>
            </a:r>
          </a:p>
        </p:txBody>
      </p:sp>
    </p:spTree>
    <p:extLst>
      <p:ext uri="{BB962C8B-B14F-4D97-AF65-F5344CB8AC3E}">
        <p14:creationId xmlns:p14="http://schemas.microsoft.com/office/powerpoint/2010/main" val="265484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3 Kapitálové vstupy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a Fúze</a:t>
            </a:r>
          </a:p>
          <a:p>
            <a:r>
              <a:rPr lang="cs-CZ" dirty="0">
                <a:solidFill>
                  <a:srgbClr val="307871"/>
                </a:solidFill>
              </a:rPr>
              <a:t>Joint Venture a Investice na zelené louce</a:t>
            </a:r>
          </a:p>
          <a:p>
            <a:r>
              <a:rPr lang="cs-CZ" dirty="0">
                <a:solidFill>
                  <a:srgbClr val="307871"/>
                </a:solidFill>
              </a:rPr>
              <a:t>Strategické aliance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59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– převzetí podniku na základě koupě; po nákupu akcií – převzetí kontroly nad řízením společnosti</a:t>
            </a:r>
          </a:p>
          <a:p>
            <a:r>
              <a:rPr lang="cs-CZ" dirty="0">
                <a:solidFill>
                  <a:srgbClr val="307871"/>
                </a:solidFill>
              </a:rPr>
              <a:t>Fúze – splynutí nebo sloučení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Splynutí – oba subjekty zanikají a vzniká nový právní subjekt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Sloučení – zaniká jen jeden, aktiva a pasiva přechází na druhý subjekt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Formy přímých investic – akvizice, fúze</a:t>
            </a:r>
          </a:p>
        </p:txBody>
      </p:sp>
    </p:spTree>
    <p:extLst>
      <p:ext uri="{BB962C8B-B14F-4D97-AF65-F5344CB8AC3E}">
        <p14:creationId xmlns:p14="http://schemas.microsoft.com/office/powerpoint/2010/main" val="140870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Vývozní a dovozní operace.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Formy nenáročné na kapitálové investice.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Kapitálové vstupy na zahraniční trhy.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dirty="0"/>
              <a:t>Joint venture, investice na zelené louce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Investice na zelené louce – nové založení a postavení podniku; přináší do země kapitál, technologie a know-how; vznik nových pracovních míst</a:t>
            </a:r>
          </a:p>
          <a:p>
            <a:r>
              <a:rPr lang="cs-CZ" dirty="0">
                <a:solidFill>
                  <a:srgbClr val="307871"/>
                </a:solidFill>
              </a:rPr>
              <a:t>Joint venture – vznik nové právnické osoby – společný kapitál a podíl na řízení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75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Spojení vybraných aktivit podniku s předem jasným specifickým účelem</a:t>
            </a:r>
          </a:p>
          <a:p>
            <a:r>
              <a:rPr lang="cs-CZ" dirty="0">
                <a:solidFill>
                  <a:srgbClr val="307871"/>
                </a:solidFill>
              </a:rPr>
              <a:t>Podniky z vyspělých zemí a velké podniky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466589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, noviny, podepsat&#10;&#10;Popis byl vytvořen automaticky">
            <a:extLst>
              <a:ext uri="{FF2B5EF4-FFF2-40B4-BE49-F238E27FC236}">
                <a16:creationId xmlns:a16="http://schemas.microsoft.com/office/drawing/2014/main" id="{564C3803-6A7A-4990-B10A-9F9A4E4223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" b="3854"/>
          <a:stretch/>
        </p:blipFill>
        <p:spPr>
          <a:xfrm>
            <a:off x="1901805" y="-815"/>
            <a:ext cx="534038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8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Jaké faktory ovlivňují volbu formy vstupu na trh?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Formy vstupu firem na mezinárodní trhy</a:t>
            </a:r>
          </a:p>
        </p:txBody>
      </p:sp>
      <p:pic>
        <p:nvPicPr>
          <p:cNvPr id="4" name="Picture 2" descr="C:\Users\Admin\AppData\Local\Microsoft\Windows\Temporary Internet Files\Content.IE5\SEY1VM16\MCj043440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51670"/>
            <a:ext cx="2192337" cy="278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Charakteristika.</a:t>
            </a:r>
          </a:p>
          <a:p>
            <a:r>
              <a:rPr lang="cs-CZ" dirty="0">
                <a:solidFill>
                  <a:srgbClr val="307871"/>
                </a:solidFill>
              </a:rPr>
              <a:t>Výhody a nevýhody.</a:t>
            </a:r>
          </a:p>
          <a:p>
            <a:r>
              <a:rPr lang="cs-CZ" dirty="0">
                <a:solidFill>
                  <a:srgbClr val="307871"/>
                </a:solidFill>
              </a:rPr>
              <a:t>Pro koho jsou určeny?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 Vývozní a dovozní operace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1A Prostřednické vztahy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Prostředník obchoduje na vlastní jméno, účet a riziko</a:t>
            </a:r>
          </a:p>
          <a:p>
            <a:r>
              <a:rPr lang="cs-CZ" dirty="0">
                <a:solidFill>
                  <a:srgbClr val="307871"/>
                </a:solidFill>
              </a:rPr>
              <a:t>Odměna – marže</a:t>
            </a:r>
          </a:p>
          <a:p>
            <a:r>
              <a:rPr lang="cs-CZ" dirty="0">
                <a:solidFill>
                  <a:srgbClr val="307871"/>
                </a:solidFill>
              </a:rPr>
              <a:t>Výhodné pro MSP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nižší náklady oběhu, eliminace rizik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ztráta kontaktu se zákazníkem, ztráta kontroly nad mezinárodní marketingovou strategií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Smluvně určen dodavatel a odběratel, uvedena oblast a druh zboží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existující distribuční sítě a průnik na vzdálenější zahraniční trhy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ztráta kontaktu s trhem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1B Smlouvy o výhradním prodeji</a:t>
            </a:r>
          </a:p>
        </p:txBody>
      </p:sp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1C Obchodní zastoupení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Vybudování kvalitní zastupitelské sítě </a:t>
            </a:r>
            <a:r>
              <a:rPr lang="cs-CZ" dirty="0">
                <a:solidFill>
                  <a:srgbClr val="307871"/>
                </a:solidFill>
                <a:sym typeface="Wingdings" panose="05000000000000000000" pitchFamily="2" charset="2"/>
              </a:rPr>
              <a:t> výběr obchodních zástupců</a:t>
            </a:r>
          </a:p>
          <a:p>
            <a:r>
              <a:rPr lang="cs-CZ" dirty="0">
                <a:solidFill>
                  <a:srgbClr val="307871"/>
                </a:solidFill>
                <a:sym typeface="Wingdings" panose="05000000000000000000" pitchFamily="2" charset="2"/>
              </a:rPr>
              <a:t>Vymezit obsah působnosti obchodního zástupce</a:t>
            </a:r>
            <a:endParaRPr lang="cs-CZ" dirty="0">
              <a:solidFill>
                <a:srgbClr val="307871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Komisionář – uzavře konkrétní smlouvu; uzavírá na vlastní jméno, ale na účet komitenta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možnost kontroly nad cenami, možnost využít </a:t>
            </a:r>
            <a:r>
              <a:rPr lang="cs-CZ" dirty="0" err="1">
                <a:solidFill>
                  <a:srgbClr val="307871"/>
                </a:solidFill>
              </a:rPr>
              <a:t>goodwilli</a:t>
            </a:r>
            <a:r>
              <a:rPr lang="cs-CZ" dirty="0">
                <a:solidFill>
                  <a:srgbClr val="307871"/>
                </a:solidFill>
              </a:rPr>
              <a:t> komisionáře, jeho kontaktů a distribučních cest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samostatnost komisionáře, neuplatnění image komitenta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1D Komisionářské vztahy</a:t>
            </a:r>
          </a:p>
        </p:txBody>
      </p:sp>
    </p:spTree>
    <p:extLst>
      <p:ext uri="{BB962C8B-B14F-4D97-AF65-F5344CB8AC3E}">
        <p14:creationId xmlns:p14="http://schemas.microsoft.com/office/powerpoint/2010/main" val="405116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Spolupráce několika podniků ze stejného odvětví</a:t>
            </a:r>
          </a:p>
          <a:p>
            <a:r>
              <a:rPr lang="cs-CZ" dirty="0">
                <a:solidFill>
                  <a:srgbClr val="307871"/>
                </a:solidFill>
              </a:rPr>
              <a:t>Velký a známý podnik umožní za úplatu využít jeho zahraniční distribuční cesty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1E </a:t>
            </a:r>
            <a:r>
              <a:rPr lang="cs-CZ" dirty="0" err="1"/>
              <a:t>Piggyback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64535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609</Words>
  <Application>Microsoft Office PowerPoint</Application>
  <PresentationFormat>Předvádění na obrazovce (16:9)</PresentationFormat>
  <Paragraphs>118</Paragraphs>
  <Slides>22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Mezinárodní marketing  Formy vstupu na mezinárodní trhy</vt:lpstr>
      <vt:lpstr>Obsah semináře</vt:lpstr>
      <vt:lpstr>Formy vstupu firem na mezinárodní trhy</vt:lpstr>
      <vt:lpstr>1 Vývozní a dovozní operace</vt:lpstr>
      <vt:lpstr>1A Prostřednické vztahy</vt:lpstr>
      <vt:lpstr>1B Smlouvy o výhradním prodeji</vt:lpstr>
      <vt:lpstr>1C Obchodní zastoupení</vt:lpstr>
      <vt:lpstr>1D Komisionářské vztahy</vt:lpstr>
      <vt:lpstr>1E Piggyback</vt:lpstr>
      <vt:lpstr>1F Přímý vývoz</vt:lpstr>
      <vt:lpstr>1G Sdružení malých vývozců</vt:lpstr>
      <vt:lpstr>2 Formy nenáročné na kapitálové investice</vt:lpstr>
      <vt:lpstr>2A Licenční obchody</vt:lpstr>
      <vt:lpstr>2B Výrobní kooperace</vt:lpstr>
      <vt:lpstr>2C Franchising</vt:lpstr>
      <vt:lpstr>2D Smlouvy o řízení</vt:lpstr>
      <vt:lpstr>2E Zušlechťovací operace</vt:lpstr>
      <vt:lpstr>3 Kapitálové vstupy</vt:lpstr>
      <vt:lpstr>Formy přímých investic – akvizice, fúze</vt:lpstr>
      <vt:lpstr>Joint venture, investice na zelené louce</vt:lpstr>
      <vt:lpstr>Strategické aliance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51</cp:revision>
  <dcterms:created xsi:type="dcterms:W3CDTF">2016-07-06T15:42:34Z</dcterms:created>
  <dcterms:modified xsi:type="dcterms:W3CDTF">2022-03-21T11:03:28Z</dcterms:modified>
</cp:coreProperties>
</file>