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63" r:id="rId4"/>
    <p:sldId id="337" r:id="rId5"/>
    <p:sldId id="338" r:id="rId6"/>
    <p:sldId id="356" r:id="rId7"/>
    <p:sldId id="357" r:id="rId8"/>
    <p:sldId id="355" r:id="rId9"/>
    <p:sldId id="362" r:id="rId10"/>
    <p:sldId id="339" r:id="rId11"/>
    <p:sldId id="340" r:id="rId12"/>
    <p:sldId id="341" r:id="rId13"/>
    <p:sldId id="359" r:id="rId14"/>
    <p:sldId id="358" r:id="rId15"/>
    <p:sldId id="342" r:id="rId16"/>
    <p:sldId id="343" r:id="rId17"/>
    <p:sldId id="344" r:id="rId18"/>
    <p:sldId id="361" r:id="rId19"/>
    <p:sldId id="345" r:id="rId20"/>
    <p:sldId id="346" r:id="rId21"/>
    <p:sldId id="360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24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9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CBC-367F-4F6E-97F8-378F9661BAE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1962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09600" y="40386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0C339-767B-4B62-8720-BA6EFD46976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000230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05000"/>
            <a:ext cx="5384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09600" y="4038600"/>
            <a:ext cx="109728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D363-7D17-4F92-B0D9-E3AFF5858EE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9285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6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etailnews.cz/2018/07/27/prodeji-pomahaji-papirove-letaky-i-elektronicka-media/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Marketingové cíle obchodních organizací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3876" y="41275"/>
            <a:ext cx="8496300" cy="8636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800000"/>
            </a:solidFill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Marketingové cíle a rozhodnutí maloobchodu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velkoobchodu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15" y="1052514"/>
            <a:ext cx="8545461" cy="5595937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Cílový trh (CRM, segmentace, targeting, positioning)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Volba sortimentu a služeb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Marketingová komunikace s konečnými zákazníky či firmami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Ceny 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0066"/>
                </a:solidFill>
              </a:rPr>
              <a:t>Umístění prodejny či skladu…….</a:t>
            </a:r>
            <a:endParaRPr lang="cs-CZ" sz="2400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cs-CZ" sz="3600" b="1" dirty="0"/>
              <a:t>         </a:t>
            </a:r>
            <a:r>
              <a:rPr lang="cs-CZ" sz="2400" b="1" dirty="0">
                <a:solidFill>
                  <a:srgbClr val="008080"/>
                </a:solidFill>
              </a:rPr>
              <a:t>Druhy maloobchodníků a velkoobchodníků</a:t>
            </a:r>
          </a:p>
          <a:p>
            <a:pPr eaLnBrk="1" hangingPunct="1">
              <a:defRPr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9120188" y="475520"/>
            <a:ext cx="1223962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3048000" y="3979003"/>
            <a:ext cx="2971800" cy="355600"/>
          </a:xfrm>
          <a:prstGeom prst="downArrowCallout">
            <a:avLst>
              <a:gd name="adj1" fmla="val 129923"/>
              <a:gd name="adj2" fmla="val 129961"/>
              <a:gd name="adj3" fmla="val 16667"/>
              <a:gd name="adj4" fmla="val 66667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4" name="TextovéPole 1"/>
          <p:cNvSpPr txBox="1">
            <a:spLocks noChangeArrowheads="1"/>
          </p:cNvSpPr>
          <p:nvPr/>
        </p:nvSpPr>
        <p:spPr bwMode="auto">
          <a:xfrm>
            <a:off x="654532" y="5294826"/>
            <a:ext cx="8154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MM maloobchodu: Produkt, cena, místo, marketingová komunikace, materiální prostředí, lidé, procesy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DF49A5D-3817-48C4-9950-622ECA4B2868}"/>
              </a:ext>
            </a:extLst>
          </p:cNvPr>
          <p:cNvSpPr txBox="1"/>
          <p:nvPr/>
        </p:nvSpPr>
        <p:spPr>
          <a:xfrm>
            <a:off x="1090382" y="4399216"/>
            <a:ext cx="764163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 obchodě se využívají různé modifikace prvků marketingového mixu</a:t>
            </a:r>
          </a:p>
        </p:txBody>
      </p:sp>
    </p:spTree>
    <p:extLst>
      <p:ext uri="{BB962C8B-B14F-4D97-AF65-F5344CB8AC3E}">
        <p14:creationId xmlns:p14="http://schemas.microsoft.com/office/powerpoint/2010/main" val="414958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7095344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Produkt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6497" y="1520826"/>
            <a:ext cx="5170995" cy="4535487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sortiment, jeho šířka a hloubka (</a:t>
            </a:r>
            <a:r>
              <a:rPr lang="cs-CZ" sz="2400" b="1" dirty="0">
                <a:solidFill>
                  <a:srgbClr val="FF0000"/>
                </a:solidFill>
              </a:rPr>
              <a:t>analýza ABC, …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kvalita </a:t>
            </a:r>
            <a:r>
              <a:rPr lang="cs-CZ" sz="2400" b="1" dirty="0">
                <a:solidFill>
                  <a:srgbClr val="FF0000"/>
                </a:solidFill>
              </a:rPr>
              <a:t>(jednička v čerstvosti – </a:t>
            </a:r>
            <a:r>
              <a:rPr lang="cs-CZ" sz="2400" b="1" dirty="0" err="1">
                <a:solidFill>
                  <a:srgbClr val="FF0000"/>
                </a:solidFill>
              </a:rPr>
              <a:t>Lidl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Image (</a:t>
            </a:r>
            <a:r>
              <a:rPr lang="cs-CZ" sz="2400" b="1" dirty="0">
                <a:solidFill>
                  <a:srgbClr val="FF0000"/>
                </a:solidFill>
              </a:rPr>
              <a:t>vnímání zákazníkem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maloobchodní značky, privátní značky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doplňkové služby (</a:t>
            </a:r>
            <a:r>
              <a:rPr lang="cs-CZ" sz="2400" b="1" dirty="0">
                <a:solidFill>
                  <a:srgbClr val="FF0000"/>
                </a:solidFill>
              </a:rPr>
              <a:t>úprava oděvů, dárkové balení…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záruky (</a:t>
            </a:r>
            <a:r>
              <a:rPr lang="cs-CZ" sz="2400" b="1" dirty="0">
                <a:solidFill>
                  <a:srgbClr val="FF0000"/>
                </a:solidFill>
              </a:rPr>
              <a:t>odpovědnost za vadu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merchandising</a:t>
            </a:r>
            <a:endParaRPr lang="cs-CZ" sz="2400" b="1" dirty="0">
              <a:solidFill>
                <a:srgbClr val="008080"/>
              </a:solidFill>
            </a:endParaRPr>
          </a:p>
          <a:p>
            <a:pPr eaLnBrk="1" hangingPunct="1"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category</a:t>
            </a:r>
            <a:r>
              <a:rPr lang="cs-CZ" sz="2400" b="1" dirty="0">
                <a:solidFill>
                  <a:srgbClr val="008080"/>
                </a:solidFill>
              </a:rPr>
              <a:t> management</a:t>
            </a:r>
          </a:p>
          <a:p>
            <a:pPr eaLnBrk="1" hangingPunct="1">
              <a:buFontTx/>
              <a:buNone/>
              <a:defRPr/>
            </a:pPr>
            <a:endParaRPr lang="cs-CZ" b="1" dirty="0">
              <a:solidFill>
                <a:srgbClr val="800000"/>
              </a:solidFill>
            </a:endParaRPr>
          </a:p>
        </p:txBody>
      </p:sp>
      <p:pic>
        <p:nvPicPr>
          <p:cNvPr id="8197" name="Picture 17" descr="BD0891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84314"/>
            <a:ext cx="4087812" cy="4608513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4496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3652" y="515168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Maloobchodní značky </a:t>
            </a:r>
            <a:r>
              <a:rPr lang="cs-CZ" sz="3200" b="1" dirty="0">
                <a:solidFill>
                  <a:srgbClr val="008080"/>
                </a:solidFill>
              </a:rPr>
              <a:t>(privátní značky</a:t>
            </a:r>
            <a:r>
              <a:rPr lang="cs-CZ" sz="2800" b="1" dirty="0"/>
              <a:t>)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63652" y="1508126"/>
            <a:ext cx="8785225" cy="47396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Ekonomické:</a:t>
            </a:r>
          </a:p>
          <a:p>
            <a:pPr eaLnBrk="1" hangingPunct="1">
              <a:buFontTx/>
              <a:buChar char="-"/>
              <a:defRPr/>
            </a:pPr>
            <a:r>
              <a:rPr lang="cs-CZ" b="1" dirty="0" err="1">
                <a:solidFill>
                  <a:srgbClr val="008080"/>
                </a:solidFill>
              </a:rPr>
              <a:t>EuroShopper</a:t>
            </a:r>
            <a:r>
              <a:rPr lang="cs-CZ" b="1" dirty="0">
                <a:solidFill>
                  <a:srgbClr val="008080"/>
                </a:solidFill>
              </a:rPr>
              <a:t>, </a:t>
            </a:r>
            <a:r>
              <a:rPr lang="cs-CZ" b="1" dirty="0">
                <a:solidFill>
                  <a:srgbClr val="008080"/>
                </a:solidFill>
                <a:effectLst/>
              </a:rPr>
              <a:t>AH Basic (Ahold-Albert)</a:t>
            </a:r>
            <a:endParaRPr lang="cs-CZ" b="1" dirty="0">
              <a:solidFill>
                <a:srgbClr val="00808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b="1" dirty="0">
                <a:solidFill>
                  <a:srgbClr val="008080"/>
                </a:solidFill>
              </a:rPr>
              <a:t>Tesco výhodný nákup 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Standardní: značkové výrobky za nižší cenu</a:t>
            </a:r>
          </a:p>
          <a:p>
            <a:pPr eaLnBrk="1" hangingPunct="1">
              <a:buFontTx/>
              <a:buChar char="-"/>
              <a:defRPr/>
            </a:pPr>
            <a:r>
              <a:rPr lang="cs-CZ" b="1" dirty="0">
                <a:solidFill>
                  <a:srgbClr val="008080"/>
                </a:solidFill>
              </a:rPr>
              <a:t>Albert (prodejny Albert), Hypernova (prodejny Hypernova), Značková kvalita za nižší cenu (Tesco)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Speciální: pro určitý typ výrobku</a:t>
            </a:r>
          </a:p>
          <a:p>
            <a:pPr eaLnBrk="1" hangingPunct="1">
              <a:buFontTx/>
              <a:buChar char="-"/>
              <a:defRPr/>
            </a:pPr>
            <a:r>
              <a:rPr lang="cs-CZ" b="1" dirty="0">
                <a:solidFill>
                  <a:srgbClr val="008080"/>
                </a:solidFill>
              </a:rPr>
              <a:t>Best farm (Kaufland), Selský dvůr (Hypernova) </a:t>
            </a:r>
            <a:r>
              <a:rPr lang="cs-CZ" b="1" dirty="0" err="1">
                <a:solidFill>
                  <a:srgbClr val="008080"/>
                </a:solidFill>
              </a:rPr>
              <a:t>Finest</a:t>
            </a:r>
            <a:r>
              <a:rPr lang="cs-CZ" b="1" dirty="0">
                <a:solidFill>
                  <a:srgbClr val="008080"/>
                </a:solidFill>
              </a:rPr>
              <a:t> (Tesco pro náročné zákazníky)</a:t>
            </a:r>
          </a:p>
          <a:p>
            <a:pPr eaLnBrk="1" hangingPunct="1">
              <a:buFontTx/>
              <a:buChar char="-"/>
              <a:defRPr/>
            </a:pPr>
            <a:endParaRPr lang="cs-CZ" b="1" dirty="0">
              <a:solidFill>
                <a:srgbClr val="0000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00802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358775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Merchandising</a:t>
            </a:r>
            <a:r>
              <a:rPr lang="cs-CZ" sz="3200" b="1" dirty="0">
                <a:solidFill>
                  <a:srgbClr val="008080"/>
                </a:solidFill>
              </a:rPr>
              <a:t>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30277" y="1517651"/>
            <a:ext cx="10413973" cy="47396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/>
              <a:t> </a:t>
            </a:r>
            <a:r>
              <a:rPr lang="cs-CZ" sz="2400" dirty="0"/>
              <a:t>Společnost </a:t>
            </a:r>
            <a:r>
              <a:rPr lang="cs-CZ" sz="2400" b="1" dirty="0" err="1"/>
              <a:t>ppm</a:t>
            </a:r>
            <a:r>
              <a:rPr lang="cs-CZ" sz="2400" b="1" dirty="0"/>
              <a:t> </a:t>
            </a:r>
            <a:r>
              <a:rPr lang="cs-CZ" sz="2400" b="1" dirty="0" err="1"/>
              <a:t>factum</a:t>
            </a:r>
            <a:r>
              <a:rPr lang="cs-CZ" sz="2400" b="1" dirty="0"/>
              <a:t> </a:t>
            </a:r>
            <a:r>
              <a:rPr lang="cs-CZ" sz="2400" dirty="0"/>
              <a:t>a.s. nabízí nejen bohaté zkušenosti, ale také nejširší škálu kvalitních a zkušených pracovníků s dlouholetými zkušenostmi v sektoru </a:t>
            </a:r>
            <a:r>
              <a:rPr lang="cs-CZ" sz="2400" dirty="0" err="1"/>
              <a:t>rychlo</a:t>
            </a:r>
            <a:r>
              <a:rPr lang="cs-CZ" sz="2400" dirty="0"/>
              <a:t>-obrátkového zboží. Zpracovává pro maloobchodníky </a:t>
            </a:r>
            <a:r>
              <a:rPr lang="cs-CZ" sz="2400" b="1" dirty="0" err="1"/>
              <a:t>merchandisingové</a:t>
            </a:r>
            <a:r>
              <a:rPr lang="cs-CZ" sz="2400" b="1" dirty="0"/>
              <a:t> projekty</a:t>
            </a:r>
            <a:r>
              <a:rPr lang="cs-CZ" sz="2400" dirty="0"/>
              <a:t>.</a:t>
            </a:r>
            <a:endParaRPr lang="cs-CZ" sz="2400" b="1" u="sng" dirty="0"/>
          </a:p>
          <a:p>
            <a:r>
              <a:rPr lang="cs-CZ" sz="2400" dirty="0"/>
              <a:t>    Co získá firma, jestliže si objedná služby </a:t>
            </a:r>
            <a:r>
              <a:rPr lang="cs-CZ" sz="2400" dirty="0" err="1"/>
              <a:t>Merchandising</a:t>
            </a:r>
            <a:r>
              <a:rPr lang="cs-CZ" sz="2400" dirty="0"/>
              <a:t> Servis?  Na základě vytvořeného projektu může lépe a intenzívněji podporovat prodejnost svého zboží i značky. Zboží tak bude na správném místě, ve správném množství i ve správný čas tam, kde se nejlépe prodává. Shrnutí přínosů:</a:t>
            </a:r>
          </a:p>
          <a:p>
            <a:pPr lvl="0" fontAlgn="ctr"/>
            <a:r>
              <a:rPr lang="cs-CZ" dirty="0">
                <a:solidFill>
                  <a:srgbClr val="FF0000"/>
                </a:solidFill>
              </a:rPr>
              <a:t>dohled a kontrolu nad stavem vašeho zboží</a:t>
            </a:r>
          </a:p>
          <a:p>
            <a:pPr lvl="0" fontAlgn="ctr"/>
            <a:r>
              <a:rPr lang="cs-CZ" dirty="0">
                <a:solidFill>
                  <a:srgbClr val="FF0000"/>
                </a:solidFill>
              </a:rPr>
              <a:t>cenná zpětná vazba díky reportům a monitoringu</a:t>
            </a:r>
          </a:p>
          <a:p>
            <a:pPr lvl="0" fontAlgn="ctr"/>
            <a:r>
              <a:rPr lang="cs-CZ" dirty="0">
                <a:solidFill>
                  <a:srgbClr val="FF0000"/>
                </a:solidFill>
              </a:rPr>
              <a:t>přehled o cenách konkurence a novinkách</a:t>
            </a:r>
          </a:p>
          <a:p>
            <a:r>
              <a:rPr lang="cs-CZ" dirty="0">
                <a:solidFill>
                  <a:srgbClr val="FF0000"/>
                </a:solidFill>
              </a:rPr>
              <a:t>spokojení zákazníci, kteří našli to, co hledali</a:t>
            </a:r>
            <a:r>
              <a:rPr lang="cs-CZ" sz="2400" dirty="0">
                <a:solidFill>
                  <a:srgbClr val="FF0000"/>
                </a:solidFill>
              </a:rPr>
              <a:t>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543" y="3675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0637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358775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</a:t>
            </a:r>
            <a:r>
              <a:rPr lang="cs-CZ" sz="3200" b="1" dirty="0">
                <a:solidFill>
                  <a:srgbClr val="008080"/>
                </a:solidFill>
              </a:rPr>
              <a:t>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6386" y="1589141"/>
            <a:ext cx="10623523" cy="47396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dirty="0"/>
              <a:t>Připomeňme si co to Category management je. </a:t>
            </a:r>
          </a:p>
          <a:p>
            <a:r>
              <a:rPr lang="cs-CZ" dirty="0"/>
              <a:t>spočívá v členění zboží do různých kategorií. Východiskem je sledování nákupních a spotřebních zvyklostí zákazníka. Obchodníci průběžně spolupracují s výrobcem a snaží se členit zboží dle příbuznosti a hlediska užití. Sleduje se, jak přispívají jednotlivé produkty k celkovému obratu zboží a zisku. Mohou se zde aplikovat principy </a:t>
            </a:r>
            <a:r>
              <a:rPr lang="cs-CZ" dirty="0" err="1"/>
              <a:t>Paretovy</a:t>
            </a:r>
            <a:r>
              <a:rPr lang="cs-CZ" dirty="0"/>
              <a:t> analýzy, a to i přestože víme, že skutečné podíly jednoznačně nedosahují proporcí, které </a:t>
            </a:r>
            <a:r>
              <a:rPr lang="cs-CZ" dirty="0" err="1"/>
              <a:t>Pareto</a:t>
            </a:r>
            <a:r>
              <a:rPr lang="cs-CZ" dirty="0"/>
              <a:t> uvádí.  Dle role jednotlivých kategorií existují tyto skupiny produktů: (Zamazalová, 2009).</a:t>
            </a:r>
          </a:p>
          <a:p>
            <a:r>
              <a:rPr lang="cs-CZ" dirty="0"/>
              <a:t>- velmi kvalitní výrobky, vytvářející image obchodníka, sloužící k přilákání zákazníků</a:t>
            </a:r>
          </a:p>
          <a:p>
            <a:r>
              <a:rPr lang="cs-CZ" dirty="0"/>
              <a:t>- rychloobrátkové zboží denní potřeby</a:t>
            </a:r>
          </a:p>
          <a:p>
            <a:r>
              <a:rPr lang="cs-CZ" dirty="0"/>
              <a:t>- produkty sezónní, příležitostné nabídky (</a:t>
            </a:r>
            <a:r>
              <a:rPr lang="cs-CZ" b="1" dirty="0">
                <a:solidFill>
                  <a:srgbClr val="FF0000"/>
                </a:solidFill>
              </a:rPr>
              <a:t>LIDL</a:t>
            </a:r>
            <a:r>
              <a:rPr lang="cs-CZ" dirty="0"/>
              <a:t>)</a:t>
            </a:r>
          </a:p>
          <a:p>
            <a:r>
              <a:rPr lang="cs-CZ" dirty="0"/>
              <a:t>- doplňkový sortiment (domácí potřeby, papírenské zboží).</a:t>
            </a:r>
          </a:p>
          <a:p>
            <a:pPr eaLnBrk="1" hangingPunct="1">
              <a:buFontTx/>
              <a:buChar char="-"/>
              <a:defRPr/>
            </a:pPr>
            <a:endParaRPr lang="cs-CZ" b="1" dirty="0">
              <a:solidFill>
                <a:srgbClr val="0000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1383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7765" y="233581"/>
            <a:ext cx="8229600" cy="68897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Cena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76734" y="1227138"/>
            <a:ext cx="5511879" cy="53530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marL="533400" indent="-533400">
              <a:defRPr/>
            </a:pPr>
            <a:r>
              <a:rPr lang="cs-CZ" b="1" dirty="0">
                <a:solidFill>
                  <a:srgbClr val="008080"/>
                </a:solidFill>
              </a:rPr>
              <a:t>cenová politika:</a:t>
            </a:r>
          </a:p>
          <a:p>
            <a:pPr marL="533400" indent="-533400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 </a:t>
            </a:r>
            <a:r>
              <a:rPr lang="cs-CZ" b="1" dirty="0">
                <a:solidFill>
                  <a:srgbClr val="FF0000"/>
                </a:solidFill>
              </a:rPr>
              <a:t>dle typu obchodníka</a:t>
            </a:r>
          </a:p>
          <a:p>
            <a:pPr marL="533400" indent="-533400">
              <a:buNone/>
              <a:defRPr/>
            </a:pPr>
            <a:r>
              <a:rPr lang="cs-CZ" b="1" dirty="0">
                <a:solidFill>
                  <a:srgbClr val="CC0000"/>
                </a:solidFill>
              </a:rPr>
              <a:t>-   </a:t>
            </a:r>
            <a:r>
              <a:rPr lang="cs-CZ" b="1" dirty="0">
                <a:solidFill>
                  <a:srgbClr val="008080"/>
                </a:solidFill>
              </a:rPr>
              <a:t>nízké ziskové rozpětí </a:t>
            </a:r>
            <a:r>
              <a:rPr lang="cs-CZ" b="1" dirty="0">
                <a:solidFill>
                  <a:srgbClr val="FF0000"/>
                </a:solidFill>
              </a:rPr>
              <a:t>(rychloobrátkové zboží – SM, HM)</a:t>
            </a:r>
          </a:p>
          <a:p>
            <a:pPr marL="533400" indent="-533400">
              <a:buNone/>
              <a:defRPr/>
            </a:pPr>
            <a:r>
              <a:rPr lang="cs-CZ" b="1" dirty="0">
                <a:solidFill>
                  <a:srgbClr val="CC0000"/>
                </a:solidFill>
              </a:rPr>
              <a:t> -  </a:t>
            </a:r>
            <a:r>
              <a:rPr lang="cs-CZ" b="1" dirty="0">
                <a:solidFill>
                  <a:srgbClr val="008080"/>
                </a:solidFill>
              </a:rPr>
              <a:t>vysoké ziskové rozpětí </a:t>
            </a:r>
            <a:r>
              <a:rPr lang="cs-CZ" b="1" dirty="0">
                <a:solidFill>
                  <a:srgbClr val="FF0000"/>
                </a:solidFill>
              </a:rPr>
              <a:t>(specializované zboží a značkové)</a:t>
            </a:r>
          </a:p>
          <a:p>
            <a:pPr marL="533400" indent="-533400">
              <a:defRPr/>
            </a:pPr>
            <a:r>
              <a:rPr lang="cs-CZ" b="1" dirty="0">
                <a:solidFill>
                  <a:srgbClr val="008080"/>
                </a:solidFill>
              </a:rPr>
              <a:t>cenová strategie </a:t>
            </a:r>
            <a:r>
              <a:rPr lang="cs-CZ" b="1" dirty="0">
                <a:solidFill>
                  <a:srgbClr val="FF0000"/>
                </a:solidFill>
              </a:rPr>
              <a:t>(znalost z Marketingu)</a:t>
            </a:r>
          </a:p>
          <a:p>
            <a:pPr marL="533400" indent="-533400">
              <a:defRPr/>
            </a:pPr>
            <a:r>
              <a:rPr lang="cs-CZ" b="1" dirty="0">
                <a:solidFill>
                  <a:srgbClr val="008080"/>
                </a:solidFill>
              </a:rPr>
              <a:t>akční ceny</a:t>
            </a:r>
          </a:p>
          <a:p>
            <a:pPr marL="533400" indent="-533400">
              <a:buNone/>
              <a:defRPr/>
            </a:pPr>
            <a:endParaRPr lang="cs-CZ" b="1" dirty="0">
              <a:solidFill>
                <a:srgbClr val="CC0000"/>
              </a:solidFill>
            </a:endParaRPr>
          </a:p>
        </p:txBody>
      </p:sp>
      <p:pic>
        <p:nvPicPr>
          <p:cNvPr id="10244" name="Picture 6" descr="BS00508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765" y="1227138"/>
            <a:ext cx="4094293" cy="5353050"/>
          </a:xfrm>
          <a:solidFill>
            <a:srgbClr val="990000"/>
          </a:solidFill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591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4817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976313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Místo</a:t>
            </a:r>
          </a:p>
        </p:txBody>
      </p:sp>
      <p:pic>
        <p:nvPicPr>
          <p:cNvPr id="11267" name="Picture 10" descr="BD05680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8891" y="1268414"/>
            <a:ext cx="3959225" cy="4751387"/>
          </a:xfrm>
          <a:solidFill>
            <a:srgbClr val="990000"/>
          </a:solidFill>
        </p:spPr>
      </p:pic>
      <p:sp>
        <p:nvSpPr>
          <p:cNvPr id="36870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5718633" y="1784340"/>
            <a:ext cx="4270375" cy="388293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006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územní a tržní analýza – kvantitativní metody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umístění jednotky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akční rádius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nákupní spád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kvalitativní aspekty přesunu poptávky (doprava, nabídka…)</a:t>
            </a:r>
            <a:endParaRPr lang="cs-CZ" b="1" dirty="0">
              <a:solidFill>
                <a:srgbClr val="CC0000"/>
              </a:solidFill>
            </a:endParaRP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2212976" y="26828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</a:rPr>
              <a:t>Kam ?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8894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15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Marketingová komunikace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54912" y="908050"/>
            <a:ext cx="5173312" cy="5761038"/>
          </a:xfrm>
          <a:solidFill>
            <a:srgbClr val="FFFFCC"/>
          </a:solidFill>
          <a:ln w="28575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CC0000"/>
                </a:solidFill>
              </a:rPr>
              <a:t>reklama a propagace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CC0000"/>
                </a:solidFill>
              </a:rPr>
              <a:t>věrnostní programy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CC0000"/>
                </a:solidFill>
              </a:rPr>
              <a:t>publicita …</a:t>
            </a:r>
            <a:r>
              <a:rPr lang="cs-CZ" sz="2400" dirty="0"/>
              <a:t> </a:t>
            </a:r>
          </a:p>
          <a:p>
            <a:pPr eaLnBrk="1" hangingPunct="1"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push</a:t>
            </a:r>
            <a:r>
              <a:rPr lang="cs-CZ" sz="2400" b="1" dirty="0">
                <a:solidFill>
                  <a:srgbClr val="008080"/>
                </a:solidFill>
              </a:rPr>
              <a:t> strategie (tlak)</a:t>
            </a:r>
          </a:p>
          <a:p>
            <a:pPr eaLnBrk="1" hangingPunct="1"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pull</a:t>
            </a:r>
            <a:r>
              <a:rPr lang="cs-CZ" sz="2400" b="1" dirty="0">
                <a:solidFill>
                  <a:srgbClr val="008080"/>
                </a:solidFill>
              </a:rPr>
              <a:t> strategie (tah)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online/</a:t>
            </a:r>
            <a:r>
              <a:rPr lang="cs-CZ" sz="2400" b="1" dirty="0" err="1">
                <a:solidFill>
                  <a:srgbClr val="008080"/>
                </a:solidFill>
              </a:rPr>
              <a:t>offline</a:t>
            </a:r>
            <a:r>
              <a:rPr lang="cs-CZ" sz="2400" b="1" dirty="0">
                <a:solidFill>
                  <a:srgbClr val="008080"/>
                </a:solidFill>
              </a:rPr>
              <a:t> komunikace (produktové letáky versus elektronická média)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komunikace na prodejně –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 interní komunikace -  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in-</a:t>
            </a:r>
            <a:r>
              <a:rPr lang="cs-CZ" sz="2400" b="1" dirty="0" err="1">
                <a:solidFill>
                  <a:srgbClr val="FF0000"/>
                </a:solidFill>
              </a:rPr>
              <a:t>store</a:t>
            </a:r>
            <a:r>
              <a:rPr lang="cs-CZ" sz="2400" b="1" dirty="0">
                <a:solidFill>
                  <a:srgbClr val="FF0000"/>
                </a:solidFill>
              </a:rPr>
              <a:t> komunikace v místě prodeje, osobní prodej, podpora prodeje, atmosféra prodejny, </a:t>
            </a:r>
            <a:r>
              <a:rPr lang="cs-CZ" sz="2400" b="1" dirty="0" err="1">
                <a:solidFill>
                  <a:srgbClr val="FF0000"/>
                </a:solidFill>
              </a:rPr>
              <a:t>merchandising</a:t>
            </a:r>
            <a:endParaRPr lang="cs-CZ" sz="24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2292" name="Picture 6" descr="ALB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2" y="908050"/>
            <a:ext cx="3754437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Stella Arto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81" y="4149725"/>
            <a:ext cx="3754437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4075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358775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Papírová verze převažuje</a:t>
            </a:r>
            <a:r>
              <a:rPr lang="cs-CZ" sz="3200" b="1" dirty="0">
                <a:solidFill>
                  <a:srgbClr val="008080"/>
                </a:solidFill>
              </a:rPr>
              <a:t>? 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720752" y="1441451"/>
            <a:ext cx="10871173" cy="47396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0066"/>
            </a:solidFill>
          </a:ln>
        </p:spPr>
        <p:txBody>
          <a:bodyPr>
            <a:normAutofit lnSpcReduction="10000"/>
          </a:bodyPr>
          <a:lstStyle/>
          <a:p>
            <a:r>
              <a:rPr lang="cs-CZ" sz="2600" dirty="0">
                <a:solidFill>
                  <a:srgbClr val="008080"/>
                </a:solidFill>
              </a:rPr>
              <a:t>Letáky stále zůstávají první volbou českých spotřebitelů ve chvíli, kdy chtějí vědět, které zboží je právě v akci. </a:t>
            </a:r>
            <a:r>
              <a:rPr lang="cs-CZ" sz="2600" b="1" dirty="0">
                <a:solidFill>
                  <a:srgbClr val="FF0000"/>
                </a:solidFill>
              </a:rPr>
              <a:t>Nejvíce to dlouhodobě platí u potravin (86 % spotřebitelů), drogerie (82 %) a DIY (71 %). </a:t>
            </a:r>
            <a:r>
              <a:rPr lang="cs-CZ" sz="2600" dirty="0">
                <a:solidFill>
                  <a:srgbClr val="008080"/>
                </a:solidFill>
              </a:rPr>
              <a:t>„Řada z výše uvedených spotřebitelů čte či využívá i elektronické nabídky, nicméně tištěné letáky u nich převažují ve fázi realizace nákupu. </a:t>
            </a:r>
          </a:p>
          <a:p>
            <a:r>
              <a:rPr lang="cs-CZ" sz="2600" dirty="0">
                <a:solidFill>
                  <a:srgbClr val="008080"/>
                </a:solidFill>
              </a:rPr>
              <a:t>Naopak v </a:t>
            </a:r>
            <a:r>
              <a:rPr lang="cs-CZ" sz="2600" i="1" dirty="0">
                <a:solidFill>
                  <a:srgbClr val="FF0000"/>
                </a:solidFill>
              </a:rPr>
              <a:t>segmentu elektra </a:t>
            </a:r>
            <a:r>
              <a:rPr lang="cs-CZ" sz="2600" dirty="0">
                <a:solidFill>
                  <a:srgbClr val="008080"/>
                </a:solidFill>
              </a:rPr>
              <a:t>spotřebitelé již častěji, než v minulosti využívají elektronické nabídky, zde jde o </a:t>
            </a:r>
            <a:r>
              <a:rPr lang="cs-CZ" sz="2600" b="1" dirty="0">
                <a:solidFill>
                  <a:srgbClr val="FF0000"/>
                </a:solidFill>
              </a:rPr>
              <a:t>78 % </a:t>
            </a:r>
            <a:r>
              <a:rPr lang="cs-CZ" sz="2600" dirty="0">
                <a:solidFill>
                  <a:srgbClr val="008080"/>
                </a:solidFill>
              </a:rPr>
              <a:t>spotřebitelů. Při detailnější analýze spotřebitelského chování existují také patrné rozdíly ve využívání elektronických akčních nabídek: zatímco u potravin a drogerie spotřebitelé nejčastěji na síti hledají elektronické verze letáků, v DIY nejčastěji čtou nabídky v </a:t>
            </a:r>
            <a:r>
              <a:rPr lang="cs-CZ" sz="2600" dirty="0" err="1">
                <a:solidFill>
                  <a:srgbClr val="008080"/>
                </a:solidFill>
              </a:rPr>
              <a:t>newsletterech</a:t>
            </a:r>
            <a:r>
              <a:rPr lang="cs-CZ" sz="2600" dirty="0">
                <a:solidFill>
                  <a:srgbClr val="008080"/>
                </a:solidFill>
              </a:rPr>
              <a:t> a u elektra používají srovnávače cen.“ Alternativou k letákům jsou </a:t>
            </a:r>
            <a:r>
              <a:rPr lang="cs-CZ" sz="2600" dirty="0" err="1">
                <a:solidFill>
                  <a:srgbClr val="008080"/>
                </a:solidFill>
              </a:rPr>
              <a:t>emailingy</a:t>
            </a:r>
            <a:r>
              <a:rPr lang="cs-CZ" sz="2600" dirty="0">
                <a:solidFill>
                  <a:srgbClr val="008080"/>
                </a:solidFill>
              </a:rPr>
              <a:t> a mobilní marketing….</a:t>
            </a:r>
          </a:p>
          <a:p>
            <a:r>
              <a:rPr lang="cs-CZ" sz="1400" dirty="0">
                <a:solidFill>
                  <a:srgbClr val="008080"/>
                </a:solidFill>
              </a:rPr>
              <a:t>Blíže </a:t>
            </a:r>
            <a:r>
              <a:rPr lang="cs-CZ" sz="1400" u="sng" dirty="0">
                <a:hlinkClick r:id="rId2"/>
              </a:rPr>
              <a:t>https://www.retailnews.cz/2018/07/27/prodeji-pomahaji-papirove-letaky-i-elektronicka-media/</a:t>
            </a:r>
            <a:endParaRPr lang="cs-CZ" sz="1400" dirty="0"/>
          </a:p>
          <a:p>
            <a:pPr eaLnBrk="1" hangingPunct="1">
              <a:buFontTx/>
              <a:buChar char="-"/>
              <a:defRPr/>
            </a:pPr>
            <a:endParaRPr lang="cs-CZ" b="1" dirty="0">
              <a:solidFill>
                <a:srgbClr val="000066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118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6527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15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Marketingová komunikace v MO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55688" y="900113"/>
            <a:ext cx="4716462" cy="352901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dirty="0">
                <a:solidFill>
                  <a:srgbClr val="339966"/>
                </a:solidFill>
              </a:rPr>
              <a:t>n-store komunikace v místě prodeje: </a:t>
            </a: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POP reklama </a:t>
            </a:r>
            <a:r>
              <a:rPr lang="cs-CZ" sz="2400" b="1" dirty="0">
                <a:solidFill>
                  <a:srgbClr val="339966"/>
                </a:solidFill>
              </a:rPr>
              <a:t>– (point </a:t>
            </a:r>
            <a:r>
              <a:rPr lang="cs-CZ" sz="2400" b="1" dirty="0" err="1">
                <a:solidFill>
                  <a:srgbClr val="339966"/>
                </a:solidFill>
              </a:rPr>
              <a:t>of</a:t>
            </a:r>
            <a:r>
              <a:rPr lang="cs-CZ" sz="2400" b="1" dirty="0">
                <a:solidFill>
                  <a:srgbClr val="339966"/>
                </a:solidFill>
              </a:rPr>
              <a:t> </a:t>
            </a:r>
            <a:r>
              <a:rPr lang="cs-CZ" sz="2400" b="1" dirty="0" err="1">
                <a:solidFill>
                  <a:srgbClr val="339966"/>
                </a:solidFill>
              </a:rPr>
              <a:t>purchase</a:t>
            </a:r>
            <a:r>
              <a:rPr lang="cs-CZ" sz="2400" b="1" dirty="0">
                <a:solidFill>
                  <a:srgbClr val="339966"/>
                </a:solidFill>
              </a:rPr>
              <a:t>) – </a:t>
            </a:r>
            <a:r>
              <a:rPr lang="cs-CZ" sz="2400" b="1" dirty="0">
                <a:solidFill>
                  <a:srgbClr val="FF0000"/>
                </a:solidFill>
              </a:rPr>
              <a:t>média: </a:t>
            </a:r>
            <a:r>
              <a:rPr lang="cs-CZ" sz="2400" b="1" dirty="0">
                <a:solidFill>
                  <a:srgbClr val="339966"/>
                </a:solidFill>
              </a:rPr>
              <a:t>stojany displeje, digitální média…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POS reklama </a:t>
            </a:r>
            <a:r>
              <a:rPr lang="cs-CZ" sz="2400" b="1" dirty="0">
                <a:solidFill>
                  <a:srgbClr val="339966"/>
                </a:solidFill>
              </a:rPr>
              <a:t>(point </a:t>
            </a:r>
            <a:r>
              <a:rPr lang="cs-CZ" sz="2400" b="1" dirty="0" err="1">
                <a:solidFill>
                  <a:srgbClr val="339966"/>
                </a:solidFill>
              </a:rPr>
              <a:t>of</a:t>
            </a:r>
            <a:r>
              <a:rPr lang="cs-CZ" sz="2400" b="1" dirty="0">
                <a:solidFill>
                  <a:srgbClr val="339966"/>
                </a:solidFill>
              </a:rPr>
              <a:t> </a:t>
            </a:r>
            <a:r>
              <a:rPr lang="cs-CZ" sz="2400" b="1" dirty="0" err="1">
                <a:solidFill>
                  <a:srgbClr val="339966"/>
                </a:solidFill>
              </a:rPr>
              <a:t>sale</a:t>
            </a:r>
            <a:r>
              <a:rPr lang="cs-CZ" sz="2400" b="1" dirty="0">
                <a:solidFill>
                  <a:srgbClr val="339966"/>
                </a:solidFill>
              </a:rPr>
              <a:t>) – </a:t>
            </a:r>
            <a:r>
              <a:rPr lang="cs-CZ" sz="2400" b="1" dirty="0">
                <a:solidFill>
                  <a:srgbClr val="FF0000"/>
                </a:solidFill>
              </a:rPr>
              <a:t>místa</a:t>
            </a:r>
            <a:r>
              <a:rPr lang="cs-CZ" sz="2400" b="1" dirty="0">
                <a:solidFill>
                  <a:srgbClr val="339966"/>
                </a:solidFill>
              </a:rPr>
              <a:t> - v SM, HM, diskontech….</a:t>
            </a:r>
            <a:endParaRPr lang="cs-CZ" b="1" dirty="0">
              <a:solidFill>
                <a:srgbClr val="339966"/>
              </a:solidFill>
            </a:endParaRPr>
          </a:p>
        </p:txBody>
      </p:sp>
      <p:sp>
        <p:nvSpPr>
          <p:cNvPr id="13316" name="Obdélník 2"/>
          <p:cNvSpPr>
            <a:spLocks noChangeArrowheads="1"/>
          </p:cNvSpPr>
          <p:nvPr/>
        </p:nvSpPr>
        <p:spPr bwMode="auto">
          <a:xfrm>
            <a:off x="1055688" y="4973794"/>
            <a:ext cx="4572000" cy="1200150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  <a:latin typeface="Open Sans"/>
              </a:rPr>
              <a:t>Místo prodeje je v posledních letech vnímáno jako stěžejní komunikační kanál</a:t>
            </a:r>
            <a:endParaRPr lang="cs-CZ" altLang="cs-CZ" sz="2400" b="1">
              <a:solidFill>
                <a:srgbClr val="FF0000"/>
              </a:solidFill>
            </a:endParaRPr>
          </a:p>
        </p:txBody>
      </p:sp>
      <p:sp>
        <p:nvSpPr>
          <p:cNvPr id="13317" name="TextovéPole 3"/>
          <p:cNvSpPr txBox="1">
            <a:spLocks noChangeArrowheads="1"/>
          </p:cNvSpPr>
          <p:nvPr/>
        </p:nvSpPr>
        <p:spPr bwMode="auto">
          <a:xfrm>
            <a:off x="7177088" y="1052514"/>
            <a:ext cx="3035300" cy="1939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Výrobní podniky testují komunikační nástroje přímo na prodejnách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959600" y="3465513"/>
            <a:ext cx="3708400" cy="2678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>
                <a:solidFill>
                  <a:srgbClr val="008080"/>
                </a:solidFill>
              </a:rPr>
              <a:t>Nákup: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bez stresu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pomoc při navigaci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značení regálů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barvy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emoční zóny</a:t>
            </a:r>
          </a:p>
          <a:p>
            <a:pPr marL="342900" indent="-342900" algn="ctr"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ochutnávky,…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5934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4806091" cy="1511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Cílem přednášky je osvojit si specifika marketingového řízení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 obchodních organizacích</a:t>
            </a: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Marketingové cíle obchodních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Materiální prostředí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6498" y="2636838"/>
            <a:ext cx="4942565" cy="26397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prodejna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exteriér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interiér a jeho řešení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nákupní atmosféra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</a:rPr>
              <a:t>profilace prodejen</a:t>
            </a:r>
          </a:p>
        </p:txBody>
      </p:sp>
      <p:graphicFrame>
        <p:nvGraphicFramePr>
          <p:cNvPr id="14340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9249539"/>
              </p:ext>
            </p:extLst>
          </p:nvPr>
        </p:nvGraphicFramePr>
        <p:xfrm>
          <a:off x="609600" y="1710128"/>
          <a:ext cx="4114800" cy="4322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Obrázek" r:id="rId3" imgW="2581656" imgH="1943100" progId="Word.Picture.8">
                  <p:embed/>
                </p:oleObj>
              </mc:Choice>
              <mc:Fallback>
                <p:oleObj name="Obrázek" r:id="rId3" imgW="2581656" imgH="1943100" progId="Word.Picture.8">
                  <p:embed/>
                  <p:pic>
                    <p:nvPicPr>
                      <p:cNvPr id="143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10128"/>
                        <a:ext cx="4114800" cy="4322372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6959600" y="1484314"/>
            <a:ext cx="1873250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6764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70675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Profilace prodejen - </a:t>
            </a:r>
            <a:r>
              <a:rPr lang="cs-CZ" sz="40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10670" y="2617784"/>
            <a:ext cx="10303773" cy="340201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 </a:t>
            </a:r>
            <a:r>
              <a:rPr lang="cs-CZ" b="1" i="1" dirty="0">
                <a:solidFill>
                  <a:srgbClr val="FF0000"/>
                </a:solidFill>
              </a:rPr>
              <a:t>Maloobchodní síť </a:t>
            </a:r>
            <a:r>
              <a:rPr lang="cs-CZ" b="1" i="1" dirty="0" err="1">
                <a:solidFill>
                  <a:srgbClr val="FF0000"/>
                </a:solidFill>
              </a:rPr>
              <a:t>Bala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08080"/>
                </a:solidFill>
              </a:rPr>
              <a:t>je nezávislá </a:t>
            </a:r>
            <a:r>
              <a:rPr lang="cs-CZ" dirty="0" err="1">
                <a:solidFill>
                  <a:srgbClr val="008080"/>
                </a:solidFill>
              </a:rPr>
              <a:t>franchisingová</a:t>
            </a:r>
            <a:r>
              <a:rPr lang="cs-CZ" dirty="0">
                <a:solidFill>
                  <a:srgbClr val="008080"/>
                </a:solidFill>
              </a:rPr>
              <a:t> maloobchodní síť v ČR, která působí v potravinářském obchodě. Síť </a:t>
            </a:r>
            <a:r>
              <a:rPr lang="cs-CZ" dirty="0" err="1">
                <a:solidFill>
                  <a:srgbClr val="008080"/>
                </a:solidFill>
              </a:rPr>
              <a:t>Bala</a:t>
            </a:r>
            <a:r>
              <a:rPr lang="cs-CZ" dirty="0">
                <a:solidFill>
                  <a:srgbClr val="008080"/>
                </a:solidFill>
              </a:rPr>
              <a:t> sdružuje více než 1000 členů po celé ČR s ryze českým kapitálem. Síť zajišťuje prostředky pro jednotnou vizualizaci a profilaci prodejen, které jsou součástí sítě. </a:t>
            </a:r>
          </a:p>
          <a:p>
            <a:pPr>
              <a:defRPr/>
            </a:pPr>
            <a:r>
              <a:rPr lang="cs-CZ" dirty="0">
                <a:solidFill>
                  <a:srgbClr val="008080"/>
                </a:solidFill>
              </a:rPr>
              <a:t>Tato vizualizace se týká </a:t>
            </a:r>
            <a:r>
              <a:rPr lang="cs-CZ" b="1" dirty="0">
                <a:solidFill>
                  <a:srgbClr val="FF0000"/>
                </a:solidFill>
              </a:rPr>
              <a:t>jednotného vzhledu prodejen, jednotného vzhledu cenovek, tabulí či pracovních oděvů a celkové nákupní atmosféry.</a:t>
            </a:r>
          </a:p>
          <a:p>
            <a:pPr>
              <a:defRPr/>
            </a:pPr>
            <a:endParaRPr lang="cs-CZ" b="1" dirty="0">
              <a:solidFill>
                <a:srgbClr val="008080"/>
              </a:solidFill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3753967" y="1255559"/>
            <a:ext cx="1873250" cy="9366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8479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339966"/>
                </a:solidFill>
              </a:rPr>
              <a:t>Lidé – interní marketing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6460" y="1905000"/>
            <a:ext cx="4814342" cy="3983334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0066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Zaměstnanci: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vzdělání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výběr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motivace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vystupování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mezilidské   vztahy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postoje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Zákazníci: (CRM)-řízení vztahů se zákazníky</a:t>
            </a:r>
          </a:p>
        </p:txBody>
      </p:sp>
      <p:pic>
        <p:nvPicPr>
          <p:cNvPr id="15364" name="Picture 8" descr="PE02097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355" y="1905000"/>
            <a:ext cx="4038600" cy="4114800"/>
          </a:xfrm>
          <a:solidFill>
            <a:srgbClr val="990000"/>
          </a:solidFill>
        </p:spPr>
      </p:pic>
      <p:sp>
        <p:nvSpPr>
          <p:cNvPr id="15365" name="Line 9"/>
          <p:cNvSpPr>
            <a:spLocks noChangeShapeType="1"/>
          </p:cNvSpPr>
          <p:nvPr/>
        </p:nvSpPr>
        <p:spPr bwMode="auto">
          <a:xfrm flipV="1">
            <a:off x="3360739" y="1471613"/>
            <a:ext cx="1438275" cy="144462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2855913" y="6308726"/>
            <a:ext cx="1008062" cy="730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3022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9085289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CRM jako součást přechodu transakčního marketingu na relační marketing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7853624" cy="3690755"/>
          </a:xfrm>
          <a:solidFill>
            <a:srgbClr val="008080"/>
          </a:solidFill>
        </p:spPr>
        <p:txBody>
          <a:bodyPr/>
          <a:lstStyle/>
          <a:p>
            <a:pPr algn="just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Zákazník se již nezajímá jen o izolovaný produkt, ale hledá </a:t>
            </a:r>
            <a:r>
              <a:rPr lang="cs-CZ" b="1" dirty="0">
                <a:solidFill>
                  <a:srgbClr val="FFFF00"/>
                </a:solidFill>
              </a:rPr>
              <a:t>komplexní proces, </a:t>
            </a:r>
            <a:r>
              <a:rPr lang="cs-CZ" b="1" dirty="0">
                <a:solidFill>
                  <a:schemeClr val="bg1"/>
                </a:solidFill>
              </a:rPr>
              <a:t>službu, která mu přinese hodnotu, kterou potřebuje.</a:t>
            </a:r>
          </a:p>
          <a:p>
            <a:pPr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V tradičním marketingu je základním nástrojem marketingu produkt, v relačním marketingu je to vztah, jaký firma vytváří se zákazníkem, přičemž produkt je součástí tohoto vztahu.</a:t>
            </a:r>
            <a:r>
              <a:rPr lang="cs-CZ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C9A1B97-5AF5-4CC2-923A-62C309A8F94B}"/>
              </a:ext>
            </a:extLst>
          </p:cNvPr>
          <p:cNvSpPr txBox="1"/>
          <p:nvPr/>
        </p:nvSpPr>
        <p:spPr>
          <a:xfrm>
            <a:off x="9053565" y="3151188"/>
            <a:ext cx="243170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Produkt x vztah</a:t>
            </a:r>
          </a:p>
        </p:txBody>
      </p:sp>
    </p:spTree>
    <p:extLst>
      <p:ext uri="{BB962C8B-B14F-4D97-AF65-F5344CB8AC3E}">
        <p14:creationId xmlns:p14="http://schemas.microsoft.com/office/powerpoint/2010/main" val="1690970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83343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CRM v maloobchodě – specifika - </a:t>
            </a:r>
            <a:r>
              <a:rPr lang="cs-CZ" sz="40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6288" y="1716193"/>
            <a:ext cx="9531246" cy="4894262"/>
          </a:xfrm>
          <a:solidFill>
            <a:srgbClr val="008080"/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Závislost CRM na preferencích a produktu</a:t>
            </a:r>
          </a:p>
          <a:p>
            <a:pPr eaLnBrk="1" hangingPunct="1">
              <a:defRPr/>
            </a:pPr>
            <a:r>
              <a:rPr lang="cs-CZ" dirty="0">
                <a:solidFill>
                  <a:schemeClr val="bg1"/>
                </a:solidFill>
              </a:rPr>
              <a:t> úroveň osobního prodeje (odlišnost v SM, specializovaných prodejnách, v diskontech…)</a:t>
            </a:r>
          </a:p>
          <a:p>
            <a:pPr marL="0" indent="0">
              <a:buNone/>
              <a:defRPr/>
            </a:pPr>
            <a:r>
              <a:rPr lang="cs-CZ" dirty="0"/>
              <a:t>   </a:t>
            </a:r>
          </a:p>
          <a:p>
            <a:pPr eaLnBrk="1" hangingPunct="1">
              <a:defRPr/>
            </a:pPr>
            <a:r>
              <a:rPr lang="cs-CZ" b="1" dirty="0">
                <a:solidFill>
                  <a:srgbClr val="FFFF00"/>
                </a:solidFill>
              </a:rPr>
              <a:t>Supermarket  </a:t>
            </a:r>
            <a:r>
              <a:rPr lang="cs-CZ" dirty="0"/>
              <a:t>               x    </a:t>
            </a:r>
            <a:r>
              <a:rPr lang="cs-CZ" b="1" dirty="0">
                <a:solidFill>
                  <a:srgbClr val="FFFF00"/>
                </a:solidFill>
              </a:rPr>
              <a:t>Specializovaný prodej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Nízká úroveň obsluhy      x    vysoká úroveň obsluhy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Nízká potřeba znalostí     x    vysoká potřeba znalosti  o zboží                                    o zboží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 Ziskové rozpětí nízké       x      ziskové rozpětí vysoké </a:t>
            </a:r>
          </a:p>
        </p:txBody>
      </p:sp>
      <p:sp>
        <p:nvSpPr>
          <p:cNvPr id="17412" name="Šipka doprava 1"/>
          <p:cNvSpPr>
            <a:spLocks noChangeArrowheads="1"/>
          </p:cNvSpPr>
          <p:nvPr/>
        </p:nvSpPr>
        <p:spPr bwMode="auto">
          <a:xfrm>
            <a:off x="415431" y="3356769"/>
            <a:ext cx="1008062" cy="431800"/>
          </a:xfrm>
          <a:prstGeom prst="rightArrow">
            <a:avLst>
              <a:gd name="adj1" fmla="val 50000"/>
              <a:gd name="adj2" fmla="val 50031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90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615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Procesy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1054982"/>
            <a:ext cx="4321175" cy="39654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operativní management (</a:t>
            </a:r>
            <a:r>
              <a:rPr lang="cs-CZ" sz="2400" b="1" dirty="0">
                <a:solidFill>
                  <a:srgbClr val="FF0000"/>
                </a:solidFill>
              </a:rPr>
              <a:t>metody </a:t>
            </a:r>
            <a:r>
              <a:rPr lang="cs-CZ" sz="2400" b="1" dirty="0" err="1">
                <a:solidFill>
                  <a:srgbClr val="FF0000"/>
                </a:solidFill>
              </a:rPr>
              <a:t>org</a:t>
            </a:r>
            <a:r>
              <a:rPr lang="cs-CZ" sz="2400" b="1" dirty="0">
                <a:solidFill>
                  <a:srgbClr val="FF0000"/>
                </a:solidFill>
              </a:rPr>
              <a:t>. práce: časové studie, pohybové studie, </a:t>
            </a:r>
            <a:r>
              <a:rPr lang="cs-CZ" sz="2400" b="1" dirty="0">
                <a:solidFill>
                  <a:srgbClr val="008080"/>
                </a:solidFill>
              </a:rPr>
              <a:t>…)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organizace obchod. provozu, pracovní postupy, pracovní režimy…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forma prodeje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usměrňování pohybu zákazníka (</a:t>
            </a:r>
            <a:r>
              <a:rPr lang="cs-CZ" sz="2400" b="1" dirty="0">
                <a:solidFill>
                  <a:srgbClr val="FF0000"/>
                </a:solidFill>
              </a:rPr>
              <a:t>teplotní mapy, kinogramy…)</a:t>
            </a:r>
            <a:endParaRPr lang="cs-CZ" sz="2400" dirty="0">
              <a:solidFill>
                <a:srgbClr val="CC0000"/>
              </a:solidFill>
            </a:endParaRPr>
          </a:p>
        </p:txBody>
      </p:sp>
      <p:pic>
        <p:nvPicPr>
          <p:cNvPr id="20484" name="Picture 8" descr="BD05515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1" y="908051"/>
            <a:ext cx="3827463" cy="4259263"/>
          </a:xfrm>
          <a:solidFill>
            <a:srgbClr val="990000"/>
          </a:solidFill>
        </p:spPr>
      </p:pic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1025" y="5395913"/>
            <a:ext cx="8359775" cy="1169987"/>
          </a:xfrm>
          <a:solidFill>
            <a:srgbClr val="008080"/>
          </a:solidFill>
          <a:ln w="57150">
            <a:solidFill>
              <a:srgbClr val="CC0000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Partnerství: zákazníci, soukromý i veřejný sektor, zájmové organizace a společenstva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961" y="3612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999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 animBg="1"/>
      <p:bldP spid="47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0"/>
            <a:ext cx="8879174" cy="13843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Vztah marketingového a finančního veden</a:t>
            </a:r>
            <a:r>
              <a:rPr lang="cs-CZ" sz="4000" b="1" dirty="0"/>
              <a:t>í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09600" y="2122487"/>
            <a:ext cx="4038600" cy="3124069"/>
          </a:xfrm>
          <a:solidFill>
            <a:srgbClr val="CCFFFF"/>
          </a:solidFill>
          <a:ln w="38100">
            <a:solidFill>
              <a:srgbClr val="000066"/>
            </a:solidFill>
          </a:ln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  <a:defRPr/>
            </a:pPr>
            <a:r>
              <a:rPr lang="cs-CZ" sz="2600" b="1" dirty="0">
                <a:solidFill>
                  <a:srgbClr val="FF0000"/>
                </a:solidFill>
              </a:rPr>
              <a:t>Finanční vedení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Finanční výkonnost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defenzíva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konzervativnost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pesimismus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Heslo: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FF0000"/>
                </a:solidFill>
              </a:rPr>
              <a:t>zdůvodňovat „proč to nejde“</a:t>
            </a:r>
          </a:p>
          <a:p>
            <a:pPr eaLnBrk="1" hangingPunct="1">
              <a:defRPr/>
            </a:pPr>
            <a:endParaRPr lang="cs-CZ" sz="1800" b="1" dirty="0">
              <a:solidFill>
                <a:srgbClr val="000066"/>
              </a:solidFill>
            </a:endParaRPr>
          </a:p>
          <a:p>
            <a:pPr eaLnBrk="1" hangingPunct="1">
              <a:defRPr/>
            </a:pPr>
            <a:endParaRPr lang="cs-CZ" sz="24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5049186" y="2158206"/>
            <a:ext cx="4439587" cy="3088349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Marketingové vedení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Pozice na trhu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agresivita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přemýšlivost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</a:rPr>
              <a:t>optimismus</a:t>
            </a:r>
          </a:p>
          <a:p>
            <a:pPr eaLnBrk="1" hangingPunct="1"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Heslo: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FF0000"/>
                </a:solidFill>
              </a:rPr>
              <a:t>„udělejme to“</a:t>
            </a:r>
          </a:p>
          <a:p>
            <a:pPr eaLnBrk="1" hangingPunct="1">
              <a:defRPr/>
            </a:pPr>
            <a:endParaRPr lang="cs-CZ" sz="1800" dirty="0">
              <a:solidFill>
                <a:srgbClr val="000066"/>
              </a:solidFill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858187" y="5459413"/>
            <a:ext cx="8229600" cy="12140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sz="24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rgbClr val="CC0000"/>
                </a:solidFill>
              </a:rPr>
              <a:t>                                              </a:t>
            </a:r>
            <a:r>
              <a:rPr lang="cs-CZ" sz="2600" b="1" dirty="0">
                <a:solidFill>
                  <a:srgbClr val="008080"/>
                </a:solidFill>
              </a:rPr>
              <a:t>Přirozené napětí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rgbClr val="008080"/>
                </a:solidFill>
              </a:rPr>
              <a:t>                                Vlastní systém kontroly a rovnováhy</a:t>
            </a:r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>
            <a:off x="4195216" y="5411571"/>
            <a:ext cx="1152525" cy="342900"/>
          </a:xfrm>
          <a:prstGeom prst="leftRightArrow">
            <a:avLst>
              <a:gd name="adj1" fmla="val 50000"/>
              <a:gd name="adj2" fmla="val 67222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72196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Důsledky neexistence rovnováhy mezi finančním a marketingovým vedením: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4313"/>
            <a:ext cx="9505950" cy="5040312"/>
          </a:xfrm>
          <a:solidFill>
            <a:srgbClr val="00808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>
                <a:solidFill>
                  <a:srgbClr val="FFFF00"/>
                </a:solidFill>
              </a:rPr>
              <a:t>Jestliže má finanční vedení převahu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>
                <a:solidFill>
                  <a:schemeClr val="bg1"/>
                </a:solidFill>
              </a:rPr>
              <a:t>společnost neodpovídá na požadavky trhu či není konkurenceschopná.</a:t>
            </a:r>
          </a:p>
          <a:p>
            <a:pPr eaLnBrk="1" hangingPunct="1">
              <a:buFontTx/>
              <a:buNone/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rgbClr val="FFFF00"/>
                </a:solidFill>
              </a:rPr>
              <a:t>Jestliže má převahu marketingové vedení: </a:t>
            </a:r>
            <a:r>
              <a:rPr lang="cs-CZ" b="1" dirty="0">
                <a:solidFill>
                  <a:schemeClr val="bg1"/>
                </a:solidFill>
              </a:rPr>
              <a:t>společnost se vyčerpá, zbankrotuje.</a:t>
            </a:r>
          </a:p>
          <a:p>
            <a:pPr eaLnBrk="1" hangingPunct="1">
              <a:buFontTx/>
              <a:buNone/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Vztah mezi finanční a marketingovou strategií představuje uzavřený koloběh, který začíná nápadem a finanční strategií -sortimentní strategií-technologickou strategií  a končí  marketingovou strategii a následně finanční strategií.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19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6" y="300039"/>
            <a:ext cx="9842500" cy="6985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Vztah mezi finanční a marketingovou strategií</a:t>
            </a:r>
            <a:br>
              <a:rPr lang="cs-CZ" sz="4000" b="1" dirty="0">
                <a:solidFill>
                  <a:srgbClr val="008080"/>
                </a:solidFill>
              </a:rPr>
            </a:br>
            <a:endParaRPr lang="cs-CZ" sz="4000" b="1" dirty="0">
              <a:solidFill>
                <a:srgbClr val="00808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619" y="729457"/>
            <a:ext cx="8640762" cy="5688012"/>
          </a:xfrm>
          <a:solidFill>
            <a:srgbClr val="00808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Koloběh vztahu </a:t>
            </a:r>
          </a:p>
        </p:txBody>
      </p:sp>
      <p:sp>
        <p:nvSpPr>
          <p:cNvPr id="21508" name="Ovál 4"/>
          <p:cNvSpPr>
            <a:spLocks noChangeArrowheads="1"/>
          </p:cNvSpPr>
          <p:nvPr/>
        </p:nvSpPr>
        <p:spPr bwMode="auto">
          <a:xfrm>
            <a:off x="3648075" y="2228851"/>
            <a:ext cx="4895850" cy="37433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09" name="Ovál 5"/>
          <p:cNvSpPr>
            <a:spLocks noChangeArrowheads="1"/>
          </p:cNvSpPr>
          <p:nvPr/>
        </p:nvSpPr>
        <p:spPr bwMode="auto">
          <a:xfrm>
            <a:off x="1828801" y="3024189"/>
            <a:ext cx="2016125" cy="8159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Nápad</a:t>
            </a:r>
          </a:p>
        </p:txBody>
      </p:sp>
      <p:cxnSp>
        <p:nvCxnSpPr>
          <p:cNvPr id="21510" name="Přímá spojnice se šipkou 7"/>
          <p:cNvCxnSpPr>
            <a:cxnSpLocks noChangeShapeType="1"/>
          </p:cNvCxnSpPr>
          <p:nvPr/>
        </p:nvCxnSpPr>
        <p:spPr bwMode="auto">
          <a:xfrm flipV="1">
            <a:off x="4151314" y="2997201"/>
            <a:ext cx="504825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Přímá spojnice se šipkou 9"/>
          <p:cNvCxnSpPr>
            <a:cxnSpLocks noChangeShapeType="1"/>
          </p:cNvCxnSpPr>
          <p:nvPr/>
        </p:nvCxnSpPr>
        <p:spPr bwMode="auto">
          <a:xfrm flipV="1">
            <a:off x="4943476" y="2492376"/>
            <a:ext cx="720725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Přímá spojnice se šipkou 11"/>
          <p:cNvCxnSpPr>
            <a:cxnSpLocks noChangeShapeType="1"/>
          </p:cNvCxnSpPr>
          <p:nvPr/>
        </p:nvCxnSpPr>
        <p:spPr bwMode="auto">
          <a:xfrm>
            <a:off x="6024563" y="2492376"/>
            <a:ext cx="1008062" cy="144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Přímá spojnice se šipkou 13"/>
          <p:cNvCxnSpPr>
            <a:cxnSpLocks noChangeShapeType="1"/>
          </p:cNvCxnSpPr>
          <p:nvPr/>
        </p:nvCxnSpPr>
        <p:spPr bwMode="auto">
          <a:xfrm>
            <a:off x="7248525" y="2781300"/>
            <a:ext cx="647700" cy="503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Přímá spojnice se šipkou 15"/>
          <p:cNvCxnSpPr>
            <a:cxnSpLocks noChangeShapeType="1"/>
          </p:cNvCxnSpPr>
          <p:nvPr/>
        </p:nvCxnSpPr>
        <p:spPr bwMode="auto">
          <a:xfrm>
            <a:off x="8040689" y="3573463"/>
            <a:ext cx="358775" cy="5270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Přímá spojnice se šipkou 17"/>
          <p:cNvCxnSpPr>
            <a:cxnSpLocks noChangeShapeType="1"/>
          </p:cNvCxnSpPr>
          <p:nvPr/>
        </p:nvCxnSpPr>
        <p:spPr bwMode="auto">
          <a:xfrm flipH="1">
            <a:off x="7751764" y="4365625"/>
            <a:ext cx="504825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Přímá spojnice se šipkou 19"/>
          <p:cNvCxnSpPr>
            <a:cxnSpLocks noChangeShapeType="1"/>
          </p:cNvCxnSpPr>
          <p:nvPr/>
        </p:nvCxnSpPr>
        <p:spPr bwMode="auto">
          <a:xfrm flipH="1">
            <a:off x="6816725" y="5292725"/>
            <a:ext cx="755650" cy="368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Přímá spojnice se šipkou 21"/>
          <p:cNvCxnSpPr>
            <a:cxnSpLocks noChangeShapeType="1"/>
          </p:cNvCxnSpPr>
          <p:nvPr/>
        </p:nvCxnSpPr>
        <p:spPr bwMode="auto">
          <a:xfrm flipH="1">
            <a:off x="5664200" y="5732463"/>
            <a:ext cx="863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Přímá spojnice se šipkou 23"/>
          <p:cNvCxnSpPr>
            <a:cxnSpLocks noChangeShapeType="1"/>
          </p:cNvCxnSpPr>
          <p:nvPr/>
        </p:nvCxnSpPr>
        <p:spPr bwMode="auto">
          <a:xfrm flipH="1" flipV="1">
            <a:off x="4656138" y="5292725"/>
            <a:ext cx="792162" cy="368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Přímá spojnice se šipkou 25"/>
          <p:cNvCxnSpPr>
            <a:cxnSpLocks noChangeShapeType="1"/>
          </p:cNvCxnSpPr>
          <p:nvPr/>
        </p:nvCxnSpPr>
        <p:spPr bwMode="auto">
          <a:xfrm flipH="1" flipV="1">
            <a:off x="4008439" y="4689476"/>
            <a:ext cx="395287" cy="468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Přímá spojnice se šipkou 27"/>
          <p:cNvCxnSpPr>
            <a:cxnSpLocks noChangeShapeType="1"/>
          </p:cNvCxnSpPr>
          <p:nvPr/>
        </p:nvCxnSpPr>
        <p:spPr bwMode="auto">
          <a:xfrm flipH="1" flipV="1">
            <a:off x="3503613" y="4198939"/>
            <a:ext cx="361950" cy="1666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1" name="Ovál 28"/>
          <p:cNvSpPr>
            <a:spLocks noChangeArrowheads="1"/>
          </p:cNvSpPr>
          <p:nvPr/>
        </p:nvSpPr>
        <p:spPr bwMode="auto">
          <a:xfrm>
            <a:off x="4602163" y="1290639"/>
            <a:ext cx="3060700" cy="9413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Sortimentní strategie</a:t>
            </a:r>
          </a:p>
        </p:txBody>
      </p:sp>
      <p:sp>
        <p:nvSpPr>
          <p:cNvPr id="21522" name="Ovál 29"/>
          <p:cNvSpPr>
            <a:spLocks noChangeArrowheads="1"/>
          </p:cNvSpPr>
          <p:nvPr/>
        </p:nvSpPr>
        <p:spPr bwMode="auto">
          <a:xfrm>
            <a:off x="7032625" y="3463925"/>
            <a:ext cx="3124201" cy="9017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Technologická strategie</a:t>
            </a:r>
          </a:p>
        </p:txBody>
      </p:sp>
      <p:sp>
        <p:nvSpPr>
          <p:cNvPr id="21523" name="Ovál 31"/>
          <p:cNvSpPr>
            <a:spLocks noChangeArrowheads="1"/>
          </p:cNvSpPr>
          <p:nvPr/>
        </p:nvSpPr>
        <p:spPr bwMode="auto">
          <a:xfrm>
            <a:off x="4845051" y="5194300"/>
            <a:ext cx="2817813" cy="1055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Marketingová strategie</a:t>
            </a:r>
          </a:p>
        </p:txBody>
      </p:sp>
      <p:sp>
        <p:nvSpPr>
          <p:cNvPr id="21524" name="Ovál 33"/>
          <p:cNvSpPr>
            <a:spLocks noChangeArrowheads="1"/>
          </p:cNvSpPr>
          <p:nvPr/>
        </p:nvSpPr>
        <p:spPr bwMode="auto">
          <a:xfrm>
            <a:off x="1847851" y="3981451"/>
            <a:ext cx="2409356" cy="9747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/>
              <a:t>Finanční strategie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07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9455150" cy="56426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Úpadky obchodních organizací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413"/>
            <a:ext cx="9455150" cy="5040312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Nesoulad mezi marketingovou a finanční strategií může vést k bankrotu.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Důvody </a:t>
            </a:r>
            <a:r>
              <a:rPr lang="cs-CZ" b="1" dirty="0">
                <a:solidFill>
                  <a:srgbClr val="008080"/>
                </a:solidFill>
              </a:rPr>
              <a:t>bankrotu mají širší charakter: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ekonomické a finanční příčiny (nedostatečný růst tržeb</a:t>
            </a:r>
            <a:r>
              <a:rPr lang="cs-CZ" b="1">
                <a:solidFill>
                  <a:srgbClr val="008080"/>
                </a:solidFill>
              </a:rPr>
              <a:t>, závazky)</a:t>
            </a:r>
            <a:endParaRPr lang="cs-CZ" b="1" dirty="0">
              <a:solidFill>
                <a:srgbClr val="00808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nedostatek zkušeností manažerů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nedbalost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podvody, krádeže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b="1" dirty="0">
                <a:solidFill>
                  <a:srgbClr val="990033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Na riziko podnikání v obchodě má také vliv výběr sortimentu a riziko jeho prodeje (módní zboží, technologie...).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8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Marketingové cíle obchodních organizací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8"/>
            <a:ext cx="6046958" cy="30463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 Vývoj marketingu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Marketingové cíle a rozhodnutí maloobchodních  a velkoobchodních firem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 Marketingový mix obchodu a maloobchodu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Vztah mezi marketingovou a finanční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strategií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  Úpadky obchodních organizací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824459" y="333375"/>
            <a:ext cx="9157741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824458" y="1611314"/>
            <a:ext cx="10897849" cy="474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Marketing se vyvíjel od tradičního marketingu ke vztahovému (</a:t>
            </a:r>
            <a:r>
              <a:rPr lang="cs-CZ" sz="2800" b="1" dirty="0">
                <a:solidFill>
                  <a:srgbClr val="FF0000"/>
                </a:solidFill>
              </a:rPr>
              <a:t>od</a:t>
            </a:r>
            <a:r>
              <a:rPr lang="cs-CZ" sz="2800" b="1" dirty="0">
                <a:solidFill>
                  <a:srgbClr val="00808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1.0 ke 2.0 a 3.0 a 4.0</a:t>
            </a:r>
            <a:r>
              <a:rPr lang="cs-CZ" sz="2800" b="1" dirty="0">
                <a:solidFill>
                  <a:srgbClr val="008080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Maloobchodní firmy a velkoobchodní firmy si stanovují své </a:t>
            </a:r>
            <a:r>
              <a:rPr lang="cs-CZ" sz="2800" b="1" dirty="0">
                <a:solidFill>
                  <a:srgbClr val="FF0000"/>
                </a:solidFill>
              </a:rPr>
              <a:t>cíle a činí marketingová</a:t>
            </a:r>
            <a:r>
              <a:rPr lang="cs-CZ" sz="2800" b="1" dirty="0">
                <a:solidFill>
                  <a:srgbClr val="660033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rozhodnutí </a:t>
            </a:r>
            <a:endParaRPr lang="cs-CZ" sz="2800" b="1" dirty="0">
              <a:solidFill>
                <a:srgbClr val="660033"/>
              </a:solidFill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Marketingový mix v obchodě </a:t>
            </a:r>
            <a:r>
              <a:rPr lang="cs-CZ" sz="2800" b="1" dirty="0">
                <a:solidFill>
                  <a:srgbClr val="008080"/>
                </a:solidFill>
              </a:rPr>
              <a:t>(maloobchodě) může mít rozšířenou podobu (7P), pokud ne, tak materiální prostředí, lidi a procesy řešíme v rámci distribuce, resp. dostupnosti zboží a služeb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Ve firmě by měla být </a:t>
            </a:r>
            <a:r>
              <a:rPr lang="cs-CZ" sz="2800" b="1" dirty="0">
                <a:solidFill>
                  <a:srgbClr val="FF0000"/>
                </a:solidFill>
              </a:rPr>
              <a:t>rovnováha</a:t>
            </a:r>
            <a:r>
              <a:rPr lang="cs-CZ" sz="2800" b="1" dirty="0">
                <a:solidFill>
                  <a:srgbClr val="660033"/>
                </a:solidFill>
              </a:rPr>
              <a:t> </a:t>
            </a:r>
            <a:r>
              <a:rPr lang="cs-CZ" sz="2800" b="1">
                <a:solidFill>
                  <a:srgbClr val="FF0000"/>
                </a:solidFill>
              </a:rPr>
              <a:t>mezi finančním </a:t>
            </a:r>
            <a:r>
              <a:rPr lang="cs-CZ" sz="2800" b="1" dirty="0">
                <a:solidFill>
                  <a:srgbClr val="FF0000"/>
                </a:solidFill>
              </a:rPr>
              <a:t>a marketingovým vedením</a:t>
            </a:r>
            <a:endParaRPr lang="cs-CZ" sz="2800" b="1" dirty="0">
              <a:solidFill>
                <a:srgbClr val="660033"/>
              </a:solidFill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Úpadky OO </a:t>
            </a:r>
            <a:r>
              <a:rPr lang="cs-CZ" sz="2800" b="1" dirty="0">
                <a:solidFill>
                  <a:srgbClr val="008080"/>
                </a:solidFill>
              </a:rPr>
              <a:t>mají podobné příčiny jako ostatní firmy, specifickou příčinou může být charakter sortimentu.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24" y="419725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Vývoj marketingu: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Přechod od transakčního marketingu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k relačnímu (Marketing 1.0-4.0)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744" y="2253080"/>
            <a:ext cx="8131258" cy="401280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1,0 (1950-2000), tradiční marketing</a:t>
            </a:r>
            <a:endParaRPr lang="cs-CZ" sz="2400" b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Cíle: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nalezení takového množství zákazníků, jak to je jen možné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FF0000"/>
                </a:solidFill>
              </a:rPr>
              <a:t>masový marketing </a:t>
            </a:r>
            <a:r>
              <a:rPr lang="cs-CZ" sz="2400" b="1" dirty="0">
                <a:solidFill>
                  <a:srgbClr val="008080"/>
                </a:solidFill>
              </a:rPr>
              <a:t>soustřeďující se na nové zákazníky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zpřesňování definice značky (povědomí a představa)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využití IT ke zvýšení prodejní výkonnosti a efektivity.</a:t>
            </a:r>
          </a:p>
          <a:p>
            <a:pPr>
              <a:spcBef>
                <a:spcPts val="0"/>
              </a:spcBef>
              <a:buNone/>
              <a:defRPr/>
            </a:pPr>
            <a:endParaRPr lang="cs-CZ" sz="2400" b="1" i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2.0 (1980 - ), relační marketing</a:t>
            </a:r>
            <a:endParaRPr lang="cs-CZ" sz="2400" b="1" dirty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Cíle: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vývoj toho správného produktu pro cenné (hodnotné) zákazníky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008080"/>
                </a:solidFill>
              </a:rPr>
              <a:t>budování </a:t>
            </a:r>
            <a:r>
              <a:rPr lang="cs-CZ" sz="2400" b="1" dirty="0">
                <a:solidFill>
                  <a:srgbClr val="FF0000"/>
                </a:solidFill>
              </a:rPr>
              <a:t>přímého zákaznického vztahu a dlouhodobé </a:t>
            </a:r>
            <a:r>
              <a:rPr lang="cs-CZ" sz="2400" b="1" dirty="0">
                <a:solidFill>
                  <a:srgbClr val="008080"/>
                </a:solidFill>
              </a:rPr>
              <a:t>zákaznické důvěry.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B9B160E-55B0-4068-BF60-E325B8D7ECF3}"/>
              </a:ext>
            </a:extLst>
          </p:cNvPr>
          <p:cNvSpPr txBox="1"/>
          <p:nvPr/>
        </p:nvSpPr>
        <p:spPr>
          <a:xfrm>
            <a:off x="8874724" y="1444523"/>
            <a:ext cx="2408895" cy="286232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FF0000"/>
                </a:solidFill>
              </a:rPr>
              <a:t>ignorace  segmentů,   zaměření na celý trh, oslovení celé spotřebitelské základny , intenzivní reklama,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FF0000"/>
                </a:solidFill>
              </a:rPr>
              <a:t>(Coca </a:t>
            </a:r>
            <a:r>
              <a:rPr lang="cs-CZ" sz="2000" dirty="0" err="1">
                <a:solidFill>
                  <a:srgbClr val="FF0000"/>
                </a:solidFill>
              </a:rPr>
              <a:t>cola</a:t>
            </a:r>
            <a:r>
              <a:rPr lang="cs-CZ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AFE21DF7-511F-4CA0-B284-792983B9F78D}"/>
              </a:ext>
            </a:extLst>
          </p:cNvPr>
          <p:cNvSpPr/>
          <p:nvPr/>
        </p:nvSpPr>
        <p:spPr>
          <a:xfrm>
            <a:off x="7697037" y="3167742"/>
            <a:ext cx="512466" cy="26125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Rozvoz Coca-Cola 0,5l | Caruso Pizza Brno">
            <a:extLst>
              <a:ext uri="{FF2B5EF4-FFF2-40B4-BE49-F238E27FC236}">
                <a16:creationId xmlns:a16="http://schemas.microsoft.com/office/drawing/2014/main" id="{355B471A-5A61-4E27-A589-3BB600F55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3619" y="2996921"/>
            <a:ext cx="763675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ztah zákazníka ke značce v digitálním světě | MediaGuru">
            <a:extLst>
              <a:ext uri="{FF2B5EF4-FFF2-40B4-BE49-F238E27FC236}">
                <a16:creationId xmlns:a16="http://schemas.microsoft.com/office/drawing/2014/main" id="{B3148D47-7473-46FE-9089-725A82F83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531" y="4787025"/>
            <a:ext cx="27527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Šipka: doprava 8">
            <a:extLst>
              <a:ext uri="{FF2B5EF4-FFF2-40B4-BE49-F238E27FC236}">
                <a16:creationId xmlns:a16="http://schemas.microsoft.com/office/drawing/2014/main" id="{AB07A4D6-57E2-4C2A-9F32-DC50E407692E}"/>
              </a:ext>
            </a:extLst>
          </p:cNvPr>
          <p:cNvSpPr/>
          <p:nvPr/>
        </p:nvSpPr>
        <p:spPr>
          <a:xfrm>
            <a:off x="7747279" y="5862375"/>
            <a:ext cx="512466" cy="26125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8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Vývoj marketingu: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Přechod od transakčního marketingu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k relačnímu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674" y="1402080"/>
            <a:ext cx="7605137" cy="53276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3.0  (relační marketing a CRM)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chemeClr val="accent5">
                    <a:lumMod val="25000"/>
                  </a:schemeClr>
                </a:solidFill>
              </a:rPr>
              <a:t>holistický přístup k zákazníkům - řízení hodnoty zákazníka </a:t>
            </a:r>
            <a:r>
              <a:rPr lang="cs-CZ" sz="2400" b="1" dirty="0">
                <a:solidFill>
                  <a:srgbClr val="FF0000"/>
                </a:solidFill>
              </a:rPr>
              <a:t>(interní marketing, výkonový, vztahový, integrovaný)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chemeClr val="accent5">
                    <a:lumMod val="25000"/>
                  </a:schemeClr>
                </a:solidFill>
              </a:rPr>
              <a:t>zákazníci jsou zastánci značky, uvědomělí, pomáhají ji budovat. </a:t>
            </a:r>
          </a:p>
          <a:p>
            <a:pPr>
              <a:spcBef>
                <a:spcPts val="0"/>
              </a:spcBef>
              <a:defRPr/>
            </a:pPr>
            <a:endParaRPr lang="cs-CZ" sz="2400" b="1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i="1" dirty="0">
                <a:solidFill>
                  <a:srgbClr val="000066"/>
                </a:solidFill>
              </a:rPr>
              <a:t>Marketing 4.0  (relační marketing a CRM)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přechod k digitálnímu marketingu </a:t>
            </a:r>
            <a:r>
              <a:rPr lang="cs-CZ" sz="2400" b="1" dirty="0">
                <a:solidFill>
                  <a:srgbClr val="FF0000"/>
                </a:solidFill>
              </a:rPr>
              <a:t>(internet, mobily, tablety…)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dosažení loajální zákaznické základny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rozšíření humanistického marketingu, humanizace značky </a:t>
            </a:r>
            <a:r>
              <a:rPr lang="cs-CZ" sz="2400" b="1" dirty="0">
                <a:solidFill>
                  <a:srgbClr val="FF0000"/>
                </a:solidFill>
              </a:rPr>
              <a:t>(smyslový marketing)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humanizace prostoru prodeje </a:t>
            </a:r>
            <a:r>
              <a:rPr lang="cs-CZ" sz="2400" b="1" dirty="0">
                <a:solidFill>
                  <a:srgbClr val="FF0000"/>
                </a:solidFill>
              </a:rPr>
              <a:t>(př.: nové prodejny </a:t>
            </a:r>
            <a:r>
              <a:rPr lang="cs-CZ" sz="2400" b="1" dirty="0" err="1">
                <a:solidFill>
                  <a:srgbClr val="FF0000"/>
                </a:solidFill>
              </a:rPr>
              <a:t>Datart</a:t>
            </a:r>
            <a:r>
              <a:rPr lang="cs-CZ" sz="2400" b="1" dirty="0">
                <a:solidFill>
                  <a:srgbClr val="FF0000"/>
                </a:solidFill>
              </a:rPr>
              <a:t> - HP </a:t>
            </a:r>
            <a:r>
              <a:rPr lang="cs-CZ" sz="2400" b="1" dirty="0" err="1">
                <a:solidFill>
                  <a:srgbClr val="FF0000"/>
                </a:solidFill>
              </a:rPr>
              <a:t>Tronic</a:t>
            </a:r>
            <a:r>
              <a:rPr lang="cs-CZ" sz="2400" b="1" dirty="0">
                <a:solidFill>
                  <a:srgbClr val="FF0000"/>
                </a:solidFill>
              </a:rPr>
              <a:t> -</a:t>
            </a:r>
            <a:r>
              <a:rPr lang="cs-CZ" sz="2400" b="1" dirty="0" err="1">
                <a:solidFill>
                  <a:srgbClr val="FF0000"/>
                </a:solidFill>
              </a:rPr>
              <a:t>Euronics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</a:p>
          <a:p>
            <a:pPr>
              <a:defRPr/>
            </a:pPr>
            <a:r>
              <a:rPr lang="cs-CZ" sz="2400" b="1" dirty="0" err="1">
                <a:solidFill>
                  <a:srgbClr val="008080"/>
                </a:solidFill>
              </a:rPr>
              <a:t>omnichannelové</a:t>
            </a:r>
            <a:r>
              <a:rPr lang="cs-CZ" sz="2400" b="1" dirty="0">
                <a:solidFill>
                  <a:srgbClr val="008080"/>
                </a:solidFill>
              </a:rPr>
              <a:t> strategie – </a:t>
            </a:r>
            <a:r>
              <a:rPr lang="cs-CZ" sz="2400" b="1" dirty="0">
                <a:solidFill>
                  <a:srgbClr val="FF0000"/>
                </a:solidFill>
              </a:rPr>
              <a:t>(více prodejních a komunikačních kanálů, </a:t>
            </a:r>
            <a:r>
              <a:rPr lang="cs-CZ" sz="2400" b="1" dirty="0" err="1">
                <a:solidFill>
                  <a:srgbClr val="FF0000"/>
                </a:solidFill>
              </a:rPr>
              <a:t>Takko</a:t>
            </a:r>
            <a:r>
              <a:rPr lang="cs-CZ" sz="2400" b="1" dirty="0">
                <a:solidFill>
                  <a:srgbClr val="FF0000"/>
                </a:solidFill>
              </a:rPr>
              <a:t>, …).</a:t>
            </a:r>
          </a:p>
          <a:p>
            <a:pPr>
              <a:defRPr/>
            </a:pPr>
            <a:endParaRPr lang="cs-CZ" sz="2000" b="1" dirty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cs-CZ" sz="2000" b="1" dirty="0">
              <a:solidFill>
                <a:schemeClr val="accent5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4100" name="Picture 4" descr="41 nástrojů pro digitální marketing a on-line byznys">
            <a:extLst>
              <a:ext uri="{FF2B5EF4-FFF2-40B4-BE49-F238E27FC236}">
                <a16:creationId xmlns:a16="http://schemas.microsoft.com/office/drawing/2014/main" id="{720D81FA-2912-4505-8F2E-F7D9FE20D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059" y="4586759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84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4.0 Humanistický marketing </a:t>
            </a:r>
            <a:r>
              <a:rPr lang="cs-CZ" sz="3200" b="1" dirty="0">
                <a:solidFill>
                  <a:srgbClr val="008080"/>
                </a:solidFill>
              </a:rPr>
              <a:t>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574" y="1080073"/>
            <a:ext cx="7214013" cy="53276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Humanistický marketing – ekologický, </a:t>
            </a:r>
            <a:r>
              <a:rPr lang="cs-CZ" sz="2400" b="1" dirty="0" err="1">
                <a:solidFill>
                  <a:srgbClr val="008080"/>
                </a:solidFill>
              </a:rPr>
              <a:t>společensko</a:t>
            </a:r>
            <a:r>
              <a:rPr lang="cs-CZ" sz="2400" b="1" dirty="0">
                <a:solidFill>
                  <a:srgbClr val="008080"/>
                </a:solidFill>
              </a:rPr>
              <a:t> etický …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Humanizace značky </a:t>
            </a:r>
            <a:r>
              <a:rPr lang="cs-CZ" sz="2400" b="1" dirty="0">
                <a:solidFill>
                  <a:srgbClr val="FF0000"/>
                </a:solidFill>
              </a:rPr>
              <a:t>(smyslový marketing – sluch, čich, hmat, zrak, chuť)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Cílem smyslového marketingu je: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 zprostředkovat nabídku na základě  smyslového vnímání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navodit při nakupování pozitivní</a:t>
            </a:r>
            <a:r>
              <a:rPr lang="cs-CZ" sz="2400" b="1" dirty="0">
                <a:solidFill>
                  <a:srgbClr val="008080"/>
                </a:solidFill>
              </a:rPr>
              <a:t> zážitek </a:t>
            </a:r>
            <a:r>
              <a:rPr lang="cs-CZ" sz="2400" dirty="0">
                <a:solidFill>
                  <a:srgbClr val="008080"/>
                </a:solidFill>
              </a:rPr>
              <a:t>a podílet se na vytváření </a:t>
            </a:r>
            <a:r>
              <a:rPr lang="cs-CZ" sz="2400" b="1" dirty="0">
                <a:solidFill>
                  <a:srgbClr val="008080"/>
                </a:solidFill>
              </a:rPr>
              <a:t>emoční vazby </a:t>
            </a:r>
            <a:r>
              <a:rPr lang="cs-CZ" sz="2400" dirty="0">
                <a:solidFill>
                  <a:srgbClr val="008080"/>
                </a:solidFill>
              </a:rPr>
              <a:t>na místo prodeje, produkt či jeho značku. </a:t>
            </a:r>
          </a:p>
          <a:p>
            <a:pPr>
              <a:defRPr/>
            </a:pPr>
            <a:endParaRPr lang="cs-CZ" sz="2400" dirty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FF0000"/>
                </a:solidFill>
              </a:rPr>
              <a:t>Hudba</a:t>
            </a:r>
            <a:r>
              <a:rPr lang="cs-CZ" sz="2400" b="1" dirty="0">
                <a:solidFill>
                  <a:srgbClr val="990000"/>
                </a:solidFill>
              </a:rPr>
              <a:t> – tempo hudby, styl, geografický původ, navození soukromí, odbourání stresu….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>
                <a:solidFill>
                  <a:srgbClr val="FF0000"/>
                </a:solidFill>
              </a:rPr>
              <a:t>Vůně</a:t>
            </a:r>
            <a:r>
              <a:rPr lang="cs-CZ" sz="2400" b="1" dirty="0">
                <a:solidFill>
                  <a:srgbClr val="990000"/>
                </a:solidFill>
              </a:rPr>
              <a:t> – vnímání kvality zboží a služeb, vnímání času v místě prodeje, snížení cenové citlivosti, spojení vůně s chutí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593" y="44970"/>
            <a:ext cx="1464833" cy="1127893"/>
          </a:xfrm>
          <a:prstGeom prst="rect">
            <a:avLst/>
          </a:prstGeom>
        </p:spPr>
      </p:pic>
      <p:pic>
        <p:nvPicPr>
          <p:cNvPr id="5122" name="Picture 2" descr="56 Smysly ideas | školka, učení, předškoláci">
            <a:extLst>
              <a:ext uri="{FF2B5EF4-FFF2-40B4-BE49-F238E27FC236}">
                <a16:creationId xmlns:a16="http://schemas.microsoft.com/office/drawing/2014/main" id="{EC5E3236-2E67-42A0-85C0-B87F2C63D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651" y="2042850"/>
            <a:ext cx="4220307" cy="320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05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Marketing 4.0 Humanistický marketing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4319" y="1402080"/>
            <a:ext cx="10530956" cy="53276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r>
              <a:rPr lang="cs-CZ" sz="6000" b="1" dirty="0">
                <a:solidFill>
                  <a:srgbClr val="FF0000"/>
                </a:solidFill>
              </a:rPr>
              <a:t>Nejčastější využití smyslového marketingu</a:t>
            </a:r>
            <a:r>
              <a:rPr lang="cs-CZ" sz="6000" dirty="0">
                <a:solidFill>
                  <a:srgbClr val="FF0000"/>
                </a:solidFill>
              </a:rPr>
              <a:t> </a:t>
            </a:r>
            <a:r>
              <a:rPr lang="cs-CZ" sz="6000" dirty="0"/>
              <a:t>v místě prodeje:</a:t>
            </a:r>
          </a:p>
          <a:p>
            <a:r>
              <a:rPr lang="cs-CZ" sz="6000" dirty="0"/>
              <a:t>zvýraznění </a:t>
            </a:r>
            <a:r>
              <a:rPr lang="cs-CZ" sz="6000" b="1" dirty="0"/>
              <a:t>barev a materiálů </a:t>
            </a:r>
            <a:r>
              <a:rPr lang="cs-CZ" sz="6000" dirty="0"/>
              <a:t>v prodejně </a:t>
            </a:r>
          </a:p>
          <a:p>
            <a:pPr marL="0" indent="0">
              <a:buNone/>
            </a:pPr>
            <a:r>
              <a:rPr lang="cs-CZ" sz="6000" dirty="0"/>
              <a:t>     (vůně dřeva, květin, posečené louky, zvuk vody)</a:t>
            </a:r>
          </a:p>
          <a:p>
            <a:r>
              <a:rPr lang="cs-CZ" sz="6000" dirty="0"/>
              <a:t>umocnění specifického </a:t>
            </a:r>
            <a:r>
              <a:rPr lang="cs-CZ" sz="6000" b="1" dirty="0"/>
              <a:t>geografického prvku </a:t>
            </a:r>
          </a:p>
          <a:p>
            <a:pPr marL="0" indent="0">
              <a:buNone/>
            </a:pPr>
            <a:r>
              <a:rPr lang="cs-CZ" sz="6000" dirty="0"/>
              <a:t>    (jazyk, hudební styl, typická vůně)</a:t>
            </a:r>
          </a:p>
          <a:p>
            <a:r>
              <a:rPr lang="cs-CZ" sz="6000" b="1" dirty="0"/>
              <a:t>motivace spotřebitele </a:t>
            </a:r>
            <a:r>
              <a:rPr lang="cs-CZ" sz="6000" dirty="0"/>
              <a:t>k určitému typu jeho chování </a:t>
            </a:r>
          </a:p>
          <a:p>
            <a:pPr marL="0" indent="0">
              <a:buNone/>
            </a:pPr>
            <a:r>
              <a:rPr lang="cs-CZ" sz="6000" dirty="0"/>
              <a:t>    (zpomalení, zrychlení, uklidnění)</a:t>
            </a:r>
          </a:p>
          <a:p>
            <a:r>
              <a:rPr lang="cs-CZ" sz="6000" dirty="0"/>
              <a:t>ukázka luxusu  (vůně u klenotů)</a:t>
            </a:r>
          </a:p>
          <a:p>
            <a:r>
              <a:rPr lang="cs-CZ" sz="6000" dirty="0"/>
              <a:t>zajištění soukromí</a:t>
            </a:r>
          </a:p>
          <a:p>
            <a:r>
              <a:rPr lang="cs-CZ" sz="6000" dirty="0"/>
              <a:t>zvýšení návštěvnosti.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5000" dirty="0">
                <a:solidFill>
                  <a:srgbClr val="000066"/>
                </a:solidFill>
              </a:rPr>
              <a:t>Limbický systém – se nachází v mozku a slouží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5000" dirty="0">
                <a:solidFill>
                  <a:srgbClr val="000066"/>
                </a:solidFill>
              </a:rPr>
              <a:t>k vyhodnocování informací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5000" dirty="0">
                <a:solidFill>
                  <a:srgbClr val="000066"/>
                </a:solidFill>
              </a:rPr>
              <a:t>Dopamin – jeden z hormonů štěstí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50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cs-CZ" sz="1400" dirty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3000" dirty="0">
                <a:solidFill>
                  <a:srgbClr val="000066"/>
                </a:solidFill>
              </a:rPr>
              <a:t>Blíže https://www.mistoprodeje.cz/obsah/pos-aktuality/vyuzitim-smysloveho-marketingu-vyrazne-vylepsite-misto-prodeje-tim-ovlivnite-spotrebitelske-chovani/</a:t>
            </a:r>
            <a:endParaRPr lang="cs-CZ" sz="3000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593" y="44970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10AA368-CF84-405F-86A6-FD2524B0E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1968501"/>
            <a:ext cx="3895725" cy="34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8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Marketing 4.0 Humanizace prostoru  prodeje – </a:t>
            </a:r>
            <a:r>
              <a:rPr lang="cs-CZ" sz="3200" b="1" dirty="0">
                <a:solidFill>
                  <a:srgbClr val="FF0000"/>
                </a:solidFill>
              </a:rPr>
              <a:t>případová studie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4319" y="1402080"/>
            <a:ext cx="10530956" cy="532765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</a:rPr>
              <a:t>Příkladem mohou být prodejny českého elektro prodejce </a:t>
            </a:r>
            <a:r>
              <a:rPr lang="cs-CZ" sz="2400" b="1" dirty="0" err="1">
                <a:solidFill>
                  <a:srgbClr val="FF0000"/>
                </a:solidFill>
              </a:rPr>
              <a:t>Datart</a:t>
            </a:r>
            <a:r>
              <a:rPr lang="cs-CZ" sz="2400" b="1" dirty="0">
                <a:solidFill>
                  <a:srgbClr val="FF0000"/>
                </a:solidFill>
              </a:rPr>
              <a:t>, který otevírá „Prodejny pro 21 století.“</a:t>
            </a:r>
          </a:p>
          <a:p>
            <a:r>
              <a:rPr lang="cs-CZ" sz="2400" dirty="0">
                <a:solidFill>
                  <a:srgbClr val="008080"/>
                </a:solidFill>
              </a:rPr>
              <a:t>Hlavním motivem unikátního konceptu je </a:t>
            </a:r>
            <a:r>
              <a:rPr lang="cs-CZ" sz="2400" b="1" dirty="0">
                <a:solidFill>
                  <a:srgbClr val="FF0000"/>
                </a:solidFill>
              </a:rPr>
              <a:t>humanizace</a:t>
            </a:r>
            <a:r>
              <a:rPr lang="cs-CZ" sz="2400" b="1" dirty="0">
                <a:solidFill>
                  <a:srgbClr val="008080"/>
                </a:solidFill>
              </a:rPr>
              <a:t> prostoru</a:t>
            </a:r>
            <a:r>
              <a:rPr lang="cs-CZ" sz="2400" dirty="0">
                <a:solidFill>
                  <a:srgbClr val="008080"/>
                </a:solidFill>
              </a:rPr>
              <a:t>. Důraz je kladen na </a:t>
            </a:r>
            <a:r>
              <a:rPr lang="cs-CZ" sz="2400" b="1" i="1" dirty="0">
                <a:solidFill>
                  <a:srgbClr val="FF0000"/>
                </a:solidFill>
              </a:rPr>
              <a:t>polidštění</a:t>
            </a:r>
            <a:r>
              <a:rPr lang="cs-CZ" sz="2400" dirty="0">
                <a:solidFill>
                  <a:srgbClr val="008080"/>
                </a:solidFill>
              </a:rPr>
              <a:t> prostoru, přehlednost vystaveného zboží, snazší orientaci a pohyb v prodejně při použití nových materiálů a technologií.</a:t>
            </a:r>
          </a:p>
          <a:p>
            <a:pPr>
              <a:spcBef>
                <a:spcPts val="0"/>
              </a:spcBef>
              <a:defRPr/>
            </a:pPr>
            <a:endParaRPr lang="cs-CZ" sz="2000" b="1" dirty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2400" i="1" dirty="0">
                <a:solidFill>
                  <a:srgbClr val="008080"/>
                </a:solidFill>
              </a:rPr>
              <a:t>Přírodní odstíny zelené, více dřevěných prvků. </a:t>
            </a:r>
          </a:p>
          <a:p>
            <a:pPr>
              <a:spcBef>
                <a:spcPts val="0"/>
              </a:spcBef>
              <a:defRPr/>
            </a:pPr>
            <a:r>
              <a:rPr lang="cs-CZ" sz="2400" i="1" dirty="0">
                <a:solidFill>
                  <a:srgbClr val="008080"/>
                </a:solidFill>
              </a:rPr>
              <a:t>Rozšíření uliček a vyčlenění prostoru pro odpočinek.</a:t>
            </a:r>
          </a:p>
          <a:p>
            <a:pPr>
              <a:spcBef>
                <a:spcPts val="0"/>
              </a:spcBef>
              <a:defRPr/>
            </a:pPr>
            <a:r>
              <a:rPr lang="cs-CZ" sz="2400" i="1" dirty="0">
                <a:solidFill>
                  <a:srgbClr val="008080"/>
                </a:solidFill>
              </a:rPr>
              <a:t>Speciální vůně </a:t>
            </a:r>
            <a:r>
              <a:rPr lang="cs-CZ" sz="2400" i="1" dirty="0" err="1">
                <a:solidFill>
                  <a:srgbClr val="008080"/>
                </a:solidFill>
              </a:rPr>
              <a:t>Datart</a:t>
            </a:r>
            <a:r>
              <a:rPr lang="cs-CZ" sz="2400" i="1" dirty="0">
                <a:solidFill>
                  <a:srgbClr val="008080"/>
                </a:solidFill>
              </a:rPr>
              <a:t>, kterou zákazníci ucítí v celé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i="1" dirty="0">
                <a:solidFill>
                  <a:srgbClr val="008080"/>
                </a:solidFill>
              </a:rPr>
              <a:t>   prodejně.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i="1" dirty="0">
                <a:solidFill>
                  <a:srgbClr val="008080"/>
                </a:solidFill>
              </a:rPr>
              <a:t>   Šetrnost k přírodnímu prostředí, úspora el. Energie.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i="1" dirty="0">
                <a:solidFill>
                  <a:srgbClr val="008080"/>
                </a:solidFill>
              </a:rPr>
              <a:t>   Po modernizaci se meziročně zvýšily tržby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i="1" dirty="0">
                <a:solidFill>
                  <a:srgbClr val="008080"/>
                </a:solidFill>
              </a:rPr>
              <a:t>   o více než 30 %.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i="1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1400" i="1" dirty="0"/>
              <a:t>Blíže: https://www.mistoprodeje.cz/obsah/pos-aktuality/nejmodernejsi-prodejna-datart-je-nyni-v-ostrave</a:t>
            </a:r>
            <a:r>
              <a:rPr lang="cs-CZ" sz="2400" i="1" dirty="0"/>
              <a:t>/</a:t>
            </a: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593" y="44970"/>
            <a:ext cx="1464833" cy="112789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43BB0F-6B60-47B3-8252-366CA010E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3275330"/>
            <a:ext cx="3181350" cy="260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2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4613" y="44970"/>
            <a:ext cx="8229600" cy="11255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4.0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Omnichannel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983" y="1170508"/>
            <a:ext cx="8367647" cy="4665345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„</a:t>
            </a:r>
            <a:r>
              <a:rPr lang="cs-CZ" b="1" dirty="0" err="1">
                <a:solidFill>
                  <a:srgbClr val="FF0000"/>
                </a:solidFill>
              </a:rPr>
              <a:t>Omnichannel</a:t>
            </a:r>
            <a:r>
              <a:rPr lang="cs-CZ" dirty="0"/>
              <a:t>“ je považován za budoucnost prodeje. </a:t>
            </a:r>
          </a:p>
          <a:p>
            <a:pPr>
              <a:defRPr/>
            </a:pPr>
            <a:r>
              <a:rPr lang="cs-CZ" dirty="0"/>
              <a:t>Firmy</a:t>
            </a:r>
            <a:r>
              <a:rPr lang="cs-CZ" b="1" dirty="0">
                <a:solidFill>
                  <a:srgbClr val="FF0000"/>
                </a:solidFill>
              </a:rPr>
              <a:t> kombinují </a:t>
            </a:r>
            <a:r>
              <a:rPr lang="cs-CZ" dirty="0"/>
              <a:t>více komunikačních kanálů a nabízejí zákazníkům své produkty všude tam, kde je to technologicky možné. </a:t>
            </a:r>
          </a:p>
          <a:p>
            <a:pPr>
              <a:defRPr/>
            </a:pPr>
            <a:r>
              <a:rPr lang="cs-CZ" dirty="0"/>
              <a:t>Využívají se </a:t>
            </a:r>
            <a:r>
              <a:rPr lang="cs-CZ" b="1" dirty="0">
                <a:solidFill>
                  <a:srgbClr val="FF0000"/>
                </a:solidFill>
              </a:rPr>
              <a:t>všechny dostupné kanály </a:t>
            </a:r>
            <a:r>
              <a:rPr lang="cs-CZ" dirty="0"/>
              <a:t>ke komunikaci a kontaktu se zákazníky:</a:t>
            </a:r>
          </a:p>
          <a:p>
            <a:pPr>
              <a:defRPr/>
            </a:pPr>
            <a:r>
              <a:rPr lang="cs-CZ" dirty="0"/>
              <a:t>Při </a:t>
            </a:r>
            <a:r>
              <a:rPr lang="cs-CZ" b="1" dirty="0">
                <a:solidFill>
                  <a:srgbClr val="FF0000"/>
                </a:solidFill>
              </a:rPr>
              <a:t>online komunikaci </a:t>
            </a:r>
            <a:r>
              <a:rPr lang="cs-CZ" dirty="0"/>
              <a:t>se využívají zbožové vyhledávače, srovnávače, reklamní kampaně, sociální sítě, e-maily, SMS zprávy. </a:t>
            </a:r>
          </a:p>
          <a:p>
            <a:pPr>
              <a:defRPr/>
            </a:pPr>
            <a:r>
              <a:rPr lang="cs-CZ" dirty="0"/>
              <a:t>Při </a:t>
            </a:r>
            <a:r>
              <a:rPr lang="cs-CZ" b="1" dirty="0">
                <a:solidFill>
                  <a:srgbClr val="FF0000"/>
                </a:solidFill>
              </a:rPr>
              <a:t>off-line kontaktu </a:t>
            </a:r>
            <a:r>
              <a:rPr lang="cs-CZ" dirty="0"/>
              <a:t>lze použít obrazovky na prodejnách (kiosky), produktové letáky, billboardy atd. </a:t>
            </a:r>
          </a:p>
          <a:p>
            <a:pPr>
              <a:defRPr/>
            </a:pPr>
            <a:r>
              <a:rPr lang="cs-CZ" dirty="0"/>
              <a:t>K </a:t>
            </a:r>
            <a:r>
              <a:rPr lang="cs-CZ" b="1" dirty="0">
                <a:solidFill>
                  <a:srgbClr val="FF0000"/>
                </a:solidFill>
              </a:rPr>
              <a:t>propojení všech kanálů </a:t>
            </a:r>
            <a:r>
              <a:rPr lang="cs-CZ" dirty="0"/>
              <a:t>potřebují firmy mít silné technologické zázemí, což může být náročné.</a:t>
            </a: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593" y="44970"/>
            <a:ext cx="1464833" cy="1127893"/>
          </a:xfrm>
          <a:prstGeom prst="rect">
            <a:avLst/>
          </a:prstGeom>
        </p:spPr>
      </p:pic>
      <p:pic>
        <p:nvPicPr>
          <p:cNvPr id="6146" name="Picture 2" descr="Omnichannel a multichannel, jaký je rozdíl? - Blog | EXPANDO">
            <a:extLst>
              <a:ext uri="{FF2B5EF4-FFF2-40B4-BE49-F238E27FC236}">
                <a16:creationId xmlns:a16="http://schemas.microsoft.com/office/drawing/2014/main" id="{8150C1EE-2161-48D4-B46D-43C81B2CB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857" y="2162855"/>
            <a:ext cx="3235569" cy="253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D31B9184-BD04-4903-A962-8EA0676E4B32}"/>
              </a:ext>
            </a:extLst>
          </p:cNvPr>
          <p:cNvCxnSpPr/>
          <p:nvPr/>
        </p:nvCxnSpPr>
        <p:spPr>
          <a:xfrm flipV="1">
            <a:off x="7757327" y="4320791"/>
            <a:ext cx="1416818" cy="88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5417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2098</Words>
  <Application>Microsoft Office PowerPoint</Application>
  <PresentationFormat>Širokoúhlá obrazovka</PresentationFormat>
  <Paragraphs>269</Paragraphs>
  <Slides>30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Open Sans</vt:lpstr>
      <vt:lpstr>Tahoma</vt:lpstr>
      <vt:lpstr>Times New Roman</vt:lpstr>
      <vt:lpstr>Motiv Office</vt:lpstr>
      <vt:lpstr>Obrázek</vt:lpstr>
      <vt:lpstr>  Marketingové cíle obchodních organizací</vt:lpstr>
      <vt:lpstr>Prezentace aplikace PowerPoint</vt:lpstr>
      <vt:lpstr>Prezentace aplikace PowerPoint</vt:lpstr>
      <vt:lpstr>Vývoj marketingu: Přechod od transakčního marketingu  k relačnímu (Marketing 1.0-4.0)</vt:lpstr>
      <vt:lpstr>Vývoj marketingu: Přechod od transakčního marketingu  k relačnímu</vt:lpstr>
      <vt:lpstr>Marketing 4.0 Humanistický marketing - praxe</vt:lpstr>
      <vt:lpstr>Marketing 4.0 Humanistický marketing - praxe</vt:lpstr>
      <vt:lpstr>Marketing 4.0 Humanizace prostoru  prodeje – případová studie</vt:lpstr>
      <vt:lpstr>Marketing 4.0 Omnichannel - praxe</vt:lpstr>
      <vt:lpstr>Marketingové cíle a rozhodnutí maloobchodu  a velkoobchodu </vt:lpstr>
      <vt:lpstr>Produkt</vt:lpstr>
      <vt:lpstr>Maloobchodní značky (privátní značky)</vt:lpstr>
      <vt:lpstr>Merchandising – případová studie</vt:lpstr>
      <vt:lpstr>Category management – případová studie</vt:lpstr>
      <vt:lpstr>Cena</vt:lpstr>
      <vt:lpstr>Místo</vt:lpstr>
      <vt:lpstr>Marketingová komunikace</vt:lpstr>
      <vt:lpstr>Papírová verze převažuje?  případová studie</vt:lpstr>
      <vt:lpstr>Marketingová komunikace v MO</vt:lpstr>
      <vt:lpstr>Materiální prostředí</vt:lpstr>
      <vt:lpstr>Profilace prodejen - praxe</vt:lpstr>
      <vt:lpstr>Lidé – interní marketing</vt:lpstr>
      <vt:lpstr>CRM jako součást přechodu transakčního marketingu na relační marketing</vt:lpstr>
      <vt:lpstr>CRM v maloobchodě – specifika - praxe</vt:lpstr>
      <vt:lpstr>Procesy</vt:lpstr>
      <vt:lpstr>Vztah marketingového a finančního vedení</vt:lpstr>
      <vt:lpstr>Důsledky neexistence rovnováhy mezi finančním a marketingovým vedením: </vt:lpstr>
      <vt:lpstr>Vztah mezi finanční a marketingovou strategií </vt:lpstr>
      <vt:lpstr>Úpadky obchodních organizací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169</cp:revision>
  <dcterms:created xsi:type="dcterms:W3CDTF">2016-11-25T20:36:16Z</dcterms:created>
  <dcterms:modified xsi:type="dcterms:W3CDTF">2022-03-06T10:32:47Z</dcterms:modified>
</cp:coreProperties>
</file>