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63" r:id="rId4"/>
    <p:sldId id="343" r:id="rId5"/>
    <p:sldId id="325" r:id="rId6"/>
    <p:sldId id="328" r:id="rId7"/>
    <p:sldId id="337" r:id="rId8"/>
    <p:sldId id="326" r:id="rId9"/>
    <p:sldId id="338" r:id="rId10"/>
    <p:sldId id="327" r:id="rId11"/>
    <p:sldId id="339" r:id="rId12"/>
    <p:sldId id="329" r:id="rId13"/>
    <p:sldId id="330" r:id="rId14"/>
    <p:sldId id="332" r:id="rId15"/>
    <p:sldId id="333" r:id="rId16"/>
    <p:sldId id="331" r:id="rId17"/>
    <p:sldId id="340" r:id="rId18"/>
    <p:sldId id="341" r:id="rId19"/>
    <p:sldId id="344" r:id="rId20"/>
    <p:sldId id="334" r:id="rId21"/>
    <p:sldId id="342" r:id="rId22"/>
    <p:sldId id="335" r:id="rId23"/>
    <p:sldId id="345" r:id="rId24"/>
    <p:sldId id="336" r:id="rId25"/>
    <p:sldId id="324" r:id="rId2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2336" autoAdjust="0"/>
  </p:normalViewPr>
  <p:slideViewPr>
    <p:cSldViewPr snapToGrid="0">
      <p:cViewPr varScale="1">
        <p:scale>
          <a:sx n="80" d="100"/>
          <a:sy n="80" d="100"/>
        </p:scale>
        <p:origin x="77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BA824-12C1-4D2A-8701-A8D9592850D3}" type="datetimeFigureOut">
              <a:rPr lang="cs-CZ" smtClean="0"/>
              <a:t>10.10.2020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15905E-F08C-4E22-BC16-58B332AD27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0229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5905E-F08C-4E22-BC16-58B332AD276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7177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DB0B59-8E4C-4ECF-8360-956B182FDCAE}" type="slidenum">
              <a:rPr lang="cs-CZ" altLang="cs-CZ" smtClean="0"/>
              <a:pPr>
                <a:spcBef>
                  <a:spcPct val="0"/>
                </a:spcBef>
              </a:pPr>
              <a:t>4</a:t>
            </a:fld>
            <a:endParaRPr lang="cs-CZ" altLang="cs-CZ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506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6C05A9-8E10-43E6-9F64-85FD254FE693}" type="slidenum">
              <a:rPr lang="cs-CZ" altLang="cs-CZ" smtClean="0"/>
              <a:pPr>
                <a:spcBef>
                  <a:spcPct val="0"/>
                </a:spcBef>
              </a:pPr>
              <a:t>5</a:t>
            </a:fld>
            <a:endParaRPr lang="cs-CZ" altLang="cs-CZ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593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DB0B59-8E4C-4ECF-8360-956B182FDCAE}" type="slidenum">
              <a:rPr lang="cs-CZ" altLang="cs-CZ" smtClean="0"/>
              <a:pPr>
                <a:spcBef>
                  <a:spcPct val="0"/>
                </a:spcBef>
              </a:pPr>
              <a:t>6</a:t>
            </a:fld>
            <a:endParaRPr lang="cs-CZ" altLang="cs-CZ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110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6C05A9-8E10-43E6-9F64-85FD254FE693}" type="slidenum">
              <a:rPr lang="cs-CZ" altLang="cs-CZ" smtClean="0"/>
              <a:pPr>
                <a:spcBef>
                  <a:spcPct val="0"/>
                </a:spcBef>
              </a:pPr>
              <a:t>7</a:t>
            </a:fld>
            <a:endParaRPr lang="cs-CZ" altLang="cs-CZ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316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737429-F58E-4BEE-BBEE-A8E339FE5F28}" type="slidenum">
              <a:rPr lang="cs-CZ" altLang="cs-CZ" smtClean="0"/>
              <a:pPr>
                <a:spcBef>
                  <a:spcPct val="0"/>
                </a:spcBef>
              </a:pPr>
              <a:t>8</a:t>
            </a:fld>
            <a:endParaRPr lang="cs-CZ" altLang="cs-CZ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929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10.10.2020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10.10.2020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10.10.2020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986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3ECBC-367F-4F6E-97F8-378F9661BAEC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1196204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2835F-7BC4-4113-BF76-130B1DD00129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66479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2167" y="228600"/>
            <a:ext cx="11387667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02167" y="1600200"/>
            <a:ext cx="11387667" cy="21732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02167" y="3925889"/>
            <a:ext cx="11387667" cy="2173287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89A1B-8C66-4EFB-816A-3BBBC74A3BB0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4546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02167" y="228600"/>
            <a:ext cx="11387667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02168" y="1600200"/>
            <a:ext cx="5592233" cy="21732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1" y="1600200"/>
            <a:ext cx="5592233" cy="21732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02168" y="3925889"/>
            <a:ext cx="5592233" cy="2173287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7601" y="3925889"/>
            <a:ext cx="5592233" cy="2173287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D0B57-CEA1-44F2-8EAD-58A35AF7350C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57655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10.10.2020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10.10.2020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10.10.2020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10.10.2020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10.10.2020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10.10.2020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10.10.2020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10.10.2020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10.10.2020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4" r:id="rId15"/>
    <p:sldLayoutId id="214748366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Ba%C5%A5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wmf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-sa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cs.wikipedia.org/wiki/Ba%C5%A5a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s://www.mondoallarovescia.com/non-mangiate-al-mcdonalds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echdesignweek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alexmonhart.com/front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1" y="752054"/>
            <a:ext cx="2266000" cy="174477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35360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23392" y="932723"/>
            <a:ext cx="6816757" cy="288032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 algn="ctr"/>
            <a:br>
              <a:rPr lang="cs-CZ" sz="5400" dirty="0"/>
            </a:br>
            <a:br>
              <a:rPr lang="cs-CZ" sz="5400" dirty="0"/>
            </a:br>
            <a:r>
              <a:rPr lang="cs-CZ" sz="5400" b="1" dirty="0"/>
              <a:t>Strategie obchodních organizací</a:t>
            </a:r>
            <a:endParaRPr lang="en-GB" sz="5333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9274729" y="4965171"/>
            <a:ext cx="2688299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Halina </a:t>
            </a:r>
            <a:r>
              <a:rPr lang="cs-CZ" altLang="cs-CZ" sz="12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Starzyczná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 předmětu</a:t>
            </a:r>
          </a:p>
          <a:p>
            <a:pPr algn="r"/>
            <a:endParaRPr lang="en-GB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832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987581" y="148151"/>
            <a:ext cx="8540750" cy="46355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3200" b="1" dirty="0">
                <a:solidFill>
                  <a:srgbClr val="008080"/>
                </a:solidFill>
              </a:rPr>
              <a:t>Užší a širší vymezení poslání - </a:t>
            </a:r>
            <a:r>
              <a:rPr lang="cs-CZ" sz="3200" b="1" dirty="0">
                <a:solidFill>
                  <a:srgbClr val="FF0000"/>
                </a:solidFill>
              </a:rPr>
              <a:t>praxe</a:t>
            </a:r>
          </a:p>
        </p:txBody>
      </p:sp>
      <p:sp>
        <p:nvSpPr>
          <p:cNvPr id="34821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785474" y="701288"/>
            <a:ext cx="9527759" cy="2303462"/>
          </a:xfr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8080"/>
            </a:solidFill>
          </a:ln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cs-CZ" sz="2400" b="1" u="sng" dirty="0">
                <a:solidFill>
                  <a:srgbClr val="FF0000"/>
                </a:solidFill>
              </a:rPr>
              <a:t>Prodej automobilů Škoda (užší vymezení)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cs-CZ" sz="2400" b="1" dirty="0">
                <a:solidFill>
                  <a:srgbClr val="FF0000"/>
                </a:solidFill>
              </a:rPr>
              <a:t>Výhoda: </a:t>
            </a:r>
            <a:r>
              <a:rPr lang="cs-CZ" sz="2400" b="1" dirty="0">
                <a:solidFill>
                  <a:srgbClr val="800000"/>
                </a:solidFill>
              </a:rPr>
              <a:t>specializace, méně dodavatelů, typizace prodeje a technologie, kvalifikace personálu s hlubokými znalostmi o sortimentu, relativně silný globalizační potenciál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cs-CZ" sz="2400" b="1" dirty="0">
                <a:solidFill>
                  <a:srgbClr val="FF0000"/>
                </a:solidFill>
              </a:rPr>
              <a:t>Nevýhoda:</a:t>
            </a:r>
            <a:r>
              <a:rPr lang="cs-CZ" sz="2400" b="1" dirty="0">
                <a:solidFill>
                  <a:schemeClr val="bg2"/>
                </a:solidFill>
              </a:rPr>
              <a:t> </a:t>
            </a:r>
            <a:r>
              <a:rPr lang="cs-CZ" sz="2400" b="1" dirty="0">
                <a:solidFill>
                  <a:srgbClr val="800000"/>
                </a:solidFill>
              </a:rPr>
              <a:t>silná závislost na životním cyklu výrobku a vývoji poptávky a na konkurentech se substituty.</a:t>
            </a:r>
            <a:endParaRPr lang="cs-CZ" sz="2400" b="1" dirty="0">
              <a:solidFill>
                <a:schemeClr val="bg2"/>
              </a:solidFill>
            </a:endParaRPr>
          </a:p>
        </p:txBody>
      </p:sp>
      <p:sp>
        <p:nvSpPr>
          <p:cNvPr id="34822" name="Rectangle 6"/>
          <p:cNvSpPr>
            <a:spLocks noGrp="1" noRot="1" noChangeArrowheads="1"/>
          </p:cNvSpPr>
          <p:nvPr>
            <p:ph sz="half" idx="2"/>
          </p:nvPr>
        </p:nvSpPr>
        <p:spPr>
          <a:xfrm>
            <a:off x="650562" y="4906547"/>
            <a:ext cx="9853950" cy="1663933"/>
          </a:xfr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8080"/>
            </a:solidFill>
          </a:ln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cs-CZ" sz="2400" b="1" u="sng" dirty="0">
                <a:solidFill>
                  <a:srgbClr val="FF0000"/>
                </a:solidFill>
              </a:rPr>
              <a:t>Síť širokosortimentních velkokapacitních prodejen (širší vymezení)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cs-CZ" sz="2400" b="1" dirty="0">
                <a:solidFill>
                  <a:schemeClr val="bg2"/>
                </a:solidFill>
              </a:rPr>
              <a:t>Výhoda: </a:t>
            </a:r>
            <a:r>
              <a:rPr lang="cs-CZ" sz="2400" b="1" dirty="0">
                <a:solidFill>
                  <a:srgbClr val="800000"/>
                </a:solidFill>
              </a:rPr>
              <a:t>nižší zranitelnost výkyvem poptávky, konkurenčními substituty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cs-CZ" sz="2400" b="1" dirty="0">
                <a:solidFill>
                  <a:schemeClr val="bg2"/>
                </a:solidFill>
              </a:rPr>
              <a:t>Nevýhoda: </a:t>
            </a:r>
            <a:r>
              <a:rPr lang="cs-CZ" sz="2400" b="1" dirty="0">
                <a:solidFill>
                  <a:srgbClr val="800000"/>
                </a:solidFill>
              </a:rPr>
              <a:t>vyšší závislost na stádiu vývoje firmy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424" y="228600"/>
            <a:ext cx="1464833" cy="1127893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EB0E76B-A386-4933-B5EC-6202474E9C1E}"/>
              </a:ext>
            </a:extLst>
          </p:cNvPr>
          <p:cNvSpPr txBox="1"/>
          <p:nvPr/>
        </p:nvSpPr>
        <p:spPr>
          <a:xfrm>
            <a:off x="1524000" y="6858000"/>
            <a:ext cx="31813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>
                <a:hlinkClick r:id="rId3" tooltip="https://cs.wikipedia.org/wiki/Ba%C5%A5a"/>
              </a:rPr>
              <a:t>Tato fotka</a:t>
            </a:r>
            <a:r>
              <a:rPr lang="cs-CZ" sz="900"/>
              <a:t> od autora Neznámý autor s licencí </a:t>
            </a:r>
            <a:r>
              <a:rPr lang="cs-CZ" sz="900">
                <a:hlinkClick r:id="rId4" tooltip="https://creativecommons.org/licenses/by-sa/3.0/"/>
              </a:rPr>
              <a:t>CC BY-SA</a:t>
            </a:r>
            <a:endParaRPr lang="cs-CZ" sz="900"/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722CDEA7-973D-4FCB-9D40-384E87BFD7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831" y="3292270"/>
            <a:ext cx="2579688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l00587_">
            <a:extLst>
              <a:ext uri="{FF2B5EF4-FFF2-40B4-BE49-F238E27FC236}">
                <a16:creationId xmlns:a16="http://schemas.microsoft.com/office/drawing/2014/main" id="{F5066485-F4A0-4E25-BF47-08DCA1CBD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677" y="3321442"/>
            <a:ext cx="2376488" cy="126841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853512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8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  <p:bldP spid="34821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987581" y="148151"/>
            <a:ext cx="8540750" cy="46355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3200" b="1" dirty="0">
                <a:solidFill>
                  <a:srgbClr val="008080"/>
                </a:solidFill>
              </a:rPr>
              <a:t>Vize jako motivační součást strategie - </a:t>
            </a:r>
            <a:r>
              <a:rPr lang="cs-CZ" sz="3200" b="1" dirty="0">
                <a:solidFill>
                  <a:srgbClr val="FF0000"/>
                </a:solidFill>
              </a:rPr>
              <a:t>praxe</a:t>
            </a:r>
          </a:p>
        </p:txBody>
      </p:sp>
      <p:sp>
        <p:nvSpPr>
          <p:cNvPr id="34821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785474" y="701288"/>
            <a:ext cx="9527759" cy="2303462"/>
          </a:xfr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8080"/>
            </a:solidFill>
          </a:ln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cs-CZ" sz="2400" b="1" dirty="0">
                <a:solidFill>
                  <a:srgbClr val="FF0000"/>
                </a:solidFill>
              </a:rPr>
              <a:t>Vize může být formulována na úrovni celého světa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cs-CZ" sz="2400" b="1" dirty="0">
                <a:solidFill>
                  <a:srgbClr val="FF0000"/>
                </a:solidFill>
              </a:rPr>
              <a:t>Reaguje na dobu, v níž je formulována,  i na lokalitu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cs-CZ" sz="2400" b="1" dirty="0">
                <a:solidFill>
                  <a:srgbClr val="FF0000"/>
                </a:solidFill>
              </a:rPr>
              <a:t>Např.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cs-CZ" sz="2400" b="1" dirty="0" err="1">
                <a:solidFill>
                  <a:srgbClr val="FF0000"/>
                </a:solidFill>
              </a:rPr>
              <a:t>Mc</a:t>
            </a:r>
            <a:r>
              <a:rPr lang="cs-CZ" sz="2400" b="1" dirty="0">
                <a:solidFill>
                  <a:srgbClr val="FF0000"/>
                </a:solidFill>
              </a:rPr>
              <a:t>. Donald – rozšířit prodej hamburgerů po celém světě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cs-CZ" sz="2400" b="1" dirty="0">
                <a:solidFill>
                  <a:srgbClr val="FF0000"/>
                </a:solidFill>
              </a:rPr>
              <a:t>Baťa – obouvat celý svět</a:t>
            </a:r>
          </a:p>
        </p:txBody>
      </p:sp>
      <p:sp>
        <p:nvSpPr>
          <p:cNvPr id="34822" name="Rectangle 6"/>
          <p:cNvSpPr>
            <a:spLocks noGrp="1" noRot="1" noChangeArrowheads="1"/>
          </p:cNvSpPr>
          <p:nvPr>
            <p:ph sz="half" idx="2"/>
          </p:nvPr>
        </p:nvSpPr>
        <p:spPr>
          <a:xfrm>
            <a:off x="650562" y="4906547"/>
            <a:ext cx="9853950" cy="1663933"/>
          </a:xfr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8080"/>
            </a:solidFill>
          </a:ln>
        </p:spPr>
        <p:txBody>
          <a:bodyPr>
            <a:normAutofit lnSpcReduction="10000"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cs-CZ" sz="2400" b="1" u="sng" dirty="0">
                <a:solidFill>
                  <a:srgbClr val="FF0000"/>
                </a:solidFill>
              </a:rPr>
              <a:t>Historický pohled na vizi (firma Baťa)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cs-CZ" sz="2400" b="1" u="sng" dirty="0">
                <a:solidFill>
                  <a:srgbClr val="FF0000"/>
                </a:solidFill>
              </a:rPr>
              <a:t>Vize pro Československo za první republiky: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cs-CZ" sz="2400" b="1" u="sng" dirty="0">
                <a:solidFill>
                  <a:srgbClr val="FF0000"/>
                </a:solidFill>
              </a:rPr>
              <a:t>V každé obci, kde bude stát kostel, bude naše prodejna obuvi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cs-CZ" sz="2400" b="1" dirty="0">
                <a:solidFill>
                  <a:srgbClr val="008080"/>
                </a:solidFill>
              </a:rPr>
              <a:t>(logická podmíněnost spádovosti)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424" y="228600"/>
            <a:ext cx="1464833" cy="112789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78FE3CC-2779-4E34-8E9B-BA1F056DEF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562098" y="3021285"/>
            <a:ext cx="2867025" cy="166393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6BA4D0E-A34C-40F2-B931-6653C9E688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631991" y="3094337"/>
            <a:ext cx="2790825" cy="166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57682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8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  <p:bldP spid="34821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/>
          <a:lstStyle/>
          <a:p>
            <a:pPr eaLnBrk="1" hangingPunct="1">
              <a:defRPr/>
            </a:pPr>
            <a:r>
              <a:rPr lang="cs-CZ" sz="3200" b="1" dirty="0">
                <a:solidFill>
                  <a:srgbClr val="008080"/>
                </a:solidFill>
              </a:rPr>
              <a:t>Vrcholové strategie</a:t>
            </a:r>
            <a:br>
              <a:rPr lang="cs-CZ" sz="3200" b="1" dirty="0">
                <a:solidFill>
                  <a:srgbClr val="008080"/>
                </a:solidFill>
              </a:rPr>
            </a:br>
            <a:r>
              <a:rPr lang="cs-CZ" sz="3200" b="1" dirty="0">
                <a:solidFill>
                  <a:srgbClr val="008080"/>
                </a:solidFill>
              </a:rPr>
              <a:t>Nejznámější podnikatelské strategie v obchodě</a:t>
            </a:r>
          </a:p>
        </p:txBody>
      </p:sp>
      <p:sp>
        <p:nvSpPr>
          <p:cNvPr id="471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847850" y="2276475"/>
            <a:ext cx="8540750" cy="3867150"/>
          </a:xfr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8080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endParaRPr lang="cs-CZ" b="1" dirty="0"/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cs-CZ" b="1" dirty="0">
                <a:solidFill>
                  <a:schemeClr val="bg2"/>
                </a:solidFill>
              </a:rPr>
              <a:t>   </a:t>
            </a:r>
            <a:r>
              <a:rPr lang="cs-CZ" b="1" u="sng" dirty="0">
                <a:solidFill>
                  <a:srgbClr val="FF0000"/>
                </a:solidFill>
              </a:rPr>
              <a:t>Obchodní firmy v současnosti využívají tyto strategie: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cs-CZ" b="1" u="sng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cs-CZ" b="1" dirty="0">
                <a:solidFill>
                  <a:srgbClr val="008080"/>
                </a:solidFill>
              </a:rPr>
              <a:t>Strategie vedení cenou - Dělej to ve velkém.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cs-CZ" b="1" dirty="0">
                <a:solidFill>
                  <a:srgbClr val="008080"/>
                </a:solidFill>
              </a:rPr>
              <a:t>Strategie diferenciace - Dělej to nově.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cs-CZ" b="1" dirty="0">
                <a:solidFill>
                  <a:srgbClr val="008080"/>
                </a:solidFill>
              </a:rPr>
              <a:t>Strategie zacílení - Dělej to, co na trhu chybí.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424" y="228600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55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4710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7" name="Rectangle 9"/>
          <p:cNvSpPr>
            <a:spLocks noGrp="1" noRot="1" noChangeArrowheads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cs-CZ" altLang="cs-CZ" b="1" dirty="0">
                <a:solidFill>
                  <a:srgbClr val="008080"/>
                </a:solidFill>
                <a:effectLst/>
              </a:rPr>
              <a:t>Strategie vedení cenou- Dělej to ve velkém</a:t>
            </a:r>
          </a:p>
        </p:txBody>
      </p:sp>
      <p:sp>
        <p:nvSpPr>
          <p:cNvPr id="48136" name="Text Box 8"/>
          <p:cNvSpPr>
            <a:spLocks noGrp="1" noChangeArrowheads="1"/>
          </p:cNvSpPr>
          <p:nvPr>
            <p:ph type="body" sz="half" idx="2"/>
          </p:nvPr>
        </p:nvSpPr>
        <p:spPr>
          <a:xfrm>
            <a:off x="5880183" y="1901824"/>
            <a:ext cx="5539282" cy="4108451"/>
          </a:xfr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8080"/>
            </a:solidFill>
          </a:ln>
        </p:spPr>
        <p:txBody>
          <a:bodyPr/>
          <a:lstStyle/>
          <a:p>
            <a:pPr eaLnBrk="1" hangingPunct="1"/>
            <a:r>
              <a:rPr lang="cs-CZ" altLang="cs-CZ" b="1" dirty="0">
                <a:solidFill>
                  <a:srgbClr val="008080"/>
                </a:solidFill>
              </a:rPr>
              <a:t>úspěšný je ten, kdo má největší podíl na trhu,</a:t>
            </a:r>
          </a:p>
          <a:p>
            <a:pPr eaLnBrk="1" hangingPunct="1"/>
            <a:r>
              <a:rPr lang="cs-CZ" altLang="cs-CZ" b="1" dirty="0">
                <a:solidFill>
                  <a:srgbClr val="008080"/>
                </a:solidFill>
              </a:rPr>
              <a:t>vychází z tzv. „křivky zkušenostního efektu“.</a:t>
            </a:r>
          </a:p>
          <a:p>
            <a:pPr eaLnBrk="1" hangingPunct="1"/>
            <a:r>
              <a:rPr lang="cs-CZ" altLang="cs-CZ" b="1" dirty="0">
                <a:solidFill>
                  <a:srgbClr val="008080"/>
                </a:solidFill>
              </a:rPr>
              <a:t>ROI-Return on </a:t>
            </a:r>
            <a:r>
              <a:rPr lang="cs-CZ" altLang="cs-CZ" b="1" dirty="0" err="1">
                <a:solidFill>
                  <a:srgbClr val="008080"/>
                </a:solidFill>
              </a:rPr>
              <a:t>Investmen</a:t>
            </a:r>
            <a:r>
              <a:rPr lang="cs-CZ" altLang="cs-CZ" b="1" dirty="0">
                <a:solidFill>
                  <a:srgbClr val="008080"/>
                </a:solidFill>
              </a:rPr>
              <a:t> (návratnost vloženého kapitálu)</a:t>
            </a:r>
          </a:p>
          <a:p>
            <a:pPr eaLnBrk="1" hangingPunct="1"/>
            <a:r>
              <a:rPr lang="cs-CZ" altLang="cs-CZ" b="1" dirty="0">
                <a:solidFill>
                  <a:srgbClr val="FF0000"/>
                </a:solidFill>
              </a:rPr>
              <a:t>Př.: Velké obchodní řetězce a nákupní aliance</a:t>
            </a:r>
          </a:p>
        </p:txBody>
      </p:sp>
      <p:pic>
        <p:nvPicPr>
          <p:cNvPr id="14340" name="Picture 10" descr="j03351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37286" y="1522412"/>
            <a:ext cx="2305050" cy="1725613"/>
          </a:xfrm>
          <a:solidFill>
            <a:srgbClr val="FFFF66"/>
          </a:solidFill>
        </p:spPr>
      </p:pic>
      <p:pic>
        <p:nvPicPr>
          <p:cNvPr id="14341" name="obrázek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90" y="4073524"/>
            <a:ext cx="4000500" cy="244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Šipka doleva 1"/>
          <p:cNvSpPr>
            <a:spLocks noChangeArrowheads="1"/>
          </p:cNvSpPr>
          <p:nvPr/>
        </p:nvSpPr>
        <p:spPr bwMode="auto">
          <a:xfrm>
            <a:off x="4362840" y="3388519"/>
            <a:ext cx="1079500" cy="544512"/>
          </a:xfrm>
          <a:prstGeom prst="leftArrow">
            <a:avLst>
              <a:gd name="adj1" fmla="val 50000"/>
              <a:gd name="adj2" fmla="val 50031"/>
            </a:avLst>
          </a:prstGeom>
          <a:solidFill>
            <a:srgbClr val="00808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424" y="228600"/>
            <a:ext cx="1464833" cy="1127893"/>
          </a:xfrm>
          <a:prstGeom prst="rect">
            <a:avLst/>
          </a:prstGeom>
          <a:ln>
            <a:solidFill>
              <a:srgbClr val="008080"/>
            </a:solidFill>
          </a:ln>
        </p:spPr>
      </p:pic>
    </p:spTree>
    <p:extLst>
      <p:ext uri="{BB962C8B-B14F-4D97-AF65-F5344CB8AC3E}">
        <p14:creationId xmlns:p14="http://schemas.microsoft.com/office/powerpoint/2010/main" val="16681051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7" grpId="0" animBg="1"/>
      <p:bldP spid="481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7" descr="PieChar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7850" y="1628775"/>
            <a:ext cx="4103688" cy="4464050"/>
          </a:xfrm>
          <a:ln w="28575">
            <a:solidFill>
              <a:srgbClr val="FFFF66"/>
            </a:solidFill>
          </a:ln>
        </p:spPr>
      </p:pic>
      <p:pic>
        <p:nvPicPr>
          <p:cNvPr id="16389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859436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424" y="228600"/>
            <a:ext cx="1464833" cy="1127893"/>
          </a:xfrm>
          <a:prstGeom prst="rect">
            <a:avLst/>
          </a:prstGeom>
          <a:ln>
            <a:solidFill>
              <a:srgbClr val="008080"/>
            </a:solidFill>
          </a:ln>
        </p:spPr>
      </p:pic>
    </p:spTree>
    <p:extLst>
      <p:ext uri="{BB962C8B-B14F-4D97-AF65-F5344CB8AC3E}">
        <p14:creationId xmlns:p14="http://schemas.microsoft.com/office/powerpoint/2010/main" val="231615513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4" y="404813"/>
            <a:ext cx="3887787" cy="2952750"/>
          </a:xfrm>
        </p:spPr>
      </p:pic>
      <p:pic>
        <p:nvPicPr>
          <p:cNvPr id="17411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404813"/>
            <a:ext cx="39243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3789364"/>
            <a:ext cx="3887787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Obráze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3789364"/>
            <a:ext cx="39243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424" y="228600"/>
            <a:ext cx="1464833" cy="1127893"/>
          </a:xfrm>
          <a:prstGeom prst="rect">
            <a:avLst/>
          </a:prstGeom>
          <a:ln>
            <a:solidFill>
              <a:srgbClr val="008080"/>
            </a:solidFill>
          </a:ln>
        </p:spPr>
      </p:pic>
    </p:spTree>
    <p:extLst>
      <p:ext uri="{BB962C8B-B14F-4D97-AF65-F5344CB8AC3E}">
        <p14:creationId xmlns:p14="http://schemas.microsoft.com/office/powerpoint/2010/main" val="140120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825625" y="228600"/>
            <a:ext cx="8540750" cy="896938"/>
          </a:xfrm>
          <a:solidFill>
            <a:srgbClr val="FFFFFF"/>
          </a:solidFill>
        </p:spPr>
        <p:txBody>
          <a:bodyPr/>
          <a:lstStyle/>
          <a:p>
            <a:pPr eaLnBrk="1" hangingPunct="1">
              <a:defRPr/>
            </a:pPr>
            <a:r>
              <a:rPr lang="cs-CZ" b="1" dirty="0">
                <a:solidFill>
                  <a:srgbClr val="008080"/>
                </a:solidFill>
              </a:rPr>
              <a:t>Strategie diferenciace - Dělej to nově</a:t>
            </a:r>
          </a:p>
        </p:txBody>
      </p:sp>
      <p:sp>
        <p:nvSpPr>
          <p:cNvPr id="51206" name="Rectangle 6"/>
          <p:cNvSpPr>
            <a:spLocks noGrp="1" noRot="1" noChangeArrowheads="1"/>
          </p:cNvSpPr>
          <p:nvPr>
            <p:ph sz="half" idx="2"/>
          </p:nvPr>
        </p:nvSpPr>
        <p:spPr>
          <a:xfrm>
            <a:off x="6469064" y="1892300"/>
            <a:ext cx="4700587" cy="3917950"/>
          </a:xfr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8080"/>
            </a:solidFill>
          </a:ln>
        </p:spPr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 b="1" dirty="0">
                <a:solidFill>
                  <a:srgbClr val="008080"/>
                </a:solidFill>
              </a:rPr>
              <a:t>úspěšný je ten, kdo zavádí nové technologie, nové produkty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b="1" dirty="0">
                <a:solidFill>
                  <a:srgbClr val="008080"/>
                </a:solidFill>
              </a:rPr>
              <a:t>vychází z tzv. „S – křivek.“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b="1" dirty="0">
                <a:solidFill>
                  <a:srgbClr val="FF0000"/>
                </a:solidFill>
              </a:rPr>
              <a:t>Př.: vznik samoobsluh, elektronizace pohybu zboží, digitalizace</a:t>
            </a:r>
          </a:p>
        </p:txBody>
      </p:sp>
      <p:pic>
        <p:nvPicPr>
          <p:cNvPr id="15364" name="Picture 11" descr="img10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2825" y="1356493"/>
            <a:ext cx="3838575" cy="1655763"/>
          </a:xfrm>
          <a:ln>
            <a:solidFill>
              <a:srgbClr val="FFFF66"/>
            </a:solidFill>
          </a:ln>
        </p:spPr>
      </p:pic>
      <p:pic>
        <p:nvPicPr>
          <p:cNvPr id="15365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18" y="3851275"/>
            <a:ext cx="4700587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Šipka doleva 1"/>
          <p:cNvSpPr>
            <a:spLocks noChangeArrowheads="1"/>
          </p:cNvSpPr>
          <p:nvPr/>
        </p:nvSpPr>
        <p:spPr bwMode="auto">
          <a:xfrm>
            <a:off x="6600825" y="6008689"/>
            <a:ext cx="1079500" cy="504825"/>
          </a:xfrm>
          <a:prstGeom prst="leftArrow">
            <a:avLst>
              <a:gd name="adj1" fmla="val 50000"/>
              <a:gd name="adj2" fmla="val 49895"/>
            </a:avLst>
          </a:prstGeom>
          <a:solidFill>
            <a:srgbClr val="00808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424" y="228600"/>
            <a:ext cx="1464833" cy="1127893"/>
          </a:xfrm>
          <a:prstGeom prst="rect">
            <a:avLst/>
          </a:prstGeom>
          <a:ln>
            <a:solidFill>
              <a:srgbClr val="008080"/>
            </a:solidFill>
          </a:ln>
        </p:spPr>
      </p:pic>
    </p:spTree>
    <p:extLst>
      <p:ext uri="{BB962C8B-B14F-4D97-AF65-F5344CB8AC3E}">
        <p14:creationId xmlns:p14="http://schemas.microsoft.com/office/powerpoint/2010/main" val="415748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3B4D7B-13E1-4B86-821E-A62449C35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695949" cy="949325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8080"/>
                </a:solidFill>
              </a:rPr>
              <a:t>Digitalizace maloobchodu - </a:t>
            </a:r>
            <a:r>
              <a:rPr lang="cs-CZ" sz="3200" b="1" dirty="0">
                <a:solidFill>
                  <a:srgbClr val="FF0000"/>
                </a:solidFill>
              </a:rPr>
              <a:t>praxe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20D9A0A-FAF0-40C7-9419-FCE59A90E4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424" y="228600"/>
            <a:ext cx="1464833" cy="1127893"/>
          </a:xfrm>
          <a:prstGeom prst="rect">
            <a:avLst/>
          </a:prstGeom>
          <a:ln>
            <a:solidFill>
              <a:srgbClr val="008080"/>
            </a:solidFill>
          </a:ln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7F840CA-9BD1-47D7-889D-1DEB431EB750}"/>
              </a:ext>
            </a:extLst>
          </p:cNvPr>
          <p:cNvSpPr txBox="1"/>
          <p:nvPr/>
        </p:nvSpPr>
        <p:spPr>
          <a:xfrm>
            <a:off x="309562" y="1599228"/>
            <a:ext cx="11572875" cy="48936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dirty="0"/>
              <a:t>Když se řekne Microsoft, každému se asi vybaví Excel nebo operační program Windows. Rozsah této společnosti je ale mnohem širší. Říká Vám něco pojem </a:t>
            </a:r>
            <a:r>
              <a:rPr lang="cs-CZ" sz="2400" b="1" dirty="0">
                <a:solidFill>
                  <a:srgbClr val="FF0000"/>
                </a:solidFill>
              </a:rPr>
              <a:t>„chytrá prodejna“? </a:t>
            </a:r>
            <a:r>
              <a:rPr lang="cs-CZ" sz="2400" dirty="0"/>
              <a:t>Pořád nevíte? Tak čtete dál. </a:t>
            </a:r>
          </a:p>
          <a:p>
            <a:r>
              <a:rPr lang="cs-CZ" sz="2400" dirty="0"/>
              <a:t>Díky preferencím zákazníků jsou do digitalizace tlačeni také maloobchodníci. Digitalizace umožňuje vytvoření obrovského prostoru </a:t>
            </a:r>
            <a:r>
              <a:rPr lang="cs-CZ" sz="2400" b="1" dirty="0">
                <a:solidFill>
                  <a:srgbClr val="FF0000"/>
                </a:solidFill>
              </a:rPr>
              <a:t>pro zpracování nejrůznějších dat a posilování vztahu se zákazníkem.</a:t>
            </a:r>
            <a:r>
              <a:rPr lang="cs-CZ" sz="2400" dirty="0"/>
              <a:t> Podle nejrůznějších analýz bude právě digitalizace maloobchodu hlavním trendem příštích let. Microsoft proto představil </a:t>
            </a:r>
            <a:r>
              <a:rPr lang="cs-CZ" sz="2400" b="1" dirty="0">
                <a:solidFill>
                  <a:srgbClr val="FF0000"/>
                </a:solidFill>
              </a:rPr>
              <a:t>obchod nové generace</a:t>
            </a:r>
            <a:r>
              <a:rPr lang="cs-CZ" sz="2400" dirty="0"/>
              <a:t>, ve kterém ukazuje potenciál technologických novinek. Na jednu stranu úžasný pokrok. Dostane vás už jenom samotný vstup do prodejny: </a:t>
            </a:r>
          </a:p>
          <a:p>
            <a:r>
              <a:rPr lang="cs-CZ" sz="2400" dirty="0"/>
              <a:t> - Na </a:t>
            </a:r>
            <a:r>
              <a:rPr lang="cs-CZ" sz="2400" b="1" i="1" dirty="0">
                <a:solidFill>
                  <a:srgbClr val="FF0000"/>
                </a:solidFill>
              </a:rPr>
              <a:t>interaktivní obrazovce </a:t>
            </a:r>
            <a:r>
              <a:rPr lang="cs-CZ" sz="2400" dirty="0"/>
              <a:t>zákazníka osloví personalizované reklamní sdělení. Obrazovka totiž rozpozná věk a pohlaví. Kamery poté měří, </a:t>
            </a:r>
            <a:r>
              <a:rPr lang="cs-CZ" sz="2400" b="1" i="1" dirty="0">
                <a:solidFill>
                  <a:srgbClr val="FF0000"/>
                </a:solidFill>
              </a:rPr>
              <a:t>kolik času strávíte v obchodě </a:t>
            </a:r>
            <a:r>
              <a:rPr lang="cs-CZ" sz="2400" dirty="0"/>
              <a:t>nebo u kterého produktu se zrovna tvoří fronta. Obchod toho umí samozřejmě víc, ale to by vydalo na celou knížku. </a:t>
            </a:r>
          </a:p>
        </p:txBody>
      </p:sp>
    </p:spTree>
    <p:extLst>
      <p:ext uri="{BB962C8B-B14F-4D97-AF65-F5344CB8AC3E}">
        <p14:creationId xmlns:p14="http://schemas.microsoft.com/office/powerpoint/2010/main" val="1514493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3B4D7B-13E1-4B86-821E-A62449C35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24499" cy="949325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8080"/>
                </a:solidFill>
              </a:rPr>
              <a:t>Digitalizace maloobchodu - </a:t>
            </a:r>
            <a:r>
              <a:rPr lang="cs-CZ" sz="3200" b="1" dirty="0">
                <a:solidFill>
                  <a:srgbClr val="FF0000"/>
                </a:solidFill>
              </a:rPr>
              <a:t>praxe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20D9A0A-FAF0-40C7-9419-FCE59A90E4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424" y="228600"/>
            <a:ext cx="1464833" cy="1127893"/>
          </a:xfrm>
          <a:prstGeom prst="rect">
            <a:avLst/>
          </a:prstGeom>
          <a:ln>
            <a:solidFill>
              <a:srgbClr val="008080"/>
            </a:solidFill>
          </a:ln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7F840CA-9BD1-47D7-889D-1DEB431EB750}"/>
              </a:ext>
            </a:extLst>
          </p:cNvPr>
          <p:cNvSpPr txBox="1"/>
          <p:nvPr/>
        </p:nvSpPr>
        <p:spPr>
          <a:xfrm>
            <a:off x="466725" y="1628775"/>
            <a:ext cx="11477625" cy="44319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dirty="0"/>
              <a:t>Takže, co je pro podnikatele to hlavní? Získaná data například umožňují:</a:t>
            </a:r>
          </a:p>
          <a:p>
            <a:pPr marL="342900" indent="-342900">
              <a:buFontTx/>
              <a:buChar char="-"/>
            </a:pPr>
            <a:r>
              <a:rPr lang="cs-CZ" sz="2400" b="1" i="1" dirty="0">
                <a:solidFill>
                  <a:srgbClr val="FF0000"/>
                </a:solidFill>
              </a:rPr>
              <a:t>spravovat různé pobočky na dálku, </a:t>
            </a:r>
          </a:p>
          <a:p>
            <a:pPr marL="342900" indent="-342900">
              <a:buFontTx/>
              <a:buChar char="-"/>
            </a:pPr>
            <a:r>
              <a:rPr lang="cs-CZ" sz="2400" b="1" i="1" dirty="0">
                <a:solidFill>
                  <a:srgbClr val="FF0000"/>
                </a:solidFill>
              </a:rPr>
              <a:t>propojit data s obchodními výsledky nebo </a:t>
            </a:r>
          </a:p>
          <a:p>
            <a:pPr marL="342900" indent="-342900">
              <a:buFontTx/>
              <a:buChar char="-"/>
            </a:pPr>
            <a:r>
              <a:rPr lang="cs-CZ" sz="2400" b="1" i="1" dirty="0">
                <a:solidFill>
                  <a:srgbClr val="FF0000"/>
                </a:solidFill>
              </a:rPr>
              <a:t>zjistit reakci zákazníků, na různé produkty. </a:t>
            </a:r>
          </a:p>
          <a:p>
            <a:r>
              <a:rPr lang="cs-CZ" sz="2400" dirty="0"/>
              <a:t>Právě úspěšné </a:t>
            </a:r>
            <a:r>
              <a:rPr lang="cs-CZ" sz="2400" b="1" i="1" dirty="0">
                <a:solidFill>
                  <a:srgbClr val="FF0000"/>
                </a:solidFill>
              </a:rPr>
              <a:t>budování zákaznického vztahu </a:t>
            </a:r>
            <a:r>
              <a:rPr lang="cs-CZ" sz="2400" dirty="0"/>
              <a:t>s využitím získaných dat by mělo vést k tomu, že podnikatel ušetří vynaložené peníze do různých reklam. Digitalizace samozřejmě neznamená jenom super chytrý obchod. Je toho daleko víc:</a:t>
            </a:r>
          </a:p>
          <a:p>
            <a:r>
              <a:rPr lang="cs-CZ" sz="2400" dirty="0"/>
              <a:t>- </a:t>
            </a:r>
            <a:r>
              <a:rPr lang="cs-CZ" sz="2400" b="1" i="1" dirty="0">
                <a:solidFill>
                  <a:srgbClr val="FF0000"/>
                </a:solidFill>
              </a:rPr>
              <a:t>digitalizace plateb, internetové stránky, online marketing, kiosky pro informace zákazníků i objednání zboží (</a:t>
            </a:r>
            <a:r>
              <a:rPr lang="cs-CZ" sz="2400" b="1" i="1" dirty="0" err="1">
                <a:solidFill>
                  <a:srgbClr val="FF0000"/>
                </a:solidFill>
              </a:rPr>
              <a:t>Mc</a:t>
            </a:r>
            <a:r>
              <a:rPr lang="cs-CZ" sz="2400" b="1" i="1" dirty="0">
                <a:solidFill>
                  <a:srgbClr val="FF0000"/>
                </a:solidFill>
              </a:rPr>
              <a:t> Donald, IKEA, ), chytré regály až po </a:t>
            </a:r>
            <a:r>
              <a:rPr lang="cs-CZ" sz="2400" b="1" i="1" dirty="0" err="1">
                <a:solidFill>
                  <a:srgbClr val="FF0000"/>
                </a:solidFill>
              </a:rPr>
              <a:t>cloudové</a:t>
            </a:r>
            <a:r>
              <a:rPr lang="cs-CZ" sz="2400" b="1" i="1" dirty="0">
                <a:solidFill>
                  <a:srgbClr val="FF0000"/>
                </a:solidFill>
              </a:rPr>
              <a:t> úložiště pro data. Možnosti digitálních vychytávek mohou sloužit nejen velkým, ale i malým obchodníkům. </a:t>
            </a:r>
          </a:p>
          <a:p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14F5A6E-F5B7-4639-A6D6-499CAF64A1BA}"/>
              </a:ext>
            </a:extLst>
          </p:cNvPr>
          <p:cNvSpPr/>
          <p:nvPr/>
        </p:nvSpPr>
        <p:spPr>
          <a:xfrm>
            <a:off x="6008257" y="570607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Zpracováno dle https://www.anobudelip.cz/cs/jiri-blaha/aktuality/jak-postupuje-digitalizace-maloobchodu-42005.shtml</a:t>
            </a:r>
          </a:p>
        </p:txBody>
      </p:sp>
    </p:spTree>
    <p:extLst>
      <p:ext uri="{BB962C8B-B14F-4D97-AF65-F5344CB8AC3E}">
        <p14:creationId xmlns:p14="http://schemas.microsoft.com/office/powerpoint/2010/main" val="4138195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3B4D7B-13E1-4B86-821E-A62449C35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446" y="127416"/>
            <a:ext cx="9040318" cy="949325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8080"/>
                </a:solidFill>
              </a:rPr>
              <a:t>Digitalizace maloobchodu - informační kiosky- </a:t>
            </a:r>
            <a:r>
              <a:rPr lang="cs-CZ" sz="3200" b="1" dirty="0">
                <a:solidFill>
                  <a:srgbClr val="FF0000"/>
                </a:solidFill>
              </a:rPr>
              <a:t>praxe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20D9A0A-FAF0-40C7-9419-FCE59A90E4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424" y="228600"/>
            <a:ext cx="1464833" cy="1127893"/>
          </a:xfrm>
          <a:prstGeom prst="rect">
            <a:avLst/>
          </a:prstGeom>
          <a:ln>
            <a:solidFill>
              <a:srgbClr val="008080"/>
            </a:solidFill>
          </a:ln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7F840CA-9BD1-47D7-889D-1DEB431EB750}"/>
              </a:ext>
            </a:extLst>
          </p:cNvPr>
          <p:cNvSpPr txBox="1"/>
          <p:nvPr/>
        </p:nvSpPr>
        <p:spPr>
          <a:xfrm>
            <a:off x="164892" y="1508853"/>
            <a:ext cx="11809440" cy="52629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/>
              <a:t>Heslo doby: Komunikujte se svými zákazníky interaktivně, díky našim informačním kioskům (IK).</a:t>
            </a:r>
          </a:p>
          <a:p>
            <a:r>
              <a:rPr lang="cs-CZ" sz="2400" dirty="0"/>
              <a:t>Uplatnění IK nalézt především v maloobchodě, prodejnách, supermarketech, </a:t>
            </a:r>
            <a:r>
              <a:rPr lang="cs-CZ" sz="2400" dirty="0" err="1"/>
              <a:t>hypermaketech</a:t>
            </a:r>
            <a:r>
              <a:rPr lang="cs-CZ" sz="2400" dirty="0"/>
              <a:t>, restauracích, výstavních prostorech, úřadech, ale i průmyslových a výrobních podnicích. IK je </a:t>
            </a:r>
            <a:r>
              <a:rPr lang="cs-CZ" sz="2400" b="1" i="1" dirty="0">
                <a:solidFill>
                  <a:srgbClr val="FF0000"/>
                </a:solidFill>
              </a:rPr>
              <a:t>zařízení, terminál se zabudovanou čtečkou čárového kódu a obrazovkou, na kterém má zákazník možnost ověřit si např. cenu zboží, získat informace o produktu nebo nabízených službách, jehož čárový kód sejme. </a:t>
            </a:r>
          </a:p>
          <a:p>
            <a:r>
              <a:rPr lang="cs-CZ" sz="2400" dirty="0"/>
              <a:t>IK však umí nabídnout mnohem více. Slouží i jako multimediální stanice pro poslech ukázek hudby nebo komunikační terminály pro zaměstnance, </a:t>
            </a:r>
            <a:r>
              <a:rPr lang="cs-CZ" sz="2400" b="1" i="1" dirty="0">
                <a:solidFill>
                  <a:srgbClr val="FF0000"/>
                </a:solidFill>
              </a:rPr>
              <a:t>slouží pro načítání a tisk kupónů z věrnostního programu vyplnění nejrůznějších anket </a:t>
            </a:r>
            <a:r>
              <a:rPr lang="cs-CZ" sz="2400" dirty="0"/>
              <a:t>apod. IK mohou mít interiérové i exteriérové provedení s odolností vůči povětrnostním podmínkám a jiným vlivům poškozením. Firmy nabízejí řešení pro vnitřní i venkovní aplikace, která vynikají funkčním designem, vysokou odolností a možnosti libovolných zákaznických úprav na míru. Stačí si jen vybrat.  </a:t>
            </a:r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DCA9BB55-6C61-4366-A32D-D9A1A04B8AB9}"/>
              </a:ext>
            </a:extLst>
          </p:cNvPr>
          <p:cNvSpPr/>
          <p:nvPr/>
        </p:nvSpPr>
        <p:spPr>
          <a:xfrm>
            <a:off x="4543424" y="81282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Blíže: https://www.kodys.cz/produkty/snimace-carovych-kodu/informacni-kiosky</a:t>
            </a:r>
          </a:p>
        </p:txBody>
      </p:sp>
    </p:spTree>
    <p:extLst>
      <p:ext uri="{BB962C8B-B14F-4D97-AF65-F5344CB8AC3E}">
        <p14:creationId xmlns:p14="http://schemas.microsoft.com/office/powerpoint/2010/main" val="571314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49092" y="274187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720605"/>
            <a:ext cx="4297080" cy="33941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000" b="1" dirty="0"/>
          </a:p>
          <a:p>
            <a:pPr algn="l"/>
            <a:endParaRPr lang="cs-CZ" sz="4000" b="1" dirty="0"/>
          </a:p>
          <a:p>
            <a:endParaRPr lang="en-GB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701402" y="2907987"/>
            <a:ext cx="4806091" cy="1511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400" b="1" i="1" dirty="0">
                <a:solidFill>
                  <a:srgbClr val="002060"/>
                </a:solidFill>
              </a:rPr>
              <a:t>Cílem přednášky je </a:t>
            </a:r>
            <a:r>
              <a:rPr lang="cs-CZ" altLang="cs-CZ" sz="2400" b="1" i="1" dirty="0">
                <a:solidFill>
                  <a:srgbClr val="002060"/>
                </a:solidFill>
              </a:rPr>
              <a:t>pochopit strategie obchodních organizací s ohledem na chování trhu</a:t>
            </a:r>
            <a:endParaRPr lang="cs-CZ" altLang="cs-CZ" sz="24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cs-CZ" sz="2400" b="1" i="1" dirty="0">
                <a:solidFill>
                  <a:srgbClr val="002060"/>
                </a:solidFill>
              </a:rPr>
              <a:t> </a:t>
            </a:r>
            <a:endParaRPr lang="en-GB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9274729" y="4965171"/>
            <a:ext cx="2688299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Halina </a:t>
            </a:r>
            <a:r>
              <a:rPr lang="cs-CZ" altLang="cs-CZ" sz="12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Starzyczná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 předmětu</a:t>
            </a:r>
          </a:p>
        </p:txBody>
      </p:sp>
      <p:sp>
        <p:nvSpPr>
          <p:cNvPr id="3" name="Obdélník 2"/>
          <p:cNvSpPr/>
          <p:nvPr/>
        </p:nvSpPr>
        <p:spPr>
          <a:xfrm>
            <a:off x="1026720" y="2299049"/>
            <a:ext cx="35772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dirty="0"/>
              <a:t>Strategie obchodních organizací</a:t>
            </a:r>
          </a:p>
        </p:txBody>
      </p:sp>
    </p:spTree>
    <p:extLst>
      <p:ext uri="{BB962C8B-B14F-4D97-AF65-F5344CB8AC3E}">
        <p14:creationId xmlns:p14="http://schemas.microsoft.com/office/powerpoint/2010/main" val="1118584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Rot="1" noChangeArrowheads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/>
          <a:lstStyle/>
          <a:p>
            <a:pPr eaLnBrk="1" hangingPunct="1">
              <a:defRPr/>
            </a:pPr>
            <a:r>
              <a:rPr lang="cs-CZ" b="1" dirty="0">
                <a:solidFill>
                  <a:srgbClr val="008080"/>
                </a:solidFill>
              </a:rPr>
              <a:t>Strategie zacílení - Dělej to, co na trhu chybí</a:t>
            </a:r>
          </a:p>
        </p:txBody>
      </p:sp>
      <p:sp>
        <p:nvSpPr>
          <p:cNvPr id="53254" name="Rectangle 6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6262142" y="1336350"/>
            <a:ext cx="4194175" cy="4997450"/>
          </a:xfr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8080"/>
            </a:solidFill>
          </a:ln>
        </p:spPr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 b="1" dirty="0">
                <a:solidFill>
                  <a:srgbClr val="008080"/>
                </a:solidFill>
              </a:rPr>
              <a:t>úspěšný je ten, kdo najde mezeru na trhu – tržní výklenek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b="1" dirty="0">
                <a:solidFill>
                  <a:srgbClr val="008080"/>
                </a:solidFill>
              </a:rPr>
              <a:t>vychází z výjimečnosti výrobku, chybějící služby.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b="1" dirty="0">
                <a:solidFill>
                  <a:srgbClr val="FF0000"/>
                </a:solidFill>
              </a:rPr>
              <a:t>Př.: chybějící maloobchodní síť (pojízdná prodejna…)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b="1" dirty="0">
                <a:solidFill>
                  <a:srgbClr val="FF0000"/>
                </a:solidFill>
              </a:rPr>
              <a:t>jedinečný produkt…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b="1" dirty="0">
                <a:solidFill>
                  <a:srgbClr val="FF0000"/>
                </a:solidFill>
              </a:rPr>
              <a:t>spíše malý obchodník</a:t>
            </a:r>
          </a:p>
        </p:txBody>
      </p:sp>
      <p:pic>
        <p:nvPicPr>
          <p:cNvPr id="18436" name="Picture 7" descr="PieChar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2371" y="1470026"/>
            <a:ext cx="4103688" cy="4863774"/>
          </a:xfr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8080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424" y="228600"/>
            <a:ext cx="1464833" cy="1127893"/>
          </a:xfrm>
          <a:prstGeom prst="rect">
            <a:avLst/>
          </a:prstGeom>
          <a:ln>
            <a:solidFill>
              <a:srgbClr val="008080"/>
            </a:solidFill>
          </a:ln>
        </p:spPr>
      </p:pic>
    </p:spTree>
    <p:extLst>
      <p:ext uri="{BB962C8B-B14F-4D97-AF65-F5344CB8AC3E}">
        <p14:creationId xmlns:p14="http://schemas.microsoft.com/office/powerpoint/2010/main" val="32787425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32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3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3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3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3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3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animBg="1"/>
      <p:bldP spid="53254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3B4D7B-13E1-4B86-821E-A62449C35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105650" cy="949325"/>
          </a:xfrm>
        </p:spPr>
        <p:txBody>
          <a:bodyPr>
            <a:normAutofit fontScale="90000"/>
          </a:bodyPr>
          <a:lstStyle/>
          <a:p>
            <a:r>
              <a:rPr lang="cs-CZ" sz="3200" b="1" dirty="0">
                <a:solidFill>
                  <a:srgbClr val="008080"/>
                </a:solidFill>
              </a:rPr>
              <a:t>Mezera na trhu – </a:t>
            </a:r>
            <a:r>
              <a:rPr lang="cs-CZ" sz="3200" b="1" dirty="0">
                <a:solidFill>
                  <a:srgbClr val="FF0000"/>
                </a:solidFill>
              </a:rPr>
              <a:t>praxe (jedinečný produkt)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20D9A0A-FAF0-40C7-9419-FCE59A90E4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424" y="228600"/>
            <a:ext cx="1464833" cy="1127893"/>
          </a:xfrm>
          <a:prstGeom prst="rect">
            <a:avLst/>
          </a:prstGeom>
          <a:ln>
            <a:solidFill>
              <a:srgbClr val="008080"/>
            </a:solidFill>
          </a:ln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7F840CA-9BD1-47D7-889D-1DEB431EB750}"/>
              </a:ext>
            </a:extLst>
          </p:cNvPr>
          <p:cNvSpPr txBox="1"/>
          <p:nvPr/>
        </p:nvSpPr>
        <p:spPr>
          <a:xfrm>
            <a:off x="466725" y="1628775"/>
            <a:ext cx="11477625" cy="40626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/>
              <a:t>Firma šije </a:t>
            </a:r>
            <a:r>
              <a:rPr lang="cs-CZ" sz="2400" b="1" i="1" dirty="0">
                <a:solidFill>
                  <a:srgbClr val="FF0000"/>
                </a:solidFill>
              </a:rPr>
              <a:t>elegantní batohy</a:t>
            </a:r>
            <a:r>
              <a:rPr lang="cs-CZ" sz="2400" b="1" dirty="0"/>
              <a:t>, na které zákazníci nedají dopustit. Značka </a:t>
            </a:r>
            <a:r>
              <a:rPr lang="cs-CZ" sz="2400" b="1" dirty="0" err="1"/>
              <a:t>Alexmonhart</a:t>
            </a:r>
            <a:r>
              <a:rPr lang="cs-CZ" sz="2400" b="1" dirty="0"/>
              <a:t> našla mezeru na trhu a daří se jí.</a:t>
            </a:r>
          </a:p>
          <a:p>
            <a:r>
              <a:rPr lang="cs-CZ" sz="2400" dirty="0"/>
              <a:t>Mladý pár Alex a Daniel vytvářejí známé batohy na českém trhu. Poprvé představili své batohy v roce 2014 na </a:t>
            </a:r>
            <a:r>
              <a:rPr lang="cs-CZ" sz="2400" dirty="0">
                <a:hlinkClick r:id="rId3"/>
              </a:rPr>
              <a:t>Czech Design </a:t>
            </a:r>
            <a:r>
              <a:rPr lang="cs-CZ" sz="2400" dirty="0" err="1">
                <a:hlinkClick r:id="rId3"/>
              </a:rPr>
              <a:t>Weeku</a:t>
            </a:r>
            <a:r>
              <a:rPr lang="cs-CZ" sz="2400" dirty="0"/>
              <a:t>. Měly kožený obal a byly skládací. </a:t>
            </a:r>
            <a:r>
              <a:rPr lang="cs-CZ" sz="2400" dirty="0" err="1">
                <a:hlinkClick r:id="rId4"/>
              </a:rPr>
              <a:t>Alexmonhart</a:t>
            </a:r>
            <a:r>
              <a:rPr lang="cs-CZ" sz="2400" dirty="0">
                <a:hlinkClick r:id="rId4"/>
              </a:rPr>
              <a:t> Studio </a:t>
            </a:r>
            <a:r>
              <a:rPr lang="cs-CZ" sz="2400" dirty="0" err="1">
                <a:hlinkClick r:id="rId4"/>
              </a:rPr>
              <a:t>Store</a:t>
            </a:r>
            <a:r>
              <a:rPr lang="cs-CZ" sz="2400" dirty="0">
                <a:hlinkClick r:id="rId4"/>
              </a:rPr>
              <a:t> </a:t>
            </a:r>
            <a:r>
              <a:rPr lang="cs-CZ" sz="2400" b="1" dirty="0"/>
              <a:t> se stali </a:t>
            </a:r>
            <a:r>
              <a:rPr lang="cs-CZ" sz="2400" b="1" i="1" dirty="0">
                <a:solidFill>
                  <a:srgbClr val="FF0000"/>
                </a:solidFill>
              </a:rPr>
              <a:t>od roku 2017, odkdy píšou společnou historii už jako značka</a:t>
            </a:r>
            <a:r>
              <a:rPr lang="cs-CZ" sz="2400" b="1" dirty="0"/>
              <a:t>.</a:t>
            </a:r>
            <a:r>
              <a:rPr lang="cs-CZ" sz="2400" dirty="0"/>
              <a:t> Dnes mají v nabídce nejen batohy, ale i ledvinky, barety a brýle.</a:t>
            </a:r>
          </a:p>
          <a:p>
            <a:r>
              <a:rPr lang="cs-CZ" sz="2400" dirty="0"/>
              <a:t>Jejich </a:t>
            </a:r>
            <a:r>
              <a:rPr lang="cs-CZ" sz="2400" b="1" i="1" dirty="0">
                <a:solidFill>
                  <a:srgbClr val="FF0000"/>
                </a:solidFill>
              </a:rPr>
              <a:t>cílová skupina </a:t>
            </a:r>
            <a:r>
              <a:rPr lang="cs-CZ" sz="2400" dirty="0"/>
              <a:t>jsou manažeři a celebrity. </a:t>
            </a:r>
          </a:p>
          <a:p>
            <a:r>
              <a:rPr lang="cs-CZ" sz="2400" dirty="0"/>
              <a:t>A jak mladí designéři zvládají aktuální krizi spojenou s pandemií?</a:t>
            </a:r>
          </a:p>
          <a:p>
            <a:r>
              <a:rPr lang="cs-CZ" sz="2400" b="1" dirty="0"/>
              <a:t>Začali šít i ústenky. </a:t>
            </a:r>
            <a:r>
              <a:rPr lang="cs-CZ" sz="2400" b="1" dirty="0">
                <a:solidFill>
                  <a:srgbClr val="FF0000"/>
                </a:solidFill>
              </a:rPr>
              <a:t>A poučení z ní? Vždycky může být hůře, a proto je třeba se snažit mít finanční rezervu.</a:t>
            </a:r>
          </a:p>
          <a:p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14F5A6E-F5B7-4639-A6D6-499CAF64A1BA}"/>
              </a:ext>
            </a:extLst>
          </p:cNvPr>
          <p:cNvSpPr/>
          <p:nvPr/>
        </p:nvSpPr>
        <p:spPr>
          <a:xfrm>
            <a:off x="3238500" y="6005751"/>
            <a:ext cx="8418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Blíže https://www.czechdesign.cz/temata-a-rubriky/sije-elegantni-batohy-na-ktere-zakaznici-nedaji-dopustit-znacka-alexmonhart-nasla-mezeru-na-trhu-a-dari-se-ji</a:t>
            </a:r>
          </a:p>
        </p:txBody>
      </p:sp>
    </p:spTree>
    <p:extLst>
      <p:ext uri="{BB962C8B-B14F-4D97-AF65-F5344CB8AC3E}">
        <p14:creationId xmlns:p14="http://schemas.microsoft.com/office/powerpoint/2010/main" val="18284469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1825625" y="228601"/>
            <a:ext cx="8540750" cy="75247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cs-CZ" sz="3600" b="1" dirty="0">
                <a:solidFill>
                  <a:srgbClr val="008080"/>
                </a:solidFill>
              </a:rPr>
              <a:t>Stálá strategie obchodní organizace</a:t>
            </a:r>
          </a:p>
        </p:txBody>
      </p:sp>
      <p:sp>
        <p:nvSpPr>
          <p:cNvPr id="58373" name="Rectangle 5"/>
          <p:cNvSpPr>
            <a:spLocks noGrp="1" noRot="1" noChangeArrowheads="1"/>
          </p:cNvSpPr>
          <p:nvPr>
            <p:ph sz="quarter" idx="1"/>
          </p:nvPr>
        </p:nvSpPr>
        <p:spPr>
          <a:xfrm>
            <a:off x="1847851" y="1052514"/>
            <a:ext cx="4194175" cy="1368425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008080"/>
            </a:solidFill>
          </a:ln>
        </p:spPr>
        <p:txBody>
          <a:bodyPr/>
          <a:lstStyle/>
          <a:p>
            <a:pPr algn="ctr" eaLnBrk="1" hangingPunct="1">
              <a:buFont typeface="Arial" charset="0"/>
              <a:buChar char="►"/>
              <a:defRPr/>
            </a:pPr>
            <a:r>
              <a:rPr lang="cs-CZ" sz="2400" b="1" dirty="0">
                <a:solidFill>
                  <a:srgbClr val="CC0066"/>
                </a:solidFill>
              </a:rPr>
              <a:t>Trading UP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sz="2400" dirty="0">
                <a:solidFill>
                  <a:srgbClr val="008080"/>
                </a:solidFill>
              </a:rPr>
              <a:t> </a:t>
            </a:r>
            <a:r>
              <a:rPr lang="cs-CZ" sz="2000" b="1" dirty="0">
                <a:solidFill>
                  <a:srgbClr val="008080"/>
                </a:solidFill>
              </a:rPr>
              <a:t>Růst poptávky po určitém sortimentu</a:t>
            </a:r>
          </a:p>
        </p:txBody>
      </p:sp>
      <p:sp>
        <p:nvSpPr>
          <p:cNvPr id="58374" name="Rectangle 6"/>
          <p:cNvSpPr>
            <a:spLocks noGrp="1" noRot="1" noChangeArrowheads="1"/>
          </p:cNvSpPr>
          <p:nvPr>
            <p:ph sz="quarter" idx="2"/>
          </p:nvPr>
        </p:nvSpPr>
        <p:spPr>
          <a:xfrm>
            <a:off x="6096001" y="1052514"/>
            <a:ext cx="4194175" cy="1368425"/>
          </a:xfr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8080"/>
            </a:solidFill>
          </a:ln>
        </p:spPr>
        <p:txBody>
          <a:bodyPr/>
          <a:lstStyle/>
          <a:p>
            <a:pPr algn="ctr" eaLnBrk="1" hangingPunct="1">
              <a:buFont typeface="Arial" charset="0"/>
              <a:buChar char="►"/>
              <a:defRPr/>
            </a:pPr>
            <a:r>
              <a:rPr lang="cs-CZ" sz="2400" b="1" dirty="0">
                <a:solidFill>
                  <a:srgbClr val="CC0066"/>
                </a:solidFill>
              </a:rPr>
              <a:t>Trading Down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sz="2000" b="1" dirty="0">
                <a:solidFill>
                  <a:srgbClr val="008080"/>
                </a:solidFill>
              </a:rPr>
              <a:t>Pokles poptávky</a:t>
            </a:r>
            <a:r>
              <a:rPr lang="cs-CZ" sz="2400" dirty="0">
                <a:solidFill>
                  <a:srgbClr val="008080"/>
                </a:solidFill>
              </a:rPr>
              <a:t> po </a:t>
            </a:r>
            <a:r>
              <a:rPr lang="cs-CZ" sz="2000" b="1" dirty="0">
                <a:solidFill>
                  <a:srgbClr val="008080"/>
                </a:solidFill>
              </a:rPr>
              <a:t>určitém sortimentu</a:t>
            </a:r>
          </a:p>
        </p:txBody>
      </p:sp>
      <p:sp>
        <p:nvSpPr>
          <p:cNvPr id="58375" name="Rectangle 7"/>
          <p:cNvSpPr>
            <a:spLocks noGrp="1" noRot="1" noChangeArrowheads="1"/>
          </p:cNvSpPr>
          <p:nvPr>
            <p:ph sz="quarter" idx="3"/>
          </p:nvPr>
        </p:nvSpPr>
        <p:spPr>
          <a:xfrm>
            <a:off x="1825625" y="2582472"/>
            <a:ext cx="4194175" cy="4103688"/>
          </a:xfr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8080"/>
            </a:solidFill>
          </a:ln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cs-CZ" sz="2400" b="1" dirty="0">
                <a:solidFill>
                  <a:srgbClr val="FF0000"/>
                </a:solidFill>
              </a:rPr>
              <a:t>* </a:t>
            </a:r>
            <a:r>
              <a:rPr lang="cs-CZ" sz="2400" b="1" i="1" dirty="0">
                <a:solidFill>
                  <a:srgbClr val="FF0000"/>
                </a:solidFill>
              </a:rPr>
              <a:t>sortiment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</a:p>
          <a:p>
            <a:pPr eaLnBrk="1" hangingPunct="1">
              <a:buFontTx/>
              <a:buNone/>
              <a:defRPr/>
            </a:pPr>
            <a:r>
              <a:rPr lang="cs-CZ" sz="1800" b="1" i="1" dirty="0"/>
              <a:t>- </a:t>
            </a:r>
            <a:r>
              <a:rPr lang="cs-CZ" sz="2000" b="1" i="1" dirty="0">
                <a:solidFill>
                  <a:srgbClr val="008080"/>
                </a:solidFill>
              </a:rPr>
              <a:t>rozšíření, prohloubení</a:t>
            </a:r>
          </a:p>
          <a:p>
            <a:pPr eaLnBrk="1" hangingPunct="1">
              <a:buFontTx/>
              <a:buNone/>
              <a:defRPr/>
            </a:pPr>
            <a:endParaRPr lang="cs-CZ" sz="2000" b="1" i="1" dirty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  <a:defRPr/>
            </a:pPr>
            <a:r>
              <a:rPr lang="cs-CZ" sz="2400" b="1" i="1" dirty="0">
                <a:solidFill>
                  <a:srgbClr val="FF0000"/>
                </a:solidFill>
              </a:rPr>
              <a:t>nákupní podmínky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</a:p>
          <a:p>
            <a:pPr eaLnBrk="1" hangingPunct="1">
              <a:buFontTx/>
              <a:buNone/>
              <a:defRPr/>
            </a:pPr>
            <a:r>
              <a:rPr lang="cs-CZ" sz="2000" i="1" dirty="0"/>
              <a:t> </a:t>
            </a:r>
            <a:r>
              <a:rPr lang="cs-CZ" sz="2000" b="1" i="1" dirty="0">
                <a:solidFill>
                  <a:srgbClr val="008080"/>
                </a:solidFill>
              </a:rPr>
              <a:t>- zvyšování úrovně</a:t>
            </a:r>
            <a:r>
              <a:rPr lang="cs-CZ" sz="2400" dirty="0">
                <a:solidFill>
                  <a:srgbClr val="008080"/>
                </a:solidFill>
              </a:rPr>
              <a:t> </a:t>
            </a:r>
          </a:p>
          <a:p>
            <a:pPr eaLnBrk="1" hangingPunct="1">
              <a:buFontTx/>
              <a:buNone/>
              <a:defRPr/>
            </a:pPr>
            <a:endParaRPr lang="cs-CZ" sz="2400" dirty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  <a:defRPr/>
            </a:pPr>
            <a:r>
              <a:rPr lang="cs-CZ" sz="2400" b="1" i="1" dirty="0">
                <a:solidFill>
                  <a:srgbClr val="FF0000"/>
                </a:solidFill>
              </a:rPr>
              <a:t>cena roste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</a:p>
          <a:p>
            <a:pPr eaLnBrk="1" hangingPunct="1">
              <a:buFontTx/>
              <a:buNone/>
              <a:defRPr/>
            </a:pPr>
            <a:r>
              <a:rPr lang="cs-CZ" sz="2000" b="1" dirty="0">
                <a:solidFill>
                  <a:schemeClr val="bg2"/>
                </a:solidFill>
              </a:rPr>
              <a:t>- </a:t>
            </a:r>
            <a:r>
              <a:rPr lang="cs-CZ" sz="2000" b="1" i="1" dirty="0">
                <a:solidFill>
                  <a:srgbClr val="008080"/>
                </a:solidFill>
              </a:rPr>
              <a:t>vyšší obchodní přirážka, náklady </a:t>
            </a:r>
            <a:r>
              <a:rPr lang="cs-CZ" sz="2000" b="1" i="1" dirty="0">
                <a:solidFill>
                  <a:schemeClr val="bg2"/>
                </a:solidFill>
              </a:rPr>
              <a:t>i zisk</a:t>
            </a:r>
          </a:p>
        </p:txBody>
      </p:sp>
      <p:sp>
        <p:nvSpPr>
          <p:cNvPr id="58376" name="Rectangle 8"/>
          <p:cNvSpPr>
            <a:spLocks noGrp="1" noRot="1" noChangeArrowheads="1"/>
          </p:cNvSpPr>
          <p:nvPr>
            <p:ph sz="quarter" idx="4"/>
          </p:nvPr>
        </p:nvSpPr>
        <p:spPr>
          <a:xfrm>
            <a:off x="6172201" y="2565400"/>
            <a:ext cx="4194175" cy="4103688"/>
          </a:xfr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8080"/>
            </a:solidFill>
          </a:ln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cs-CZ" sz="2400" b="1" dirty="0">
                <a:solidFill>
                  <a:srgbClr val="FF0000"/>
                </a:solidFill>
              </a:rPr>
              <a:t>* </a:t>
            </a:r>
            <a:r>
              <a:rPr lang="cs-CZ" sz="2400" b="1" i="1" dirty="0">
                <a:solidFill>
                  <a:srgbClr val="FF0000"/>
                </a:solidFill>
              </a:rPr>
              <a:t>sortiment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</a:p>
          <a:p>
            <a:pPr eaLnBrk="1" hangingPunct="1">
              <a:buFontTx/>
              <a:buNone/>
              <a:defRPr/>
            </a:pPr>
            <a:r>
              <a:rPr lang="cs-CZ" sz="1800" b="1" dirty="0">
                <a:solidFill>
                  <a:srgbClr val="008080"/>
                </a:solidFill>
              </a:rPr>
              <a:t>-</a:t>
            </a:r>
            <a:r>
              <a:rPr lang="cs-CZ" sz="2000" b="1" i="1" dirty="0">
                <a:solidFill>
                  <a:srgbClr val="008080"/>
                </a:solidFill>
              </a:rPr>
              <a:t>redukce šířky a hloubky</a:t>
            </a:r>
          </a:p>
          <a:p>
            <a:pPr eaLnBrk="1" hangingPunct="1">
              <a:buFontTx/>
              <a:buNone/>
              <a:defRPr/>
            </a:pPr>
            <a:endParaRPr lang="cs-CZ" sz="2000" b="1" i="1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cs-CZ" sz="2400" b="1" dirty="0">
                <a:solidFill>
                  <a:srgbClr val="FF0000"/>
                </a:solidFill>
              </a:rPr>
              <a:t>*</a:t>
            </a:r>
            <a:r>
              <a:rPr lang="cs-CZ" sz="2400" b="1" i="1" dirty="0">
                <a:solidFill>
                  <a:srgbClr val="FF0000"/>
                </a:solidFill>
              </a:rPr>
              <a:t> nákupní podmínky</a:t>
            </a:r>
          </a:p>
          <a:p>
            <a:pPr eaLnBrk="1" hangingPunct="1">
              <a:buFontTx/>
              <a:buNone/>
              <a:defRPr/>
            </a:pPr>
            <a:r>
              <a:rPr lang="cs-CZ" sz="2400" dirty="0">
                <a:solidFill>
                  <a:srgbClr val="008080"/>
                </a:solidFill>
              </a:rPr>
              <a:t> </a:t>
            </a:r>
            <a:r>
              <a:rPr lang="cs-CZ" sz="2000" b="1" i="1" dirty="0">
                <a:solidFill>
                  <a:srgbClr val="008080"/>
                </a:solidFill>
              </a:rPr>
              <a:t>zjednodušení  obsluhy</a:t>
            </a:r>
            <a:r>
              <a:rPr lang="cs-CZ" sz="2400" dirty="0">
                <a:solidFill>
                  <a:srgbClr val="008080"/>
                </a:solidFill>
              </a:rPr>
              <a:t> </a:t>
            </a:r>
          </a:p>
          <a:p>
            <a:pPr eaLnBrk="1" hangingPunct="1">
              <a:buFontTx/>
              <a:buNone/>
              <a:defRPr/>
            </a:pPr>
            <a:endParaRPr lang="cs-CZ" sz="2400" b="1" i="1" dirty="0">
              <a:solidFill>
                <a:srgbClr val="FF0000"/>
              </a:solidFill>
            </a:endParaRPr>
          </a:p>
          <a:p>
            <a:pPr eaLnBrk="1" hangingPunct="1">
              <a:buFontTx/>
              <a:buChar char="•"/>
              <a:defRPr/>
            </a:pPr>
            <a:r>
              <a:rPr lang="cs-CZ" sz="2400" b="1" i="1" dirty="0">
                <a:solidFill>
                  <a:srgbClr val="FF0000"/>
                </a:solidFill>
              </a:rPr>
              <a:t>cena klesá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cs-CZ" sz="2000" b="1" i="1" dirty="0">
                <a:solidFill>
                  <a:schemeClr val="bg2"/>
                </a:solidFill>
              </a:rPr>
              <a:t>- </a:t>
            </a:r>
            <a:r>
              <a:rPr lang="cs-CZ" sz="2000" b="1" i="1" dirty="0">
                <a:solidFill>
                  <a:srgbClr val="008080"/>
                </a:solidFill>
              </a:rPr>
              <a:t>tlak na snižování obchodní                                           přirážky, nákladů i zisku</a:t>
            </a:r>
            <a:r>
              <a:rPr lang="cs-CZ" sz="2000" dirty="0">
                <a:solidFill>
                  <a:srgbClr val="008080"/>
                </a:solidFill>
              </a:rPr>
              <a:t>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424" y="228600"/>
            <a:ext cx="1464833" cy="1127893"/>
          </a:xfrm>
          <a:prstGeom prst="rect">
            <a:avLst/>
          </a:prstGeom>
          <a:ln>
            <a:solidFill>
              <a:srgbClr val="008080"/>
            </a:solidFill>
          </a:ln>
        </p:spPr>
      </p:pic>
    </p:spTree>
    <p:extLst>
      <p:ext uri="{BB962C8B-B14F-4D97-AF65-F5344CB8AC3E}">
        <p14:creationId xmlns:p14="http://schemas.microsoft.com/office/powerpoint/2010/main" val="1217620861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3B4D7B-13E1-4B86-821E-A62449C35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70298" cy="949325"/>
          </a:xfrm>
        </p:spPr>
        <p:txBody>
          <a:bodyPr>
            <a:normAutofit fontScale="90000"/>
          </a:bodyPr>
          <a:lstStyle/>
          <a:p>
            <a:r>
              <a:rPr lang="cs-CZ" sz="3200" b="1" dirty="0">
                <a:solidFill>
                  <a:srgbClr val="008080"/>
                </a:solidFill>
              </a:rPr>
              <a:t>Rozhodování českých maloobchodníků v době krize – </a:t>
            </a:r>
            <a:r>
              <a:rPr lang="cs-CZ" sz="3200" b="1" dirty="0">
                <a:solidFill>
                  <a:srgbClr val="FF0000"/>
                </a:solidFill>
              </a:rPr>
              <a:t>praxe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20D9A0A-FAF0-40C7-9419-FCE59A90E4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424" y="228600"/>
            <a:ext cx="1464833" cy="1127893"/>
          </a:xfrm>
          <a:prstGeom prst="rect">
            <a:avLst/>
          </a:prstGeom>
          <a:ln>
            <a:solidFill>
              <a:srgbClr val="008080"/>
            </a:solidFill>
          </a:ln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7F840CA-9BD1-47D7-889D-1DEB431EB750}"/>
              </a:ext>
            </a:extLst>
          </p:cNvPr>
          <p:cNvSpPr txBox="1"/>
          <p:nvPr/>
        </p:nvSpPr>
        <p:spPr>
          <a:xfrm>
            <a:off x="466725" y="1628775"/>
            <a:ext cx="11477625" cy="51398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b="1" dirty="0"/>
              <a:t>Studie byla realizována na naší katedře. Jejím cílem bylo zjistit, jaké marketingové aktivity uplatňovali oslovení obchodníci v době poklesu koupěschopné poptávky (krize).</a:t>
            </a:r>
          </a:p>
          <a:p>
            <a:r>
              <a:rPr lang="cs-CZ" sz="2800" dirty="0"/>
              <a:t> - většina maloobchodníků nevyužila možnost omezení hloubky či šířky sortimentu, </a:t>
            </a:r>
          </a:p>
          <a:p>
            <a:r>
              <a:rPr lang="cs-CZ" sz="2800" dirty="0"/>
              <a:t>-  většina maloobchodníků s poklesem tržeb realizovala aktivní cenovou politiku, a to buď přistoupila k plošnému snížení cen nebo provedla změny cen vybraných druhů,</a:t>
            </a:r>
          </a:p>
          <a:p>
            <a:pPr marL="342900" indent="-342900">
              <a:buFontTx/>
              <a:buChar char="-"/>
            </a:pPr>
            <a:r>
              <a:rPr lang="cs-CZ" sz="2800" dirty="0"/>
              <a:t>někteří snížili mzdy zaměstnancům,</a:t>
            </a:r>
          </a:p>
          <a:p>
            <a:pPr marL="342900" indent="-342900">
              <a:buFontTx/>
              <a:buChar char="-"/>
            </a:pPr>
            <a:r>
              <a:rPr lang="cs-CZ" sz="2800" dirty="0"/>
              <a:t>někteří maloobchodníci ale naopak ceny zvýšili u vybraných druhů zboží,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endParaRPr lang="cs-CZ" sz="2400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14F5A6E-F5B7-4639-A6D6-499CAF64A1BA}"/>
              </a:ext>
            </a:extLst>
          </p:cNvPr>
          <p:cNvSpPr/>
          <p:nvPr/>
        </p:nvSpPr>
        <p:spPr>
          <a:xfrm>
            <a:off x="3238500" y="6005751"/>
            <a:ext cx="8418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Blíže případová studie ve 2. kapitole skript Obchodní organizace (2014).</a:t>
            </a:r>
          </a:p>
        </p:txBody>
      </p:sp>
    </p:spTree>
    <p:extLst>
      <p:ext uri="{BB962C8B-B14F-4D97-AF65-F5344CB8AC3E}">
        <p14:creationId xmlns:p14="http://schemas.microsoft.com/office/powerpoint/2010/main" val="14541624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19288" y="100013"/>
            <a:ext cx="8540750" cy="952500"/>
          </a:xfrm>
          <a:solidFill>
            <a:srgbClr val="FFFFFF"/>
          </a:solidFill>
        </p:spPr>
        <p:txBody>
          <a:bodyPr/>
          <a:lstStyle/>
          <a:p>
            <a:pPr eaLnBrk="1" hangingPunct="1">
              <a:defRPr/>
            </a:pPr>
            <a:r>
              <a:rPr lang="cs-CZ" sz="3600" b="1" dirty="0">
                <a:solidFill>
                  <a:srgbClr val="008080"/>
                </a:solidFill>
              </a:rPr>
              <a:t>Mezinárodní rozvojové strategie retailingu</a:t>
            </a:r>
          </a:p>
        </p:txBody>
      </p:sp>
      <p:sp>
        <p:nvSpPr>
          <p:cNvPr id="60420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929390" y="1052513"/>
            <a:ext cx="8540750" cy="1177925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 sz="2400" b="1" dirty="0">
                <a:solidFill>
                  <a:srgbClr val="008080"/>
                </a:solidFill>
              </a:rPr>
              <a:t>Existují různé klasifikace. Výběr vhodné strategie je spojen s různou mírou rizika nebo naopak s určitou výhodností. Např.: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sz="2400" b="1" dirty="0">
                <a:solidFill>
                  <a:srgbClr val="008080"/>
                </a:solidFill>
              </a:rPr>
              <a:t>Členění podle přizpůsobivosti trhu-</a:t>
            </a:r>
          </a:p>
        </p:txBody>
      </p:sp>
      <p:sp>
        <p:nvSpPr>
          <p:cNvPr id="60421" name="Rectangle 5"/>
          <p:cNvSpPr>
            <a:spLocks noGrp="1" noRot="1" noChangeArrowheads="1"/>
          </p:cNvSpPr>
          <p:nvPr>
            <p:ph sz="half" idx="2"/>
          </p:nvPr>
        </p:nvSpPr>
        <p:spPr>
          <a:xfrm>
            <a:off x="929390" y="2519364"/>
            <a:ext cx="9176635" cy="4149725"/>
          </a:xfr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8080"/>
            </a:solidFill>
          </a:ln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cs-CZ" b="1" dirty="0">
                <a:solidFill>
                  <a:srgbClr val="008080"/>
                </a:solidFill>
              </a:rPr>
              <a:t>Multinacionální strategie </a:t>
            </a:r>
            <a:r>
              <a:rPr lang="cs-CZ" b="1" dirty="0">
                <a:solidFill>
                  <a:srgbClr val="660033"/>
                </a:solidFill>
              </a:rPr>
              <a:t>- důsledné přizpůsobování místnímu trhu</a:t>
            </a:r>
          </a:p>
          <a:p>
            <a:pPr eaLnBrk="1" hangingPunct="1">
              <a:buFont typeface="Arial" charset="0"/>
              <a:buNone/>
              <a:defRPr/>
            </a:pPr>
            <a:endParaRPr lang="cs-CZ" b="1" dirty="0">
              <a:solidFill>
                <a:srgbClr val="660033"/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cs-CZ" b="1" dirty="0">
                <a:solidFill>
                  <a:srgbClr val="008080"/>
                </a:solidFill>
              </a:rPr>
              <a:t>Transnacionální strategie </a:t>
            </a:r>
            <a:r>
              <a:rPr lang="cs-CZ" b="1" dirty="0">
                <a:solidFill>
                  <a:srgbClr val="660033"/>
                </a:solidFill>
              </a:rPr>
              <a:t>- jednotná strategie respektující základní zvláštnosti národních trhů a lokálních podmínek - </a:t>
            </a:r>
            <a:r>
              <a:rPr lang="cs-CZ" b="1" dirty="0">
                <a:solidFill>
                  <a:srgbClr val="FF0000"/>
                </a:solidFill>
              </a:rPr>
              <a:t>firma C&amp;A, LIDL, Kaufland …</a:t>
            </a:r>
          </a:p>
          <a:p>
            <a:pPr eaLnBrk="1" hangingPunct="1">
              <a:buFont typeface="Arial" charset="0"/>
              <a:buNone/>
              <a:defRPr/>
            </a:pPr>
            <a:endParaRPr lang="cs-CZ" b="1" dirty="0">
              <a:solidFill>
                <a:srgbClr val="660033"/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cs-CZ" b="1" dirty="0">
                <a:solidFill>
                  <a:srgbClr val="008080"/>
                </a:solidFill>
              </a:rPr>
              <a:t>Globální strategie </a:t>
            </a:r>
            <a:r>
              <a:rPr lang="cs-CZ" b="1" dirty="0">
                <a:solidFill>
                  <a:srgbClr val="660033"/>
                </a:solidFill>
              </a:rPr>
              <a:t>- důsledné uplatňování vlastní tuzemské koncepce na zahraničních trzích - </a:t>
            </a:r>
            <a:r>
              <a:rPr lang="cs-CZ" b="1" dirty="0" err="1">
                <a:solidFill>
                  <a:srgbClr val="FF0000"/>
                </a:solidFill>
              </a:rPr>
              <a:t>Mc</a:t>
            </a:r>
            <a:r>
              <a:rPr lang="cs-CZ" b="1" dirty="0">
                <a:solidFill>
                  <a:srgbClr val="FF0000"/>
                </a:solidFill>
              </a:rPr>
              <a:t> Donald, IKEA</a:t>
            </a:r>
            <a:r>
              <a:rPr lang="cs-CZ" dirty="0"/>
              <a:t>……</a:t>
            </a:r>
            <a:endParaRPr lang="cs-CZ" b="1" dirty="0">
              <a:solidFill>
                <a:srgbClr val="660033"/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endParaRPr lang="cs-CZ" sz="2400" b="1" dirty="0">
              <a:solidFill>
                <a:srgbClr val="FFFF00"/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endParaRPr lang="cs-CZ" sz="2400" b="1" dirty="0"/>
          </a:p>
          <a:p>
            <a:pPr eaLnBrk="1" hangingPunct="1">
              <a:buFont typeface="Arial" charset="0"/>
              <a:buChar char="►"/>
              <a:defRPr/>
            </a:pPr>
            <a:endParaRPr lang="cs-CZ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424" y="228600"/>
            <a:ext cx="1464833" cy="1127893"/>
          </a:xfrm>
          <a:prstGeom prst="rect">
            <a:avLst/>
          </a:prstGeom>
          <a:ln>
            <a:solidFill>
              <a:srgbClr val="008080"/>
            </a:solidFill>
          </a:ln>
        </p:spPr>
      </p:pic>
      <p:sp>
        <p:nvSpPr>
          <p:cNvPr id="2" name="Šipka: dolů 1">
            <a:extLst>
              <a:ext uri="{FF2B5EF4-FFF2-40B4-BE49-F238E27FC236}">
                <a16:creationId xmlns:a16="http://schemas.microsoft.com/office/drawing/2014/main" id="{51C31843-8878-4853-A20B-DAADFB3B397D}"/>
              </a:ext>
            </a:extLst>
          </p:cNvPr>
          <p:cNvSpPr/>
          <p:nvPr/>
        </p:nvSpPr>
        <p:spPr>
          <a:xfrm>
            <a:off x="10280652" y="2546351"/>
            <a:ext cx="179386" cy="4095750"/>
          </a:xfrm>
          <a:prstGeom prst="downArrow">
            <a:avLst/>
          </a:prstGeom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4042B58-A67D-49FA-B925-1870B1CFFC21}"/>
              </a:ext>
            </a:extLst>
          </p:cNvPr>
          <p:cNvSpPr txBox="1"/>
          <p:nvPr/>
        </p:nvSpPr>
        <p:spPr>
          <a:xfrm>
            <a:off x="10517618" y="4095750"/>
            <a:ext cx="1464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Pokles nákladovosti</a:t>
            </a:r>
          </a:p>
        </p:txBody>
      </p:sp>
    </p:spTree>
    <p:extLst>
      <p:ext uri="{BB962C8B-B14F-4D97-AF65-F5344CB8AC3E}">
        <p14:creationId xmlns:p14="http://schemas.microsoft.com/office/powerpoint/2010/main" val="18115908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animBg="1"/>
      <p:bldP spid="604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/>
          </p:cNvSpPr>
          <p:nvPr>
            <p:ph type="title"/>
          </p:nvPr>
        </p:nvSpPr>
        <p:spPr>
          <a:xfrm>
            <a:off x="2209800" y="333375"/>
            <a:ext cx="7772400" cy="947738"/>
          </a:xfrm>
          <a:solidFill>
            <a:srgbClr val="FFFFCC"/>
          </a:solidFill>
        </p:spPr>
        <p:txBody>
          <a:bodyPr/>
          <a:lstStyle/>
          <a:p>
            <a:pPr algn="ctr"/>
            <a:r>
              <a:rPr lang="cs-CZ" altLang="cs-CZ" b="1" dirty="0">
                <a:solidFill>
                  <a:srgbClr val="008080"/>
                </a:solidFill>
              </a:rPr>
              <a:t>Shrnutí přednášky</a:t>
            </a:r>
          </a:p>
        </p:txBody>
      </p:sp>
      <p:sp>
        <p:nvSpPr>
          <p:cNvPr id="40963" name="TextovéPole 2"/>
          <p:cNvSpPr txBox="1">
            <a:spLocks noChangeArrowheads="1"/>
          </p:cNvSpPr>
          <p:nvPr/>
        </p:nvSpPr>
        <p:spPr bwMode="auto">
          <a:xfrm>
            <a:off x="1703389" y="1611314"/>
            <a:ext cx="8785225" cy="41549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cs-CZ" sz="2400" b="1" dirty="0" err="1">
                <a:solidFill>
                  <a:srgbClr val="FF0000"/>
                </a:solidFill>
              </a:rPr>
              <a:t>Retailingová</a:t>
            </a:r>
            <a:r>
              <a:rPr lang="cs-CZ" sz="2400" b="1" dirty="0">
                <a:solidFill>
                  <a:srgbClr val="FF0000"/>
                </a:solidFill>
              </a:rPr>
              <a:t> společnost </a:t>
            </a:r>
            <a:r>
              <a:rPr lang="cs-CZ" sz="2400" b="1" dirty="0">
                <a:solidFill>
                  <a:srgbClr val="008080"/>
                </a:solidFill>
              </a:rPr>
              <a:t>formuluje svoji strategii na základě obecných východisek, současně musí zohlednit specifika předmětu jejího podnikání.</a:t>
            </a:r>
          </a:p>
          <a:p>
            <a:pPr>
              <a:defRPr/>
            </a:pPr>
            <a:r>
              <a:rPr lang="cs-CZ" sz="2400" b="1" dirty="0">
                <a:solidFill>
                  <a:srgbClr val="FF0000"/>
                </a:solidFill>
              </a:rPr>
              <a:t>Cíle, </a:t>
            </a:r>
            <a:r>
              <a:rPr lang="cs-CZ" sz="2400" b="1" dirty="0" err="1">
                <a:solidFill>
                  <a:srgbClr val="FF0000"/>
                </a:solidFill>
              </a:rPr>
              <a:t>megatrendy</a:t>
            </a:r>
            <a:r>
              <a:rPr lang="cs-CZ" sz="2400" b="1" dirty="0">
                <a:solidFill>
                  <a:srgbClr val="FF0000"/>
                </a:solidFill>
              </a:rPr>
              <a:t>, vize a poslání.</a:t>
            </a:r>
          </a:p>
          <a:p>
            <a:pPr>
              <a:defRPr/>
            </a:pPr>
            <a:r>
              <a:rPr lang="cs-CZ" sz="2400" b="1" dirty="0">
                <a:solidFill>
                  <a:srgbClr val="FF0000"/>
                </a:solidFill>
              </a:rPr>
              <a:t>Nejznámější strategie OO </a:t>
            </a:r>
            <a:r>
              <a:rPr lang="cs-CZ" sz="2400" b="1" dirty="0">
                <a:solidFill>
                  <a:srgbClr val="008080"/>
                </a:solidFill>
              </a:rPr>
              <a:t>– dělej to ve velkém, dělej to nově a dělej to, co na trhu chybí.</a:t>
            </a:r>
          </a:p>
          <a:p>
            <a:pPr>
              <a:defRPr/>
            </a:pPr>
            <a:r>
              <a:rPr lang="cs-CZ" sz="2400" b="1" dirty="0">
                <a:solidFill>
                  <a:srgbClr val="FF0000"/>
                </a:solidFill>
              </a:rPr>
              <a:t>OO</a:t>
            </a:r>
            <a:r>
              <a:rPr lang="cs-CZ" sz="2400" b="1" dirty="0">
                <a:solidFill>
                  <a:srgbClr val="008080"/>
                </a:solidFill>
              </a:rPr>
              <a:t> reagují na poptávku strategií </a:t>
            </a:r>
            <a:r>
              <a:rPr lang="cs-CZ" sz="2400" b="1" dirty="0" err="1">
                <a:solidFill>
                  <a:srgbClr val="FF0000"/>
                </a:solidFill>
              </a:rPr>
              <a:t>Trading</a:t>
            </a:r>
            <a:r>
              <a:rPr lang="cs-CZ" sz="2400" b="1" dirty="0">
                <a:solidFill>
                  <a:srgbClr val="FF0000"/>
                </a:solidFill>
              </a:rPr>
              <a:t> Up</a:t>
            </a:r>
            <a:r>
              <a:rPr lang="cs-CZ" sz="2400" b="1" dirty="0">
                <a:solidFill>
                  <a:srgbClr val="008080"/>
                </a:solidFill>
              </a:rPr>
              <a:t> a </a:t>
            </a:r>
            <a:r>
              <a:rPr lang="cs-CZ" sz="2400" b="1" dirty="0" err="1">
                <a:solidFill>
                  <a:srgbClr val="FF0000"/>
                </a:solidFill>
              </a:rPr>
              <a:t>Trading</a:t>
            </a:r>
            <a:r>
              <a:rPr lang="cs-CZ" sz="2400" b="1" dirty="0">
                <a:solidFill>
                  <a:srgbClr val="FF0000"/>
                </a:solidFill>
              </a:rPr>
              <a:t>  Down.</a:t>
            </a:r>
          </a:p>
          <a:p>
            <a:pPr>
              <a:defRPr/>
            </a:pPr>
            <a:r>
              <a:rPr lang="cs-CZ" sz="2400" b="1" dirty="0">
                <a:solidFill>
                  <a:srgbClr val="008080"/>
                </a:solidFill>
              </a:rPr>
              <a:t>Pokud firmy působí na zahraničních trzích, pak využívají  zpravidla </a:t>
            </a:r>
            <a:r>
              <a:rPr lang="cs-CZ" sz="2400" b="1" dirty="0">
                <a:solidFill>
                  <a:srgbClr val="FF0000"/>
                </a:solidFill>
              </a:rPr>
              <a:t>strategie multinacionální, transnacionální a globální.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29216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7029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49092" y="417096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860612" y="1304441"/>
            <a:ext cx="4297080" cy="28628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000" b="1" dirty="0"/>
              <a:t>Strategie obchodních organizací</a:t>
            </a:r>
          </a:p>
          <a:p>
            <a:pPr algn="l"/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GB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6074080" y="2487648"/>
            <a:ext cx="5513317" cy="30886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Arial" charset="0"/>
              <a:buChar char="►"/>
              <a:defRPr/>
            </a:pPr>
            <a:r>
              <a:rPr lang="cs-CZ" sz="2400" b="1" dirty="0">
                <a:solidFill>
                  <a:srgbClr val="008080"/>
                </a:solidFill>
              </a:rPr>
              <a:t>Formulace strategie </a:t>
            </a:r>
            <a:r>
              <a:rPr lang="cs-CZ" sz="2400" b="1" dirty="0" err="1">
                <a:solidFill>
                  <a:srgbClr val="008080"/>
                </a:solidFill>
              </a:rPr>
              <a:t>retailingové</a:t>
            </a:r>
            <a:r>
              <a:rPr lang="cs-CZ" sz="2400" b="1" dirty="0">
                <a:solidFill>
                  <a:srgbClr val="008080"/>
                </a:solidFill>
              </a:rPr>
              <a:t>    společnosti</a:t>
            </a:r>
            <a:endParaRPr lang="cs-CZ" sz="2400" dirty="0">
              <a:solidFill>
                <a:srgbClr val="008080"/>
              </a:solidFill>
            </a:endParaRPr>
          </a:p>
          <a:p>
            <a:pPr>
              <a:lnSpc>
                <a:spcPct val="90000"/>
              </a:lnSpc>
              <a:buFont typeface="Arial" charset="0"/>
              <a:buChar char="►"/>
              <a:defRPr/>
            </a:pPr>
            <a:r>
              <a:rPr lang="cs-CZ" sz="2400" b="1" dirty="0">
                <a:solidFill>
                  <a:srgbClr val="008080"/>
                </a:solidFill>
              </a:rPr>
              <a:t>Filosofie, vize a poslání obchodní organizace</a:t>
            </a:r>
            <a:endParaRPr lang="cs-CZ" sz="2400" dirty="0">
              <a:solidFill>
                <a:srgbClr val="008080"/>
              </a:solidFill>
            </a:endParaRPr>
          </a:p>
          <a:p>
            <a:pPr>
              <a:lnSpc>
                <a:spcPct val="90000"/>
              </a:lnSpc>
              <a:buFont typeface="Arial" charset="0"/>
              <a:buChar char="►"/>
              <a:defRPr/>
            </a:pPr>
            <a:r>
              <a:rPr lang="cs-CZ" sz="2400" b="1" dirty="0">
                <a:solidFill>
                  <a:srgbClr val="008080"/>
                </a:solidFill>
              </a:rPr>
              <a:t>Nejznámější podnikatelské strategie </a:t>
            </a:r>
          </a:p>
          <a:p>
            <a:pPr>
              <a:lnSpc>
                <a:spcPct val="90000"/>
              </a:lnSpc>
              <a:buFont typeface="Arial" charset="0"/>
              <a:buChar char="►"/>
              <a:defRPr/>
            </a:pPr>
            <a:r>
              <a:rPr lang="cs-CZ" sz="2400" b="1" dirty="0">
                <a:solidFill>
                  <a:srgbClr val="008080"/>
                </a:solidFill>
              </a:rPr>
              <a:t>Mezinárodní rozvojové strategie 	 </a:t>
            </a:r>
            <a:r>
              <a:rPr lang="cs-CZ" sz="2400" b="1" dirty="0" err="1">
                <a:solidFill>
                  <a:srgbClr val="008080"/>
                </a:solidFill>
              </a:rPr>
              <a:t>retailingu</a:t>
            </a:r>
            <a:endParaRPr lang="cs-CZ" sz="2400" b="1" dirty="0">
              <a:solidFill>
                <a:srgbClr val="00808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13440" y="3933075"/>
            <a:ext cx="3603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bg1"/>
                </a:solidFill>
              </a:rPr>
              <a:t>Struktura přednášky</a:t>
            </a:r>
          </a:p>
        </p:txBody>
      </p:sp>
    </p:spTree>
    <p:extLst>
      <p:ext uri="{BB962C8B-B14F-4D97-AF65-F5344CB8AC3E}">
        <p14:creationId xmlns:p14="http://schemas.microsoft.com/office/powerpoint/2010/main" val="1628521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165225" y="478777"/>
            <a:ext cx="8540750" cy="60801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br>
              <a:rPr lang="cs-CZ" sz="3200" b="1" dirty="0">
                <a:solidFill>
                  <a:srgbClr val="008080"/>
                </a:solidFill>
              </a:rPr>
            </a:br>
            <a:r>
              <a:rPr lang="cs-CZ" sz="3200" b="1" dirty="0">
                <a:solidFill>
                  <a:srgbClr val="008080"/>
                </a:solidFill>
              </a:rPr>
              <a:t>Nejprve si zopakujeme 1. kapitolu:</a:t>
            </a:r>
            <a:br>
              <a:rPr lang="cs-CZ" sz="2800" b="1" dirty="0">
                <a:solidFill>
                  <a:srgbClr val="008080"/>
                </a:solidFill>
              </a:rPr>
            </a:br>
            <a:endParaRPr lang="cs-CZ" sz="2800" b="1" dirty="0">
              <a:solidFill>
                <a:srgbClr val="008080"/>
              </a:solidFill>
            </a:endParaRPr>
          </a:p>
        </p:txBody>
      </p:sp>
      <p:sp>
        <p:nvSpPr>
          <p:cNvPr id="11268" name="TextovéPole 11"/>
          <p:cNvSpPr txBox="1">
            <a:spLocks noChangeArrowheads="1"/>
          </p:cNvSpPr>
          <p:nvPr/>
        </p:nvSpPr>
        <p:spPr bwMode="auto">
          <a:xfrm>
            <a:off x="510092" y="1223698"/>
            <a:ext cx="11171815" cy="56323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Char char="-"/>
            </a:pPr>
            <a:r>
              <a:rPr lang="cs-CZ" altLang="cs-CZ" sz="2400" b="1" dirty="0"/>
              <a:t>V obchodě působí </a:t>
            </a:r>
            <a:r>
              <a:rPr lang="cs-CZ" altLang="cs-CZ" sz="2400" b="1" dirty="0">
                <a:solidFill>
                  <a:srgbClr val="FF0000"/>
                </a:solidFill>
              </a:rPr>
              <a:t>vývojové trendy </a:t>
            </a:r>
            <a:r>
              <a:rPr lang="cs-CZ" altLang="cs-CZ" sz="2400" b="1" dirty="0"/>
              <a:t>(koncentrace a tržní dominance, internacionalizace, silná konkurence, diverzifikace a vše směřuje ke globalizovanému trhu – nositeli trendů jsou zejména dominantní firmy na trhu – </a:t>
            </a:r>
            <a:r>
              <a:rPr lang="cs-CZ" altLang="cs-CZ" sz="2400" b="1" dirty="0" err="1"/>
              <a:t>Walmart</a:t>
            </a:r>
            <a:r>
              <a:rPr lang="cs-CZ" altLang="cs-CZ" sz="2400" b="1" dirty="0"/>
              <a:t>, Kaufland, </a:t>
            </a:r>
            <a:r>
              <a:rPr lang="cs-CZ" altLang="cs-CZ" sz="2400" b="1" dirty="0" err="1"/>
              <a:t>Lidl</a:t>
            </a:r>
            <a:r>
              <a:rPr lang="cs-CZ" altLang="cs-CZ" sz="2400" b="1" dirty="0"/>
              <a:t>…).</a:t>
            </a:r>
          </a:p>
          <a:p>
            <a:pPr>
              <a:buNone/>
            </a:pPr>
            <a:r>
              <a:rPr lang="cs-CZ" altLang="cs-CZ" sz="2400" b="1" dirty="0"/>
              <a:t>- </a:t>
            </a:r>
            <a:r>
              <a:rPr lang="cs-CZ" altLang="cs-CZ" sz="2400" b="1" dirty="0">
                <a:solidFill>
                  <a:srgbClr val="FF0000"/>
                </a:solidFill>
              </a:rPr>
              <a:t>Vývojový cyklus maloobchodu </a:t>
            </a:r>
            <a:r>
              <a:rPr lang="cs-CZ" altLang="cs-CZ" sz="2400" b="1" dirty="0"/>
              <a:t>– návaznost na vývoj ekonomiky, posuzuje se na prodeji potravin, Engelův zákon, vývojové etapy  - dětství,  mládí, dospívání, dospělost </a:t>
            </a:r>
            <a:r>
              <a:rPr lang="cs-CZ" altLang="cs-CZ" sz="2400" b="1"/>
              <a:t>a zralost.</a:t>
            </a:r>
            <a:endParaRPr lang="cs-CZ" altLang="cs-CZ" sz="2400" b="1" dirty="0"/>
          </a:p>
          <a:p>
            <a:pPr>
              <a:buFontTx/>
              <a:buChar char="-"/>
            </a:pPr>
            <a:r>
              <a:rPr lang="cs-CZ" altLang="cs-CZ" sz="2400" b="1" dirty="0"/>
              <a:t>Obchod ve světě má své </a:t>
            </a:r>
            <a:r>
              <a:rPr lang="cs-CZ" altLang="cs-CZ" sz="2400" b="1" dirty="0">
                <a:solidFill>
                  <a:srgbClr val="FF0000"/>
                </a:solidFill>
              </a:rPr>
              <a:t>historické mezníky</a:t>
            </a:r>
            <a:r>
              <a:rPr lang="cs-CZ" altLang="cs-CZ" sz="2400" b="1" dirty="0"/>
              <a:t>.</a:t>
            </a:r>
          </a:p>
          <a:p>
            <a:pPr>
              <a:buFontTx/>
              <a:buChar char="-"/>
            </a:pPr>
            <a:r>
              <a:rPr lang="cs-CZ" altLang="cs-CZ" sz="2400" b="1" dirty="0">
                <a:solidFill>
                  <a:srgbClr val="FF0000"/>
                </a:solidFill>
              </a:rPr>
              <a:t>Evropský obchod </a:t>
            </a:r>
            <a:r>
              <a:rPr lang="cs-CZ" altLang="cs-CZ" sz="2400" b="1" dirty="0"/>
              <a:t>potvrzuje všechny vývojové trendy.</a:t>
            </a:r>
          </a:p>
          <a:p>
            <a:pPr>
              <a:buFontTx/>
              <a:buChar char="-"/>
            </a:pPr>
            <a:r>
              <a:rPr lang="cs-CZ" altLang="cs-CZ" sz="2400" b="1" dirty="0">
                <a:solidFill>
                  <a:srgbClr val="FF0000"/>
                </a:solidFill>
              </a:rPr>
              <a:t>Český obchod </a:t>
            </a:r>
            <a:r>
              <a:rPr lang="cs-CZ" altLang="cs-CZ" sz="2400" b="1" dirty="0"/>
              <a:t>se historicky odlišně odvíjel, po roce 1989 zde však nastoupily všechny vývojové trendy – etapizace transformace.</a:t>
            </a:r>
          </a:p>
          <a:p>
            <a:pPr>
              <a:buFontTx/>
              <a:buChar char="-"/>
            </a:pPr>
            <a:r>
              <a:rPr lang="cs-CZ" altLang="cs-CZ" sz="2400" b="1" dirty="0">
                <a:solidFill>
                  <a:srgbClr val="FF0000"/>
                </a:solidFill>
              </a:rPr>
              <a:t>Budoucnost českého obchodu </a:t>
            </a:r>
            <a:r>
              <a:rPr lang="cs-CZ" altLang="cs-CZ" sz="2400" b="1" dirty="0"/>
              <a:t>– trh a prodejny, obchod jako služba, růst náročnosti zákazníků, integrace a </a:t>
            </a:r>
            <a:r>
              <a:rPr lang="cs-CZ" altLang="cs-CZ" sz="2400" b="1" dirty="0" err="1"/>
              <a:t>omnichannel</a:t>
            </a:r>
            <a:r>
              <a:rPr lang="cs-CZ" altLang="cs-CZ" sz="2400" b="1" dirty="0"/>
              <a:t>, rozvoj vztahů s dodavateli, lidé-hrozba i příležitost.</a:t>
            </a:r>
            <a:endParaRPr lang="cs-CZ" altLang="cs-CZ" sz="2400" b="1" dirty="0">
              <a:solidFill>
                <a:srgbClr val="FF000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473" y="95805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9857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59567" y="228600"/>
            <a:ext cx="9706808" cy="9144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32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Formulace strategie retailingové společnosti</a:t>
            </a:r>
            <a:br>
              <a:rPr lang="cs-CZ" sz="32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příklad postupu:</a:t>
            </a:r>
          </a:p>
        </p:txBody>
      </p:sp>
      <p:sp>
        <p:nvSpPr>
          <p:cNvPr id="5123" name="TextovéPole 15"/>
          <p:cNvSpPr txBox="1">
            <a:spLocks noChangeArrowheads="1"/>
          </p:cNvSpPr>
          <p:nvPr/>
        </p:nvSpPr>
        <p:spPr bwMode="auto">
          <a:xfrm>
            <a:off x="2063750" y="1341439"/>
            <a:ext cx="3168650" cy="4603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Situační analýza</a:t>
            </a:r>
          </a:p>
        </p:txBody>
      </p:sp>
      <p:sp>
        <p:nvSpPr>
          <p:cNvPr id="17" name="Rectangle 6"/>
          <p:cNvSpPr txBox="1">
            <a:spLocks noRot="1" noChangeArrowheads="1"/>
          </p:cNvSpPr>
          <p:nvPr/>
        </p:nvSpPr>
        <p:spPr bwMode="auto">
          <a:xfrm>
            <a:off x="2063750" y="2205038"/>
            <a:ext cx="4784722" cy="5762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cs-CZ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Cíle</a:t>
            </a:r>
          </a:p>
        </p:txBody>
      </p:sp>
      <p:sp>
        <p:nvSpPr>
          <p:cNvPr id="18" name="Rectangle 6"/>
          <p:cNvSpPr txBox="1">
            <a:spLocks noRot="1" noChangeArrowheads="1"/>
          </p:cNvSpPr>
          <p:nvPr/>
        </p:nvSpPr>
        <p:spPr bwMode="auto">
          <a:xfrm>
            <a:off x="2063750" y="3213101"/>
            <a:ext cx="4784720" cy="576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cs-CZ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Identifikace zákazníků</a:t>
            </a:r>
          </a:p>
        </p:txBody>
      </p:sp>
      <p:sp>
        <p:nvSpPr>
          <p:cNvPr id="19" name="Rectangle 6"/>
          <p:cNvSpPr txBox="1">
            <a:spLocks noRot="1" noChangeArrowheads="1"/>
          </p:cNvSpPr>
          <p:nvPr/>
        </p:nvSpPr>
        <p:spPr bwMode="auto">
          <a:xfrm>
            <a:off x="2063750" y="4581526"/>
            <a:ext cx="4784717" cy="576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cs-CZ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Vrcholová strategie</a:t>
            </a:r>
          </a:p>
        </p:txBody>
      </p:sp>
      <p:sp>
        <p:nvSpPr>
          <p:cNvPr id="21" name="Rectangle 6"/>
          <p:cNvSpPr txBox="1">
            <a:spLocks noRot="1" noChangeArrowheads="1"/>
          </p:cNvSpPr>
          <p:nvPr/>
        </p:nvSpPr>
        <p:spPr bwMode="auto">
          <a:xfrm>
            <a:off x="2063750" y="5516563"/>
            <a:ext cx="4784717" cy="5762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cs-CZ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Kontrola</a:t>
            </a:r>
          </a:p>
        </p:txBody>
      </p:sp>
      <p:sp>
        <p:nvSpPr>
          <p:cNvPr id="5128" name="TextovéPole 21"/>
          <p:cNvSpPr txBox="1">
            <a:spLocks noChangeArrowheads="1"/>
          </p:cNvSpPr>
          <p:nvPr/>
        </p:nvSpPr>
        <p:spPr bwMode="auto">
          <a:xfrm>
            <a:off x="6313488" y="1320800"/>
            <a:ext cx="4356100" cy="400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1"/>
                </a:solidFill>
              </a:rPr>
              <a:t>Podniková filosofie, vize, poslání</a:t>
            </a:r>
          </a:p>
        </p:txBody>
      </p:sp>
      <p:cxnSp>
        <p:nvCxnSpPr>
          <p:cNvPr id="5129" name="Přímá spojovací šipka 23"/>
          <p:cNvCxnSpPr>
            <a:cxnSpLocks noChangeShapeType="1"/>
          </p:cNvCxnSpPr>
          <p:nvPr/>
        </p:nvCxnSpPr>
        <p:spPr bwMode="auto">
          <a:xfrm flipV="1">
            <a:off x="1774825" y="1557338"/>
            <a:ext cx="0" cy="48958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1" name="Přímá spojovací šipka 26"/>
          <p:cNvCxnSpPr>
            <a:cxnSpLocks noChangeShapeType="1"/>
          </p:cNvCxnSpPr>
          <p:nvPr/>
        </p:nvCxnSpPr>
        <p:spPr bwMode="auto">
          <a:xfrm>
            <a:off x="5375276" y="3500438"/>
            <a:ext cx="2889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Šipka: doprava 1">
            <a:extLst>
              <a:ext uri="{FF2B5EF4-FFF2-40B4-BE49-F238E27FC236}">
                <a16:creationId xmlns:a16="http://schemas.microsoft.com/office/drawing/2014/main" id="{38274975-80C1-4035-A321-393A22245917}"/>
              </a:ext>
            </a:extLst>
          </p:cNvPr>
          <p:cNvSpPr/>
          <p:nvPr/>
        </p:nvSpPr>
        <p:spPr>
          <a:xfrm>
            <a:off x="7696200" y="2276474"/>
            <a:ext cx="1066800" cy="400050"/>
          </a:xfrm>
          <a:prstGeom prst="right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: doprava 13">
            <a:extLst>
              <a:ext uri="{FF2B5EF4-FFF2-40B4-BE49-F238E27FC236}">
                <a16:creationId xmlns:a16="http://schemas.microsoft.com/office/drawing/2014/main" id="{2EAB2EAB-2F5B-4A48-A8EB-DC039D69353D}"/>
              </a:ext>
            </a:extLst>
          </p:cNvPr>
          <p:cNvSpPr/>
          <p:nvPr/>
        </p:nvSpPr>
        <p:spPr>
          <a:xfrm>
            <a:off x="7696200" y="3300413"/>
            <a:ext cx="1066800" cy="400050"/>
          </a:xfrm>
          <a:prstGeom prst="right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: doprava 14">
            <a:extLst>
              <a:ext uri="{FF2B5EF4-FFF2-40B4-BE49-F238E27FC236}">
                <a16:creationId xmlns:a16="http://schemas.microsoft.com/office/drawing/2014/main" id="{E7A07D20-006B-40E5-B3A7-28588A873265}"/>
              </a:ext>
            </a:extLst>
          </p:cNvPr>
          <p:cNvSpPr/>
          <p:nvPr/>
        </p:nvSpPr>
        <p:spPr>
          <a:xfrm>
            <a:off x="7696200" y="4669632"/>
            <a:ext cx="1066800" cy="400050"/>
          </a:xfrm>
          <a:prstGeom prst="right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67664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74825" y="250177"/>
            <a:ext cx="8540750" cy="60801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3200" b="1" dirty="0">
                <a:solidFill>
                  <a:srgbClr val="008080"/>
                </a:solidFill>
              </a:rPr>
              <a:t>Příklad cílů retailingové společnosti</a:t>
            </a:r>
            <a:br>
              <a:rPr lang="cs-CZ" sz="2800" b="1" dirty="0">
                <a:solidFill>
                  <a:srgbClr val="008080"/>
                </a:solidFill>
              </a:rPr>
            </a:br>
            <a:endParaRPr lang="cs-CZ" sz="2800" b="1" dirty="0">
              <a:solidFill>
                <a:srgbClr val="008080"/>
              </a:solidFill>
            </a:endParaRPr>
          </a:p>
        </p:txBody>
      </p:sp>
      <p:sp>
        <p:nvSpPr>
          <p:cNvPr id="11267" name="TextovéPole 10"/>
          <p:cNvSpPr txBox="1">
            <a:spLocks noChangeArrowheads="1"/>
          </p:cNvSpPr>
          <p:nvPr/>
        </p:nvSpPr>
        <p:spPr bwMode="auto">
          <a:xfrm>
            <a:off x="814506" y="4745685"/>
            <a:ext cx="4248150" cy="13239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FF0000"/>
                </a:solidFill>
              </a:rPr>
              <a:t>Taktické cíle: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2000" b="1" dirty="0">
                <a:solidFill>
                  <a:srgbClr val="008080"/>
                </a:solidFill>
              </a:rPr>
              <a:t>získat nové zákazníky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2000" b="1" dirty="0">
                <a:solidFill>
                  <a:srgbClr val="008080"/>
                </a:solidFill>
              </a:rPr>
              <a:t>zvýšit výdaje zákazníků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2000" b="1" dirty="0">
                <a:solidFill>
                  <a:srgbClr val="008080"/>
                </a:solidFill>
              </a:rPr>
              <a:t>zákazníky udržet</a:t>
            </a:r>
          </a:p>
        </p:txBody>
      </p:sp>
      <p:sp>
        <p:nvSpPr>
          <p:cNvPr id="11268" name="TextovéPole 11"/>
          <p:cNvSpPr txBox="1">
            <a:spLocks noChangeArrowheads="1"/>
          </p:cNvSpPr>
          <p:nvPr/>
        </p:nvSpPr>
        <p:spPr bwMode="auto">
          <a:xfrm>
            <a:off x="200025" y="554183"/>
            <a:ext cx="10344149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Strategické cíle: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2400" b="1" dirty="0">
                <a:solidFill>
                  <a:srgbClr val="008080"/>
                </a:solidFill>
              </a:rPr>
              <a:t> zvýšení obratu o x %, </a:t>
            </a:r>
            <a:r>
              <a:rPr lang="cs-CZ" altLang="cs-CZ" sz="2400" dirty="0">
                <a:solidFill>
                  <a:srgbClr val="008080"/>
                </a:solidFill>
              </a:rPr>
              <a:t>resp. udržení obratu, resp. přežití na trhu,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2400" b="1" dirty="0">
                <a:solidFill>
                  <a:srgbClr val="008080"/>
                </a:solidFill>
              </a:rPr>
              <a:t> pokračování expanze OO</a:t>
            </a:r>
            <a:r>
              <a:rPr lang="cs-CZ" altLang="cs-CZ" sz="2400" dirty="0">
                <a:solidFill>
                  <a:srgbClr val="008080"/>
                </a:solidFill>
              </a:rPr>
              <a:t>, resp. udržení pozice na trhu, přechodné zhoršení pozice </a:t>
            </a:r>
            <a:r>
              <a:rPr lang="cs-CZ" altLang="cs-CZ" sz="2400" b="1" dirty="0">
                <a:solidFill>
                  <a:srgbClr val="FF0000"/>
                </a:solidFill>
              </a:rPr>
              <a:t>(např. Tesco),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2400" b="1" dirty="0">
                <a:solidFill>
                  <a:schemeClr val="bg1"/>
                </a:solidFill>
              </a:rPr>
              <a:t> </a:t>
            </a:r>
            <a:r>
              <a:rPr lang="cs-CZ" altLang="cs-CZ" sz="2400" b="1" dirty="0">
                <a:solidFill>
                  <a:srgbClr val="008080"/>
                </a:solidFill>
              </a:rPr>
              <a:t>zvýšení konkurenceschopnosti, nové formáty prodejen,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2400" b="1" dirty="0">
                <a:solidFill>
                  <a:schemeClr val="bg1"/>
                </a:solidFill>
              </a:rPr>
              <a:t> </a:t>
            </a:r>
            <a:r>
              <a:rPr lang="cs-CZ" altLang="cs-CZ" sz="2400" b="1" dirty="0">
                <a:solidFill>
                  <a:srgbClr val="008080"/>
                </a:solidFill>
              </a:rPr>
              <a:t>posílení image společnosti - její vlastní značky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2400" b="1" dirty="0">
                <a:solidFill>
                  <a:srgbClr val="008080"/>
                </a:solidFill>
              </a:rPr>
              <a:t> posílení image v kategorii nabídky čerstvého zboží </a:t>
            </a:r>
            <a:r>
              <a:rPr lang="cs-CZ" altLang="cs-CZ" sz="2400" b="1" dirty="0">
                <a:solidFill>
                  <a:srgbClr val="FF0000"/>
                </a:solidFill>
              </a:rPr>
              <a:t>(např. </a:t>
            </a:r>
            <a:r>
              <a:rPr lang="cs-CZ" altLang="cs-CZ" sz="2400" b="1" dirty="0" err="1">
                <a:solidFill>
                  <a:srgbClr val="FF0000"/>
                </a:solidFill>
              </a:rPr>
              <a:t>Lidl</a:t>
            </a:r>
            <a:r>
              <a:rPr lang="cs-CZ" altLang="cs-CZ" sz="2400" b="1" dirty="0">
                <a:solidFill>
                  <a:srgbClr val="FF0000"/>
                </a:solidFill>
              </a:rPr>
              <a:t> – jednotka čerstvosti</a:t>
            </a:r>
            <a:r>
              <a:rPr lang="cs-CZ" altLang="cs-CZ" sz="2400" b="1" dirty="0">
                <a:solidFill>
                  <a:srgbClr val="008080"/>
                </a:solidFill>
              </a:rPr>
              <a:t>),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2400" b="1" dirty="0">
                <a:solidFill>
                  <a:srgbClr val="008080"/>
                </a:solidFill>
              </a:rPr>
              <a:t> cenová konkurenceschopnost v oblasti zboží základní poptávky,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- celkové zvýšení úrovně prodeje </a:t>
            </a:r>
            <a:r>
              <a:rPr lang="cs-CZ" altLang="cs-CZ" sz="2400" b="1" dirty="0">
                <a:solidFill>
                  <a:srgbClr val="FF0000"/>
                </a:solidFill>
              </a:rPr>
              <a:t>(</a:t>
            </a:r>
            <a:r>
              <a:rPr lang="cs-CZ" altLang="cs-CZ" sz="2400" b="1" dirty="0" err="1">
                <a:solidFill>
                  <a:srgbClr val="FF0000"/>
                </a:solidFill>
              </a:rPr>
              <a:t>remodeling</a:t>
            </a:r>
            <a:r>
              <a:rPr lang="cs-CZ" altLang="cs-CZ" sz="2400" b="1" dirty="0">
                <a:solidFill>
                  <a:srgbClr val="FF0000"/>
                </a:solidFill>
              </a:rPr>
              <a:t> - </a:t>
            </a:r>
            <a:r>
              <a:rPr lang="cs-CZ" altLang="cs-CZ" sz="2400" b="1" dirty="0" err="1">
                <a:solidFill>
                  <a:srgbClr val="FF0000"/>
                </a:solidFill>
              </a:rPr>
              <a:t>Lidl</a:t>
            </a:r>
            <a:r>
              <a:rPr lang="cs-CZ" altLang="cs-CZ" sz="2400" b="1" dirty="0">
                <a:solidFill>
                  <a:srgbClr val="FF0000"/>
                </a:solidFill>
              </a:rPr>
              <a:t>, Kaufland).</a:t>
            </a:r>
          </a:p>
        </p:txBody>
      </p:sp>
      <p:pic>
        <p:nvPicPr>
          <p:cNvPr id="11269" name="Picture 9" descr="j02835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345" y="4511530"/>
            <a:ext cx="2449513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424" y="228600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6643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59567" y="228600"/>
            <a:ext cx="9706808" cy="9144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32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Formulace strategie retailingové společnosti</a:t>
            </a:r>
            <a:br>
              <a:rPr lang="cs-CZ" sz="32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příklad postupu: Identifikace zákazníků</a:t>
            </a:r>
          </a:p>
        </p:txBody>
      </p:sp>
      <p:sp>
        <p:nvSpPr>
          <p:cNvPr id="5128" name="TextovéPole 21"/>
          <p:cNvSpPr txBox="1">
            <a:spLocks noChangeArrowheads="1"/>
          </p:cNvSpPr>
          <p:nvPr/>
        </p:nvSpPr>
        <p:spPr bwMode="auto">
          <a:xfrm>
            <a:off x="6313488" y="1320800"/>
            <a:ext cx="4356100" cy="400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1"/>
                </a:solidFill>
              </a:rPr>
              <a:t>Podniková filosofie, vize, poslání</a:t>
            </a:r>
          </a:p>
        </p:txBody>
      </p:sp>
      <p:sp>
        <p:nvSpPr>
          <p:cNvPr id="5130" name="TextovéPole 24"/>
          <p:cNvSpPr txBox="1">
            <a:spLocks noChangeArrowheads="1"/>
          </p:cNvSpPr>
          <p:nvPr/>
        </p:nvSpPr>
        <p:spPr bwMode="auto">
          <a:xfrm>
            <a:off x="224852" y="1320800"/>
            <a:ext cx="11967148" cy="4832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 err="1">
                <a:solidFill>
                  <a:srgbClr val="FF0000"/>
                </a:solidFill>
                <a:latin typeface="+mj-lt"/>
              </a:rPr>
              <a:t>Megatrendy</a:t>
            </a:r>
            <a:r>
              <a:rPr lang="cs-CZ" altLang="cs-CZ" sz="2800" b="1" dirty="0">
                <a:solidFill>
                  <a:srgbClr val="FF0000"/>
                </a:solidFill>
                <a:latin typeface="+mj-lt"/>
              </a:rPr>
              <a:t> v chování zákazníků: 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800" b="1" dirty="0">
                <a:solidFill>
                  <a:srgbClr val="008080"/>
                </a:solidFill>
                <a:latin typeface="+mn-lt"/>
              </a:rPr>
              <a:t>● orientace na výkon (symboly statusu, exkluzivita)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● </a:t>
            </a:r>
            <a:r>
              <a:rPr lang="cs-CZ" altLang="cs-CZ" sz="2800" b="1" dirty="0" err="1">
                <a:solidFill>
                  <a:srgbClr val="008080"/>
                </a:solidFill>
                <a:latin typeface="+mn-lt"/>
              </a:rPr>
              <a:t>neokonzervatismus</a:t>
            </a:r>
            <a:r>
              <a:rPr lang="cs-CZ" altLang="cs-CZ" sz="2800" b="1" dirty="0">
                <a:solidFill>
                  <a:srgbClr val="008080"/>
                </a:solidFill>
                <a:latin typeface="+mn-lt"/>
              </a:rPr>
              <a:t> (obliba antikvit, staré zvyky)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● </a:t>
            </a:r>
            <a:r>
              <a:rPr lang="cs-CZ" altLang="cs-CZ" sz="2800" b="1" dirty="0">
                <a:solidFill>
                  <a:srgbClr val="008080"/>
                </a:solidFill>
                <a:latin typeface="+mn-lt"/>
              </a:rPr>
              <a:t>alternativní orientace (návrat k přírodě, biopotraviny, bylinky)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● </a:t>
            </a:r>
            <a:r>
              <a:rPr lang="cs-CZ" altLang="cs-CZ" sz="2800" b="1" dirty="0">
                <a:solidFill>
                  <a:srgbClr val="008080"/>
                </a:solidFill>
                <a:latin typeface="+mn-lt"/>
              </a:rPr>
              <a:t>hédonismus (pěstování těla, sport)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● </a:t>
            </a:r>
            <a:r>
              <a:rPr lang="cs-CZ" altLang="cs-CZ" sz="2800" b="1" dirty="0">
                <a:solidFill>
                  <a:srgbClr val="008080"/>
                </a:solidFill>
                <a:latin typeface="+mn-lt"/>
              </a:rPr>
              <a:t>orientace nové generace na technické vymoženosti doby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●● </a:t>
            </a:r>
            <a:r>
              <a:rPr lang="cs-CZ" altLang="cs-CZ" sz="2800" b="1" dirty="0">
                <a:solidFill>
                  <a:srgbClr val="008080"/>
                </a:solidFill>
                <a:latin typeface="+mn-lt"/>
              </a:rPr>
              <a:t>důraz na konektivitu (obecně </a:t>
            </a:r>
            <a:r>
              <a:rPr lang="cs-CZ" sz="2800" b="1" dirty="0">
                <a:solidFill>
                  <a:srgbClr val="008080"/>
                </a:solidFill>
                <a:latin typeface="+mn-lt"/>
              </a:rPr>
              <a:t>propojení počítačů nebo jiných elektronických zařízení v počítačové síti – rychlost připojení PC k internetu, nositelná technika, aplikace virtuální reality) </a:t>
            </a:r>
            <a:endParaRPr lang="cs-CZ" altLang="cs-CZ" sz="2800" b="1" dirty="0">
              <a:solidFill>
                <a:srgbClr val="008080"/>
              </a:solidFill>
              <a:latin typeface="+mn-lt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●● </a:t>
            </a:r>
            <a:r>
              <a:rPr lang="cs-CZ" altLang="cs-CZ" sz="2800" b="1" dirty="0">
                <a:solidFill>
                  <a:srgbClr val="008080"/>
                </a:solidFill>
                <a:latin typeface="+mn-lt"/>
              </a:rPr>
              <a:t>digitální transformace (digitální služby, internetové a mobilní bankovnictví)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●● </a:t>
            </a:r>
            <a:r>
              <a:rPr lang="cs-CZ" altLang="cs-CZ" sz="2800" b="1" dirty="0">
                <a:solidFill>
                  <a:srgbClr val="008080"/>
                </a:solidFill>
                <a:latin typeface="+mn-lt"/>
              </a:rPr>
              <a:t>automatizace v obchodě (samoobslužné technologie).</a:t>
            </a:r>
          </a:p>
        </p:txBody>
      </p:sp>
      <p:cxnSp>
        <p:nvCxnSpPr>
          <p:cNvPr id="5131" name="Přímá spojovací šipka 26"/>
          <p:cNvCxnSpPr>
            <a:cxnSpLocks noChangeShapeType="1"/>
          </p:cNvCxnSpPr>
          <p:nvPr/>
        </p:nvCxnSpPr>
        <p:spPr bwMode="auto">
          <a:xfrm>
            <a:off x="370642" y="3243263"/>
            <a:ext cx="2889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2" y="64954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9100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04538" y="228600"/>
            <a:ext cx="9661837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2800" b="1" u="sng" dirty="0">
                <a:solidFill>
                  <a:srgbClr val="FF0000"/>
                </a:solidFill>
              </a:rPr>
              <a:t>Zopakujme si !       </a:t>
            </a:r>
            <a:r>
              <a:rPr lang="cs-CZ" sz="2800" b="1" dirty="0">
                <a:solidFill>
                  <a:srgbClr val="FF0000"/>
                </a:solidFill>
              </a:rPr>
              <a:t> </a:t>
            </a:r>
            <a:r>
              <a:rPr lang="cs-CZ" sz="3600" b="1" dirty="0">
                <a:solidFill>
                  <a:srgbClr val="008080"/>
                </a:solidFill>
              </a:rPr>
              <a:t>Filosofie,poslání a vize obchodní organizace</a:t>
            </a:r>
          </a:p>
        </p:txBody>
      </p:sp>
      <p:sp>
        <p:nvSpPr>
          <p:cNvPr id="21511" name="Rectangle 7"/>
          <p:cNvSpPr>
            <a:spLocks noGrp="1" noRot="1" noChangeArrowheads="1"/>
          </p:cNvSpPr>
          <p:nvPr>
            <p:ph sz="half" idx="2"/>
          </p:nvPr>
        </p:nvSpPr>
        <p:spPr>
          <a:xfrm>
            <a:off x="4511675" y="1357313"/>
            <a:ext cx="5907088" cy="1580759"/>
          </a:xfrm>
          <a:solidFill>
            <a:srgbClr val="FFFFFF"/>
          </a:solidFill>
          <a:ln w="57150">
            <a:solidFill>
              <a:srgbClr val="008080"/>
            </a:solidFill>
          </a:ln>
        </p:spPr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 sz="2400" b="1" dirty="0">
                <a:solidFill>
                  <a:srgbClr val="008080"/>
                </a:solidFill>
              </a:rPr>
              <a:t>vlastníci, manažeři, zaměstnanci, zákazníci,dodavatelé, věřitelé, konkurenti, vláda, obchodní svazy, odborové svazy, místní zastupitelství.</a:t>
            </a:r>
          </a:p>
        </p:txBody>
      </p:sp>
      <p:grpSp>
        <p:nvGrpSpPr>
          <p:cNvPr id="7172" name="Diagram 18"/>
          <p:cNvGrpSpPr>
            <a:grpSpLocks noChangeAspect="1"/>
          </p:cNvGrpSpPr>
          <p:nvPr/>
        </p:nvGrpSpPr>
        <p:grpSpPr bwMode="auto">
          <a:xfrm>
            <a:off x="954374" y="1372655"/>
            <a:ext cx="2714625" cy="1293812"/>
            <a:chOff x="295" y="1661"/>
            <a:chExt cx="2314" cy="1565"/>
          </a:xfrm>
        </p:grpSpPr>
        <p:sp>
          <p:nvSpPr>
            <p:cNvPr id="7177" name="Oval 25"/>
            <p:cNvSpPr>
              <a:spLocks noChangeArrowheads="1"/>
            </p:cNvSpPr>
            <p:nvPr/>
          </p:nvSpPr>
          <p:spPr bwMode="auto">
            <a:xfrm>
              <a:off x="295" y="1661"/>
              <a:ext cx="2314" cy="1565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200" b="1" dirty="0">
                <a:solidFill>
                  <a:schemeClr val="bg1"/>
                </a:solidFill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2400" b="1" dirty="0">
                  <a:solidFill>
                    <a:srgbClr val="008080"/>
                  </a:solidFill>
                </a:rPr>
                <a:t>Podniková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2400" b="1" dirty="0">
                  <a:solidFill>
                    <a:srgbClr val="008080"/>
                  </a:solidFill>
                </a:rPr>
                <a:t>filosofie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Oval 8"/>
          <p:cNvSpPr>
            <a:spLocks noGrp="1" noChangeArrowheads="1"/>
          </p:cNvSpPr>
          <p:nvPr>
            <p:ph sz="quarter" idx="1"/>
          </p:nvPr>
        </p:nvSpPr>
        <p:spPr>
          <a:xfrm>
            <a:off x="1233774" y="3571876"/>
            <a:ext cx="2357438" cy="85725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8080"/>
            </a:solidFill>
            <a:round/>
          </a:ln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sz="2400" dirty="0">
                <a:solidFill>
                  <a:srgbClr val="008080"/>
                </a:solidFill>
              </a:rPr>
              <a:t>   </a:t>
            </a:r>
            <a:r>
              <a:rPr lang="cs-CZ" sz="2400" b="1" dirty="0">
                <a:solidFill>
                  <a:srgbClr val="008080"/>
                </a:solidFill>
              </a:rPr>
              <a:t>Poslání</a:t>
            </a:r>
          </a:p>
        </p:txBody>
      </p:sp>
      <p:sp>
        <p:nvSpPr>
          <p:cNvPr id="13" name="Rectangle 6"/>
          <p:cNvSpPr txBox="1">
            <a:spLocks noRot="1" noChangeArrowheads="1"/>
          </p:cNvSpPr>
          <p:nvPr/>
        </p:nvSpPr>
        <p:spPr bwMode="auto">
          <a:xfrm>
            <a:off x="4511676" y="3326411"/>
            <a:ext cx="5942013" cy="1000125"/>
          </a:xfrm>
          <a:prstGeom prst="rect">
            <a:avLst/>
          </a:prstGeom>
          <a:solidFill>
            <a:srgbClr val="FFFFFF"/>
          </a:solidFill>
          <a:ln w="28575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cs-CZ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předmět činnosti </a:t>
            </a:r>
            <a:r>
              <a:rPr lang="cs-CZ" sz="2400" b="1" kern="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zajišťující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cs-CZ" sz="2400" b="1" kern="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naplnění filosofie</a:t>
            </a:r>
          </a:p>
        </p:txBody>
      </p:sp>
      <p:sp>
        <p:nvSpPr>
          <p:cNvPr id="14" name="Oval 8"/>
          <p:cNvSpPr txBox="1">
            <a:spLocks noChangeArrowheads="1"/>
          </p:cNvSpPr>
          <p:nvPr/>
        </p:nvSpPr>
        <p:spPr bwMode="auto">
          <a:xfrm>
            <a:off x="954374" y="5131594"/>
            <a:ext cx="2916238" cy="130968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8080"/>
            </a:solidFill>
            <a:round/>
            <a:headEnd/>
            <a:tailEnd/>
          </a:ln>
          <a:effectLst/>
        </p:spPr>
        <p:txBody>
          <a:bodyPr/>
          <a:lstStyle/>
          <a:p>
            <a:pPr marL="342900" indent="-342900" algn="ctr">
              <a:defRPr/>
            </a:pPr>
            <a:r>
              <a:rPr lang="cs-CZ" sz="2400" b="1" kern="0" dirty="0">
                <a:solidFill>
                  <a:srgbClr val="008080"/>
                </a:solidFill>
              </a:rPr>
              <a:t>Vize</a:t>
            </a:r>
          </a:p>
          <a:p>
            <a:pPr marL="342900" indent="-342900" algn="ctr">
              <a:defRPr/>
            </a:pPr>
            <a:r>
              <a:rPr lang="cs-CZ" sz="2400" b="1" kern="0" dirty="0">
                <a:solidFill>
                  <a:srgbClr val="008080"/>
                </a:solidFill>
              </a:rPr>
              <a:t>budoucnosti</a:t>
            </a:r>
          </a:p>
          <a:p>
            <a:pPr marL="342900" indent="-342900">
              <a:defRPr/>
            </a:pPr>
            <a:endParaRPr lang="cs-CZ" sz="2400" b="1" kern="0" dirty="0">
              <a:solidFill>
                <a:schemeClr val="bg1"/>
              </a:solidFill>
            </a:endParaRPr>
          </a:p>
        </p:txBody>
      </p:sp>
      <p:sp>
        <p:nvSpPr>
          <p:cNvPr id="15" name="Rectangle 20"/>
          <p:cNvSpPr txBox="1">
            <a:spLocks noRot="1" noChangeArrowheads="1"/>
          </p:cNvSpPr>
          <p:nvPr/>
        </p:nvSpPr>
        <p:spPr bwMode="auto">
          <a:xfrm>
            <a:off x="4511676" y="4714876"/>
            <a:ext cx="5942013" cy="2143125"/>
          </a:xfrm>
          <a:prstGeom prst="rect">
            <a:avLst/>
          </a:prstGeom>
          <a:solidFill>
            <a:srgbClr val="FFFFFF"/>
          </a:solidFill>
          <a:ln w="38100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cs-CZ" sz="2800" kern="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b="1" kern="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historie podniku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cs-CZ" sz="2400" b="1" kern="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strategické cíle, </a:t>
            </a:r>
            <a:r>
              <a:rPr lang="cs-CZ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slogany, </a:t>
            </a:r>
            <a:r>
              <a:rPr lang="cs-CZ" sz="2400" b="1" kern="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zákaznická a zaměstnanecká filosofie, vztahy a závazky vůči společníkům, vztahy k okolí.</a:t>
            </a:r>
            <a:r>
              <a:rPr lang="cs-CZ" sz="2400" kern="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424" y="228600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8246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185C9F-2361-4540-9176-F5500A571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311340"/>
            <a:ext cx="9465508" cy="701675"/>
          </a:xfrm>
        </p:spPr>
        <p:txBody>
          <a:bodyPr>
            <a:normAutofit fontScale="90000"/>
          </a:bodyPr>
          <a:lstStyle/>
          <a:p>
            <a:r>
              <a:rPr lang="cs-CZ" sz="3200" b="1" dirty="0">
                <a:solidFill>
                  <a:srgbClr val="008080"/>
                </a:solidFill>
              </a:rPr>
              <a:t>Jaké zájmy mají zainteresované subjekty na podnikové filosofii?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E02AF31-6540-4220-9A3B-3A7C4D2CE4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383" y="0"/>
            <a:ext cx="1464833" cy="1127893"/>
          </a:xfrm>
          <a:prstGeom prst="rect">
            <a:avLst/>
          </a:prstGeom>
        </p:spPr>
      </p:pic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9AC24529-8E3F-40C5-9DEF-994D5F31DE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931878"/>
              </p:ext>
            </p:extLst>
          </p:nvPr>
        </p:nvGraphicFramePr>
        <p:xfrm>
          <a:off x="427616" y="1013015"/>
          <a:ext cx="11658600" cy="58449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1815">
                  <a:extLst>
                    <a:ext uri="{9D8B030D-6E8A-4147-A177-3AD203B41FA5}">
                      <a16:colId xmlns:a16="http://schemas.microsoft.com/office/drawing/2014/main" val="1564723248"/>
                    </a:ext>
                  </a:extLst>
                </a:gridCol>
                <a:gridCol w="9196785">
                  <a:extLst>
                    <a:ext uri="{9D8B030D-6E8A-4147-A177-3AD203B41FA5}">
                      <a16:colId xmlns:a16="http://schemas.microsoft.com/office/drawing/2014/main" val="3637222425"/>
                    </a:ext>
                  </a:extLst>
                </a:gridCol>
              </a:tblGrid>
              <a:tr h="3280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Zainteresované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subjekty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94" marR="52094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400" dirty="0">
                          <a:effectLst/>
                        </a:rPr>
                        <a:t>Zájem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94" marR="52094" marT="0" marB="0" anchor="ctr"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9135"/>
                  </a:ext>
                </a:extLst>
              </a:tr>
              <a:tr h="32800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Zaměstnanci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94" marR="52094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Mají zájem na uspokojení svých potřeb.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94" marR="520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477643"/>
                  </a:ext>
                </a:extLst>
              </a:tr>
              <a:tr h="32800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Manažeři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94" marR="52094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Upřednostňují dynamický rozvoj podniku.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94" marR="52094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304725"/>
                  </a:ext>
                </a:extLst>
              </a:tr>
              <a:tr h="32800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Vlastníci (akcionáři)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94" marR="52094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Usilují o bezpečnost a jisté zhodnocování kapitálu.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94" marR="520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348654"/>
                  </a:ext>
                </a:extLst>
              </a:tr>
              <a:tr h="32800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Zákazníci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94" marR="52094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Požadují adekvátní nabídku ve správné struktuře a ceně, servis.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94" marR="52094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2273853"/>
                  </a:ext>
                </a:extLst>
              </a:tr>
              <a:tr h="32800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Dodavatelé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94" marR="52094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Usilují o optimální nákupy a dobré vztahy, platební schopnost a dodržování smluv.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94" marR="520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930313"/>
                  </a:ext>
                </a:extLst>
              </a:tr>
              <a:tr h="32800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Věřitelé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94" marR="52094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Požadují dohodnuté splacení závazků.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94" marR="52094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447608"/>
                  </a:ext>
                </a:extLst>
              </a:tr>
              <a:tr h="20904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Konkurenti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94" marR="52094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Usilují o lepší pozici na trhu, růst tržního podílu a zasahují do teritorií jiných firem. 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94" marR="520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752025"/>
                  </a:ext>
                </a:extLst>
              </a:tr>
              <a:tr h="18659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Vláda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94" marR="52094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Preferuje dodržování zákonů a právních předpisů a vládních programů v souladu se státní obchodní politikou. 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94" marR="52094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872137"/>
                  </a:ext>
                </a:extLst>
              </a:tr>
              <a:tr h="32800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Obchodní svazy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94" marR="52094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Usilují o účast na programech vlády, aby tak mohly spoluvytvářet prostředí pro podnikání.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94" marR="520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698344"/>
                  </a:ext>
                </a:extLst>
              </a:tr>
              <a:tr h="32800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Odborové svazy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94" marR="52094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Mají stejné zájmy jako v jiných firmách (porovnatelnost mezd, stabilita zaměstnanosti, pracovní podmínky).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94" marR="52094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9507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Místní zastupitelství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94" marR="52094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Požadují příspěvky na rozvoj oblasti, na ochranu životního prostředí, zaměstnávání lidí z oblasti působení obchodních firem apod.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94" marR="520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211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581588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</TotalTime>
  <Words>2021</Words>
  <Application>Microsoft Office PowerPoint</Application>
  <PresentationFormat>Širokoúhlá obrazovka</PresentationFormat>
  <Paragraphs>211</Paragraphs>
  <Slides>25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Tahoma</vt:lpstr>
      <vt:lpstr>Times New Roman</vt:lpstr>
      <vt:lpstr>Motiv Office</vt:lpstr>
      <vt:lpstr>  Strategie obchodních organizací</vt:lpstr>
      <vt:lpstr>Prezentace aplikace PowerPoint</vt:lpstr>
      <vt:lpstr>Prezentace aplikace PowerPoint</vt:lpstr>
      <vt:lpstr> Nejprve si zopakujeme 1. kapitolu: </vt:lpstr>
      <vt:lpstr>Formulace strategie retailingové společnosti příklad postupu:</vt:lpstr>
      <vt:lpstr>Příklad cílů retailingové společnosti </vt:lpstr>
      <vt:lpstr>Formulace strategie retailingové společnosti příklad postupu: Identifikace zákazníků</vt:lpstr>
      <vt:lpstr>Zopakujme si !        Filosofie,poslání a vize obchodní organizace</vt:lpstr>
      <vt:lpstr>Jaké zájmy mají zainteresované subjekty na podnikové filosofii?</vt:lpstr>
      <vt:lpstr>Užší a širší vymezení poslání - praxe</vt:lpstr>
      <vt:lpstr>Vize jako motivační součást strategie - praxe</vt:lpstr>
      <vt:lpstr>Vrcholové strategie Nejznámější podnikatelské strategie v obchodě</vt:lpstr>
      <vt:lpstr>Strategie vedení cenou- Dělej to ve velkém</vt:lpstr>
      <vt:lpstr>Prezentace aplikace PowerPoint</vt:lpstr>
      <vt:lpstr>Prezentace aplikace PowerPoint</vt:lpstr>
      <vt:lpstr>Strategie diferenciace - Dělej to nově</vt:lpstr>
      <vt:lpstr>Digitalizace maloobchodu - praxe</vt:lpstr>
      <vt:lpstr>Digitalizace maloobchodu - praxe</vt:lpstr>
      <vt:lpstr>Digitalizace maloobchodu - informační kiosky- praxe</vt:lpstr>
      <vt:lpstr>Strategie zacílení - Dělej to, co na trhu chybí</vt:lpstr>
      <vt:lpstr>Mezera na trhu – praxe (jedinečný produkt)</vt:lpstr>
      <vt:lpstr>Stálá strategie obchodní organizace</vt:lpstr>
      <vt:lpstr>Rozhodování českých maloobchodníků v době krize – praxe </vt:lpstr>
      <vt:lpstr>Mezinárodní rozvojové strategie retailingu</vt:lpstr>
      <vt:lpstr>Shrnutí přednášky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sta0006</cp:lastModifiedBy>
  <cp:revision>156</cp:revision>
  <dcterms:created xsi:type="dcterms:W3CDTF">2016-11-25T20:36:16Z</dcterms:created>
  <dcterms:modified xsi:type="dcterms:W3CDTF">2020-10-10T14:19:34Z</dcterms:modified>
</cp:coreProperties>
</file>