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337" r:id="rId5"/>
    <p:sldId id="385" r:id="rId6"/>
    <p:sldId id="355" r:id="rId7"/>
    <p:sldId id="356" r:id="rId8"/>
    <p:sldId id="357" r:id="rId9"/>
    <p:sldId id="386" r:id="rId10"/>
    <p:sldId id="359" r:id="rId11"/>
    <p:sldId id="358" r:id="rId12"/>
    <p:sldId id="360" r:id="rId13"/>
    <p:sldId id="362" r:id="rId14"/>
    <p:sldId id="361" r:id="rId15"/>
    <p:sldId id="363" r:id="rId16"/>
    <p:sldId id="364" r:id="rId17"/>
    <p:sldId id="366" r:id="rId18"/>
    <p:sldId id="367" r:id="rId19"/>
    <p:sldId id="368" r:id="rId20"/>
    <p:sldId id="369" r:id="rId21"/>
    <p:sldId id="371" r:id="rId22"/>
    <p:sldId id="370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2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D3C5E9-2DFA-4C4E-82E4-8866F7CD6575}">
          <p14:sldIdLst>
            <p14:sldId id="257"/>
            <p14:sldId id="258"/>
            <p14:sldId id="263"/>
          </p14:sldIdLst>
        </p14:section>
        <p14:section name="Oddíl bez názvu" id="{A58C8BE5-F859-4609-927C-91973991ADB6}">
          <p14:sldIdLst>
            <p14:sldId id="337"/>
          </p14:sldIdLst>
        </p14:section>
        <p14:section name="Oddíl bez názvu" id="{9C1D79AF-7EF6-4A3A-8EC8-513F6E89E590}">
          <p14:sldIdLst>
            <p14:sldId id="385"/>
            <p14:sldId id="355"/>
            <p14:sldId id="356"/>
            <p14:sldId id="357"/>
            <p14:sldId id="386"/>
            <p14:sldId id="359"/>
            <p14:sldId id="358"/>
            <p14:sldId id="360"/>
            <p14:sldId id="362"/>
            <p14:sldId id="361"/>
            <p14:sldId id="363"/>
            <p14:sldId id="364"/>
            <p14:sldId id="366"/>
            <p14:sldId id="367"/>
            <p14:sldId id="368"/>
            <p14:sldId id="369"/>
            <p14:sldId id="371"/>
            <p14:sldId id="370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Územní a tržní analýza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52425" y="1603556"/>
            <a:ext cx="3105150" cy="1081087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Kruhová metoda</a:t>
            </a:r>
            <a:r>
              <a:rPr lang="cs-CZ" sz="16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cs-CZ" sz="1100" dirty="0">
              <a:solidFill>
                <a:schemeClr val="bg1"/>
              </a:solidFill>
            </a:endParaRPr>
          </a:p>
          <a:p>
            <a:pPr eaLnBrk="0" hangingPunct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3695700" y="167083"/>
            <a:ext cx="6591300" cy="2842818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Soustředné zóny (kružnice) opisované kolem prodejny.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Zóna-pravděpodobnost nákupu daná docházkovou vzdáleností a ochotou zákazníka.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52425" y="4206254"/>
            <a:ext cx="2962275" cy="1223963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M. časových</a:t>
            </a:r>
          </a:p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     vzdáleností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4299202" y="3449810"/>
            <a:ext cx="5176837" cy="2736850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Zájmová oblast je rozdělena na nepravidelné plochy, ovlivněné časem k překonání potřebné vzdálenosti za nákupem (složitější modely)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7DEEDF-706A-4FAB-A9D4-3B94D2296020}"/>
              </a:ext>
            </a:extLst>
          </p:cNvPr>
          <p:cNvSpPr/>
          <p:nvPr/>
        </p:nvSpPr>
        <p:spPr>
          <a:xfrm>
            <a:off x="1023391" y="103274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018F44D-2D10-481E-A4DB-AAADCE2C44A8}"/>
              </a:ext>
            </a:extLst>
          </p:cNvPr>
          <p:cNvSpPr/>
          <p:nvPr/>
        </p:nvSpPr>
        <p:spPr>
          <a:xfrm>
            <a:off x="1023391" y="362147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97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84510" y="1468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1832768" y="2274788"/>
            <a:ext cx="3671887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183134" y="3603090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2409031" y="2697758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71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B641FF3-5B66-41DA-924A-0207AB8AA1DA}"/>
              </a:ext>
            </a:extLst>
          </p:cNvPr>
          <p:cNvSpPr txBox="1"/>
          <p:nvPr/>
        </p:nvSpPr>
        <p:spPr>
          <a:xfrm>
            <a:off x="6328863" y="4087183"/>
            <a:ext cx="5545136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Docházková vzdálenost:</a:t>
            </a:r>
          </a:p>
          <a:p>
            <a:r>
              <a:rPr lang="cs-CZ" sz="2400" dirty="0"/>
              <a:t>5 min, 10 min, 15 min, 20 min (</a:t>
            </a:r>
            <a:r>
              <a:rPr lang="cs-CZ" sz="2400" dirty="0" err="1"/>
              <a:t>dojížďková</a:t>
            </a:r>
            <a:r>
              <a:rPr lang="cs-CZ" sz="2400" dirty="0"/>
              <a:t>)</a:t>
            </a:r>
          </a:p>
          <a:p>
            <a:r>
              <a:rPr lang="cs-CZ" sz="2400" dirty="0"/>
              <a:t>Chodec ujde za 1hod  v průměru cca 5 000 km</a:t>
            </a:r>
          </a:p>
          <a:p>
            <a:r>
              <a:rPr lang="cs-CZ" sz="2400" dirty="0"/>
              <a:t>5 min – r1  416,66  m </a:t>
            </a:r>
          </a:p>
          <a:p>
            <a:r>
              <a:rPr lang="cs-CZ" sz="2400" dirty="0"/>
              <a:t>10 min – r2 833,33 m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A0BC9F73-7D92-407B-91D0-BB8CD0EDACD1}"/>
              </a:ext>
            </a:extLst>
          </p:cNvPr>
          <p:cNvCxnSpPr/>
          <p:nvPr/>
        </p:nvCxnSpPr>
        <p:spPr>
          <a:xfrm>
            <a:off x="3677639" y="3860435"/>
            <a:ext cx="986632" cy="52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95FFE6E-318E-46A6-8FC0-708305FBE3AB}"/>
              </a:ext>
            </a:extLst>
          </p:cNvPr>
          <p:cNvCxnSpPr/>
          <p:nvPr/>
        </p:nvCxnSpPr>
        <p:spPr>
          <a:xfrm>
            <a:off x="3697885" y="3867605"/>
            <a:ext cx="1144983" cy="127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875547-247A-4F5A-9592-7DC3B8A527B5}"/>
              </a:ext>
            </a:extLst>
          </p:cNvPr>
          <p:cNvSpPr txBox="1"/>
          <p:nvPr/>
        </p:nvSpPr>
        <p:spPr>
          <a:xfrm>
            <a:off x="4209948" y="3886661"/>
            <a:ext cx="48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BC9412-783A-4545-A901-71BEDEC84E76}"/>
              </a:ext>
            </a:extLst>
          </p:cNvPr>
          <p:cNvSpPr txBox="1"/>
          <p:nvPr/>
        </p:nvSpPr>
        <p:spPr>
          <a:xfrm>
            <a:off x="4293188" y="4382664"/>
            <a:ext cx="51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5AC974-133C-4431-9B3C-0D772A402152}"/>
              </a:ext>
            </a:extLst>
          </p:cNvPr>
          <p:cNvSpPr txBox="1"/>
          <p:nvPr/>
        </p:nvSpPr>
        <p:spPr>
          <a:xfrm>
            <a:off x="619125" y="6165057"/>
            <a:ext cx="65558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∏r²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5C79606-7D79-4BB7-A87A-1135E32B93BC}"/>
              </a:ext>
            </a:extLst>
          </p:cNvPr>
          <p:cNvCxnSpPr/>
          <p:nvPr/>
        </p:nvCxnSpPr>
        <p:spPr>
          <a:xfrm flipV="1">
            <a:off x="1428750" y="5410200"/>
            <a:ext cx="1427557" cy="754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44242-B688-4B0C-8400-88050DD6D092}"/>
              </a:ext>
            </a:extLst>
          </p:cNvPr>
          <p:cNvSpPr txBox="1"/>
          <p:nvPr/>
        </p:nvSpPr>
        <p:spPr>
          <a:xfrm>
            <a:off x="419100" y="1745870"/>
            <a:ext cx="141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Kruhová metoda</a:t>
            </a:r>
          </a:p>
          <a:p>
            <a:r>
              <a:rPr lang="cs-CZ" dirty="0"/>
              <a:t>informativně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6271999-6434-415F-8B34-3B3CB466AD9E}"/>
              </a:ext>
            </a:extLst>
          </p:cNvPr>
          <p:cNvSpPr txBox="1"/>
          <p:nvPr/>
        </p:nvSpPr>
        <p:spPr>
          <a:xfrm>
            <a:off x="4574082" y="21526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4AFB613-707A-4337-8ED0-42ED615A6374}"/>
              </a:ext>
            </a:extLst>
          </p:cNvPr>
          <p:cNvSpPr txBox="1"/>
          <p:nvPr/>
        </p:nvSpPr>
        <p:spPr>
          <a:xfrm>
            <a:off x="4824659" y="33539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987D2C-913F-4320-BBA8-6CE4AB91E77A}"/>
              </a:ext>
            </a:extLst>
          </p:cNvPr>
          <p:cNvSpPr txBox="1"/>
          <p:nvPr/>
        </p:nvSpPr>
        <p:spPr>
          <a:xfrm>
            <a:off x="6328863" y="1351458"/>
            <a:ext cx="4972050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Př.:  na  ploše kruhu vypočteme počet potencionálních zákazníků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plocha kruhu /</a:t>
            </a:r>
            <a:r>
              <a:rPr lang="el-GR" sz="2400" b="1" dirty="0">
                <a:solidFill>
                  <a:srgbClr val="008080"/>
                </a:solidFill>
                <a:cs typeface="Times New Roman" pitchFamily="18" charset="0"/>
              </a:rPr>
              <a:t>Π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r²/,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počet obyvatel na km</a:t>
            </a:r>
            <a:r>
              <a:rPr lang="cs-CZ" sz="2400" b="1" baseline="-25000" dirty="0">
                <a:solidFill>
                  <a:srgbClr val="008080"/>
                </a:solidFill>
                <a:cs typeface="Times New Roman" pitchFamily="18" charset="0"/>
              </a:rPr>
              <a:t>² 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plochy kruhu = potencionální zákazníci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14050" y="2872972"/>
            <a:ext cx="8568100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a, b)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místa: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přímo úměrně podílu počtu obyvatel a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nepřímo úměrně  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877888"/>
            <a:ext cx="9391650" cy="535531"/>
          </a:xfr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 zákon (obchodní gravitace)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3913B97-5A8F-4193-9A32-025BE9C591D1}"/>
              </a:ext>
            </a:extLst>
          </p:cNvPr>
          <p:cNvSpPr/>
          <p:nvPr/>
        </p:nvSpPr>
        <p:spPr>
          <a:xfrm>
            <a:off x="1014050" y="8778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896225" y="1773239"/>
            <a:ext cx="1943100" cy="17287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792538" y="2060575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328025" y="2019312"/>
            <a:ext cx="128269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26AD3DCC-E02C-4B21-A5DA-AF7C9B544FB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276D7C9-C98B-44B1-847F-A7278BEA1BB1}"/>
              </a:ext>
            </a:extLst>
          </p:cNvPr>
          <p:cNvSpPr txBox="1"/>
          <p:nvPr/>
        </p:nvSpPr>
        <p:spPr>
          <a:xfrm>
            <a:off x="10379078" y="4293633"/>
            <a:ext cx="120332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vzdálenost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FB467A37-F3CC-48D0-816D-DCB5DEA79E41}"/>
              </a:ext>
            </a:extLst>
          </p:cNvPr>
          <p:cNvCxnSpPr/>
          <p:nvPr/>
        </p:nvCxnSpPr>
        <p:spPr>
          <a:xfrm flipH="1" flipV="1">
            <a:off x="9010650" y="4552950"/>
            <a:ext cx="1106917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4BE25-6D41-499C-B1E2-1DDED457EE18}"/>
              </a:ext>
            </a:extLst>
          </p:cNvPr>
          <p:cNvSpPr txBox="1"/>
          <p:nvPr/>
        </p:nvSpPr>
        <p:spPr>
          <a:xfrm>
            <a:off x="10507493" y="1773239"/>
            <a:ext cx="13495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Počet obyvatel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F7CFD1-C6C0-4A1E-B00D-9897525A02F1}"/>
              </a:ext>
            </a:extLst>
          </p:cNvPr>
          <p:cNvCxnSpPr/>
          <p:nvPr/>
        </p:nvCxnSpPr>
        <p:spPr>
          <a:xfrm flipH="1" flipV="1">
            <a:off x="9839325" y="1773239"/>
            <a:ext cx="569914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3088" y="397601"/>
            <a:ext cx="8385175" cy="881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63750" y="1700213"/>
            <a:ext cx="3295650" cy="187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703389" y="3722688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  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poptávky.</a:t>
            </a:r>
            <a:endParaRPr lang="cs-CZ" sz="2000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524001" y="2358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92393"/>
              </p:ext>
            </p:extLst>
          </p:nvPr>
        </p:nvGraphicFramePr>
        <p:xfrm>
          <a:off x="2063750" y="1700213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700213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146E4A34-F87F-49BC-9EF5-3E5F3A956F8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207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Modelová úloha: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68736"/>
              </p:ext>
            </p:extLst>
          </p:nvPr>
        </p:nvGraphicFramePr>
        <p:xfrm>
          <a:off x="1779536" y="1369596"/>
          <a:ext cx="4249737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36" y="1369596"/>
                        <a:ext cx="4249737" cy="2592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99645" y="280315"/>
            <a:ext cx="76290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Modifikovaný vzorec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zákona</a:t>
            </a:r>
            <a:endParaRPr lang="cs-CZ" sz="2800" b="1" dirty="0">
              <a:solidFill>
                <a:srgbClr val="FFFF00"/>
              </a:solidFill>
            </a:endParaRPr>
          </a:p>
          <a:p>
            <a:pPr eaLnBrk="0" hangingPunct="0"/>
            <a:endParaRPr lang="cs-CZ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779536" y="4189491"/>
            <a:ext cx="5688012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br>
              <a:rPr lang="cs-CZ" dirty="0"/>
            </a:br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a	</a:t>
            </a:r>
            <a:r>
              <a:rPr lang="cs-CZ" sz="2000" b="1" dirty="0">
                <a:cs typeface="Times New Roman" pitchFamily="18" charset="0"/>
              </a:rPr>
              <a:t>- prodejní plocha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prodejní plocha místa b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	- doba jízdy autem do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doba jízdy autem do místa b.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A809366-FE38-4E26-A928-FBBA04440084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6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1" y="18903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hraničního bodu od města b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03099"/>
              </p:ext>
            </p:extLst>
          </p:nvPr>
        </p:nvGraphicFramePr>
        <p:xfrm>
          <a:off x="2351088" y="1844676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844676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9340" y="4578012"/>
            <a:ext cx="74456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H b	     - hraniční bod spádové oblasti od města b</a:t>
            </a:r>
          </a:p>
          <a:p>
            <a:r>
              <a:rPr lang="cs-CZ" sz="2400" b="1" dirty="0"/>
              <a:t>D a b	     - vzdálenost mezi dvěma místy </a:t>
            </a:r>
          </a:p>
          <a:p>
            <a:r>
              <a:rPr lang="cs-CZ" sz="2400" b="1" dirty="0"/>
              <a:t>P a, P b     - počet obyvatel místa a, 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655D755-7908-4BC2-BB8A-F01BC6D92A1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C4C572-7639-4EBE-A805-BDD3BF1B1823}"/>
              </a:ext>
            </a:extLst>
          </p:cNvPr>
          <p:cNvSpPr txBox="1"/>
          <p:nvPr/>
        </p:nvSpPr>
        <p:spPr>
          <a:xfrm>
            <a:off x="2870200" y="1034176"/>
            <a:ext cx="486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Bod zlomu koupěschopné poptávky</a:t>
            </a:r>
          </a:p>
        </p:txBody>
      </p:sp>
    </p:spTree>
    <p:extLst>
      <p:ext uri="{BB962C8B-B14F-4D97-AF65-F5344CB8AC3E}">
        <p14:creationId xmlns:p14="http://schemas.microsoft.com/office/powerpoint/2010/main" val="709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524000" y="1889645"/>
            <a:ext cx="2770188" cy="28082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7535864" y="3141664"/>
            <a:ext cx="2663825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351088" y="29241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72488" y="371633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4144733" y="590933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5729058" y="34385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808663" y="47974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4714594" y="3407056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5718405" y="4490874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80575" y="5109744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337718" y="5463480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376738" y="3941764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3922431" y="5254626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06755" y="6490100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506755" y="5410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E2D39C5C-5383-49D6-AAAA-BEAC9608B7D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5931370-659C-46B4-BADB-1F38676F1A9D}"/>
              </a:ext>
            </a:extLst>
          </p:cNvPr>
          <p:cNvCxnSpPr/>
          <p:nvPr/>
        </p:nvCxnSpPr>
        <p:spPr>
          <a:xfrm flipH="1">
            <a:off x="5506755" y="5254625"/>
            <a:ext cx="589245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F6611BA-8FF6-4B8F-9C54-AD5D4D96A4F1}"/>
              </a:ext>
            </a:extLst>
          </p:cNvPr>
          <p:cNvCxnSpPr/>
          <p:nvPr/>
        </p:nvCxnSpPr>
        <p:spPr>
          <a:xfrm flipH="1" flipV="1">
            <a:off x="5808663" y="4014789"/>
            <a:ext cx="287337" cy="78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Vypočtěte 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04E423F-13F0-4AC9-ACD1-D802631EA43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3369652"/>
            <a:ext cx="4806091" cy="1049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seznámit se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</a:rPr>
              <a:t>s 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Územní </a:t>
            </a:r>
          </a:p>
          <a:p>
            <a:r>
              <a:rPr lang="cs-CZ" sz="4000" dirty="0"/>
              <a:t>a tržní analýza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71732" y="30443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metoda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84574" y="1581517"/>
            <a:ext cx="8450262" cy="436957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Poukazuje na stochastický charakter zkoumaných jevů – pravděpodobnost nákupů.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Huffův pravděpodobnostní model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Je založen na teorii pravděpodobnosti. Model zjišťuje, jaká je pravděpodobnost, že zákazník navštíví právě to nákupní místo.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73428" y="1315132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3428" y="4143376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643781C-9AD1-4CAD-AA09-E5407AA2187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707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424114" y="2276475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00375" y="2852738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79650" y="43656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4656139" y="1196976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4727575" y="2924176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4079875" y="1052513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4511675" y="3716339"/>
            <a:ext cx="403225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4008438" y="4005264"/>
            <a:ext cx="237490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87714" y="11969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943476" y="14128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448301" y="24923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6527801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Ti4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519739" y="49418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6600826" y="4652964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727576" y="26035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319964" y="9810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319964" y="27082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8688389" y="40052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S4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672264" y="623728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406401" y="107940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5B55CA98-15AD-413B-BC5B-893EAF2ABC5E}"/>
              </a:ext>
            </a:extLst>
          </p:cNvPr>
          <p:cNvSpPr/>
          <p:nvPr/>
        </p:nvSpPr>
        <p:spPr>
          <a:xfrm>
            <a:off x="406401" y="126942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388" y="1372994"/>
            <a:ext cx="3313112" cy="2227262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703388" y="3716339"/>
            <a:ext cx="864076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P(C i j)  - pravděpodobnost, že zákazník z místa  C i navštíví místo S j</a:t>
            </a:r>
          </a:p>
          <a:p>
            <a:r>
              <a:rPr lang="cs-CZ" sz="2000" b="1" dirty="0"/>
              <a:t>S j         - přitažlivost místa  S j daná prodejní plochou v místě  S j</a:t>
            </a:r>
          </a:p>
          <a:p>
            <a:r>
              <a:rPr lang="cs-CZ" sz="2000" b="1" dirty="0"/>
              <a:t>T i j       - vzdálenost mezi místem C i  a místem S j</a:t>
            </a:r>
          </a:p>
          <a:p>
            <a:r>
              <a:rPr lang="cs-CZ" sz="2000" b="1" dirty="0"/>
              <a:t>N           - počet možných míst nákupů  S j v okolí C i</a:t>
            </a:r>
          </a:p>
          <a:p>
            <a:r>
              <a:rPr lang="cs-CZ" sz="2000" b="1" dirty="0"/>
              <a:t>a           - parametr  vyjadřující ochotu zákazníka překonat určitou   vzdálenost   (vynaložit čas  na   její překonání), stanovený empiricky pro jednotlivé druhy zboží, resp. nákupy   (dle frekvence poptávky: 2-3).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F4FA974-1AA9-4800-9180-C8AFC6C87233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193B67-AB6B-4417-A42A-A6B6A4855E11}"/>
              </a:ext>
            </a:extLst>
          </p:cNvPr>
          <p:cNvSpPr txBox="1"/>
          <p:nvPr/>
        </p:nvSpPr>
        <p:spPr>
          <a:xfrm>
            <a:off x="6456364" y="1402080"/>
            <a:ext cx="143827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Konkrétní situace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E17D971-0C25-43C7-A9EE-7E229811B867}"/>
              </a:ext>
            </a:extLst>
          </p:cNvPr>
          <p:cNvCxnSpPr/>
          <p:nvPr/>
        </p:nvCxnSpPr>
        <p:spPr>
          <a:xfrm flipH="1">
            <a:off x="5362575" y="1924050"/>
            <a:ext cx="811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D29B58-5089-4EDF-B03A-04B6DDE8F680}"/>
              </a:ext>
            </a:extLst>
          </p:cNvPr>
          <p:cNvSpPr txBox="1"/>
          <p:nvPr/>
        </p:nvSpPr>
        <p:spPr>
          <a:xfrm>
            <a:off x="6456363" y="2497030"/>
            <a:ext cx="29829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Suma všech situací, které mohou nastat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5ECDC7A-F30D-4457-B8C2-C24C7051AFE3}"/>
              </a:ext>
            </a:extLst>
          </p:cNvPr>
          <p:cNvCxnSpPr/>
          <p:nvPr/>
        </p:nvCxnSpPr>
        <p:spPr>
          <a:xfrm flipH="1">
            <a:off x="5362575" y="2876550"/>
            <a:ext cx="76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52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Vypočtěte pravděpodobnost nákupů v jednotlivých nákupních místech, které má zákazník k výběru: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E017218-3CD7-4AB9-B11A-F380715DA204}"/>
              </a:ext>
            </a:extLst>
          </p:cNvPr>
          <p:cNvSpPr/>
          <p:nvPr/>
        </p:nvSpPr>
        <p:spPr>
          <a:xfrm>
            <a:off x="10689945" y="173196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8817" y="1581667"/>
            <a:ext cx="3816350" cy="736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Obratová metoda.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1934" y="2452386"/>
            <a:ext cx="7705725" cy="3046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E08C93B5-E3BE-4CE6-9A50-E8D6190241AB}"/>
              </a:ext>
            </a:extLst>
          </p:cNvPr>
          <p:cNvSpPr/>
          <p:nvPr/>
        </p:nvSpPr>
        <p:spPr>
          <a:xfrm>
            <a:off x="828206" y="3198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83DC5A-DD6E-4C64-A1C8-1A6C71E15726}"/>
              </a:ext>
            </a:extLst>
          </p:cNvPr>
          <p:cNvSpPr txBox="1"/>
          <p:nvPr/>
        </p:nvSpPr>
        <p:spPr>
          <a:xfrm>
            <a:off x="5457825" y="155744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Klasická metoda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F4C847-A156-4933-A530-1A7ACD822673}"/>
              </a:ext>
            </a:extLst>
          </p:cNvPr>
          <p:cNvSpPr txBox="1"/>
          <p:nvPr/>
        </p:nvSpPr>
        <p:spPr>
          <a:xfrm>
            <a:off x="1061934" y="890394"/>
            <a:ext cx="439102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Metody průměrných prodejů</a:t>
            </a:r>
          </a:p>
        </p:txBody>
      </p:sp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26725" y="90063"/>
            <a:ext cx="7418675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1.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očekávaného (teoretického) obratu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1020476" y="908051"/>
            <a:ext cx="3996024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448301" y="908051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7" y="1897558"/>
            <a:ext cx="8602949" cy="1721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   </a:t>
            </a:r>
            <a:r>
              <a:rPr lang="cs-CZ" sz="2000" b="1" dirty="0"/>
              <a:t>očekávaný maloobchodní obrat lokality </a:t>
            </a:r>
          </a:p>
          <a:p>
            <a:r>
              <a:rPr lang="cs-CZ" sz="2000" b="1" dirty="0"/>
              <a:t>O </a:t>
            </a:r>
            <a:r>
              <a:rPr lang="cs-CZ" sz="2000" b="1" baseline="-25000" dirty="0"/>
              <a:t>l k     </a:t>
            </a:r>
            <a:r>
              <a:rPr lang="cs-CZ" sz="2000" b="1" dirty="0"/>
              <a:t>     -       počet obyvatel lokality</a:t>
            </a:r>
          </a:p>
          <a:p>
            <a:r>
              <a:rPr lang="cs-CZ" sz="2000" b="1" dirty="0"/>
              <a:t>V </a:t>
            </a:r>
            <a:r>
              <a:rPr lang="cs-CZ" sz="2000" b="1" baseline="-25000" dirty="0"/>
              <a:t>o               </a:t>
            </a:r>
            <a:r>
              <a:rPr lang="cs-CZ" sz="2000" b="1" dirty="0"/>
              <a:t>-</a:t>
            </a:r>
            <a:r>
              <a:rPr lang="cs-CZ" sz="2000" b="1" baseline="-25000" dirty="0"/>
              <a:t> </a:t>
            </a:r>
            <a:r>
              <a:rPr lang="cs-CZ" sz="2000" b="1" dirty="0"/>
              <a:t>      průměrný spotřební výdaj na 1 obyvatele vyššího</a:t>
            </a:r>
          </a:p>
          <a:p>
            <a:r>
              <a:rPr lang="cs-CZ" sz="2000" b="1" dirty="0"/>
              <a:t>                       územního celku</a:t>
            </a:r>
          </a:p>
          <a:p>
            <a:r>
              <a:rPr lang="cs-CZ" sz="2000" dirty="0"/>
              <a:t> I Ks                </a:t>
            </a:r>
            <a:r>
              <a:rPr lang="cs-CZ" sz="2000" b="1" dirty="0"/>
              <a:t>index kupní síly</a:t>
            </a:r>
          </a:p>
          <a:p>
            <a:endParaRPr lang="cs-CZ" dirty="0"/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1020476" y="3773647"/>
            <a:ext cx="8602949" cy="7207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2. Korekce pomocí míry realizace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1020476" y="47244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020476" y="5628342"/>
            <a:ext cx="8040245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lokality</a:t>
            </a:r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D060A3CC-4394-46C3-A620-FB73AA3DE125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3188E8-66E1-43E2-B7B8-403C7B116AD6}"/>
              </a:ext>
            </a:extLst>
          </p:cNvPr>
          <p:cNvSpPr txBox="1"/>
          <p:nvPr/>
        </p:nvSpPr>
        <p:spPr>
          <a:xfrm>
            <a:off x="7748288" y="493218"/>
            <a:ext cx="21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Rozšířený vzorec</a:t>
            </a:r>
          </a:p>
        </p:txBody>
      </p:sp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91914" y="365398"/>
            <a:ext cx="7273304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091914" y="1700155"/>
            <a:ext cx="9137936" cy="148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Poslední krok má 3 fáze:</a:t>
            </a:r>
          </a:p>
          <a:p>
            <a:pPr lvl="1" algn="just"/>
            <a:r>
              <a:rPr lang="cs-CZ" sz="2400" b="1" dirty="0"/>
              <a:t>a) stanovení účelné prodejní plochy pro lokalitu (</a:t>
            </a:r>
            <a:r>
              <a:rPr lang="cs-CZ" sz="2400" b="1" dirty="0" err="1"/>
              <a:t>K</a:t>
            </a:r>
            <a:r>
              <a:rPr lang="cs-CZ" sz="2400" b="1" baseline="-25000" dirty="0" err="1"/>
              <a:t>pp</a:t>
            </a:r>
            <a:r>
              <a:rPr lang="cs-CZ" sz="2400" b="1" dirty="0"/>
              <a:t>)</a:t>
            </a:r>
            <a:r>
              <a:rPr lang="cs-CZ" sz="2400" b="1" baseline="-25000" dirty="0"/>
              <a:t> </a:t>
            </a:r>
            <a:r>
              <a:rPr lang="cs-CZ" sz="2400" b="1" dirty="0"/>
              <a:t>% dle normativu (maloobchodní obrat v Kč dosahovaný na m</a:t>
            </a:r>
            <a:r>
              <a:rPr lang="cs-CZ" sz="2400" b="1" baseline="30000" dirty="0"/>
              <a:t>2 </a:t>
            </a:r>
            <a:r>
              <a:rPr lang="cs-CZ" sz="2400" b="1" dirty="0"/>
              <a:t>prodejní plochy)</a:t>
            </a:r>
          </a:p>
          <a:p>
            <a:endParaRPr lang="cs-CZ" sz="2000" dirty="0"/>
          </a:p>
        </p:txBody>
      </p:sp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4" y="3467778"/>
            <a:ext cx="3386138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091914" y="5265243"/>
            <a:ext cx="8956961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b) zjištění skutečného stavu, rozsahu prodejních ploch lokality PP </a:t>
            </a:r>
            <a:r>
              <a:rPr lang="cs-CZ" sz="2400" b="1" baseline="-25000" dirty="0"/>
              <a:t>l k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709DF0D-4205-413C-8F83-2CFEB88712F8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770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104980" y="1030939"/>
            <a:ext cx="8385175" cy="9366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cs-CZ" sz="2400" dirty="0">
                <a:latin typeface="Arial" charset="0"/>
              </a:rPr>
              <a:t>c) stanovení potřebného (účelného, efektivního) přírůstku (úbytku) prodejních kapacit  (v m² prodejních ploch).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239891" y="3296849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359811" y="2433769"/>
            <a:ext cx="2303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Vzorec: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239891" y="453575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   ploch</a:t>
            </a:r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   kategorii města   a   sortiment zboží.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4BA717A-1EF4-46DD-A403-99529AF88D7F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A9D999-171D-4785-9981-9BB4503C3353}"/>
              </a:ext>
            </a:extLst>
          </p:cNvPr>
          <p:cNvSpPr txBox="1"/>
          <p:nvPr/>
        </p:nvSpPr>
        <p:spPr>
          <a:xfrm>
            <a:off x="6496049" y="2781300"/>
            <a:ext cx="509587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sz="2000" b="1" dirty="0"/>
              <a:t>Jestliže je účelná kapacita vyšší než skutečné prodejní plochy, je v lokalitě volný kupní potenciál.</a:t>
            </a:r>
          </a:p>
        </p:txBody>
      </p:sp>
    </p:spTree>
    <p:extLst>
      <p:ext uri="{BB962C8B-B14F-4D97-AF65-F5344CB8AC3E}">
        <p14:creationId xmlns:p14="http://schemas.microsoft.com/office/powerpoint/2010/main" val="3265310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 potravin.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25 000 Kč/1 obyv./rok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  6 000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 (kladný nákupní spád)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25 000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</a:t>
            </a:r>
            <a:r>
              <a:rPr lang="cs-CZ" sz="2400" b="1" dirty="0">
                <a:solidFill>
                  <a:srgbClr val="FF0000"/>
                </a:solidFill>
              </a:rPr>
              <a:t>7 315 </a:t>
            </a:r>
            <a:r>
              <a:rPr lang="cs-CZ" sz="2400" b="1" dirty="0">
                <a:solidFill>
                  <a:srgbClr val="008080"/>
                </a:solidFill>
              </a:rPr>
              <a:t>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40ACB07-3073-46E3-B54A-62E0C6FF7D02}"/>
              </a:ext>
            </a:extLst>
          </p:cNvPr>
          <p:cNvSpPr/>
          <p:nvPr/>
        </p:nvSpPr>
        <p:spPr>
          <a:xfrm>
            <a:off x="474375" y="887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23CC7F-9AC8-4D7F-9FA6-04148CAA00F8}"/>
              </a:ext>
            </a:extLst>
          </p:cNvPr>
          <p:cNvSpPr txBox="1"/>
          <p:nvPr/>
        </p:nvSpPr>
        <p:spPr>
          <a:xfrm>
            <a:off x="8277225" y="2529910"/>
            <a:ext cx="3697886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záporný, tzn. skutečné prodejní plochy vyšší než účelné, pak zde není volný kupní potenciál… ploch i firem je přebytek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C4B9581-BB73-43B4-A2E5-E34DB4C8E0ED}"/>
              </a:ext>
            </a:extLst>
          </p:cNvPr>
          <p:cNvCxnSpPr/>
          <p:nvPr/>
        </p:nvCxnSpPr>
        <p:spPr>
          <a:xfrm flipH="1">
            <a:off x="4895850" y="4276725"/>
            <a:ext cx="3181350" cy="103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19176" y="471835"/>
            <a:ext cx="7561262" cy="57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maloobchodní saturace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19176" y="1360680"/>
            <a:ext cx="7561262" cy="1119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Informuje o kapacitě lokality v daném sortimentu. 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008080"/>
                </a:solidFill>
              </a:rPr>
              <a:t>Patří do metod průměrných prodejů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05382"/>
              </p:ext>
            </p:extLst>
          </p:nvPr>
        </p:nvGraphicFramePr>
        <p:xfrm>
          <a:off x="1019175" y="2792413"/>
          <a:ext cx="48196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92413"/>
                        <a:ext cx="4819650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019176" y="4491252"/>
            <a:ext cx="7272337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r>
              <a:rPr lang="cs-CZ" sz="2000" b="1" dirty="0"/>
              <a:t>I ks  index kupní síly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138B190-CA6D-478F-BB32-AA9B19C7C1DE}"/>
              </a:ext>
            </a:extLst>
          </p:cNvPr>
          <p:cNvSpPr/>
          <p:nvPr/>
        </p:nvSpPr>
        <p:spPr>
          <a:xfrm>
            <a:off x="217200" y="38027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B67D1A-F691-454C-BD9B-3F113C3E825A}"/>
              </a:ext>
            </a:extLst>
          </p:cNvPr>
          <p:cNvSpPr txBox="1"/>
          <p:nvPr/>
        </p:nvSpPr>
        <p:spPr>
          <a:xfrm>
            <a:off x="6096000" y="2952750"/>
            <a:ext cx="295275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Případně upravíme ještě </a:t>
            </a:r>
            <a:r>
              <a:rPr lang="cs-CZ" dirty="0" err="1"/>
              <a:t>Iks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3912" y="1561616"/>
            <a:ext cx="4297080" cy="3543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Územní </a:t>
            </a:r>
          </a:p>
          <a:p>
            <a:pPr algn="l"/>
            <a:r>
              <a:rPr lang="cs-CZ" sz="4000" b="1" dirty="0"/>
              <a:t>a tržní analýza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9"/>
            <a:ext cx="6046958" cy="27888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396165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59091" y="69849"/>
            <a:ext cx="9725025" cy="483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 v potravinářském sortimentu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     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100 000Kč/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9075" y="4907045"/>
            <a:ext cx="11121410" cy="1865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4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jsou příznivé.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0AF1D85-4624-4D01-AD11-DB3CB8635CA9}"/>
              </a:ext>
            </a:extLst>
          </p:cNvPr>
          <p:cNvSpPr txBox="1"/>
          <p:nvPr/>
        </p:nvSpPr>
        <p:spPr>
          <a:xfrm>
            <a:off x="8761063" y="2022267"/>
            <a:ext cx="304421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IMS bude nižší než normativ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Např. 90 000,- Kč/m² = platí opak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C8961D1E-49F6-48CD-8E68-DD08EF4D526D}"/>
              </a:ext>
            </a:extLst>
          </p:cNvPr>
          <p:cNvSpPr/>
          <p:nvPr/>
        </p:nvSpPr>
        <p:spPr>
          <a:xfrm>
            <a:off x="10153650" y="3429000"/>
            <a:ext cx="468586" cy="1009650"/>
          </a:xfrm>
          <a:prstGeom prst="downArrow">
            <a:avLst>
              <a:gd name="adj1" fmla="val 0"/>
              <a:gd name="adj2" fmla="val 52033"/>
            </a:avLst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8CF3BC-47F9-4D46-B76C-01599E6A0F2A}"/>
              </a:ext>
            </a:extLst>
          </p:cNvPr>
          <p:cNvSpPr/>
          <p:nvPr/>
        </p:nvSpPr>
        <p:spPr>
          <a:xfrm>
            <a:off x="10283168" y="231775"/>
            <a:ext cx="48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12443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844936" y="962962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605093" y="2747728"/>
            <a:ext cx="7632203" cy="216081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</a:t>
            </a:r>
            <a:r>
              <a:rPr lang="cs-CZ" sz="3600" b="1" dirty="0">
                <a:solidFill>
                  <a:srgbClr val="FFFF00"/>
                </a:solidFill>
              </a:rPr>
              <a:t>m</a:t>
            </a:r>
            <a:r>
              <a:rPr lang="cs-CZ" sz="3600" b="1" baseline="30000" dirty="0">
                <a:solidFill>
                  <a:srgbClr val="FFFF00"/>
                </a:solidFill>
              </a:rPr>
              <a:t>2</a:t>
            </a:r>
            <a:r>
              <a:rPr lang="cs-CZ" sz="3600" b="1" dirty="0">
                <a:solidFill>
                  <a:srgbClr val="FFFF00"/>
                </a:solidFill>
              </a:rPr>
              <a:t>/ 1000 obyvatel !!!</a:t>
            </a:r>
            <a:endParaRPr lang="cs-CZ" sz="3600" dirty="0">
              <a:solidFill>
                <a:srgbClr val="FFFF00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4" y="482422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10DD1C0-93F3-4436-96E7-325A163DEEB6}"/>
              </a:ext>
            </a:extLst>
          </p:cNvPr>
          <p:cNvSpPr/>
          <p:nvPr/>
        </p:nvSpPr>
        <p:spPr>
          <a:xfrm>
            <a:off x="864900" y="8851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A323694-221A-4217-8F69-3DA545C7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511" y="533806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</p:spTree>
    <p:extLst>
      <p:ext uri="{BB962C8B-B14F-4D97-AF65-F5344CB8AC3E}">
        <p14:creationId xmlns:p14="http://schemas.microsoft.com/office/powerpoint/2010/main" val="1360317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764499" y="126378"/>
            <a:ext cx="677136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Zjištění  základních dat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4498" y="765175"/>
            <a:ext cx="92558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počet obyvatel dané lokality</a:t>
            </a:r>
          </a:p>
          <a:p>
            <a:r>
              <a:rPr lang="cs-CZ" sz="2400" b="1" dirty="0"/>
              <a:t>plošný standard (PS) pro danou velikostní kategorii města a sortiment</a:t>
            </a:r>
          </a:p>
          <a:p>
            <a:r>
              <a:rPr lang="cs-CZ" sz="2400" b="1" dirty="0"/>
              <a:t>míra realizace, resp. index kupní síly.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4498" y="2276476"/>
            <a:ext cx="8068352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Výpočet potřebné (účelné) kapacity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r>
              <a:rPr lang="cs-CZ" sz="2400" b="1" baseline="-25000" dirty="0">
                <a:solidFill>
                  <a:srgbClr val="FF0000"/>
                </a:solidFill>
              </a:rPr>
              <a:t> l k 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02720" y="3935568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02720" y="4637516"/>
            <a:ext cx="6983412" cy="2094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O l k      –    obyvatelstvo v tisících</a:t>
            </a:r>
          </a:p>
          <a:p>
            <a:pPr algn="just"/>
            <a:r>
              <a:rPr lang="cs-CZ" sz="2000" b="1" dirty="0"/>
              <a:t>PS i        -    plošný standard na  1000 obyv.</a:t>
            </a:r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 rozdíl mezi účelnou a skutečnou kapacitou</a:t>
            </a:r>
          </a:p>
          <a:p>
            <a:pPr algn="just"/>
            <a:r>
              <a:rPr lang="cs-CZ" sz="2000" b="1" dirty="0"/>
              <a:t>                    prodejních ploch</a:t>
            </a:r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AAEFB6B-239A-4B3F-B2F6-00634EA3D124}"/>
              </a:ext>
            </a:extLst>
          </p:cNvPr>
          <p:cNvSpPr/>
          <p:nvPr/>
        </p:nvSpPr>
        <p:spPr>
          <a:xfrm>
            <a:off x="142666" y="36055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CD3B96E-386B-487A-941F-36FF7406C46B}"/>
              </a:ext>
            </a:extLst>
          </p:cNvPr>
          <p:cNvSpPr txBox="1"/>
          <p:nvPr/>
        </p:nvSpPr>
        <p:spPr>
          <a:xfrm>
            <a:off x="7757581" y="170828"/>
            <a:ext cx="226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 výpočtu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0086082-7B7A-4D54-9FB8-7325F0EE8DD6}"/>
              </a:ext>
            </a:extLst>
          </p:cNvPr>
          <p:cNvCxnSpPr/>
          <p:nvPr/>
        </p:nvCxnSpPr>
        <p:spPr>
          <a:xfrm>
            <a:off x="4991100" y="3308173"/>
            <a:ext cx="3897840" cy="930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A64B92-AA4D-4C7E-8FA4-02C2F5B63EC7}"/>
              </a:ext>
            </a:extLst>
          </p:cNvPr>
          <p:cNvSpPr txBox="1"/>
          <p:nvPr/>
        </p:nvSpPr>
        <p:spPr>
          <a:xfrm>
            <a:off x="9124950" y="4087096"/>
            <a:ext cx="2262719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Pozor!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Počet obyvatel v tisících!!!</a:t>
            </a:r>
          </a:p>
        </p:txBody>
      </p:sp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449783" y="1012764"/>
            <a:ext cx="9768486" cy="5673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30 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FF0000"/>
                </a:solidFill>
              </a:rPr>
              <a:t>- 2 904 </a:t>
            </a:r>
            <a:r>
              <a:rPr lang="cs-CZ" sz="2400" b="1" u="sng" dirty="0">
                <a:solidFill>
                  <a:srgbClr val="008080"/>
                </a:solidFill>
              </a:rPr>
              <a:t>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Důsledky přebytku prodejních ploch a nedostatku jsou zde stejné jako v předchozích úlohách. Není zde volný kupní potenciál.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A91508D-3997-402E-ABCE-784C918739E1}"/>
              </a:ext>
            </a:extLst>
          </p:cNvPr>
          <p:cNvSpPr/>
          <p:nvPr/>
        </p:nvSpPr>
        <p:spPr>
          <a:xfrm>
            <a:off x="9977658" y="4564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D414C1-09B5-48F7-BFC5-CE48DE5D6EDF}"/>
              </a:ext>
            </a:extLst>
          </p:cNvPr>
          <p:cNvSpPr txBox="1"/>
          <p:nvPr/>
        </p:nvSpPr>
        <p:spPr>
          <a:xfrm>
            <a:off x="8134350" y="3291910"/>
            <a:ext cx="3697886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kladný, tzn. skutečné prodejní plochy nižší než účelné, pak je zde volný kupní potenciál…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080983B-E4B9-4C3F-BF59-AFA8B10F6F4D}"/>
              </a:ext>
            </a:extLst>
          </p:cNvPr>
          <p:cNvCxnSpPr/>
          <p:nvPr/>
        </p:nvCxnSpPr>
        <p:spPr>
          <a:xfrm flipH="1">
            <a:off x="5514975" y="4295775"/>
            <a:ext cx="2486025" cy="113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90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4459" y="404813"/>
            <a:ext cx="8394491" cy="989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B3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Rozvedení Huffova pravděpodobnostního modelu - informativně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24459" y="1790699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Huffův pravděpodobnostní model se využívá i pro rozdělení zákazníků mezi dané lokality a rozdělení výdajů.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24459" y="2812439"/>
            <a:ext cx="299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424114" y="3573463"/>
            <a:ext cx="7559675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/>
              <a:t>)</a:t>
            </a:r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i.</a:t>
            </a:r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824459" y="4792663"/>
            <a:ext cx="419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</a:t>
            </a:r>
            <a:r>
              <a:rPr lang="cs-CZ" b="1" u="sng" dirty="0"/>
              <a:t>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5016500" y="4831374"/>
            <a:ext cx="4681538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2424114" y="5661025"/>
            <a:ext cx="7920037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Kč</a:t>
            </a:r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5016500" y="2708275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5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39978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433566" y="2435773"/>
            <a:ext cx="878522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vymezujících zájmovou oblast</a:t>
            </a:r>
          </a:p>
          <a:p>
            <a:pPr marL="0" indent="0"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Kruhová metoda, metoda časových vzdáleností, ekonometrická metoda,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Huffův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pravděpodobnostní model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stanovení kupního potenciálu</a:t>
            </a:r>
          </a:p>
          <a:p>
            <a:pPr>
              <a:defRPr/>
            </a:pPr>
            <a:r>
              <a:rPr lang="cs-CZ" sz="2400" b="1" dirty="0"/>
              <a:t>Metody průměrných prodejů: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- Klasická obratová metoda, index maloobchodní saturace,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Metoda plošného standardu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Výběr země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36" y="166627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(GRDI) 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Picture 523" descr="C:\Users\Martin\AppData\Local\Microsoft\Windows\INetCache\Content.Word\76818.png">
            <a:extLst>
              <a:ext uri="{FF2B5EF4-FFF2-40B4-BE49-F238E27FC236}">
                <a16:creationId xmlns:a16="http://schemas.microsoft.com/office/drawing/2014/main" id="{CF187234-0F04-4BF0-9106-A164D422C8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4246742"/>
            <a:ext cx="2229188" cy="233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" name="Obrázek 5" descr="Which are the examples of a hemisphere? - Quora">
            <a:extLst>
              <a:ext uri="{FF2B5EF4-FFF2-40B4-BE49-F238E27FC236}">
                <a16:creationId xmlns:a16="http://schemas.microsoft.com/office/drawing/2014/main" id="{33CE4D43-F670-4B2D-8AD5-3C284D53E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31" y="1800095"/>
            <a:ext cx="2548328" cy="2491865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E414322-8AAC-454B-ABF5-A0098BCF9C93}"/>
              </a:ext>
            </a:extLst>
          </p:cNvPr>
          <p:cNvSpPr/>
          <p:nvPr/>
        </p:nvSpPr>
        <p:spPr>
          <a:xfrm rot="2252252">
            <a:off x="9137832" y="1377448"/>
            <a:ext cx="1210612" cy="447279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0587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2019 Evropa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0AA6514-649F-475C-ADF2-6A3008AFB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60565"/>
              </p:ext>
            </p:extLst>
          </p:nvPr>
        </p:nvGraphicFramePr>
        <p:xfrm>
          <a:off x="504826" y="838133"/>
          <a:ext cx="5788522" cy="5894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498">
                  <a:extLst>
                    <a:ext uri="{9D8B030D-6E8A-4147-A177-3AD203B41FA5}">
                      <a16:colId xmlns:a16="http://schemas.microsoft.com/office/drawing/2014/main" val="914278279"/>
                    </a:ext>
                  </a:extLst>
                </a:gridCol>
                <a:gridCol w="2759513">
                  <a:extLst>
                    <a:ext uri="{9D8B030D-6E8A-4147-A177-3AD203B41FA5}">
                      <a16:colId xmlns:a16="http://schemas.microsoft.com/office/drawing/2014/main" val="1669671197"/>
                    </a:ext>
                  </a:extLst>
                </a:gridCol>
                <a:gridCol w="1773511">
                  <a:extLst>
                    <a:ext uri="{9D8B030D-6E8A-4147-A177-3AD203B41FA5}">
                      <a16:colId xmlns:a16="http://schemas.microsoft.com/office/drawing/2014/main" val="1270807348"/>
                    </a:ext>
                  </a:extLst>
                </a:gridCol>
              </a:tblGrid>
              <a:tr h="56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Pořadí 2018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Země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Kupní síla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05291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Lichtenštejnsko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457,9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4519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Švýcarsko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06218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Island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230,6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08099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72232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Estonsko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34240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Česká republika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9834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Řecko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3977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Litva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493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Slovensko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61,2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29035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31196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40.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Bělorusko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0233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Moldávie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12,9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569431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Ukrajina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9,2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62936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1F09BB11-1828-4B35-9365-2C37C7DEFE52}"/>
              </a:ext>
            </a:extLst>
          </p:cNvPr>
          <p:cNvSpPr/>
          <p:nvPr/>
        </p:nvSpPr>
        <p:spPr>
          <a:xfrm>
            <a:off x="7566366" y="6075295"/>
            <a:ext cx="392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https://zpravy.aktualne.cz/finance/nakupovani/na-zebricku-zemi-v-evrope-dle-prijmu-si-cr-polepsila-na-23-m/r~931138c8ec1511e8a1900cc47ab5f122/</a:t>
            </a:r>
          </a:p>
        </p:txBody>
      </p:sp>
      <p:pic>
        <p:nvPicPr>
          <p:cNvPr id="7" name="Obrázek 6" descr="Ilustrace zdarma: Rodina, Otec, Matka, &lt;strong&gt;Dítě&lt;/strong&gt;, Holka - Obraz ...">
            <a:extLst>
              <a:ext uri="{FF2B5EF4-FFF2-40B4-BE49-F238E27FC236}">
                <a16:creationId xmlns:a16="http://schemas.microsoft.com/office/drawing/2014/main" id="{BA5CE9D1-436D-458B-BD19-D04DA1E7E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309" y="3785263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pic>
        <p:nvPicPr>
          <p:cNvPr id="9" name="Obrázek 4">
            <a:extLst>
              <a:ext uri="{FF2B5EF4-FFF2-40B4-BE49-F238E27FC236}">
                <a16:creationId xmlns:a16="http://schemas.microsoft.com/office/drawing/2014/main" id="{F2B78443-85C6-4B62-B3E0-640DA39F2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69" y="1618863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01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2492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2018, 2019 (ČR)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" y="841948"/>
            <a:ext cx="7718255" cy="538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6" name="Picture 2" descr="https://www.edizone.cz/fileadmin/_processed_/csm_Tabulka_kupni_sila_regiony_db4ae6e06f.png">
            <a:extLst>
              <a:ext uri="{FF2B5EF4-FFF2-40B4-BE49-F238E27FC236}">
                <a16:creationId xmlns:a16="http://schemas.microsoft.com/office/drawing/2014/main" id="{2C2CF18B-C413-4494-8927-670B2046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595" y="1522424"/>
            <a:ext cx="3852056" cy="276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3476E643-9D13-4FB0-AF1D-C056ED475845}"/>
              </a:ext>
            </a:extLst>
          </p:cNvPr>
          <p:cNvSpPr/>
          <p:nvPr/>
        </p:nvSpPr>
        <p:spPr>
          <a:xfrm>
            <a:off x="7943850" y="5441348"/>
            <a:ext cx="3190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https://www.edizone.cz/zpravy/narust-kupni-sily-obyvatele-ceske-republiky-o-12000-kc-rocne/</a:t>
            </a:r>
          </a:p>
        </p:txBody>
      </p:sp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274187"/>
            <a:ext cx="8319541" cy="14894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81563" y="684213"/>
            <a:ext cx="5572126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Kruhová metoda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časových vzdáleností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ekonometrická (zákony obchodní gravitace)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81564" y="2786063"/>
            <a:ext cx="5572125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průměrných prodejů -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Metoda obratová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Index maloobchodní saturace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plošného standardu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23875" y="1428751"/>
            <a:ext cx="4381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 A</a:t>
            </a:r>
            <a:r>
              <a:rPr lang="cs-CZ" sz="2400" b="1" dirty="0">
                <a:solidFill>
                  <a:srgbClr val="FF0000"/>
                </a:solidFill>
              </a:rPr>
              <a:t> - </a:t>
            </a:r>
            <a:r>
              <a:rPr lang="cs-CZ" sz="2400" b="1" dirty="0">
                <a:solidFill>
                  <a:srgbClr val="008080"/>
                </a:solidFill>
              </a:rPr>
              <a:t>M. vymezení zájmové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238250" y="3286125"/>
            <a:ext cx="373856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016500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016500" y="184467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594611" y="3295650"/>
            <a:ext cx="643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B -</a:t>
            </a:r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4881563" y="5143500"/>
            <a:ext cx="5548312" cy="1500188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65460" y="10993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038225" y="3343275"/>
            <a:ext cx="9601199" cy="181588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</a:rPr>
              <a:t>Zájmová (spádová či nákupní) </a:t>
            </a:r>
            <a:r>
              <a:rPr lang="cs-CZ" sz="2800" b="1" dirty="0">
                <a:solidFill>
                  <a:schemeClr val="bg1"/>
                </a:solidFill>
              </a:rPr>
              <a:t>oblast </a:t>
            </a:r>
            <a:r>
              <a:rPr lang="cs-CZ" sz="2800" b="1" dirty="0">
                <a:solidFill>
                  <a:srgbClr val="FF0000"/>
                </a:solidFill>
              </a:rPr>
              <a:t>v užším slova </a:t>
            </a:r>
            <a:r>
              <a:rPr lang="cs-CZ" sz="2800" b="1" dirty="0">
                <a:solidFill>
                  <a:schemeClr val="bg1"/>
                </a:solidFill>
              </a:rPr>
              <a:t>smyslu znamená akční rádius prodejny, </a:t>
            </a:r>
            <a:r>
              <a:rPr lang="cs-CZ" sz="2800" b="1" dirty="0">
                <a:solidFill>
                  <a:srgbClr val="FF0000"/>
                </a:solidFill>
              </a:rPr>
              <a:t>v širším slova </a:t>
            </a:r>
            <a:r>
              <a:rPr lang="cs-CZ" sz="2800" b="1" dirty="0">
                <a:solidFill>
                  <a:schemeClr val="bg1"/>
                </a:solidFill>
              </a:rPr>
              <a:t>smyslu spádové poměry dané nákupním spádem a z toho vyplývající mírou realizace výdajů obyvatelstva.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06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2698</Words>
  <Application>Microsoft Office PowerPoint</Application>
  <PresentationFormat>Širokoúhlá obrazovka</PresentationFormat>
  <Paragraphs>389</Paragraphs>
  <Slides>35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  Územní a tržní analýza</vt:lpstr>
      <vt:lpstr>Prezentace aplikace PowerPoint</vt:lpstr>
      <vt:lpstr>Prezentace aplikace PowerPoint</vt:lpstr>
      <vt:lpstr>Výběr země</vt:lpstr>
      <vt:lpstr>Kupní síla obyvatelstva 2019 Evropa</vt:lpstr>
      <vt:lpstr>Kupní síla obyvatelstva 2018, 2019 (ČR)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 - Aplikace metod vymezujících zájmovou oblast</vt:lpstr>
      <vt:lpstr>Prezentace aplikace PowerPoint</vt:lpstr>
      <vt:lpstr>A - Aplikace metod vymezujících zájmovou oblast</vt:lpstr>
      <vt:lpstr>Reillyho zákon (obchodní gravitace)</vt:lpstr>
      <vt:lpstr>Prezentace aplikace PowerPoint</vt:lpstr>
      <vt:lpstr>Základní vzorec:</vt:lpstr>
      <vt:lpstr>Prezentace aplikace PowerPoint</vt:lpstr>
      <vt:lpstr>Prezentace aplikace PowerPoint</vt:lpstr>
      <vt:lpstr>Výpočet hraničního bodu od města b </vt:lpstr>
      <vt:lpstr>Prezentace aplikace PowerPoint</vt:lpstr>
      <vt:lpstr>Prezentace aplikace PowerPoint</vt:lpstr>
      <vt:lpstr>Pravděpodobnostní metoda</vt:lpstr>
      <vt:lpstr>Prezentace aplikace PowerPoint</vt:lpstr>
      <vt:lpstr>Základní vzorec:</vt:lpstr>
      <vt:lpstr>Prezentace aplikace PowerPoint</vt:lpstr>
      <vt:lpstr>Odhad kupního potenciálu  </vt:lpstr>
      <vt:lpstr>Prezentace aplikace PowerPoint</vt:lpstr>
      <vt:lpstr>Prezentace aplikace PowerPoint</vt:lpstr>
      <vt:lpstr>c) stanovení potřebného (účelného, efektivního) přírůstku (úbytku) prodejních kapacit  (v m² prodejních ploch).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168</cp:revision>
  <dcterms:created xsi:type="dcterms:W3CDTF">2016-11-25T20:36:16Z</dcterms:created>
  <dcterms:modified xsi:type="dcterms:W3CDTF">2020-10-29T10:13:37Z</dcterms:modified>
</cp:coreProperties>
</file>