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8" r:id="rId3"/>
    <p:sldId id="263" r:id="rId4"/>
    <p:sldId id="358" r:id="rId5"/>
    <p:sldId id="386" r:id="rId6"/>
    <p:sldId id="359" r:id="rId7"/>
    <p:sldId id="370" r:id="rId8"/>
    <p:sldId id="360" r:id="rId9"/>
    <p:sldId id="377" r:id="rId10"/>
    <p:sldId id="387" r:id="rId11"/>
    <p:sldId id="390" r:id="rId12"/>
    <p:sldId id="389" r:id="rId13"/>
    <p:sldId id="361" r:id="rId14"/>
    <p:sldId id="339" r:id="rId15"/>
    <p:sldId id="379" r:id="rId16"/>
    <p:sldId id="380" r:id="rId17"/>
    <p:sldId id="362" r:id="rId18"/>
    <p:sldId id="371" r:id="rId19"/>
    <p:sldId id="373" r:id="rId20"/>
    <p:sldId id="363" r:id="rId21"/>
    <p:sldId id="372" r:id="rId22"/>
    <p:sldId id="374" r:id="rId23"/>
    <p:sldId id="364" r:id="rId24"/>
    <p:sldId id="365" r:id="rId25"/>
    <p:sldId id="366" r:id="rId26"/>
    <p:sldId id="381" r:id="rId27"/>
    <p:sldId id="375" r:id="rId28"/>
    <p:sldId id="367" r:id="rId29"/>
    <p:sldId id="376" r:id="rId30"/>
    <p:sldId id="368" r:id="rId31"/>
    <p:sldId id="369" r:id="rId32"/>
    <p:sldId id="382" r:id="rId33"/>
    <p:sldId id="383" r:id="rId34"/>
    <p:sldId id="384" r:id="rId35"/>
    <p:sldId id="385" r:id="rId36"/>
    <p:sldId id="324"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2336" autoAdjust="0"/>
  </p:normalViewPr>
  <p:slideViewPr>
    <p:cSldViewPr snapToGrid="0">
      <p:cViewPr varScale="1">
        <p:scale>
          <a:sx n="80" d="100"/>
          <a:sy n="80" d="100"/>
        </p:scale>
        <p:origin x="77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24.11.2020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a:t>
            </a:fld>
            <a:endParaRPr lang="cs-CZ"/>
          </a:p>
        </p:txBody>
      </p:sp>
    </p:spTree>
    <p:extLst>
      <p:ext uri="{BB962C8B-B14F-4D97-AF65-F5344CB8AC3E}">
        <p14:creationId xmlns:p14="http://schemas.microsoft.com/office/powerpoint/2010/main" val="281717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27</a:t>
            </a:fld>
            <a:endParaRPr lang="cs-CZ"/>
          </a:p>
        </p:txBody>
      </p:sp>
    </p:spTree>
    <p:extLst>
      <p:ext uri="{BB962C8B-B14F-4D97-AF65-F5344CB8AC3E}">
        <p14:creationId xmlns:p14="http://schemas.microsoft.com/office/powerpoint/2010/main" val="380155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28</a:t>
            </a:fld>
            <a:endParaRPr lang="cs-CZ"/>
          </a:p>
        </p:txBody>
      </p:sp>
    </p:spTree>
    <p:extLst>
      <p:ext uri="{BB962C8B-B14F-4D97-AF65-F5344CB8AC3E}">
        <p14:creationId xmlns:p14="http://schemas.microsoft.com/office/powerpoint/2010/main" val="3318018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29</a:t>
            </a:fld>
            <a:endParaRPr lang="cs-CZ"/>
          </a:p>
        </p:txBody>
      </p:sp>
    </p:spTree>
    <p:extLst>
      <p:ext uri="{BB962C8B-B14F-4D97-AF65-F5344CB8AC3E}">
        <p14:creationId xmlns:p14="http://schemas.microsoft.com/office/powerpoint/2010/main" val="377992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914400" y="609600"/>
            <a:ext cx="10363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914400" y="1981200"/>
            <a:ext cx="508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9812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41148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9"/>
          <p:cNvSpPr>
            <a:spLocks noGrp="1"/>
          </p:cNvSpPr>
          <p:nvPr>
            <p:ph type="dt" sz="half" idx="10"/>
          </p:nvPr>
        </p:nvSpPr>
        <p:spPr/>
        <p:txBody>
          <a:bodyPr/>
          <a:lstStyle>
            <a:lvl1pPr>
              <a:defRPr/>
            </a:lvl1pPr>
          </a:lstStyle>
          <a:p>
            <a:pPr>
              <a:defRPr/>
            </a:pPr>
            <a:endParaRPr lang="cs-CZ"/>
          </a:p>
        </p:txBody>
      </p:sp>
      <p:sp>
        <p:nvSpPr>
          <p:cNvPr id="7" name="Zástupný symbol pro zápatí 21"/>
          <p:cNvSpPr>
            <a:spLocks noGrp="1"/>
          </p:cNvSpPr>
          <p:nvPr>
            <p:ph type="ftr" sz="quarter" idx="11"/>
          </p:nvPr>
        </p:nvSpPr>
        <p:spPr/>
        <p:txBody>
          <a:bodyPr/>
          <a:lstStyle>
            <a:lvl1pPr>
              <a:defRPr/>
            </a:lvl1pPr>
          </a:lstStyle>
          <a:p>
            <a:pPr>
              <a:defRPr/>
            </a:pPr>
            <a:endParaRPr lang="cs-CZ"/>
          </a:p>
        </p:txBody>
      </p:sp>
      <p:sp>
        <p:nvSpPr>
          <p:cNvPr id="8" name="Zástupný symbol pro číslo snímku 17"/>
          <p:cNvSpPr>
            <a:spLocks noGrp="1"/>
          </p:cNvSpPr>
          <p:nvPr>
            <p:ph type="sldNum" sz="quarter" idx="12"/>
          </p:nvPr>
        </p:nvSpPr>
        <p:spPr/>
        <p:txBody>
          <a:bodyPr/>
          <a:lstStyle>
            <a:lvl1pPr>
              <a:defRPr/>
            </a:lvl1pPr>
          </a:lstStyle>
          <a:p>
            <a:pPr>
              <a:defRPr/>
            </a:pPr>
            <a:fld id="{FD82835F-7BC4-4113-BF76-130B1DD00129}" type="slidenum">
              <a:rPr lang="cs-CZ" altLang="cs-CZ"/>
              <a:pPr>
                <a:defRPr/>
              </a:pPr>
              <a:t>‹#›</a:t>
            </a:fld>
            <a:endParaRPr lang="cs-CZ" altLang="cs-CZ" dirty="0"/>
          </a:p>
        </p:txBody>
      </p:sp>
    </p:spTree>
    <p:extLst>
      <p:ext uri="{BB962C8B-B14F-4D97-AF65-F5344CB8AC3E}">
        <p14:creationId xmlns:p14="http://schemas.microsoft.com/office/powerpoint/2010/main" val="306647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24.11.2020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24.11.2020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24.11.2020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2"/>
            <a:ext cx="6816757" cy="3804169"/>
          </a:xfrm>
          <a:prstGeom prst="rect">
            <a:avLst/>
          </a:prstGeom>
        </p:spPr>
        <p:txBody>
          <a:bodyPr anchor="t">
            <a:normAutofit/>
          </a:bodyPr>
          <a:lstStyle/>
          <a:p>
            <a:pPr algn="ctr"/>
            <a:br>
              <a:rPr lang="cs-CZ" sz="5400" dirty="0">
                <a:solidFill>
                  <a:schemeClr val="bg1"/>
                </a:solidFill>
              </a:rPr>
            </a:br>
            <a:br>
              <a:rPr lang="cs-CZ" sz="5400" dirty="0">
                <a:solidFill>
                  <a:schemeClr val="bg1"/>
                </a:solidFill>
              </a:rPr>
            </a:br>
            <a:r>
              <a:rPr lang="cs-CZ" altLang="cs-CZ" sz="5400" b="1" dirty="0"/>
              <a:t>Mzdové systémy v obchodě </a:t>
            </a:r>
            <a:br>
              <a:rPr lang="cs-CZ" altLang="cs-CZ" sz="5400" b="1" dirty="0"/>
            </a:br>
            <a:r>
              <a:rPr lang="cs-CZ" altLang="cs-CZ" sz="5400" b="1" dirty="0"/>
              <a:t>a pracovní motivace</a:t>
            </a:r>
            <a:r>
              <a:rPr lang="cs-CZ" altLang="cs-CZ" sz="5400" dirty="0"/>
              <a:t> </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677681" y="397344"/>
            <a:ext cx="8723494" cy="917106"/>
          </a:xfrm>
        </p:spPr>
        <p:txBody>
          <a:bodyPr>
            <a:normAutofit fontScale="90000"/>
          </a:bodyPr>
          <a:lstStyle/>
          <a:p>
            <a:pPr algn="ctr">
              <a:defRPr/>
            </a:pPr>
            <a:r>
              <a:rPr kumimoji="1" lang="cs-CZ" altLang="cs-CZ" sz="3200" b="1" dirty="0">
                <a:solidFill>
                  <a:srgbClr val="FF0000"/>
                </a:solidFill>
                <a:latin typeface="Arial" panose="020B0604020202020204" pitchFamily="34" charset="0"/>
                <a:cs typeface="Arial" panose="020B0604020202020204" pitchFamily="34" charset="0"/>
              </a:rPr>
              <a:t>Případová studie </a:t>
            </a:r>
            <a:r>
              <a:rPr kumimoji="1" lang="cs-CZ" altLang="cs-CZ" sz="3200" b="1" dirty="0">
                <a:solidFill>
                  <a:srgbClr val="008080"/>
                </a:solidFill>
                <a:latin typeface="Arial" panose="020B0604020202020204" pitchFamily="34" charset="0"/>
                <a:cs typeface="Arial" panose="020B0604020202020204" pitchFamily="34" charset="0"/>
              </a:rPr>
              <a:t>- regionální rozdíly ve mzdách v ČR jsou velké</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479685" y="1530273"/>
            <a:ext cx="9895539" cy="4191000"/>
          </a:xfrm>
          <a:solidFill>
            <a:schemeClr val="accent6">
              <a:lumMod val="20000"/>
              <a:lumOff val="80000"/>
            </a:schemeClr>
          </a:solidFill>
        </p:spPr>
        <p:txBody>
          <a:bodyPr>
            <a:normAutofit/>
          </a:bodyPr>
          <a:lstStyle/>
          <a:p>
            <a:pPr lvl="1">
              <a:spcBef>
                <a:spcPct val="0"/>
              </a:spcBef>
              <a:buFont typeface="Symbol" panose="05050102010706020507" pitchFamily="18" charset="2"/>
              <a:buChar char="·"/>
            </a:pPr>
            <a:r>
              <a:rPr lang="cs-CZ" altLang="cs-CZ" b="1" dirty="0">
                <a:solidFill>
                  <a:srgbClr val="008080"/>
                </a:solidFill>
              </a:rPr>
              <a:t>Exkluzivní postavení </a:t>
            </a:r>
            <a:r>
              <a:rPr lang="cs-CZ" altLang="cs-CZ" b="1" dirty="0">
                <a:solidFill>
                  <a:srgbClr val="FF0000"/>
                </a:solidFill>
              </a:rPr>
              <a:t>hlavního města:</a:t>
            </a:r>
          </a:p>
          <a:p>
            <a:pPr lvl="1">
              <a:spcBef>
                <a:spcPct val="0"/>
              </a:spcBef>
              <a:buFont typeface="Symbol" panose="05050102010706020507" pitchFamily="18" charset="2"/>
              <a:buChar char="·"/>
            </a:pPr>
            <a:r>
              <a:rPr lang="cs-CZ" altLang="cs-CZ" sz="2800" b="1" dirty="0">
                <a:solidFill>
                  <a:srgbClr val="008080"/>
                </a:solidFill>
              </a:rPr>
              <a:t>Rozdíl 30 % (u celkové průměrné mzdy)</a:t>
            </a:r>
          </a:p>
          <a:p>
            <a:pPr lvl="1">
              <a:spcBef>
                <a:spcPct val="0"/>
              </a:spcBef>
              <a:buFont typeface="Symbol" panose="05050102010706020507" pitchFamily="18" charset="2"/>
              <a:buChar char="·"/>
            </a:pPr>
            <a:r>
              <a:rPr lang="cs-CZ" altLang="cs-CZ" sz="2800" b="1" dirty="0">
                <a:solidFill>
                  <a:srgbClr val="008080"/>
                </a:solidFill>
              </a:rPr>
              <a:t>Rozdíl 43  (z </a:t>
            </a:r>
            <a:r>
              <a:rPr lang="cs-CZ" altLang="cs-CZ" sz="2800" b="1" dirty="0" err="1">
                <a:solidFill>
                  <a:srgbClr val="008080"/>
                </a:solidFill>
              </a:rPr>
              <a:t>prům</a:t>
            </a:r>
            <a:r>
              <a:rPr lang="cs-CZ" altLang="cs-CZ" sz="2800" b="1" dirty="0">
                <a:solidFill>
                  <a:srgbClr val="008080"/>
                </a:solidFill>
              </a:rPr>
              <a:t>. vždy v obchodě)</a:t>
            </a:r>
          </a:p>
          <a:p>
            <a:pPr lvl="1">
              <a:spcBef>
                <a:spcPct val="0"/>
              </a:spcBef>
              <a:buFont typeface="Symbol" panose="05050102010706020507" pitchFamily="18" charset="2"/>
              <a:buChar char="·"/>
            </a:pPr>
            <a:endParaRPr lang="cs-CZ" dirty="0"/>
          </a:p>
          <a:p>
            <a:pPr lvl="1" algn="just">
              <a:spcBef>
                <a:spcPct val="0"/>
              </a:spcBef>
              <a:buFont typeface="Symbol" panose="05050102010706020507" pitchFamily="18" charset="2"/>
              <a:buChar char="·"/>
            </a:pPr>
            <a:r>
              <a:rPr lang="cs-CZ" dirty="0">
                <a:solidFill>
                  <a:srgbClr val="008080"/>
                </a:solidFill>
              </a:rPr>
              <a:t>Práce v obchodě všeobecně patří v České republice k méně atraktivním z pohledu odměňování zaměstnanců, především v retailu, kde celkové mzdové ohodnocení představuje jen 79% hodnotu mezd ve velkoobchodu.</a:t>
            </a:r>
          </a:p>
          <a:p>
            <a:pPr lvl="1" algn="just">
              <a:spcBef>
                <a:spcPct val="0"/>
              </a:spcBef>
              <a:buFont typeface="Symbol" panose="05050102010706020507" pitchFamily="18" charset="2"/>
              <a:buChar char="·"/>
            </a:pPr>
            <a:endParaRPr lang="cs-CZ" dirty="0"/>
          </a:p>
          <a:p>
            <a:pPr lvl="1" algn="just">
              <a:spcBef>
                <a:spcPct val="0"/>
              </a:spcBef>
              <a:buFont typeface="Symbol" panose="05050102010706020507" pitchFamily="18" charset="2"/>
              <a:buChar char="·"/>
            </a:pPr>
            <a:r>
              <a:rPr lang="cs-CZ" dirty="0">
                <a:solidFill>
                  <a:srgbClr val="008080"/>
                </a:solidFill>
              </a:rPr>
              <a:t>Regiony, kde je cena práce v obchodě z dlouhodobého hlediska nejnižší, je Karlovarský a Liberecký kraj. Oproti výdělkům v Praze dosahují platové rozdíly od 11 500 do 12 700 Kč.“</a:t>
            </a:r>
          </a:p>
          <a:p>
            <a:pPr lvl="1" algn="just">
              <a:spcBef>
                <a:spcPct val="0"/>
              </a:spcBef>
              <a:buFont typeface="Symbol" panose="05050102010706020507" pitchFamily="18" charset="2"/>
              <a:buChar char="·"/>
            </a:pPr>
            <a:endParaRPr lang="cs-CZ" altLang="cs-CZ" b="1" dirty="0">
              <a:solidFill>
                <a:srgbClr val="008080"/>
              </a:solidFill>
            </a:endParaRPr>
          </a:p>
          <a:p>
            <a:pPr eaLnBrk="1" hangingPunct="1">
              <a:lnSpc>
                <a:spcPct val="80000"/>
              </a:lnSpc>
              <a:defRPr/>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Obdélník 1">
            <a:extLst>
              <a:ext uri="{FF2B5EF4-FFF2-40B4-BE49-F238E27FC236}">
                <a16:creationId xmlns:a16="http://schemas.microsoft.com/office/drawing/2014/main" id="{3614665C-E9E5-44D1-A450-7693706B2711}"/>
              </a:ext>
            </a:extLst>
          </p:cNvPr>
          <p:cNvSpPr/>
          <p:nvPr/>
        </p:nvSpPr>
        <p:spPr>
          <a:xfrm>
            <a:off x="885825" y="6137490"/>
            <a:ext cx="10906125" cy="646331"/>
          </a:xfrm>
          <a:prstGeom prst="rect">
            <a:avLst/>
          </a:prstGeom>
        </p:spPr>
        <p:txBody>
          <a:bodyPr wrap="square">
            <a:spAutoFit/>
          </a:bodyPr>
          <a:lstStyle/>
          <a:p>
            <a:r>
              <a:rPr lang="cs-CZ" dirty="0"/>
              <a:t>https://www.investujeme.cz/tiskove-zpravy/regionalni-rozdily-ve-mzdach-oblasti-obchodu-jsou-velke-vydelky-praze-jsou-az-43-vyssi-nez-regionech/</a:t>
            </a:r>
          </a:p>
        </p:txBody>
      </p:sp>
    </p:spTree>
    <p:extLst>
      <p:ext uri="{BB962C8B-B14F-4D97-AF65-F5344CB8AC3E}">
        <p14:creationId xmlns:p14="http://schemas.microsoft.com/office/powerpoint/2010/main" val="136874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8590144"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Platový rozptyl v obchodě v ČR (2017)</a:t>
            </a:r>
            <a:endParaRPr lang="cs-CZ" sz="3200" b="1" dirty="0">
              <a:solidFill>
                <a:srgbClr val="008080"/>
              </a:solidFill>
              <a:latin typeface="Arial" panose="020B0604020202020204" pitchFamily="34" charset="0"/>
              <a:cs typeface="Arial" panose="020B0604020202020204" pitchFamily="34"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Obdélník 1">
            <a:extLst>
              <a:ext uri="{FF2B5EF4-FFF2-40B4-BE49-F238E27FC236}">
                <a16:creationId xmlns:a16="http://schemas.microsoft.com/office/drawing/2014/main" id="{21ABC864-D43B-4D9E-A18F-F6B49F2790E9}"/>
              </a:ext>
            </a:extLst>
          </p:cNvPr>
          <p:cNvSpPr/>
          <p:nvPr/>
        </p:nvSpPr>
        <p:spPr>
          <a:xfrm>
            <a:off x="695325" y="4948088"/>
            <a:ext cx="8448675" cy="1015663"/>
          </a:xfrm>
          <a:prstGeom prst="rect">
            <a:avLst/>
          </a:prstGeom>
        </p:spPr>
        <p:txBody>
          <a:bodyPr wrap="square">
            <a:spAutoFit/>
          </a:bodyPr>
          <a:lstStyle/>
          <a:p>
            <a:r>
              <a:rPr lang="cs-CZ" sz="2000" i="1" dirty="0">
                <a:solidFill>
                  <a:srgbClr val="4C4C4C"/>
                </a:solidFill>
              </a:rPr>
              <a:t>Vysvětlení: 1. decil – platové minimum (desetina nejnižších výdělků), </a:t>
            </a:r>
          </a:p>
          <a:p>
            <a:r>
              <a:rPr lang="cs-CZ" sz="2000" i="1" dirty="0">
                <a:solidFill>
                  <a:srgbClr val="4C4C4C"/>
                </a:solidFill>
              </a:rPr>
              <a:t>1. </a:t>
            </a:r>
            <a:r>
              <a:rPr lang="cs-CZ" sz="2000" i="1" dirty="0" err="1">
                <a:solidFill>
                  <a:srgbClr val="4C4C4C"/>
                </a:solidFill>
              </a:rPr>
              <a:t>kvartil</a:t>
            </a:r>
            <a:r>
              <a:rPr lang="cs-CZ" sz="2000" i="1" dirty="0">
                <a:solidFill>
                  <a:srgbClr val="4C4C4C"/>
                </a:solidFill>
              </a:rPr>
              <a:t> (čtvrtina nejnižších výdělků), </a:t>
            </a:r>
            <a:r>
              <a:rPr lang="cs-CZ" sz="2000" i="1" dirty="0" err="1">
                <a:solidFill>
                  <a:srgbClr val="4C4C4C"/>
                </a:solidFill>
              </a:rPr>
              <a:t>median</a:t>
            </a:r>
            <a:r>
              <a:rPr lang="cs-CZ" sz="2000" i="1" dirty="0">
                <a:solidFill>
                  <a:srgbClr val="4C4C4C"/>
                </a:solidFill>
              </a:rPr>
              <a:t> – hodnota uprostřed vzestupně uspořádané řady hodnot, 9. decil – platové stropy (desetina nejvyšších výdělků)</a:t>
            </a:r>
            <a:endParaRPr lang="cs-CZ" sz="2000" dirty="0"/>
          </a:p>
        </p:txBody>
      </p:sp>
      <p:sp>
        <p:nvSpPr>
          <p:cNvPr id="5" name="Zástupný symbol pro obsah 4">
            <a:extLst>
              <a:ext uri="{FF2B5EF4-FFF2-40B4-BE49-F238E27FC236}">
                <a16:creationId xmlns:a16="http://schemas.microsoft.com/office/drawing/2014/main" id="{390F9C36-E902-4217-A98B-C6B2663E216B}"/>
              </a:ext>
            </a:extLst>
          </p:cNvPr>
          <p:cNvSpPr>
            <a:spLocks noGrp="1"/>
          </p:cNvSpPr>
          <p:nvPr>
            <p:ph idx="1"/>
          </p:nvPr>
        </p:nvSpPr>
        <p:spPr>
          <a:xfrm>
            <a:off x="371475" y="5094545"/>
            <a:ext cx="10515600" cy="1250950"/>
          </a:xfrm>
        </p:spPr>
        <p:txBody>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4098" name="Picture 2" descr="https://www.investujeme.cz/wp-content/uploads/2018/02/profesia1.jpg">
            <a:extLst>
              <a:ext uri="{FF2B5EF4-FFF2-40B4-BE49-F238E27FC236}">
                <a16:creationId xmlns:a16="http://schemas.microsoft.com/office/drawing/2014/main" id="{5A20CEFA-CF75-472C-BF81-2D1C28F038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 y="1402080"/>
            <a:ext cx="8201025" cy="2855532"/>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a:extLst>
              <a:ext uri="{FF2B5EF4-FFF2-40B4-BE49-F238E27FC236}">
                <a16:creationId xmlns:a16="http://schemas.microsoft.com/office/drawing/2014/main" id="{3AADF2EC-7DA8-445F-A2FE-9EA491B7EC94}"/>
              </a:ext>
            </a:extLst>
          </p:cNvPr>
          <p:cNvSpPr/>
          <p:nvPr/>
        </p:nvSpPr>
        <p:spPr>
          <a:xfrm>
            <a:off x="9610725" y="3920542"/>
            <a:ext cx="2438400" cy="2308324"/>
          </a:xfrm>
          <a:prstGeom prst="rect">
            <a:avLst/>
          </a:prstGeom>
        </p:spPr>
        <p:txBody>
          <a:bodyPr wrap="square">
            <a:spAutoFit/>
          </a:bodyPr>
          <a:lstStyle/>
          <a:p>
            <a:r>
              <a:rPr lang="cs-CZ" dirty="0"/>
              <a:t>https://www.investujeme.cz/tiskove-zpravy/regionalni-rozdily-ve-mzdach-oblasti-obchodu-jsou-velke-vydelky-praze-jsou-az-43-vyssi-nez-regionech/</a:t>
            </a:r>
          </a:p>
        </p:txBody>
      </p:sp>
    </p:spTree>
    <p:extLst>
      <p:ext uri="{BB962C8B-B14F-4D97-AF65-F5344CB8AC3E}">
        <p14:creationId xmlns:p14="http://schemas.microsoft.com/office/powerpoint/2010/main" val="394913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7980544" cy="592138"/>
          </a:xfrm>
        </p:spPr>
        <p:txBody>
          <a:bodyPr>
            <a:normAutofit fontScale="90000"/>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Regionální rozdíly v odměňování v obchodě</a:t>
            </a:r>
            <a:endParaRPr lang="cs-CZ" sz="3200" b="1" dirty="0">
              <a:solidFill>
                <a:srgbClr val="008080"/>
              </a:solidFill>
              <a:latin typeface="Arial" panose="020B0604020202020204" pitchFamily="34" charset="0"/>
              <a:cs typeface="Arial" panose="020B0604020202020204" pitchFamily="34"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Obdélník 4">
            <a:extLst>
              <a:ext uri="{FF2B5EF4-FFF2-40B4-BE49-F238E27FC236}">
                <a16:creationId xmlns:a16="http://schemas.microsoft.com/office/drawing/2014/main" id="{98E01A25-3706-45E2-8ACB-75B77FB5C826}"/>
              </a:ext>
            </a:extLst>
          </p:cNvPr>
          <p:cNvSpPr/>
          <p:nvPr/>
        </p:nvSpPr>
        <p:spPr>
          <a:xfrm>
            <a:off x="2867025" y="6024962"/>
            <a:ext cx="8372884" cy="385362"/>
          </a:xfrm>
          <a:prstGeom prst="rect">
            <a:avLst/>
          </a:prstGeom>
        </p:spPr>
        <p:txBody>
          <a:bodyPr wrap="square">
            <a:spAutoFit/>
          </a:bodyPr>
          <a:lstStyle/>
          <a:p>
            <a:pPr indent="180340" algn="ctr">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Zdroj: Paylab Salary Report, 2017</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4" name="Picture 2" descr="https://www.investujeme.cz/wp-content/uploads/2018/02/Profesia2-490x347.jpg">
            <a:extLst>
              <a:ext uri="{FF2B5EF4-FFF2-40B4-BE49-F238E27FC236}">
                <a16:creationId xmlns:a16="http://schemas.microsoft.com/office/drawing/2014/main" id="{3A663A90-93EF-4F79-9A5C-8F89E34C777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19250" y="1375410"/>
            <a:ext cx="8077200" cy="5008245"/>
          </a:xfrm>
          <a:prstGeom prst="rect">
            <a:avLst/>
          </a:prstGeom>
          <a:noFill/>
          <a:extLst>
            <a:ext uri="{909E8E84-426E-40DD-AFC4-6F175D3DCCD1}">
              <a14:hiddenFill xmlns:a14="http://schemas.microsoft.com/office/drawing/2010/main">
                <a:solidFill>
                  <a:srgbClr val="FFFFFF"/>
                </a:solidFill>
              </a14:hiddenFill>
            </a:ext>
          </a:extLst>
        </p:spPr>
      </p:pic>
      <p:sp>
        <p:nvSpPr>
          <p:cNvPr id="7" name="Obdélník 6">
            <a:extLst>
              <a:ext uri="{FF2B5EF4-FFF2-40B4-BE49-F238E27FC236}">
                <a16:creationId xmlns:a16="http://schemas.microsoft.com/office/drawing/2014/main" id="{798383D0-CB96-4BF8-9A96-01CBBDD59531}"/>
              </a:ext>
            </a:extLst>
          </p:cNvPr>
          <p:cNvSpPr/>
          <p:nvPr/>
        </p:nvSpPr>
        <p:spPr>
          <a:xfrm>
            <a:off x="10267949" y="3167493"/>
            <a:ext cx="1590675" cy="2215991"/>
          </a:xfrm>
          <a:prstGeom prst="rect">
            <a:avLst/>
          </a:prstGeom>
        </p:spPr>
        <p:txBody>
          <a:bodyPr wrap="square">
            <a:spAutoFit/>
          </a:bodyPr>
          <a:lstStyle/>
          <a:p>
            <a:r>
              <a:rPr lang="cs-CZ" dirty="0"/>
              <a:t>https://www.investujeme.cz/tiskove-zpravy/</a:t>
            </a:r>
            <a:r>
              <a:rPr lang="cs-CZ" sz="1200" dirty="0"/>
              <a:t>regionalni-rozdily-ve-mzdach-oblasti-obchodu-jsou-velke-vydelky-praze-jsou-az-43-vyssi-nez-regionech</a:t>
            </a:r>
            <a:r>
              <a:rPr lang="cs-CZ" dirty="0"/>
              <a:t>/</a:t>
            </a:r>
          </a:p>
        </p:txBody>
      </p:sp>
    </p:spTree>
    <p:extLst>
      <p:ext uri="{BB962C8B-B14F-4D97-AF65-F5344CB8AC3E}">
        <p14:creationId xmlns:p14="http://schemas.microsoft.com/office/powerpoint/2010/main" val="3511902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366011"/>
            <a:ext cx="8001000" cy="887413"/>
          </a:xfrm>
          <a:solidFill>
            <a:schemeClr val="bg1">
              <a:lumMod val="20000"/>
              <a:lumOff val="80000"/>
            </a:schemeClr>
          </a:solidFill>
          <a:ln w="38100">
            <a:solidFill>
              <a:srgbClr val="008080"/>
            </a:solidFill>
          </a:ln>
        </p:spPr>
        <p:txBody>
          <a:bodyPr>
            <a:normAutofit/>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a:t>
            </a:r>
          </a:p>
        </p:txBody>
      </p:sp>
      <p:sp>
        <p:nvSpPr>
          <p:cNvPr id="3" name="TextovéPole 2"/>
          <p:cNvSpPr txBox="1"/>
          <p:nvPr/>
        </p:nvSpPr>
        <p:spPr>
          <a:xfrm>
            <a:off x="704538" y="1589557"/>
            <a:ext cx="10538085" cy="5262979"/>
          </a:xfrm>
          <a:prstGeom prst="rect">
            <a:avLst/>
          </a:prstGeom>
          <a:solidFill>
            <a:schemeClr val="accent6">
              <a:lumMod val="20000"/>
              <a:lumOff val="80000"/>
            </a:schemeClr>
          </a:solidFill>
        </p:spPr>
        <p:txBody>
          <a:bodyPr wrap="square">
            <a:spAutoFit/>
          </a:bodyPr>
          <a:lstStyle/>
          <a:p>
            <a:pPr>
              <a:defRPr/>
            </a:pPr>
            <a:r>
              <a:rPr lang="cs-CZ" sz="2800" b="1" dirty="0">
                <a:solidFill>
                  <a:srgbClr val="008080"/>
                </a:solidFill>
              </a:rPr>
              <a:t>Situace v maloobchodě se za poslední 2 roky mění k lepšímu:</a:t>
            </a:r>
          </a:p>
          <a:p>
            <a:pPr marL="285750" indent="-285750">
              <a:buFontTx/>
              <a:buChar char="-"/>
              <a:defRPr/>
            </a:pPr>
            <a:r>
              <a:rPr lang="cs-CZ" sz="2800" b="1" dirty="0">
                <a:solidFill>
                  <a:srgbClr val="008080"/>
                </a:solidFill>
              </a:rPr>
              <a:t>Nejlepší situace je ve velkých podnicích (</a:t>
            </a:r>
            <a:r>
              <a:rPr lang="cs-CZ" sz="2800" b="1" dirty="0">
                <a:solidFill>
                  <a:srgbClr val="FF0000"/>
                </a:solidFill>
              </a:rPr>
              <a:t>Kaufland, </a:t>
            </a:r>
            <a:r>
              <a:rPr lang="cs-CZ" sz="2800" b="1" dirty="0" err="1">
                <a:solidFill>
                  <a:srgbClr val="FF0000"/>
                </a:solidFill>
              </a:rPr>
              <a:t>Lidl</a:t>
            </a:r>
            <a:r>
              <a:rPr lang="cs-CZ" sz="2800" b="1" dirty="0">
                <a:solidFill>
                  <a:srgbClr val="FF0000"/>
                </a:solidFill>
              </a:rPr>
              <a:t>, Penny market, Albert </a:t>
            </a:r>
            <a:r>
              <a:rPr lang="cs-CZ" sz="2800" b="1" dirty="0">
                <a:solidFill>
                  <a:srgbClr val="008080"/>
                </a:solidFill>
              </a:rPr>
              <a:t>…).</a:t>
            </a:r>
          </a:p>
          <a:p>
            <a:pPr marL="285750" indent="-285750">
              <a:buFontTx/>
              <a:buChar char="-"/>
              <a:defRPr/>
            </a:pPr>
            <a:r>
              <a:rPr lang="cs-CZ" sz="2800" b="1" dirty="0">
                <a:solidFill>
                  <a:srgbClr val="008080"/>
                </a:solidFill>
              </a:rPr>
              <a:t>Nástupní platy u vybraných pozic:</a:t>
            </a:r>
          </a:p>
          <a:p>
            <a:pPr marL="285750" indent="-285750">
              <a:buFontTx/>
              <a:buChar char="-"/>
              <a:defRPr/>
            </a:pPr>
            <a:r>
              <a:rPr lang="cs-CZ" sz="2800" b="1" dirty="0">
                <a:solidFill>
                  <a:srgbClr val="008080"/>
                </a:solidFill>
              </a:rPr>
              <a:t>Kaufland (prodavač 24 000,-), Lidl (pokladní a prodavač 28 000,- (2018).</a:t>
            </a:r>
          </a:p>
          <a:p>
            <a:pPr marL="285750" indent="-285750">
              <a:buFontTx/>
              <a:buChar char="-"/>
              <a:defRPr/>
            </a:pPr>
            <a:r>
              <a:rPr lang="cs-CZ" sz="2800" b="1" dirty="0">
                <a:solidFill>
                  <a:srgbClr val="008080"/>
                </a:solidFill>
              </a:rPr>
              <a:t>U českých řetězců je situace horší (např. český textilní řetězec Vesna – 13 000,- Kč).</a:t>
            </a:r>
          </a:p>
          <a:p>
            <a:pPr marL="285750" indent="-285750">
              <a:buFontTx/>
              <a:buChar char="-"/>
              <a:defRPr/>
            </a:pPr>
            <a:endParaRPr lang="cs-CZ" sz="2800" b="1" dirty="0">
              <a:solidFill>
                <a:srgbClr val="008080"/>
              </a:solidFill>
            </a:endParaRPr>
          </a:p>
          <a:p>
            <a:pPr marL="285750" indent="-285750">
              <a:buFontTx/>
              <a:buChar char="-"/>
              <a:defRPr/>
            </a:pPr>
            <a:r>
              <a:rPr lang="cs-CZ" sz="2800" b="1" dirty="0">
                <a:solidFill>
                  <a:srgbClr val="008080"/>
                </a:solidFill>
              </a:rPr>
              <a:t>Zdroj:  https://news.youradio.cz/tema/prumerna-mzda-v-maloobchodu-se-podle-odboru-letos-zvysila-na-18-tisic-korun-18942</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5450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Požadavky na mzdový systém</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479685" y="1530273"/>
            <a:ext cx="9895539" cy="4191000"/>
          </a:xfrm>
          <a:solidFill>
            <a:schemeClr val="accent6">
              <a:lumMod val="20000"/>
              <a:lumOff val="80000"/>
            </a:schemeClr>
          </a:solidFill>
        </p:spPr>
        <p:txBody>
          <a:bodyPr>
            <a:normAutofit lnSpcReduction="10000"/>
          </a:bodyPr>
          <a:lstStyle/>
          <a:p>
            <a:pPr lvl="1">
              <a:spcBef>
                <a:spcPct val="0"/>
              </a:spcBef>
              <a:buFont typeface="Symbol" panose="05050102010706020507" pitchFamily="18" charset="2"/>
              <a:buChar char="·"/>
            </a:pPr>
            <a:r>
              <a:rPr lang="cs-CZ" altLang="cs-CZ" b="1" dirty="0">
                <a:solidFill>
                  <a:srgbClr val="008080"/>
                </a:solidFill>
                <a:latin typeface="Arial" panose="020B0604020202020204" pitchFamily="34" charset="0"/>
              </a:rPr>
              <a:t> </a:t>
            </a:r>
            <a:r>
              <a:rPr lang="cs-CZ" altLang="cs-CZ" sz="2800" b="1" dirty="0">
                <a:solidFill>
                  <a:srgbClr val="008080"/>
                </a:solidFill>
                <a:latin typeface="Arial" panose="020B0604020202020204" pitchFamily="34" charset="0"/>
              </a:rPr>
              <a:t>objektivní kritéria  odměňování pro jednotlivé sociálně-profesní skupiny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 diferencování mezd pro  nejlepší a nejhorší pracovníky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plánování kritérií pro platový postup</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mimořádné odměny pro mimořádné výkony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posilování vztahu pracovníků k firmě.</a:t>
            </a:r>
            <a:endParaRPr lang="cs-CZ" altLang="cs-CZ" sz="2800" dirty="0">
              <a:solidFill>
                <a:srgbClr val="008080"/>
              </a:solidFill>
              <a:latin typeface="Times New Roman" panose="02020603050405020304" pitchFamily="18" charset="0"/>
            </a:endParaRPr>
          </a:p>
          <a:p>
            <a:pPr eaLnBrk="1" hangingPunct="1">
              <a:lnSpc>
                <a:spcPct val="80000"/>
              </a:lnSpc>
              <a:defRPr/>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7943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Pracovní motivace</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2294772"/>
            <a:ext cx="9895539" cy="3371510"/>
          </a:xfrm>
          <a:solidFill>
            <a:schemeClr val="accent6">
              <a:lumMod val="20000"/>
              <a:lumOff val="80000"/>
            </a:schemeClr>
          </a:solidFill>
        </p:spPr>
        <p:txBody>
          <a:bodyPr>
            <a:normAutofit/>
          </a:bodyPr>
          <a:lstStyle/>
          <a:p>
            <a:pPr>
              <a:lnSpc>
                <a:spcPct val="80000"/>
              </a:lnSpc>
              <a:defRPr/>
            </a:pPr>
            <a:r>
              <a:rPr lang="cs-CZ" sz="3200" dirty="0">
                <a:solidFill>
                  <a:srgbClr val="008080"/>
                </a:solidFill>
              </a:rPr>
              <a:t>Motivaci lze charakterizovat jako soubor činitelů, představujících vnitřní hnací sílu člověka. </a:t>
            </a:r>
          </a:p>
          <a:p>
            <a:pPr>
              <a:lnSpc>
                <a:spcPct val="80000"/>
              </a:lnSpc>
              <a:defRPr/>
            </a:pPr>
            <a:r>
              <a:rPr lang="cs-CZ" sz="3200" dirty="0">
                <a:solidFill>
                  <a:srgbClr val="008080"/>
                </a:solidFill>
              </a:rPr>
              <a:t>Tato vnitřní síla ovlivňuje jednání. </a:t>
            </a:r>
          </a:p>
          <a:p>
            <a:pPr>
              <a:lnSpc>
                <a:spcPct val="80000"/>
              </a:lnSpc>
              <a:defRPr/>
            </a:pPr>
            <a:r>
              <a:rPr lang="cs-CZ" sz="3200" dirty="0">
                <a:solidFill>
                  <a:srgbClr val="008080"/>
                </a:solidFill>
              </a:rPr>
              <a:t>Základním hnacím motivem jsou potřeby, postoje a hodnoty.</a:t>
            </a:r>
          </a:p>
          <a:p>
            <a:pPr>
              <a:lnSpc>
                <a:spcPct val="80000"/>
              </a:lnSpc>
              <a:defRPr/>
            </a:pPr>
            <a:r>
              <a:rPr lang="cs-CZ" sz="3200" dirty="0">
                <a:solidFill>
                  <a:srgbClr val="008080"/>
                </a:solidFill>
              </a:rPr>
              <a:t>Pokud nejsou lidé dostatečně motivování ve své práci, jejich výkon není často odpovídající. </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053935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Motivační faktory</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1695166"/>
            <a:ext cx="9895539" cy="4570723"/>
          </a:xfrm>
          <a:solidFill>
            <a:schemeClr val="accent6">
              <a:lumMod val="20000"/>
              <a:lumOff val="80000"/>
            </a:schemeClr>
          </a:solidFill>
        </p:spPr>
        <p:txBody>
          <a:bodyPr>
            <a:noAutofit/>
          </a:bodyPr>
          <a:lstStyle/>
          <a:p>
            <a:pPr>
              <a:lnSpc>
                <a:spcPct val="80000"/>
              </a:lnSpc>
              <a:defRPr/>
            </a:pPr>
            <a:r>
              <a:rPr lang="cs-CZ" dirty="0">
                <a:solidFill>
                  <a:srgbClr val="008080"/>
                </a:solidFill>
              </a:rPr>
              <a:t>Z pohledu </a:t>
            </a:r>
            <a:r>
              <a:rPr lang="cs-CZ" b="1" dirty="0" err="1">
                <a:solidFill>
                  <a:srgbClr val="008080"/>
                </a:solidFill>
              </a:rPr>
              <a:t>Maslowova</a:t>
            </a:r>
            <a:r>
              <a:rPr lang="cs-CZ" b="1" dirty="0">
                <a:solidFill>
                  <a:srgbClr val="008080"/>
                </a:solidFill>
              </a:rPr>
              <a:t> třídění motivačních faktorů</a:t>
            </a:r>
            <a:r>
              <a:rPr lang="cs-CZ" dirty="0">
                <a:solidFill>
                  <a:srgbClr val="008080"/>
                </a:solidFill>
              </a:rPr>
              <a:t> se jedná o to, že potřeby, které práce uspokojuje, mají hierarchickou povahu a jsou uspokojovány postupně. </a:t>
            </a:r>
          </a:p>
          <a:p>
            <a:pPr>
              <a:lnSpc>
                <a:spcPct val="80000"/>
              </a:lnSpc>
              <a:defRPr/>
            </a:pPr>
            <a:r>
              <a:rPr lang="cs-CZ" b="1" dirty="0">
                <a:solidFill>
                  <a:srgbClr val="008080"/>
                </a:solidFill>
              </a:rPr>
              <a:t>Podle psychologů</a:t>
            </a:r>
            <a:r>
              <a:rPr lang="cs-CZ" dirty="0">
                <a:solidFill>
                  <a:srgbClr val="008080"/>
                </a:solidFill>
              </a:rPr>
              <a:t> můžeme rozdělovat motivační faktory působící na pracovníky také na subjektivní a objektivní. </a:t>
            </a:r>
          </a:p>
          <a:p>
            <a:pPr>
              <a:lnSpc>
                <a:spcPct val="80000"/>
              </a:lnSpc>
              <a:buFontTx/>
              <a:buChar char="-"/>
              <a:defRPr/>
            </a:pPr>
            <a:r>
              <a:rPr lang="cs-CZ" dirty="0">
                <a:solidFill>
                  <a:srgbClr val="008080"/>
                </a:solidFill>
              </a:rPr>
              <a:t>Mezi </a:t>
            </a:r>
            <a:r>
              <a:rPr lang="cs-CZ" b="1" dirty="0">
                <a:solidFill>
                  <a:srgbClr val="008080"/>
                </a:solidFill>
              </a:rPr>
              <a:t>subjektivní faktory </a:t>
            </a:r>
            <a:r>
              <a:rPr lang="cs-CZ" dirty="0">
                <a:solidFill>
                  <a:srgbClr val="008080"/>
                </a:solidFill>
              </a:rPr>
              <a:t>řadí například ctižádostivost pracovníka a jeho ambice, kvalifikační předpoklady, stav fyzického a duševního zdraví. </a:t>
            </a:r>
          </a:p>
          <a:p>
            <a:pPr>
              <a:lnSpc>
                <a:spcPct val="80000"/>
              </a:lnSpc>
              <a:buFontTx/>
              <a:buChar char="-"/>
              <a:defRPr/>
            </a:pPr>
            <a:r>
              <a:rPr lang="cs-CZ" dirty="0">
                <a:solidFill>
                  <a:srgbClr val="008080"/>
                </a:solidFill>
              </a:rPr>
              <a:t>Za </a:t>
            </a:r>
            <a:r>
              <a:rPr lang="cs-CZ" b="1" dirty="0">
                <a:solidFill>
                  <a:srgbClr val="008080"/>
                </a:solidFill>
              </a:rPr>
              <a:t>objektivní faktory </a:t>
            </a:r>
            <a:r>
              <a:rPr lang="cs-CZ" dirty="0">
                <a:solidFill>
                  <a:srgbClr val="008080"/>
                </a:solidFill>
              </a:rPr>
              <a:t>se považuje například společenská významnost pracovní činnosti.</a:t>
            </a:r>
          </a:p>
          <a:p>
            <a:pPr>
              <a:lnSpc>
                <a:spcPct val="80000"/>
              </a:lnSpc>
              <a:buFontTx/>
              <a:buChar char="-"/>
              <a:defRPr/>
            </a:pPr>
            <a:r>
              <a:rPr lang="cs-CZ" dirty="0">
                <a:solidFill>
                  <a:srgbClr val="008080"/>
                </a:solidFill>
              </a:rPr>
              <a:t>Motivační faktory lze dále rozdělit také na </a:t>
            </a:r>
            <a:r>
              <a:rPr lang="cs-CZ" b="1" dirty="0">
                <a:solidFill>
                  <a:srgbClr val="008080"/>
                </a:solidFill>
              </a:rPr>
              <a:t>hmotné a nehmotné.</a:t>
            </a:r>
            <a:endParaRPr lang="cs-CZ" dirty="0">
              <a:solidFill>
                <a:srgbClr val="008080"/>
              </a:solidFill>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90631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3" name="Text Box 5"/>
          <p:cNvSpPr txBox="1">
            <a:spLocks noChangeArrowheads="1"/>
          </p:cNvSpPr>
          <p:nvPr/>
        </p:nvSpPr>
        <p:spPr bwMode="auto">
          <a:xfrm>
            <a:off x="254833" y="171426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Přímá stimulace</a:t>
            </a:r>
          </a:p>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(peněžní)</a:t>
            </a:r>
          </a:p>
        </p:txBody>
      </p:sp>
      <p:sp>
        <p:nvSpPr>
          <p:cNvPr id="10244" name="Text Box 6"/>
          <p:cNvSpPr txBox="1">
            <a:spLocks noChangeArrowheads="1"/>
          </p:cNvSpPr>
          <p:nvPr/>
        </p:nvSpPr>
        <p:spPr bwMode="auto">
          <a:xfrm>
            <a:off x="6323974" y="1700163"/>
            <a:ext cx="5613193" cy="1363221"/>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solidFill>
                  <a:srgbClr val="008080"/>
                </a:solidFill>
                <a:latin typeface="Times New Roman" panose="02020603050405020304" pitchFamily="18" charset="0"/>
              </a:rPr>
              <a:t>Systém pevné tarifní mzdy (časová mzda)</a:t>
            </a:r>
          </a:p>
          <a:p>
            <a:pPr eaLnBrk="1" hangingPunct="1">
              <a:spcBef>
                <a:spcPct val="0"/>
              </a:spcBef>
              <a:buClrTx/>
              <a:buFontTx/>
              <a:buNone/>
            </a:pPr>
            <a:r>
              <a:rPr lang="cs-CZ" altLang="cs-CZ" sz="2400" b="1" dirty="0">
                <a:solidFill>
                  <a:srgbClr val="008080"/>
                </a:solidFill>
                <a:latin typeface="Times New Roman" panose="02020603050405020304" pitchFamily="18" charset="0"/>
              </a:rPr>
              <a:t>Systém provizí (podílová mzda)</a:t>
            </a:r>
          </a:p>
          <a:p>
            <a:pPr eaLnBrk="1" hangingPunct="1">
              <a:spcBef>
                <a:spcPct val="0"/>
              </a:spcBef>
              <a:buClrTx/>
              <a:buFontTx/>
              <a:buNone/>
            </a:pPr>
            <a:r>
              <a:rPr lang="cs-CZ" altLang="cs-CZ" sz="2400" b="1" dirty="0">
                <a:solidFill>
                  <a:srgbClr val="008080"/>
                </a:solidFill>
                <a:latin typeface="Times New Roman" panose="02020603050405020304" pitchFamily="18" charset="0"/>
              </a:rPr>
              <a:t>Kombinované systémy</a:t>
            </a:r>
            <a:endParaRPr lang="cs-CZ" altLang="cs-CZ" sz="24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316493" y="4696223"/>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Text Box 5"/>
          <p:cNvSpPr txBox="1">
            <a:spLocks noChangeArrowheads="1"/>
          </p:cNvSpPr>
          <p:nvPr/>
        </p:nvSpPr>
        <p:spPr bwMode="auto">
          <a:xfrm>
            <a:off x="254833" y="338431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Nepřímá stimulace</a:t>
            </a:r>
          </a:p>
          <a:p>
            <a:pPr algn="ctr" eaLnBrk="1" hangingPunct="1">
              <a:spcBef>
                <a:spcPct val="0"/>
              </a:spcBef>
              <a:buClrTx/>
              <a:buFontTx/>
              <a:buNone/>
            </a:pPr>
            <a:endParaRPr lang="cs-CZ" altLang="cs-CZ" sz="2400" b="1" dirty="0">
              <a:solidFill>
                <a:srgbClr val="008080"/>
              </a:solidFill>
              <a:latin typeface="Arial" panose="020B0604020202020204" pitchFamily="34" charset="0"/>
              <a:cs typeface="Arial" panose="020B0604020202020204" pitchFamily="34" charset="0"/>
            </a:endParaRPr>
          </a:p>
        </p:txBody>
      </p:sp>
      <p:sp>
        <p:nvSpPr>
          <p:cNvPr id="10" name="Text Box 6"/>
          <p:cNvSpPr txBox="1">
            <a:spLocks noChangeArrowheads="1"/>
          </p:cNvSpPr>
          <p:nvPr/>
        </p:nvSpPr>
        <p:spPr bwMode="auto">
          <a:xfrm>
            <a:off x="6323974" y="3316938"/>
            <a:ext cx="3763793" cy="997887"/>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Peněžní</a:t>
            </a:r>
          </a:p>
          <a:p>
            <a:pPr algn="ctr" eaLnBrk="1" hangingPunct="1">
              <a:spcBef>
                <a:spcPct val="0"/>
              </a:spcBef>
              <a:buClrTx/>
              <a:buFontTx/>
              <a:buNone/>
            </a:pPr>
            <a:r>
              <a:rPr lang="cs-CZ" altLang="cs-CZ" sz="2400" b="1" dirty="0">
                <a:solidFill>
                  <a:srgbClr val="008080"/>
                </a:solidFill>
                <a:latin typeface="Times New Roman" panose="02020603050405020304" pitchFamily="18" charset="0"/>
              </a:rPr>
              <a:t>Nepeněžní</a:t>
            </a:r>
            <a:endParaRPr lang="cs-CZ" altLang="cs-CZ" sz="2400" dirty="0">
              <a:solidFill>
                <a:srgbClr val="008080"/>
              </a:solidFill>
              <a:latin typeface="Times New Roman" panose="02020603050405020304" pitchFamily="18" charset="0"/>
            </a:endParaRPr>
          </a:p>
        </p:txBody>
      </p:sp>
    </p:spTree>
    <p:extLst>
      <p:ext uri="{BB962C8B-B14F-4D97-AF65-F5344CB8AC3E}">
        <p14:creationId xmlns:p14="http://schemas.microsoft.com/office/powerpoint/2010/main" val="1254193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5" name="Text Box 7"/>
          <p:cNvSpPr txBox="1">
            <a:spLocks noChangeArrowheads="1"/>
          </p:cNvSpPr>
          <p:nvPr/>
        </p:nvSpPr>
        <p:spPr bwMode="auto">
          <a:xfrm>
            <a:off x="849157" y="1888450"/>
            <a:ext cx="6690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dirty="0">
                <a:solidFill>
                  <a:srgbClr val="008080"/>
                </a:solidFill>
                <a:latin typeface="Times New Roman" panose="02020603050405020304" pitchFamily="18" charset="0"/>
              </a:rPr>
              <a:t>Kdy volíme pevnou mzdu v obchodě ?</a:t>
            </a:r>
            <a:r>
              <a:rPr lang="cs-CZ" altLang="cs-CZ" sz="2800" dirty="0">
                <a:solidFill>
                  <a:srgbClr val="008080"/>
                </a:solidFill>
                <a:latin typeface="Times New Roman" panose="02020603050405020304" pitchFamily="18" charset="0"/>
              </a:rPr>
              <a:t> </a:t>
            </a:r>
          </a:p>
        </p:txBody>
      </p:sp>
      <p:sp>
        <p:nvSpPr>
          <p:cNvPr id="10246" name="Text Box 8"/>
          <p:cNvSpPr txBox="1">
            <a:spLocks noChangeArrowheads="1"/>
          </p:cNvSpPr>
          <p:nvPr/>
        </p:nvSpPr>
        <p:spPr bwMode="auto">
          <a:xfrm>
            <a:off x="1027113" y="3750173"/>
            <a:ext cx="6119812" cy="1661276"/>
          </a:xfrm>
          <a:prstGeom prst="rect">
            <a:avLst/>
          </a:prstGeom>
          <a:solidFill>
            <a:schemeClr val="accent6">
              <a:lumMod val="20000"/>
              <a:lumOff val="80000"/>
            </a:schemeClr>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rámcový odhad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nepřímé ovlivňování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velké sezónní výkyvy.</a:t>
            </a:r>
            <a:endParaRPr lang="cs-CZ" altLang="cs-CZ" sz="28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8359229" y="2761627"/>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327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295738" y="1948722"/>
            <a:ext cx="7563449" cy="3657600"/>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známé mzdové náklady</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jistota pro pracovníka</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zjednodušení práce účetních, administračně</a:t>
            </a:r>
          </a:p>
          <a:p>
            <a:pPr eaLnBrk="1" hangingPunct="1">
              <a:spcBef>
                <a:spcPct val="0"/>
              </a:spcBef>
              <a:buClrTx/>
              <a:buNone/>
            </a:pPr>
            <a:r>
              <a:rPr lang="cs-CZ" altLang="cs-CZ" sz="2800" b="1" dirty="0">
                <a:solidFill>
                  <a:srgbClr val="008080"/>
                </a:solidFill>
                <a:latin typeface="Times New Roman" panose="02020603050405020304" pitchFamily="18" charset="0"/>
              </a:rPr>
              <a:t>     nenáročná evidence</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eaLnBrk="1" hangingPunct="1">
              <a:spcBef>
                <a:spcPct val="0"/>
              </a:spcBef>
              <a:buClrTx/>
              <a:buFont typeface="Symbol" panose="05050102010706020507" pitchFamily="18" charset="2"/>
              <a:buNone/>
            </a:pPr>
            <a:r>
              <a:rPr lang="cs-CZ" altLang="cs-CZ" sz="2800" b="1" dirty="0">
                <a:solidFill>
                  <a:srgbClr val="008080"/>
                </a:solidFill>
                <a:latin typeface="Times New Roman" panose="02020603050405020304" pitchFamily="18" charset="0"/>
              </a:rPr>
              <a:t>-    jednodušší kontrola.</a:t>
            </a:r>
            <a:endParaRPr lang="cs-CZ" altLang="cs-CZ" sz="2800" dirty="0">
              <a:solidFill>
                <a:srgbClr val="008080"/>
              </a:solidFill>
              <a:latin typeface="Times New Roman" panose="02020603050405020304" pitchFamily="18" charset="0"/>
            </a:endParaRPr>
          </a:p>
        </p:txBody>
      </p:sp>
      <p:sp>
        <p:nvSpPr>
          <p:cNvPr id="11268" name="Text Box 6"/>
          <p:cNvSpPr txBox="1">
            <a:spLocks noChangeArrowheads="1"/>
          </p:cNvSpPr>
          <p:nvPr/>
        </p:nvSpPr>
        <p:spPr bwMode="auto">
          <a:xfrm>
            <a:off x="1295738" y="552383"/>
            <a:ext cx="4775278" cy="571500"/>
          </a:xfrm>
          <a:prstGeom prst="rect">
            <a:avLst/>
          </a:prstGeom>
          <a:solidFill>
            <a:srgbClr val="FFFFFF"/>
          </a:solidFill>
          <a:ln w="38100">
            <a:solidFill>
              <a:srgbClr val="3366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latin typeface="Times New Roman" panose="02020603050405020304" pitchFamily="18" charset="0"/>
              </a:rPr>
              <a:t>Výhody pevné mzdy</a:t>
            </a:r>
            <a:endParaRPr lang="cs-CZ" altLang="cs-CZ" sz="2800"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43286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274187"/>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907987"/>
            <a:ext cx="4806091" cy="1511081"/>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None/>
            </a:pPr>
            <a:r>
              <a:rPr lang="cs-CZ" altLang="cs-CZ" sz="2400" b="1" dirty="0">
                <a:solidFill>
                  <a:srgbClr val="008080"/>
                </a:solidFill>
              </a:rPr>
              <a:t>Cílem přednášky je specifikovat podmínky odměňování pracovníků v obchodě</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
        <p:nvSpPr>
          <p:cNvPr id="3" name="Obdélník 2"/>
          <p:cNvSpPr/>
          <p:nvPr/>
        </p:nvSpPr>
        <p:spPr>
          <a:xfrm>
            <a:off x="1026720" y="1721095"/>
            <a:ext cx="3577252" cy="3170099"/>
          </a:xfrm>
          <a:prstGeom prst="rect">
            <a:avLst/>
          </a:prstGeom>
        </p:spPr>
        <p:txBody>
          <a:bodyPr wrap="square">
            <a:spAutoFit/>
          </a:bodyPr>
          <a:lstStyle/>
          <a:p>
            <a:r>
              <a:rPr lang="cs-CZ" altLang="cs-CZ" sz="4000" b="1" dirty="0"/>
              <a:t>Mzdové systémy v obchodě </a:t>
            </a:r>
            <a:br>
              <a:rPr lang="cs-CZ" altLang="cs-CZ" sz="4000" b="1" dirty="0"/>
            </a:br>
            <a:r>
              <a:rPr lang="cs-CZ" altLang="cs-CZ" sz="4000" b="1" dirty="0"/>
              <a:t>a pracovní motivace</a:t>
            </a:r>
            <a:endParaRPr lang="cs-CZ" sz="4000" dirty="0"/>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5"/>
          <p:cNvSpPr txBox="1">
            <a:spLocks noChangeArrowheads="1"/>
          </p:cNvSpPr>
          <p:nvPr/>
        </p:nvSpPr>
        <p:spPr bwMode="auto">
          <a:xfrm>
            <a:off x="952500" y="1783830"/>
            <a:ext cx="8521284" cy="4542019"/>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fixování nákladů na pracovní sílu (prodáváme-vyplácíme, neprodáváme – vyplácíme)</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err="1">
                <a:solidFill>
                  <a:srgbClr val="008080"/>
                </a:solidFill>
                <a:latin typeface="Times New Roman" panose="02020603050405020304" pitchFamily="18" charset="0"/>
              </a:rPr>
              <a:t>nestimulace</a:t>
            </a:r>
            <a:r>
              <a:rPr lang="cs-CZ" altLang="cs-CZ" sz="2800" b="1" dirty="0">
                <a:solidFill>
                  <a:srgbClr val="008080"/>
                </a:solidFill>
                <a:latin typeface="Times New Roman" panose="02020603050405020304" pitchFamily="18" charset="0"/>
              </a:rPr>
              <a:t> pracovních výkonů</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relativní </a:t>
            </a:r>
            <a:r>
              <a:rPr lang="cs-CZ" altLang="cs-CZ" sz="2800" b="1" dirty="0" err="1">
                <a:solidFill>
                  <a:srgbClr val="008080"/>
                </a:solidFill>
                <a:latin typeface="Times New Roman" panose="02020603050405020304" pitchFamily="18" charset="0"/>
              </a:rPr>
              <a:t>fixnost</a:t>
            </a:r>
            <a:r>
              <a:rPr lang="cs-CZ" altLang="cs-CZ" sz="2800" b="1" dirty="0">
                <a:solidFill>
                  <a:srgbClr val="008080"/>
                </a:solidFill>
                <a:latin typeface="Times New Roman" panose="02020603050405020304" pitchFamily="18" charset="0"/>
              </a:rPr>
              <a:t> nákladů (změny vlivem </a:t>
            </a:r>
          </a:p>
          <a:p>
            <a:pPr eaLnBrk="1" hangingPunct="1">
              <a:spcBef>
                <a:spcPct val="0"/>
              </a:spcBef>
              <a:buClrTx/>
              <a:buNone/>
            </a:pPr>
            <a:r>
              <a:rPr lang="cs-CZ" altLang="cs-CZ" sz="2800" b="1" dirty="0">
                <a:solidFill>
                  <a:srgbClr val="008080"/>
                </a:solidFill>
                <a:latin typeface="Times New Roman" panose="02020603050405020304" pitchFamily="18" charset="0"/>
              </a:rPr>
              <a:t>     odborů…kolektivní vyjednávání)</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eaLnBrk="1" hangingPunct="1">
              <a:spcBef>
                <a:spcPct val="0"/>
              </a:spcBef>
              <a:buClrTx/>
              <a:buFontTx/>
              <a:buNone/>
            </a:pPr>
            <a:r>
              <a:rPr lang="cs-CZ" altLang="cs-CZ" sz="2800" b="1" dirty="0">
                <a:solidFill>
                  <a:srgbClr val="008080"/>
                </a:solidFill>
                <a:latin typeface="Times New Roman" panose="02020603050405020304" pitchFamily="18" charset="0"/>
              </a:rPr>
              <a:t>-  nemožnost diferenciace mezi výkonem pracovníků.</a:t>
            </a:r>
          </a:p>
          <a:p>
            <a:pPr eaLnBrk="1" hangingPunct="1">
              <a:spcBef>
                <a:spcPct val="0"/>
              </a:spcBef>
              <a:buClrTx/>
              <a:buFontTx/>
              <a:buNone/>
            </a:pPr>
            <a:endParaRPr lang="cs-CZ" altLang="cs-CZ" sz="2400" dirty="0">
              <a:latin typeface="Times New Roman" panose="02020603050405020304" pitchFamily="18" charset="0"/>
            </a:endParaRPr>
          </a:p>
        </p:txBody>
      </p:sp>
      <p:sp>
        <p:nvSpPr>
          <p:cNvPr id="11269" name="Text Box 7"/>
          <p:cNvSpPr txBox="1">
            <a:spLocks noChangeArrowheads="1"/>
          </p:cNvSpPr>
          <p:nvPr/>
        </p:nvSpPr>
        <p:spPr bwMode="auto">
          <a:xfrm>
            <a:off x="870471" y="552383"/>
            <a:ext cx="4376086" cy="571500"/>
          </a:xfrm>
          <a:prstGeom prst="rect">
            <a:avLst/>
          </a:prstGeom>
          <a:solidFill>
            <a:srgbClr val="FFFFFF"/>
          </a:solidFill>
          <a:ln w="38100">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latin typeface="Times New Roman" panose="02020603050405020304" pitchFamily="18" charset="0"/>
              </a:rPr>
              <a:t>Nevýhody pevné mzdy</a:t>
            </a:r>
            <a:endParaRPr lang="cs-CZ" altLang="cs-CZ"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38721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663577" y="810495"/>
            <a:ext cx="59039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FF0000"/>
                </a:solidFill>
                <a:latin typeface="Times New Roman" panose="02020603050405020304" pitchFamily="18" charset="0"/>
              </a:rPr>
              <a:t>Kdy volíme provizi ?</a:t>
            </a:r>
          </a:p>
        </p:txBody>
      </p:sp>
      <p:sp>
        <p:nvSpPr>
          <p:cNvPr id="12291" name="Text Box 5"/>
          <p:cNvSpPr txBox="1">
            <a:spLocks noChangeArrowheads="1"/>
          </p:cNvSpPr>
          <p:nvPr/>
        </p:nvSpPr>
        <p:spPr bwMode="auto">
          <a:xfrm>
            <a:off x="271463" y="2118956"/>
            <a:ext cx="6481763" cy="1478683"/>
          </a:xfrm>
          <a:prstGeom prst="rect">
            <a:avLst/>
          </a:prstGeom>
          <a:solidFill>
            <a:schemeClr val="accent6">
              <a:lumMod val="20000"/>
              <a:lumOff val="80000"/>
            </a:schemeClr>
          </a:solidFill>
          <a:ln w="9525">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Přesnější odhad mezd a menší sezónní výkyvy</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Možnost diferenciace mezd.</a:t>
            </a:r>
          </a:p>
          <a:p>
            <a:pPr eaLnBrk="1" hangingPunct="1">
              <a:spcBef>
                <a:spcPct val="0"/>
              </a:spcBef>
              <a:buClrTx/>
              <a:buFontTx/>
              <a:buNone/>
            </a:pPr>
            <a:endParaRPr lang="cs-CZ" altLang="cs-CZ" sz="2000" dirty="0">
              <a:latin typeface="Times New Roman" panose="02020603050405020304" pitchFamily="18" charset="0"/>
            </a:endParaRPr>
          </a:p>
        </p:txBody>
      </p:sp>
      <p:sp>
        <p:nvSpPr>
          <p:cNvPr id="12292" name="Text Box 6"/>
          <p:cNvSpPr txBox="1">
            <a:spLocks noChangeArrowheads="1"/>
          </p:cNvSpPr>
          <p:nvPr/>
        </p:nvSpPr>
        <p:spPr bwMode="auto">
          <a:xfrm>
            <a:off x="411161" y="4186449"/>
            <a:ext cx="6551613" cy="1983190"/>
          </a:xfrm>
          <a:prstGeom prst="rect">
            <a:avLst/>
          </a:prstGeom>
          <a:solidFill>
            <a:schemeClr val="accent6">
              <a:lumMod val="20000"/>
              <a:lumOff val="80000"/>
            </a:schemeClr>
          </a:solidFill>
          <a:ln w="9525">
            <a:solidFill>
              <a:srgbClr val="6699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008080"/>
                </a:solidFill>
                <a:latin typeface="Times New Roman" panose="02020603050405020304" pitchFamily="18" charset="0"/>
              </a:rPr>
              <a:t>Povaha provize:</a:t>
            </a:r>
          </a:p>
          <a:p>
            <a:pPr eaLnBrk="1" hangingPunct="1">
              <a:spcBef>
                <a:spcPct val="0"/>
              </a:spcBef>
              <a:buClrTx/>
            </a:pPr>
            <a:r>
              <a:rPr lang="cs-CZ" altLang="cs-CZ" sz="2800" b="1" dirty="0">
                <a:solidFill>
                  <a:srgbClr val="008080"/>
                </a:solidFill>
                <a:latin typeface="Times New Roman" panose="02020603050405020304" pitchFamily="18" charset="0"/>
              </a:rPr>
              <a:t> % z dosaženého obratu</a:t>
            </a:r>
          </a:p>
          <a:p>
            <a:pPr eaLnBrk="1" hangingPunct="1">
              <a:spcBef>
                <a:spcPct val="0"/>
              </a:spcBef>
              <a:buClrTx/>
              <a:buFont typeface="Symbol" panose="05050102010706020507" pitchFamily="18" charset="2"/>
              <a:buChar char="·"/>
            </a:pPr>
            <a:r>
              <a:rPr lang="cs-CZ" altLang="cs-CZ" sz="2800" b="1" dirty="0">
                <a:solidFill>
                  <a:srgbClr val="008080"/>
                </a:solidFill>
                <a:latin typeface="Times New Roman" panose="02020603050405020304" pitchFamily="18" charset="0"/>
              </a:rPr>
              <a:t>pevná částka za jednotku prodaného množství</a:t>
            </a:r>
          </a:p>
          <a:p>
            <a:pPr eaLnBrk="1" hangingPunct="1">
              <a:spcBef>
                <a:spcPct val="0"/>
              </a:spcBef>
              <a:buClrTx/>
              <a:buFontTx/>
              <a:buNone/>
            </a:pPr>
            <a:endParaRPr lang="cs-CZ" altLang="cs-CZ" sz="2000" dirty="0">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238917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7"/>
          <p:cNvSpPr txBox="1">
            <a:spLocks noChangeArrowheads="1"/>
          </p:cNvSpPr>
          <p:nvPr/>
        </p:nvSpPr>
        <p:spPr bwMode="auto">
          <a:xfrm>
            <a:off x="404734" y="3049334"/>
            <a:ext cx="7996317" cy="3501367"/>
          </a:xfrm>
          <a:prstGeom prst="rect">
            <a:avLst/>
          </a:prstGeom>
          <a:solidFill>
            <a:schemeClr val="accent6">
              <a:lumMod val="20000"/>
              <a:lumOff val="80000"/>
            </a:schemeClr>
          </a:solidFill>
          <a:ln w="9525">
            <a:solidFill>
              <a:srgbClr val="00B0F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silná motivace prodeje</a:t>
            </a:r>
          </a:p>
          <a:p>
            <a:pPr lvl="1" eaLnBrk="1" hangingPunct="1">
              <a:spcBef>
                <a:spcPct val="0"/>
              </a:spcBef>
              <a:buClrTx/>
              <a:buNone/>
            </a:pPr>
            <a:endParaRPr lang="cs-CZ" altLang="cs-CZ" dirty="0">
              <a:solidFill>
                <a:srgbClr val="008080"/>
              </a:solidFill>
              <a:latin typeface="Arial" panose="020B0604020202020204" pitchFamily="34" charset="0"/>
              <a:cs typeface="Arial" panose="020B0604020202020204" pitchFamily="34" charset="0"/>
            </a:endParaRPr>
          </a:p>
          <a:p>
            <a:pPr lvl="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v</a:t>
            </a:r>
            <a:r>
              <a:rPr lang="cs-CZ" dirty="0">
                <a:solidFill>
                  <a:srgbClr val="008080"/>
                </a:solidFill>
                <a:latin typeface="Arial" panose="020B0604020202020204" pitchFamily="34" charset="0"/>
                <a:cs typeface="Arial" panose="020B0604020202020204" pitchFamily="34" charset="0"/>
              </a:rPr>
              <a:t>ariabilnost nákladů pro zaměstnavatele:</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prodáváme - vyplácíme odměny </a:t>
            </a:r>
          </a:p>
          <a:p>
            <a:pPr lvl="1">
              <a:spcBef>
                <a:spcPct val="0"/>
              </a:spcBef>
              <a:buClrTx/>
              <a:buFont typeface="Symbol" panose="05050102010706020507" pitchFamily="18" charset="2"/>
              <a:buChar char="·"/>
            </a:pPr>
            <a:r>
              <a:rPr lang="cs-CZ" dirty="0">
                <a:solidFill>
                  <a:srgbClr val="008080"/>
                </a:solidFill>
                <a:latin typeface="Arial" panose="020B0604020202020204" pitchFamily="34" charset="0"/>
                <a:cs typeface="Arial" panose="020B0604020202020204" pitchFamily="34" charset="0"/>
              </a:rPr>
              <a:t> variabilnost nákladů pro zaměstnavatele: </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nerealizujeme-li obrat - nemusíme ani</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vyplácet provizi</a:t>
            </a:r>
            <a:endParaRPr lang="cs-CZ" altLang="cs-CZ" sz="2000" dirty="0">
              <a:solidFill>
                <a:srgbClr val="008080"/>
              </a:solidFill>
              <a:latin typeface="Arial" panose="020B0604020202020204" pitchFamily="34" charset="0"/>
              <a:cs typeface="Arial" panose="020B0604020202020204" pitchFamily="34" charset="0"/>
            </a:endParaRPr>
          </a:p>
        </p:txBody>
      </p:sp>
      <p:sp>
        <p:nvSpPr>
          <p:cNvPr id="12295" name="Text Box 9"/>
          <p:cNvSpPr txBox="1">
            <a:spLocks noChangeArrowheads="1"/>
          </p:cNvSpPr>
          <p:nvPr/>
        </p:nvSpPr>
        <p:spPr bwMode="auto">
          <a:xfrm>
            <a:off x="989352" y="1579564"/>
            <a:ext cx="4317166" cy="571500"/>
          </a:xfrm>
          <a:prstGeom prst="rect">
            <a:avLst/>
          </a:prstGeom>
          <a:solidFill>
            <a:schemeClr val="bg1"/>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03048" y="180686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850268" y="295195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232901" y="337636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87017" y="391416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11296" y="278128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731520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ext Box 8"/>
          <p:cNvSpPr txBox="1">
            <a:spLocks noChangeArrowheads="1"/>
          </p:cNvSpPr>
          <p:nvPr/>
        </p:nvSpPr>
        <p:spPr bwMode="auto">
          <a:xfrm>
            <a:off x="545817" y="2668308"/>
            <a:ext cx="6728289" cy="2592388"/>
          </a:xfrm>
          <a:prstGeom prst="rect">
            <a:avLst/>
          </a:prstGeom>
          <a:solidFill>
            <a:schemeClr val="accent6">
              <a:lumMod val="20000"/>
              <a:lumOff val="80000"/>
            </a:schemeClr>
          </a:solidFill>
          <a:ln w="9525">
            <a:solidFill>
              <a:srgbClr val="00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nátlakové metody</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preferování prodeje zboží ve</a:t>
            </a:r>
          </a:p>
          <a:p>
            <a:pPr lvl="1" eaLnBrk="1" hangingPunct="1">
              <a:spcBef>
                <a:spcPct val="0"/>
              </a:spcBef>
              <a:buClrTx/>
              <a:buNone/>
            </a:pPr>
            <a:r>
              <a:rPr lang="cs-CZ" altLang="cs-CZ" b="1" dirty="0">
                <a:solidFill>
                  <a:srgbClr val="008080"/>
                </a:solidFill>
                <a:latin typeface="Arial" panose="020B0604020202020204" pitchFamily="34" charset="0"/>
                <a:cs typeface="Arial" panose="020B0604020202020204" pitchFamily="34" charset="0"/>
              </a:rPr>
              <a:t>   vyšších cenách</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závislost prodeje na konjunktuře.</a:t>
            </a:r>
            <a:endParaRPr lang="cs-CZ" altLang="cs-CZ" dirty="0">
              <a:solidFill>
                <a:srgbClr val="008080"/>
              </a:solidFill>
              <a:latin typeface="Arial" panose="020B0604020202020204" pitchFamily="34" charset="0"/>
              <a:cs typeface="Arial" panose="020B0604020202020204" pitchFamily="34" charset="0"/>
            </a:endParaRPr>
          </a:p>
          <a:p>
            <a:pPr eaLnBrk="1" hangingPunct="1">
              <a:spcBef>
                <a:spcPct val="0"/>
              </a:spcBef>
              <a:buClrTx/>
              <a:buFontTx/>
              <a:buNone/>
            </a:pPr>
            <a:endParaRPr lang="cs-CZ" altLang="cs-CZ" sz="2000" dirty="0">
              <a:latin typeface="Times New Roman" panose="02020603050405020304" pitchFamily="18" charset="0"/>
            </a:endParaRPr>
          </a:p>
        </p:txBody>
      </p:sp>
      <p:sp>
        <p:nvSpPr>
          <p:cNvPr id="12296" name="Text Box 10"/>
          <p:cNvSpPr txBox="1">
            <a:spLocks noChangeArrowheads="1"/>
          </p:cNvSpPr>
          <p:nvPr/>
        </p:nvSpPr>
        <p:spPr bwMode="auto">
          <a:xfrm>
            <a:off x="634402" y="608013"/>
            <a:ext cx="4132470" cy="1140478"/>
          </a:xfrm>
          <a:prstGeom prst="rect">
            <a:avLst/>
          </a:prstGeom>
          <a:solidFill>
            <a:schemeClr val="bg1"/>
          </a:solidFill>
          <a:ln w="28575">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657611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14644" y="2197074"/>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Kdy volíme kombinovaný systém ? </a:t>
            </a:r>
          </a:p>
        </p:txBody>
      </p:sp>
      <p:sp>
        <p:nvSpPr>
          <p:cNvPr id="13315" name="Text Box 5"/>
          <p:cNvSpPr txBox="1">
            <a:spLocks noChangeArrowheads="1"/>
          </p:cNvSpPr>
          <p:nvPr/>
        </p:nvSpPr>
        <p:spPr bwMode="auto">
          <a:xfrm>
            <a:off x="1614644" y="3529780"/>
            <a:ext cx="7127875" cy="1944688"/>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provize, odměna</a:t>
            </a:r>
          </a:p>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systém cílových odměn a prémií s krátkodobým, střednědobým či ročním dosahem.</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495855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2640013" y="981075"/>
            <a:ext cx="2057400" cy="571500"/>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a:latin typeface="Times New Roman" panose="02020603050405020304" pitchFamily="18" charset="0"/>
              </a:rPr>
              <a:t>Prémie</a:t>
            </a:r>
            <a:endParaRPr lang="cs-CZ" altLang="cs-CZ" sz="2800">
              <a:latin typeface="Times New Roman" panose="02020603050405020304" pitchFamily="18" charset="0"/>
            </a:endParaRPr>
          </a:p>
        </p:txBody>
      </p:sp>
      <p:sp>
        <p:nvSpPr>
          <p:cNvPr id="14339" name="AutoShape 5"/>
          <p:cNvSpPr>
            <a:spLocks noChangeArrowheads="1"/>
          </p:cNvSpPr>
          <p:nvPr/>
        </p:nvSpPr>
        <p:spPr bwMode="auto">
          <a:xfrm>
            <a:off x="7104064" y="359844"/>
            <a:ext cx="1584325" cy="1368425"/>
          </a:xfrm>
          <a:prstGeom prst="smileyFace">
            <a:avLst>
              <a:gd name="adj" fmla="val 4653"/>
            </a:avLst>
          </a:prstGeom>
          <a:solidFill>
            <a:srgbClr val="FFFFCC"/>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4340" name="Text Box 6"/>
          <p:cNvSpPr txBox="1">
            <a:spLocks noChangeArrowheads="1"/>
          </p:cNvSpPr>
          <p:nvPr/>
        </p:nvSpPr>
        <p:spPr bwMode="auto">
          <a:xfrm>
            <a:off x="1843790" y="2205039"/>
            <a:ext cx="3747385" cy="936625"/>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celkového prodeje</a:t>
            </a:r>
            <a:endParaRPr lang="cs-CZ" altLang="cs-CZ" sz="2400" dirty="0">
              <a:solidFill>
                <a:srgbClr val="008080"/>
              </a:solidFill>
              <a:latin typeface="Times New Roman" panose="02020603050405020304" pitchFamily="18" charset="0"/>
            </a:endParaRPr>
          </a:p>
        </p:txBody>
      </p:sp>
      <p:sp>
        <p:nvSpPr>
          <p:cNvPr id="14341" name="Text Box 7"/>
          <p:cNvSpPr txBox="1">
            <a:spLocks noChangeArrowheads="1"/>
          </p:cNvSpPr>
          <p:nvPr/>
        </p:nvSpPr>
        <p:spPr bwMode="auto">
          <a:xfrm>
            <a:off x="1843790" y="3284538"/>
            <a:ext cx="3675948" cy="1008062"/>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určitého zboží</a:t>
            </a:r>
            <a:endParaRPr lang="cs-CZ" altLang="cs-CZ" sz="2400" dirty="0">
              <a:solidFill>
                <a:srgbClr val="008080"/>
              </a:solidFill>
              <a:latin typeface="Times New Roman" panose="02020603050405020304" pitchFamily="18" charset="0"/>
            </a:endParaRPr>
          </a:p>
        </p:txBody>
      </p:sp>
      <p:sp>
        <p:nvSpPr>
          <p:cNvPr id="14342" name="Text Box 8"/>
          <p:cNvSpPr txBox="1">
            <a:spLocks noChangeArrowheads="1"/>
          </p:cNvSpPr>
          <p:nvPr/>
        </p:nvSpPr>
        <p:spPr bwMode="auto">
          <a:xfrm>
            <a:off x="1843790" y="4652963"/>
            <a:ext cx="3675948"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Realizace speciálních akcí</a:t>
            </a:r>
            <a:endParaRPr lang="cs-CZ" altLang="cs-CZ" sz="2400" dirty="0">
              <a:solidFill>
                <a:srgbClr val="008080"/>
              </a:solidFill>
              <a:latin typeface="Times New Roman" panose="02020603050405020304" pitchFamily="18" charset="0"/>
            </a:endParaRPr>
          </a:p>
        </p:txBody>
      </p:sp>
      <p:sp>
        <p:nvSpPr>
          <p:cNvPr id="14343" name="Text Box 9"/>
          <p:cNvSpPr txBox="1">
            <a:spLocks noChangeArrowheads="1"/>
          </p:cNvSpPr>
          <p:nvPr/>
        </p:nvSpPr>
        <p:spPr bwMode="auto">
          <a:xfrm>
            <a:off x="6527801" y="2205038"/>
            <a:ext cx="3410677"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Získání nových zákazníků</a:t>
            </a:r>
            <a:endParaRPr lang="cs-CZ" altLang="cs-CZ" sz="2400" dirty="0">
              <a:solidFill>
                <a:srgbClr val="008080"/>
              </a:solidFill>
              <a:latin typeface="Times New Roman" panose="02020603050405020304" pitchFamily="18" charset="0"/>
            </a:endParaRPr>
          </a:p>
        </p:txBody>
      </p:sp>
      <p:sp>
        <p:nvSpPr>
          <p:cNvPr id="14344" name="Text Box 10"/>
          <p:cNvSpPr txBox="1">
            <a:spLocks noChangeArrowheads="1"/>
          </p:cNvSpPr>
          <p:nvPr/>
        </p:nvSpPr>
        <p:spPr bwMode="auto">
          <a:xfrm>
            <a:off x="6600825" y="3284537"/>
            <a:ext cx="3337653" cy="1212511"/>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prodeje u určité skupiny zákazníků</a:t>
            </a:r>
            <a:endParaRPr lang="cs-CZ" altLang="cs-CZ" sz="2400" dirty="0">
              <a:solidFill>
                <a:srgbClr val="008080"/>
              </a:solidFill>
              <a:latin typeface="Times New Roman" panose="02020603050405020304" pitchFamily="18" charset="0"/>
            </a:endParaRPr>
          </a:p>
        </p:txBody>
      </p:sp>
      <p:sp>
        <p:nvSpPr>
          <p:cNvPr id="14345" name="Text Box 11"/>
          <p:cNvSpPr txBox="1">
            <a:spLocks noChangeArrowheads="1"/>
          </p:cNvSpPr>
          <p:nvPr/>
        </p:nvSpPr>
        <p:spPr bwMode="auto">
          <a:xfrm>
            <a:off x="6527801" y="4724400"/>
            <a:ext cx="3410677" cy="865188"/>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Docílení dané výše inkasa</a:t>
            </a:r>
            <a:endParaRPr lang="cs-CZ" altLang="cs-CZ" sz="2400" dirty="0">
              <a:solidFill>
                <a:srgbClr val="008080"/>
              </a:solidFill>
              <a:latin typeface="Times New Roman" panose="02020603050405020304" pitchFamily="18" charset="0"/>
            </a:endParaRPr>
          </a:p>
        </p:txBody>
      </p:sp>
      <p:pic>
        <p:nvPicPr>
          <p:cNvPr id="10" name="Obráze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878886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86081" y="793162"/>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Nepřímá stimulace</a:t>
            </a:r>
          </a:p>
        </p:txBody>
      </p:sp>
      <p:sp>
        <p:nvSpPr>
          <p:cNvPr id="13315" name="Text Box 5"/>
          <p:cNvSpPr txBox="1">
            <a:spLocks noChangeArrowheads="1"/>
          </p:cNvSpPr>
          <p:nvPr/>
        </p:nvSpPr>
        <p:spPr bwMode="auto">
          <a:xfrm>
            <a:off x="734518" y="2180665"/>
            <a:ext cx="8454451" cy="3770430"/>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a:spcBef>
                <a:spcPct val="0"/>
              </a:spcBef>
              <a:buClrTx/>
              <a:buFont typeface="Symbol" panose="05050102010706020507" pitchFamily="18" charset="2"/>
              <a:buChar char="·"/>
            </a:pPr>
            <a:r>
              <a:rPr lang="cs-CZ" dirty="0">
                <a:solidFill>
                  <a:srgbClr val="008080"/>
                </a:solidFill>
              </a:rPr>
              <a:t> Nepřímá stimulace není přímo vázána na výkon pracovníka. </a:t>
            </a:r>
          </a:p>
          <a:p>
            <a:pPr lvl="1">
              <a:spcBef>
                <a:spcPct val="0"/>
              </a:spcBef>
              <a:buClrTx/>
              <a:buFont typeface="Symbol" panose="05050102010706020507" pitchFamily="18" charset="2"/>
              <a:buChar char="·"/>
            </a:pPr>
            <a:r>
              <a:rPr lang="cs-CZ" dirty="0">
                <a:solidFill>
                  <a:srgbClr val="008080"/>
                </a:solidFill>
              </a:rPr>
              <a:t> Jedná se o doplňující formy odměňování pracovníků a má peněžní i nepeněžní charakter. </a:t>
            </a:r>
          </a:p>
          <a:p>
            <a:pPr lvl="1">
              <a:spcBef>
                <a:spcPct val="0"/>
              </a:spcBef>
              <a:buClrTx/>
              <a:buFont typeface="Symbol" panose="05050102010706020507" pitchFamily="18" charset="2"/>
              <a:buChar char="·"/>
            </a:pPr>
            <a:r>
              <a:rPr lang="cs-CZ" dirty="0">
                <a:solidFill>
                  <a:srgbClr val="008080"/>
                </a:solidFill>
              </a:rPr>
              <a:t> Nepeněžní stimulace může mít podle psychologů často dlouhodobější účinek než stimuly peněžní.</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12885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796916"/>
            <a:ext cx="7839855" cy="1061864"/>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4" name="Text Box 6"/>
          <p:cNvSpPr txBox="1">
            <a:spLocks noChangeArrowheads="1"/>
          </p:cNvSpPr>
          <p:nvPr/>
        </p:nvSpPr>
        <p:spPr bwMode="auto">
          <a:xfrm>
            <a:off x="3252294" y="2255336"/>
            <a:ext cx="6428930" cy="1069424"/>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Nejlepší prodejce roku, nejlepší prodejna roku</a:t>
            </a:r>
            <a:endParaRPr lang="cs-CZ" altLang="cs-CZ" dirty="0">
              <a:solidFill>
                <a:srgbClr val="008080"/>
              </a:solidFill>
              <a:latin typeface="Times New Roman" panose="02020603050405020304" pitchFamily="18" charset="0"/>
            </a:endParaRPr>
          </a:p>
        </p:txBody>
      </p:sp>
      <p:sp>
        <p:nvSpPr>
          <p:cNvPr id="15365" name="Text Box 7"/>
          <p:cNvSpPr txBox="1">
            <a:spLocks noChangeArrowheads="1"/>
          </p:cNvSpPr>
          <p:nvPr/>
        </p:nvSpPr>
        <p:spPr bwMode="auto">
          <a:xfrm>
            <a:off x="3244798" y="3987832"/>
            <a:ext cx="6551273" cy="133367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Využívání firemních symbolů pro osobní potřebu</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285431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1085047"/>
            <a:ext cx="7839855" cy="1028566"/>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6" name="Text Box 8"/>
          <p:cNvSpPr txBox="1">
            <a:spLocks noChangeArrowheads="1"/>
          </p:cNvSpPr>
          <p:nvPr/>
        </p:nvSpPr>
        <p:spPr bwMode="auto">
          <a:xfrm>
            <a:off x="1708878" y="2375099"/>
            <a:ext cx="9203961" cy="171721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Podíly na hospodářském výsledku, bezplatné získání akcií firmy, připlácení na zdravotní a sociální pojištění, důchodové připojištění…</a:t>
            </a:r>
            <a:endParaRPr lang="cs-CZ" altLang="cs-CZ" dirty="0">
              <a:solidFill>
                <a:srgbClr val="008080"/>
              </a:solidFill>
              <a:latin typeface="Times New Roman" panose="02020603050405020304" pitchFamily="18" charset="0"/>
            </a:endParaRPr>
          </a:p>
        </p:txBody>
      </p:sp>
      <p:sp>
        <p:nvSpPr>
          <p:cNvPr id="15367" name="Text Box 10"/>
          <p:cNvSpPr txBox="1">
            <a:spLocks noChangeArrowheads="1"/>
          </p:cNvSpPr>
          <p:nvPr/>
        </p:nvSpPr>
        <p:spPr bwMode="auto">
          <a:xfrm>
            <a:off x="2755378" y="4691438"/>
            <a:ext cx="7200900" cy="119969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Možnost dalšího vzdělávání, členské příspěvky v prestižních organizacích</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409113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793162"/>
            <a:ext cx="7839855" cy="1435884"/>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8" name="Text Box 11"/>
          <p:cNvSpPr txBox="1">
            <a:spLocks noChangeArrowheads="1"/>
          </p:cNvSpPr>
          <p:nvPr/>
        </p:nvSpPr>
        <p:spPr bwMode="auto">
          <a:xfrm>
            <a:off x="2590356" y="2672594"/>
            <a:ext cx="7270750" cy="1149898"/>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Zvláštní dovolená, využívání rekreačních zařízení firmy</a:t>
            </a:r>
            <a:endParaRPr lang="cs-CZ" altLang="cs-CZ" dirty="0">
              <a:solidFill>
                <a:srgbClr val="008080"/>
              </a:solidFill>
              <a:latin typeface="Times New Roman" panose="02020603050405020304" pitchFamily="18" charset="0"/>
            </a:endParaRPr>
          </a:p>
        </p:txBody>
      </p:sp>
      <p:sp>
        <p:nvSpPr>
          <p:cNvPr id="15369" name="Text Box 12"/>
          <p:cNvSpPr txBox="1">
            <a:spLocks noChangeArrowheads="1"/>
          </p:cNvSpPr>
          <p:nvPr/>
        </p:nvSpPr>
        <p:spPr bwMode="auto">
          <a:xfrm>
            <a:off x="2590356" y="4129881"/>
            <a:ext cx="7272337" cy="1221608"/>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Úvěrové systémy pro zaměstnance, půjčky, slevy na zboží</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89724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860612" y="1304441"/>
            <a:ext cx="4297080" cy="286282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altLang="cs-CZ" sz="4000" b="1" dirty="0"/>
              <a:t>Mzdové systémy v obchodě </a:t>
            </a:r>
            <a:br>
              <a:rPr lang="cs-CZ" altLang="cs-CZ" sz="4000" b="1" dirty="0"/>
            </a:br>
            <a:r>
              <a:rPr lang="cs-CZ" altLang="cs-CZ" sz="4000" b="1" dirty="0"/>
              <a:t>a pracovní motivace</a:t>
            </a:r>
            <a:endParaRPr lang="cs-CZ" sz="4000" b="1" dirty="0">
              <a:solidFill>
                <a:schemeClr val="bg1"/>
              </a:solidFill>
              <a:latin typeface="Times New Roman" panose="02020603050405020304" pitchFamily="18" charset="0"/>
              <a:cs typeface="Times New Roman" panose="02020603050405020304" pitchFamily="18" charset="0"/>
            </a:endParaRPr>
          </a:p>
          <a:p>
            <a:pPr algn="l"/>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963683" y="2825287"/>
            <a:ext cx="5513317" cy="2683958"/>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2800" b="1" dirty="0">
                <a:solidFill>
                  <a:srgbClr val="008080"/>
                </a:solidFill>
              </a:rPr>
              <a:t>Základní právní normy</a:t>
            </a:r>
          </a:p>
          <a:p>
            <a:r>
              <a:rPr lang="cs-CZ" altLang="cs-CZ" sz="2800" b="1" dirty="0">
                <a:solidFill>
                  <a:srgbClr val="008080"/>
                </a:solidFill>
              </a:rPr>
              <a:t>Požadavky na mzdový systém</a:t>
            </a:r>
          </a:p>
          <a:p>
            <a:r>
              <a:rPr lang="cs-CZ" altLang="cs-CZ" sz="2800" b="1" dirty="0">
                <a:solidFill>
                  <a:srgbClr val="008080"/>
                </a:solidFill>
              </a:rPr>
              <a:t>Mzdové formy v obchodě</a:t>
            </a:r>
          </a:p>
          <a:p>
            <a:r>
              <a:rPr lang="cs-CZ" altLang="cs-CZ" sz="2800" b="1" dirty="0">
                <a:solidFill>
                  <a:srgbClr val="008080"/>
                </a:solidFill>
              </a:rPr>
              <a:t>Mzdová diferenciace (informativně)</a:t>
            </a:r>
          </a:p>
        </p:txBody>
      </p:sp>
      <p:sp>
        <p:nvSpPr>
          <p:cNvPr id="3" name="TextovéPole 2"/>
          <p:cNvSpPr txBox="1"/>
          <p:nvPr/>
        </p:nvSpPr>
        <p:spPr>
          <a:xfrm>
            <a:off x="1013440" y="3933075"/>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84330" y="346649"/>
            <a:ext cx="43624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Případová studie</a:t>
            </a:r>
          </a:p>
        </p:txBody>
      </p:sp>
      <p:sp>
        <p:nvSpPr>
          <p:cNvPr id="16387" name="Text Box 5"/>
          <p:cNvSpPr txBox="1">
            <a:spLocks noChangeArrowheads="1"/>
          </p:cNvSpPr>
          <p:nvPr/>
        </p:nvSpPr>
        <p:spPr bwMode="auto">
          <a:xfrm>
            <a:off x="479686" y="1143000"/>
            <a:ext cx="9902566" cy="5587584"/>
          </a:xfrm>
          <a:prstGeom prst="rect">
            <a:avLst/>
          </a:prstGeom>
          <a:solidFill>
            <a:schemeClr val="accent6">
              <a:lumMod val="20000"/>
              <a:lumOff val="80000"/>
            </a:schemeClr>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FF0000"/>
                </a:solidFill>
                <a:latin typeface="Times New Roman" panose="02020603050405020304" pitchFamily="18" charset="0"/>
              </a:rPr>
              <a:t>Odměňování prodejního personálu ve firmě Baťa</a:t>
            </a:r>
            <a:endParaRPr lang="cs-CZ" altLang="cs-CZ" sz="2800"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Pečlivě propracovaný motivační systém byl nedílnou součástí řídícího procesu a začínal u vedoucího prodejny, na němž záleželo, jak zainteresoval své pracovníky. Vedoucí prodejny měl zvláštní pozici, byl postaven jakoby do funkce samostatného podnikatele, neboť už při svém nástupu musel složit kauci na část zboží a také ztráty za neprodané přestárlé zboží mu byly částečně strhávány z jeho konta. Vedoucí prodejny nedostával plat, dostával provizi ze zisku za prodané zboží, která sloužila k pokrytí nákladů prodejny včetně mezd zaměstnanců. Zaměstnanci se mohli podílet na zisku z prodaného zboží, mohli dostávat prémie za méně prodejné výrobky.</a:t>
            </a:r>
          </a:p>
          <a:p>
            <a:pPr lvl="1" eaLnBrk="1" hangingPunct="1">
              <a:spcBef>
                <a:spcPct val="0"/>
              </a:spcBef>
              <a:buClrTx/>
              <a:buFont typeface="Symbol" panose="05050102010706020507" pitchFamily="18" charset="2"/>
              <a:buChar char="·"/>
            </a:pP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3625739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Případová studie</a:t>
            </a:r>
          </a:p>
        </p:txBody>
      </p:sp>
      <p:sp>
        <p:nvSpPr>
          <p:cNvPr id="17411" name="Text Box 5"/>
          <p:cNvSpPr txBox="1">
            <a:spLocks noChangeArrowheads="1"/>
          </p:cNvSpPr>
          <p:nvPr/>
        </p:nvSpPr>
        <p:spPr bwMode="auto">
          <a:xfrm>
            <a:off x="224852" y="991383"/>
            <a:ext cx="10385353" cy="5619279"/>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008080"/>
                </a:solidFill>
                <a:latin typeface="Times New Roman" panose="02020603050405020304" pitchFamily="18" charset="0"/>
              </a:rPr>
              <a:t>Odměňování prodejního personálu ve firmě Baťa za první republiky:</a:t>
            </a: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Zákazník byl na prvním místě, toho si byli vědomi všichni, kteří byli k tomu vychováváni. Nespokojenost zákazníka by byla přísně posuzována finančně, ne - </a:t>
            </a:r>
            <a:r>
              <a:rPr lang="cs-CZ" altLang="cs-CZ" sz="2800" b="1" dirty="0" err="1">
                <a:solidFill>
                  <a:srgbClr val="008080"/>
                </a:solidFill>
                <a:latin typeface="Times New Roman" panose="02020603050405020304" pitchFamily="18" charset="0"/>
              </a:rPr>
              <a:t>li</a:t>
            </a:r>
            <a:r>
              <a:rPr lang="cs-CZ" altLang="cs-CZ" sz="2800" b="1" dirty="0">
                <a:solidFill>
                  <a:srgbClr val="008080"/>
                </a:solidFill>
                <a:latin typeface="Times New Roman" panose="02020603050405020304" pitchFamily="18" charset="0"/>
              </a:rPr>
              <a:t> ztrátou zaměstnání. To souvisí s aktivizačními faktory, které člověka podněcují k činnosti. Baťa využíval ve značné míře zejména faktory silové, a to existenční faktor, faktor hmotné zainteresovanosti a faktor strachu. </a:t>
            </a:r>
          </a:p>
          <a:p>
            <a:pPr algn="ctr" eaLnBrk="1" hangingPunct="1">
              <a:spcBef>
                <a:spcPct val="0"/>
              </a:spcBef>
              <a:buClrTx/>
              <a:buFontTx/>
              <a:buNone/>
            </a:pPr>
            <a:r>
              <a:rPr lang="cs-CZ" altLang="cs-CZ" sz="2800" b="1" i="1" dirty="0">
                <a:solidFill>
                  <a:srgbClr val="FF0000"/>
                </a:solidFill>
                <a:latin typeface="Times New Roman" panose="02020603050405020304" pitchFamily="18" charset="0"/>
              </a:rPr>
              <a:t>V současnosti</a:t>
            </a:r>
            <a:r>
              <a:rPr lang="cs-CZ" altLang="cs-CZ" sz="2800" b="1" dirty="0">
                <a:solidFill>
                  <a:srgbClr val="FF0000"/>
                </a:solidFill>
                <a:latin typeface="Times New Roman" panose="02020603050405020304" pitchFamily="18" charset="0"/>
              </a:rPr>
              <a:t> </a:t>
            </a:r>
            <a:r>
              <a:rPr lang="cs-CZ" altLang="cs-CZ" sz="2800" b="1" i="1" dirty="0">
                <a:solidFill>
                  <a:srgbClr val="FF0000"/>
                </a:solidFill>
                <a:latin typeface="Times New Roman" panose="02020603050405020304" pitchFamily="18" charset="0"/>
              </a:rPr>
              <a:t>jsou využívány i inspirativní faktory, v rámci humanizace pracovního procesu.</a:t>
            </a:r>
            <a:endParaRPr lang="cs-CZ" altLang="cs-CZ" sz="2800" b="1"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dirty="0">
                <a:solidFill>
                  <a:srgbClr val="008080"/>
                </a:solidFill>
                <a:latin typeface="Times New Roman" panose="02020603050405020304" pitchFamily="18" charset="0"/>
              </a:rPr>
              <a:t>Dalšími faktory jsou např. faktory morálního ocenění a faktor  radosti z práce. Viz LEŠINGROVÁ, R. </a:t>
            </a:r>
            <a:r>
              <a:rPr lang="cs-CZ" altLang="cs-CZ" sz="2800" i="1" dirty="0">
                <a:solidFill>
                  <a:srgbClr val="008080"/>
                </a:solidFill>
                <a:latin typeface="Times New Roman" panose="02020603050405020304" pitchFamily="18" charset="0"/>
              </a:rPr>
              <a:t>Baťova soustava řízení.</a:t>
            </a:r>
            <a:r>
              <a:rPr lang="cs-CZ" altLang="cs-CZ" sz="2800" dirty="0">
                <a:solidFill>
                  <a:srgbClr val="008080"/>
                </a:solidFill>
                <a:latin typeface="Times New Roman" panose="02020603050405020304" pitchFamily="18" charset="0"/>
              </a:rPr>
              <a:t> Zlín: TAVA, 2007. s. 62-63.</a:t>
            </a: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720130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24852" y="2175607"/>
            <a:ext cx="10385353" cy="3505666"/>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None/>
            </a:pPr>
            <a:r>
              <a:rPr lang="cs-CZ" dirty="0">
                <a:solidFill>
                  <a:srgbClr val="008080"/>
                </a:solidFill>
              </a:rPr>
              <a:t>Důležitější v jistém smyslu než sama výše mzdy je relace mzdy a její diference proti ostatním nebo srovnání s méně či více obtížnými a namáhavými pracemi. </a:t>
            </a:r>
          </a:p>
          <a:p>
            <a:pPr>
              <a:spcBef>
                <a:spcPct val="0"/>
              </a:spcBef>
              <a:buClrTx/>
              <a:buNone/>
            </a:pPr>
            <a:endParaRPr lang="cs-CZ" dirty="0">
              <a:solidFill>
                <a:srgbClr val="008080"/>
              </a:solidFill>
            </a:endParaRPr>
          </a:p>
          <a:p>
            <a:pPr>
              <a:spcBef>
                <a:spcPct val="0"/>
              </a:spcBef>
              <a:buClrTx/>
              <a:buNone/>
            </a:pPr>
            <a:r>
              <a:rPr lang="cs-CZ" dirty="0">
                <a:solidFill>
                  <a:srgbClr val="008080"/>
                </a:solidFill>
              </a:rPr>
              <a:t>Cílem spravedlivého mzdového systému je vytvoření ekonomicky zdůvodněných rozdílů pro mzdovou diferenciaci </a:t>
            </a:r>
            <a:endParaRPr lang="cs-CZ" altLang="cs-CZ" sz="2400"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644902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69823" y="1566971"/>
            <a:ext cx="11497456" cy="3889449"/>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800" dirty="0">
                <a:solidFill>
                  <a:srgbClr val="008080"/>
                </a:solidFill>
              </a:rPr>
              <a:t>Mzdová diferenciace je podmíněna celkovým mzdovým rozpětím, tedy rozdílem mezi mzdovým tarifem nejnáročnější a nejjednodušší práce v organizaci, rozdílem mzdových tarifů mezi jednotlivými stupni a šíří rozpětí jednotlivých mzdových stupňů. </a:t>
            </a:r>
          </a:p>
          <a:p>
            <a:r>
              <a:rPr lang="cs-CZ" sz="2800" dirty="0">
                <a:solidFill>
                  <a:srgbClr val="008080"/>
                </a:solidFill>
              </a:rPr>
              <a:t>Obecně lze mzdovou diferenciaci charakterizovat jako rozvrstvení mezd podle určitých hledisek v závislosti na obtížnosti, kvalifikovanosti práce, její nebezpečnosti, významu z hlediska rozhodování a stupně řízení a odpovědnosti.</a:t>
            </a:r>
            <a:endParaRPr lang="cs-CZ" altLang="cs-CZ" sz="2800"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4529916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14114" y="896691"/>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24852" y="2175607"/>
            <a:ext cx="10385353" cy="2936040"/>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800" dirty="0">
                <a:solidFill>
                  <a:srgbClr val="008080"/>
                </a:solidFill>
              </a:rPr>
              <a:t>Chceme-li analyzovat míru diferenciace mezd, pak to znamená:</a:t>
            </a:r>
          </a:p>
          <a:p>
            <a:endParaRPr lang="cs-CZ" sz="2800" dirty="0">
              <a:solidFill>
                <a:srgbClr val="008080"/>
              </a:solidFill>
            </a:endParaRPr>
          </a:p>
          <a:p>
            <a:pPr lvl="0"/>
            <a:r>
              <a:rPr lang="cs-CZ" sz="2800" dirty="0">
                <a:solidFill>
                  <a:srgbClr val="008080"/>
                </a:solidFill>
              </a:rPr>
              <a:t>určit hlavní směry v úrovni mezd,</a:t>
            </a:r>
          </a:p>
          <a:p>
            <a:pPr lvl="0"/>
            <a:r>
              <a:rPr lang="cs-CZ" sz="2800" dirty="0">
                <a:solidFill>
                  <a:srgbClr val="008080"/>
                </a:solidFill>
              </a:rPr>
              <a:t>analyzovat vzájemné vztahy mezd u základních kategorií,</a:t>
            </a:r>
          </a:p>
          <a:p>
            <a:pPr lvl="0"/>
            <a:r>
              <a:rPr lang="cs-CZ" sz="2800" dirty="0">
                <a:solidFill>
                  <a:srgbClr val="008080"/>
                </a:solidFill>
              </a:rPr>
              <a:t>analyzovat tempo růstu mezd hlavních profesních skupin.</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337336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graphicFrame>
        <p:nvGraphicFramePr>
          <p:cNvPr id="2" name="Tabulka 1"/>
          <p:cNvGraphicFramePr>
            <a:graphicFrameLocks noGrp="1"/>
          </p:cNvGraphicFramePr>
          <p:nvPr>
            <p:extLst>
              <p:ext uri="{D42A27DB-BD31-4B8C-83A1-F6EECF244321}">
                <p14:modId xmlns:p14="http://schemas.microsoft.com/office/powerpoint/2010/main" val="641052647"/>
              </p:ext>
            </p:extLst>
          </p:nvPr>
        </p:nvGraphicFramePr>
        <p:xfrm>
          <a:off x="754349" y="983854"/>
          <a:ext cx="9274070" cy="5852160"/>
        </p:xfrm>
        <a:graphic>
          <a:graphicData uri="http://schemas.openxmlformats.org/drawingml/2006/table">
            <a:tbl>
              <a:tblPr firstRow="1" firstCol="1" bandRow="1">
                <a:tableStyleId>{5C22544A-7EE6-4342-B048-85BDC9FD1C3A}</a:tableStyleId>
              </a:tblPr>
              <a:tblGrid>
                <a:gridCol w="6910112">
                  <a:extLst>
                    <a:ext uri="{9D8B030D-6E8A-4147-A177-3AD203B41FA5}">
                      <a16:colId xmlns:a16="http://schemas.microsoft.com/office/drawing/2014/main" val="1263858182"/>
                    </a:ext>
                  </a:extLst>
                </a:gridCol>
                <a:gridCol w="2363958">
                  <a:extLst>
                    <a:ext uri="{9D8B030D-6E8A-4147-A177-3AD203B41FA5}">
                      <a16:colId xmlns:a16="http://schemas.microsoft.com/office/drawing/2014/main" val="1912625848"/>
                    </a:ext>
                  </a:extLst>
                </a:gridCol>
              </a:tblGrid>
              <a:tr h="339920">
                <a:tc>
                  <a:txBody>
                    <a:bodyPr/>
                    <a:lstStyle/>
                    <a:p>
                      <a:pPr algn="l">
                        <a:spcBef>
                          <a:spcPts val="600"/>
                        </a:spcBef>
                        <a:spcAft>
                          <a:spcPts val="0"/>
                        </a:spcAft>
                      </a:pPr>
                      <a:r>
                        <a:rPr lang="cs-CZ" sz="2400" spc="0" dirty="0">
                          <a:effectLst/>
                        </a:rPr>
                        <a:t>Funkce </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1200" spc="0" dirty="0">
                          <a:effectLst/>
                        </a:rPr>
                        <a:t>Hrubá měsíční mzda v Kč</a:t>
                      </a:r>
                      <a:endParaRPr lang="cs-CZ" sz="10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extLst>
                  <a:ext uri="{0D108BD9-81ED-4DB2-BD59-A6C34878D82A}">
                    <a16:rowId xmlns:a16="http://schemas.microsoft.com/office/drawing/2014/main" val="3997271167"/>
                  </a:ext>
                </a:extLst>
              </a:tr>
              <a:tr h="339920">
                <a:tc>
                  <a:txBody>
                    <a:bodyPr/>
                    <a:lstStyle/>
                    <a:p>
                      <a:pPr algn="l">
                        <a:spcBef>
                          <a:spcPts val="600"/>
                        </a:spcBef>
                        <a:spcAft>
                          <a:spcPts val="0"/>
                        </a:spcAft>
                      </a:pPr>
                      <a:r>
                        <a:rPr lang="cs-CZ" sz="2400" spc="0" dirty="0">
                          <a:effectLst/>
                        </a:rPr>
                        <a:t>Nejvyšší představitelé společnosti</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121 493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93927305"/>
                  </a:ext>
                </a:extLst>
              </a:tr>
              <a:tr h="339920">
                <a:tc>
                  <a:txBody>
                    <a:bodyPr/>
                    <a:lstStyle/>
                    <a:p>
                      <a:pPr algn="l">
                        <a:spcBef>
                          <a:spcPts val="600"/>
                        </a:spcBef>
                        <a:spcAft>
                          <a:spcPts val="0"/>
                        </a:spcAft>
                      </a:pPr>
                      <a:r>
                        <a:rPr lang="cs-CZ" sz="2400" spc="0" dirty="0">
                          <a:effectLst/>
                        </a:rPr>
                        <a:t>Obchodní ředitelé</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112 871</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793731347"/>
                  </a:ext>
                </a:extLst>
              </a:tr>
              <a:tr h="339920">
                <a:tc>
                  <a:txBody>
                    <a:bodyPr/>
                    <a:lstStyle/>
                    <a:p>
                      <a:pPr algn="l">
                        <a:spcBef>
                          <a:spcPts val="600"/>
                        </a:spcBef>
                        <a:spcAft>
                          <a:spcPts val="0"/>
                        </a:spcAft>
                      </a:pPr>
                      <a:r>
                        <a:rPr lang="cs-CZ" sz="2400" spc="0" dirty="0">
                          <a:effectLst/>
                        </a:rPr>
                        <a:t>Řídící pracovníci v maloobchodě</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42 761</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368846371"/>
                  </a:ext>
                </a:extLst>
              </a:tr>
              <a:tr h="339920">
                <a:tc>
                  <a:txBody>
                    <a:bodyPr/>
                    <a:lstStyle/>
                    <a:p>
                      <a:pPr algn="l">
                        <a:spcBef>
                          <a:spcPts val="600"/>
                        </a:spcBef>
                        <a:spcAft>
                          <a:spcPts val="0"/>
                        </a:spcAft>
                      </a:pPr>
                      <a:r>
                        <a:rPr lang="cs-CZ" sz="2400" spc="0" dirty="0">
                          <a:effectLst/>
                        </a:rPr>
                        <a:t>Řídící pracovníci ve velkoobchodě</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48 207</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219177294"/>
                  </a:ext>
                </a:extLst>
              </a:tr>
              <a:tr h="339920">
                <a:tc>
                  <a:txBody>
                    <a:bodyPr/>
                    <a:lstStyle/>
                    <a:p>
                      <a:pPr algn="l">
                        <a:spcBef>
                          <a:spcPts val="600"/>
                        </a:spcBef>
                        <a:spcAft>
                          <a:spcPts val="0"/>
                        </a:spcAft>
                      </a:pPr>
                      <a:r>
                        <a:rPr lang="cs-CZ" sz="2400" spc="0" dirty="0">
                          <a:effectLst/>
                        </a:rPr>
                        <a:t>Specialisté v oblasti reklamy a marketingu, průzkum trhu</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53 003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05460299"/>
                  </a:ext>
                </a:extLst>
              </a:tr>
              <a:tr h="339920">
                <a:tc>
                  <a:txBody>
                    <a:bodyPr/>
                    <a:lstStyle/>
                    <a:p>
                      <a:pPr algn="l">
                        <a:spcBef>
                          <a:spcPts val="600"/>
                        </a:spcBef>
                        <a:spcAft>
                          <a:spcPts val="0"/>
                        </a:spcAft>
                      </a:pPr>
                      <a:r>
                        <a:rPr lang="cs-CZ" sz="2400" spc="0" dirty="0">
                          <a:effectLst/>
                        </a:rPr>
                        <a:t>Obchodní zástupci</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38 827</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026631359"/>
                  </a:ext>
                </a:extLst>
              </a:tr>
              <a:tr h="339920">
                <a:tc>
                  <a:txBody>
                    <a:bodyPr/>
                    <a:lstStyle/>
                    <a:p>
                      <a:pPr algn="l">
                        <a:spcBef>
                          <a:spcPts val="600"/>
                        </a:spcBef>
                        <a:spcAft>
                          <a:spcPts val="0"/>
                        </a:spcAft>
                      </a:pPr>
                      <a:r>
                        <a:rPr lang="cs-CZ" sz="2400" spc="0" dirty="0">
                          <a:effectLst/>
                        </a:rPr>
                        <a:t>Nákupčí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36 344</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969991"/>
                  </a:ext>
                </a:extLst>
              </a:tr>
              <a:tr h="339920">
                <a:tc>
                  <a:txBody>
                    <a:bodyPr/>
                    <a:lstStyle/>
                    <a:p>
                      <a:pPr algn="l">
                        <a:spcBef>
                          <a:spcPts val="600"/>
                        </a:spcBef>
                        <a:spcAft>
                          <a:spcPts val="0"/>
                        </a:spcAft>
                      </a:pPr>
                      <a:r>
                        <a:rPr lang="cs-CZ" sz="2400" spc="0" dirty="0">
                          <a:effectLst/>
                        </a:rPr>
                        <a:t>Prodavači potravinářského zboží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20 449</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70483542"/>
                  </a:ext>
                </a:extLst>
              </a:tr>
              <a:tr h="339920">
                <a:tc>
                  <a:txBody>
                    <a:bodyPr/>
                    <a:lstStyle/>
                    <a:p>
                      <a:pPr algn="l">
                        <a:spcBef>
                          <a:spcPts val="600"/>
                        </a:spcBef>
                        <a:spcAft>
                          <a:spcPts val="0"/>
                        </a:spcAft>
                      </a:pPr>
                      <a:r>
                        <a:rPr lang="cs-CZ" sz="2400" spc="0" dirty="0">
                          <a:effectLst/>
                        </a:rPr>
                        <a:t>Prodavači textilu, obuvi a kožené galanterie</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24 636</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74408933"/>
                  </a:ext>
                </a:extLst>
              </a:tr>
              <a:tr h="339920">
                <a:tc>
                  <a:txBody>
                    <a:bodyPr/>
                    <a:lstStyle/>
                    <a:p>
                      <a:pPr algn="l">
                        <a:spcBef>
                          <a:spcPts val="600"/>
                        </a:spcBef>
                        <a:spcAft>
                          <a:spcPts val="0"/>
                        </a:spcAft>
                      </a:pPr>
                      <a:r>
                        <a:rPr lang="cs-CZ" sz="2400" spc="0" dirty="0">
                          <a:effectLst/>
                        </a:rPr>
                        <a:t>Prodavači drogistického zboží, kosmetiky</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20 643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124502285"/>
                  </a:ext>
                </a:extLst>
              </a:tr>
              <a:tr h="339920">
                <a:tc>
                  <a:txBody>
                    <a:bodyPr/>
                    <a:lstStyle/>
                    <a:p>
                      <a:pPr algn="l">
                        <a:spcBef>
                          <a:spcPts val="600"/>
                        </a:spcBef>
                        <a:spcAft>
                          <a:spcPts val="0"/>
                        </a:spcAft>
                      </a:pPr>
                      <a:r>
                        <a:rPr lang="cs-CZ" sz="2400" spc="0" dirty="0">
                          <a:effectLst/>
                        </a:rPr>
                        <a:t>Prodavači elektrotechniky, elektroniky a domácích potřeb</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24 196</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70696421"/>
                  </a:ext>
                </a:extLst>
              </a:tr>
              <a:tr h="339920">
                <a:tc>
                  <a:txBody>
                    <a:bodyPr/>
                    <a:lstStyle/>
                    <a:p>
                      <a:pPr algn="l">
                        <a:spcBef>
                          <a:spcPts val="600"/>
                        </a:spcBef>
                        <a:spcAft>
                          <a:spcPts val="0"/>
                        </a:spcAft>
                      </a:pPr>
                      <a:r>
                        <a:rPr lang="cs-CZ" sz="2400" spc="0" dirty="0">
                          <a:effectLst/>
                        </a:rPr>
                        <a:t>Pokladní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20 344</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300611"/>
                  </a:ext>
                </a:extLst>
              </a:tr>
              <a:tr h="339920">
                <a:tc>
                  <a:txBody>
                    <a:bodyPr/>
                    <a:lstStyle/>
                    <a:p>
                      <a:pPr algn="l">
                        <a:spcBef>
                          <a:spcPts val="600"/>
                        </a:spcBef>
                        <a:spcAft>
                          <a:spcPts val="0"/>
                        </a:spcAft>
                      </a:pPr>
                      <a:r>
                        <a:rPr lang="cs-CZ" sz="2400" spc="0" dirty="0">
                          <a:effectLst/>
                        </a:rPr>
                        <a:t>Řidiči nákladních automobilů</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25 265</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376134447"/>
                  </a:ext>
                </a:extLst>
              </a:tr>
            </a:tbl>
          </a:graphicData>
        </a:graphic>
      </p:graphicFrame>
      <p:sp>
        <p:nvSpPr>
          <p:cNvPr id="3" name="Obdélník 2">
            <a:extLst>
              <a:ext uri="{FF2B5EF4-FFF2-40B4-BE49-F238E27FC236}">
                <a16:creationId xmlns:a16="http://schemas.microsoft.com/office/drawing/2014/main" id="{CEF6D436-C4B8-472F-B22B-E240D7989981}"/>
              </a:ext>
            </a:extLst>
          </p:cNvPr>
          <p:cNvSpPr/>
          <p:nvPr/>
        </p:nvSpPr>
        <p:spPr>
          <a:xfrm>
            <a:off x="10401300" y="3032771"/>
            <a:ext cx="1464833" cy="707886"/>
          </a:xfrm>
          <a:prstGeom prst="rect">
            <a:avLst/>
          </a:prstGeom>
        </p:spPr>
        <p:txBody>
          <a:bodyPr wrap="square">
            <a:spAutoFit/>
          </a:bodyPr>
          <a:lstStyle/>
          <a:p>
            <a:r>
              <a:rPr lang="cs-CZ" sz="1000" dirty="0">
                <a:latin typeface="Times New Roman" panose="02020603050405020304" pitchFamily="18" charset="0"/>
                <a:ea typeface="Calibri" panose="020F0502020204030204" pitchFamily="34" charset="0"/>
              </a:rPr>
              <a:t>Dostupné z: https://www.ispv.cz/cz/Vysledky-setreni/Archiv.aspx</a:t>
            </a:r>
            <a:endParaRPr lang="cs-CZ" sz="1000" dirty="0"/>
          </a:p>
        </p:txBody>
      </p:sp>
    </p:spTree>
    <p:extLst>
      <p:ext uri="{BB962C8B-B14F-4D97-AF65-F5344CB8AC3E}">
        <p14:creationId xmlns:p14="http://schemas.microsoft.com/office/powerpoint/2010/main" val="3403981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1580213" y="781763"/>
            <a:ext cx="7772400" cy="947738"/>
          </a:xfrm>
          <a:solidFill>
            <a:srgbClr val="FFFFCC"/>
          </a:solidFill>
        </p:spPr>
        <p:txBody>
          <a:bodyPr/>
          <a:lstStyle/>
          <a:p>
            <a:pPr algn="ctr"/>
            <a:r>
              <a:rPr lang="cs-CZ" altLang="cs-CZ" b="1" dirty="0">
                <a:solidFill>
                  <a:srgbClr val="008080"/>
                </a:solidFill>
              </a:rPr>
              <a:t>Shrnutí přednášky</a:t>
            </a:r>
          </a:p>
        </p:txBody>
      </p:sp>
      <p:sp>
        <p:nvSpPr>
          <p:cNvPr id="40963" name="TextovéPole 2"/>
          <p:cNvSpPr txBox="1">
            <a:spLocks noChangeArrowheads="1"/>
          </p:cNvSpPr>
          <p:nvPr/>
        </p:nvSpPr>
        <p:spPr bwMode="auto">
          <a:xfrm>
            <a:off x="2165832" y="2570684"/>
            <a:ext cx="6601161" cy="3046988"/>
          </a:xfrm>
          <a:prstGeom prst="rect">
            <a:avLst/>
          </a:prstGeom>
          <a:solidFill>
            <a:schemeClr val="accent6">
              <a:lumMod val="20000"/>
              <a:lumOff val="80000"/>
            </a:schemeClr>
          </a:solidFill>
          <a:ln>
            <a:noFill/>
          </a:ln>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sz="2400" b="1" dirty="0">
                <a:solidFill>
                  <a:srgbClr val="FF0000"/>
                </a:solidFill>
              </a:rPr>
              <a:t>Vývoj mezd v českých zemích </a:t>
            </a:r>
            <a:r>
              <a:rPr lang="cs-CZ" altLang="cs-CZ" sz="2400" b="1" dirty="0"/>
              <a:t>– ukazatele od období CPE </a:t>
            </a:r>
            <a:r>
              <a:rPr lang="cs-CZ" altLang="cs-CZ" sz="2400" b="1"/>
              <a:t>po současnost</a:t>
            </a:r>
            <a:endParaRPr lang="cs-CZ" altLang="cs-CZ" sz="2400" b="1" dirty="0"/>
          </a:p>
          <a:p>
            <a:r>
              <a:rPr lang="cs-CZ" altLang="cs-CZ" sz="2400" b="1" dirty="0">
                <a:solidFill>
                  <a:srgbClr val="FF0000"/>
                </a:solidFill>
              </a:rPr>
              <a:t>Požadavky na mzdový systém </a:t>
            </a:r>
            <a:r>
              <a:rPr lang="cs-CZ" altLang="cs-CZ" sz="2400" b="1" dirty="0"/>
              <a:t>(stanovení kritérií)</a:t>
            </a:r>
          </a:p>
          <a:p>
            <a:r>
              <a:rPr lang="cs-CZ" altLang="cs-CZ" sz="2400" b="1" dirty="0">
                <a:solidFill>
                  <a:srgbClr val="FF0000"/>
                </a:solidFill>
              </a:rPr>
              <a:t>Mzdové formy v obchodě </a:t>
            </a:r>
            <a:r>
              <a:rPr lang="cs-CZ" altLang="cs-CZ" sz="2400" b="1" dirty="0"/>
              <a:t>(přímá a nepřímá stimulace, její výhody a nevýhody, prémie)</a:t>
            </a:r>
          </a:p>
          <a:p>
            <a:r>
              <a:rPr lang="cs-CZ" altLang="cs-CZ" sz="2400" b="1" dirty="0">
                <a:solidFill>
                  <a:srgbClr val="FF0000"/>
                </a:solidFill>
              </a:rPr>
              <a:t>Mzdová diferenciace </a:t>
            </a:r>
            <a:r>
              <a:rPr lang="cs-CZ" altLang="cs-CZ" sz="2400" b="1" dirty="0"/>
              <a:t>(informativně)</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18997029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45580" y="131960"/>
            <a:ext cx="8639175" cy="649090"/>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Arial" panose="020B0604020202020204" pitchFamily="34" charset="0"/>
              </a:rPr>
              <a:t>Základní právní normy mzdové politiky v ČR</a:t>
            </a:r>
            <a:endParaRPr lang="cs-CZ" altLang="cs-CZ" sz="2800" dirty="0">
              <a:solidFill>
                <a:srgbClr val="008080"/>
              </a:solidFill>
              <a:latin typeface="Times New Roman" panose="02020603050405020304" pitchFamily="18" charset="0"/>
            </a:endParaRPr>
          </a:p>
        </p:txBody>
      </p:sp>
      <p:sp>
        <p:nvSpPr>
          <p:cNvPr id="5123" name="Text Box 5" descr="60%"/>
          <p:cNvSpPr txBox="1">
            <a:spLocks noChangeArrowheads="1"/>
          </p:cNvSpPr>
          <p:nvPr/>
        </p:nvSpPr>
        <p:spPr bwMode="auto">
          <a:xfrm>
            <a:off x="345581" y="841036"/>
            <a:ext cx="10381586" cy="5721690"/>
          </a:xfrm>
          <a:prstGeom prst="rect">
            <a:avLst/>
          </a:prstGeom>
          <a:solidFill>
            <a:schemeClr val="accent6">
              <a:lumMod val="20000"/>
              <a:lumOff val="80000"/>
            </a:schemeClr>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0"/>
            <a:r>
              <a:rPr lang="cs-CZ" sz="2800" dirty="0">
                <a:solidFill>
                  <a:srgbClr val="008080"/>
                </a:solidFill>
                <a:latin typeface="+mn-lt"/>
              </a:rPr>
              <a:t>Zákon č. 262/2006 Sb., zákoník práce a jeho novelizace.</a:t>
            </a:r>
          </a:p>
          <a:p>
            <a:pPr lvl="0"/>
            <a:r>
              <a:rPr lang="cs-CZ" sz="2800" dirty="0">
                <a:solidFill>
                  <a:srgbClr val="008080"/>
                </a:solidFill>
                <a:latin typeface="+mn-lt"/>
              </a:rPr>
              <a:t>Zákon č. 89/2012 Sb., občanský zákoník.</a:t>
            </a:r>
          </a:p>
          <a:p>
            <a:pPr lvl="0"/>
            <a:r>
              <a:rPr lang="cs-CZ" sz="2800" dirty="0">
                <a:solidFill>
                  <a:srgbClr val="008080"/>
                </a:solidFill>
                <a:latin typeface="+mn-lt"/>
              </a:rPr>
              <a:t>Zákon č. 251/2005 Sb., o inspekci práce.</a:t>
            </a:r>
          </a:p>
          <a:p>
            <a:pPr lvl="0"/>
            <a:r>
              <a:rPr lang="cs-CZ" sz="2800" dirty="0">
                <a:solidFill>
                  <a:srgbClr val="008080"/>
                </a:solidFill>
                <a:latin typeface="+mn-lt"/>
              </a:rPr>
              <a:t>Zákon č. 309/2006 Sb., o kolektivním vyjednávání.</a:t>
            </a:r>
          </a:p>
          <a:p>
            <a:pPr lvl="0"/>
            <a:r>
              <a:rPr lang="cs-CZ" sz="2800" dirty="0">
                <a:solidFill>
                  <a:srgbClr val="008080"/>
                </a:solidFill>
                <a:latin typeface="+mn-lt"/>
              </a:rPr>
              <a:t>Zákon č. 309/2006 Sb., kterým se upravují další požadavky bezpečnosti a ochrany zdraví při práci v pracovněprávních vztazích a o zajištění bezpečnosti a ochrany zdraví při činnosti nebo poskytování služeb mimo pracovněprávní vztahy.</a:t>
            </a:r>
          </a:p>
          <a:p>
            <a:pPr lvl="0"/>
            <a:r>
              <a:rPr lang="cs-CZ" sz="2800" dirty="0">
                <a:solidFill>
                  <a:srgbClr val="008080"/>
                </a:solidFill>
                <a:latin typeface="+mn-lt"/>
              </a:rPr>
              <a:t>Nařízení vlády č. 567/2006 Sb., o minimální mzdě, o nejnižších úrovních zaručené mzdy, o vymezení ztíženého pracovního prostředí a o výši příplatku ke mzdě za práci ve ztíženém pracovním prostředí.</a:t>
            </a:r>
          </a:p>
          <a:p>
            <a:pPr lvl="0"/>
            <a:r>
              <a:rPr lang="cs-CZ" sz="2800" dirty="0">
                <a:solidFill>
                  <a:srgbClr val="008080"/>
                </a:solidFill>
                <a:latin typeface="+mn-lt"/>
              </a:rPr>
              <a:t>Zákon č. 586/1992 Sb., o daních z příjmů.</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167" y="0"/>
            <a:ext cx="1464833" cy="1127893"/>
          </a:xfrm>
          <a:prstGeom prst="rect">
            <a:avLst/>
          </a:prstGeom>
        </p:spPr>
      </p:pic>
    </p:spTree>
    <p:extLst>
      <p:ext uri="{BB962C8B-B14F-4D97-AF65-F5344CB8AC3E}">
        <p14:creationId xmlns:p14="http://schemas.microsoft.com/office/powerpoint/2010/main" val="160253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45580" y="131960"/>
            <a:ext cx="8639175" cy="649090"/>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Arial" panose="020B0604020202020204" pitchFamily="34" charset="0"/>
              </a:rPr>
              <a:t>Sjednání mzdy</a:t>
            </a:r>
            <a:endParaRPr lang="cs-CZ" altLang="cs-CZ" sz="2800" dirty="0">
              <a:solidFill>
                <a:srgbClr val="008080"/>
              </a:solidFill>
              <a:latin typeface="Times New Roman" panose="02020603050405020304" pitchFamily="18" charset="0"/>
            </a:endParaRPr>
          </a:p>
        </p:txBody>
      </p:sp>
      <p:sp>
        <p:nvSpPr>
          <p:cNvPr id="5123" name="Text Box 5" descr="60%"/>
          <p:cNvSpPr txBox="1">
            <a:spLocks noChangeArrowheads="1"/>
          </p:cNvSpPr>
          <p:nvPr/>
        </p:nvSpPr>
        <p:spPr bwMode="auto">
          <a:xfrm>
            <a:off x="263686" y="1373506"/>
            <a:ext cx="9741395" cy="4617720"/>
          </a:xfrm>
          <a:prstGeom prst="rect">
            <a:avLst/>
          </a:prstGeom>
          <a:solidFill>
            <a:schemeClr val="accent6">
              <a:lumMod val="20000"/>
              <a:lumOff val="80000"/>
            </a:schemeClr>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marL="0" lvl="0" indent="0">
              <a:buNone/>
            </a:pPr>
            <a:r>
              <a:rPr lang="cs-CZ" sz="2400" dirty="0">
                <a:solidFill>
                  <a:srgbClr val="008080"/>
                </a:solidFill>
                <a:latin typeface="+mn-lt"/>
              </a:rPr>
              <a:t>● Sjednání mzdy je založeno převážně na smluvním principu. </a:t>
            </a:r>
          </a:p>
          <a:p>
            <a:pPr marL="0" lvl="0" indent="0">
              <a:buNone/>
            </a:pPr>
            <a:r>
              <a:rPr lang="cs-CZ" sz="2400" dirty="0">
                <a:solidFill>
                  <a:srgbClr val="008080"/>
                </a:solidFill>
              </a:rPr>
              <a:t>● </a:t>
            </a:r>
            <a:r>
              <a:rPr lang="cs-CZ" sz="2400" dirty="0">
                <a:solidFill>
                  <a:srgbClr val="008080"/>
                </a:solidFill>
                <a:latin typeface="+mn-lt"/>
              </a:rPr>
              <a:t>Zákony a nařízeními vlády jsou upraveny jen minimální hranice jednotlivých složek mzdy. </a:t>
            </a:r>
          </a:p>
          <a:p>
            <a:pPr marL="0" lvl="0" indent="0">
              <a:buNone/>
            </a:pPr>
            <a:r>
              <a:rPr lang="cs-CZ" sz="2400" dirty="0">
                <a:solidFill>
                  <a:srgbClr val="008080"/>
                </a:solidFill>
                <a:latin typeface="+mn-lt"/>
              </a:rPr>
              <a:t>●  Sjednaná nesmí být nižší než min. mzda stanovená nařízením vlády a příplatky musí být přiznány minimálně ve výši stanovené Zákonem o mzdě.</a:t>
            </a:r>
            <a:br>
              <a:rPr lang="cs-CZ" sz="2400" dirty="0">
                <a:solidFill>
                  <a:srgbClr val="008080"/>
                </a:solidFill>
                <a:latin typeface="+mn-lt"/>
              </a:rPr>
            </a:br>
            <a:r>
              <a:rPr lang="cs-CZ" sz="2400" dirty="0">
                <a:solidFill>
                  <a:srgbClr val="008080"/>
                </a:solidFill>
                <a:latin typeface="+mn-lt"/>
              </a:rPr>
              <a:t>● Zaměstnavatel může bez omezení zvyšovat sazby i částky povinných druhů mezd a může také stanovit i další mzdové požitky nad rámec legislativy.</a:t>
            </a:r>
            <a:br>
              <a:rPr lang="cs-CZ" sz="2400" dirty="0">
                <a:solidFill>
                  <a:srgbClr val="008080"/>
                </a:solidFill>
                <a:latin typeface="+mn-lt"/>
              </a:rPr>
            </a:br>
            <a:r>
              <a:rPr lang="cs-CZ" sz="2400" dirty="0">
                <a:solidFill>
                  <a:srgbClr val="008080"/>
                </a:solidFill>
                <a:latin typeface="+mn-lt"/>
              </a:rPr>
              <a:t>● Mzdové podmínky jsou zakotveny buď v kolektivní smlouvě (pokud existuje odborová organizace) nebo ve vnitřním mzdovém předpisu.</a:t>
            </a:r>
            <a:br>
              <a:rPr lang="cs-CZ" sz="2400" dirty="0">
                <a:solidFill>
                  <a:srgbClr val="008080"/>
                </a:solidFill>
                <a:latin typeface="+mn-lt"/>
              </a:rPr>
            </a:br>
            <a:r>
              <a:rPr lang="cs-CZ" sz="2400" dirty="0">
                <a:solidFill>
                  <a:srgbClr val="008080"/>
                </a:solidFill>
                <a:latin typeface="+mn-lt"/>
              </a:rPr>
              <a:t>●  Takto stanovené mzdové podmínky jsou potom pro něj stejně závazné jako kdyby byly dané obecně platnými předpisy.</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67424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a:t>
            </a:r>
          </a:p>
        </p:txBody>
      </p:sp>
      <p:graphicFrame>
        <p:nvGraphicFramePr>
          <p:cNvPr id="9515" name="Group 299"/>
          <p:cNvGraphicFramePr>
            <a:graphicFrameLocks noGrp="1"/>
          </p:cNvGraphicFramePr>
          <p:nvPr>
            <p:extLst>
              <p:ext uri="{D42A27DB-BD31-4B8C-83A1-F6EECF244321}">
                <p14:modId xmlns:p14="http://schemas.microsoft.com/office/powerpoint/2010/main" val="1836799341"/>
              </p:ext>
            </p:extLst>
          </p:nvPr>
        </p:nvGraphicFramePr>
        <p:xfrm>
          <a:off x="470681" y="973139"/>
          <a:ext cx="8497888" cy="4947974"/>
        </p:xfrm>
        <a:graphic>
          <a:graphicData uri="http://schemas.openxmlformats.org/drawingml/2006/table">
            <a:tbl>
              <a:tblPr/>
              <a:tblGrid>
                <a:gridCol w="2108225">
                  <a:extLst>
                    <a:ext uri="{9D8B030D-6E8A-4147-A177-3AD203B41FA5}">
                      <a16:colId xmlns:a16="http://schemas.microsoft.com/office/drawing/2014/main" val="20000"/>
                    </a:ext>
                  </a:extLst>
                </a:gridCol>
                <a:gridCol w="6389663">
                  <a:extLst>
                    <a:ext uri="{9D8B030D-6E8A-4147-A177-3AD203B41FA5}">
                      <a16:colId xmlns:a16="http://schemas.microsoft.com/office/drawing/2014/main" val="20001"/>
                    </a:ext>
                  </a:extLst>
                </a:gridCol>
              </a:tblGrid>
              <a:tr h="114647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1953</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77,5</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1955</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83,1</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1960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80,8</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1970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84,2</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1980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82,4</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pic>
        <p:nvPicPr>
          <p:cNvPr id="5" name="Picture 4" descr="j0282993">
            <a:extLst>
              <a:ext uri="{FF2B5EF4-FFF2-40B4-BE49-F238E27FC236}">
                <a16:creationId xmlns:a16="http://schemas.microsoft.com/office/drawing/2014/main" id="{8881F11C-32BD-4A75-8987-11B5937F26E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272665" y="2709812"/>
            <a:ext cx="2469655" cy="19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3730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a:t>
            </a:r>
          </a:p>
        </p:txBody>
      </p:sp>
      <p:graphicFrame>
        <p:nvGraphicFramePr>
          <p:cNvPr id="9515" name="Group 299"/>
          <p:cNvGraphicFramePr>
            <a:graphicFrameLocks noGrp="1"/>
          </p:cNvGraphicFramePr>
          <p:nvPr>
            <p:extLst>
              <p:ext uri="{D42A27DB-BD31-4B8C-83A1-F6EECF244321}">
                <p14:modId xmlns:p14="http://schemas.microsoft.com/office/powerpoint/2010/main" val="1920807559"/>
              </p:ext>
            </p:extLst>
          </p:nvPr>
        </p:nvGraphicFramePr>
        <p:xfrm>
          <a:off x="567492" y="954108"/>
          <a:ext cx="9624257" cy="5475786"/>
        </p:xfrm>
        <a:graphic>
          <a:graphicData uri="http://schemas.openxmlformats.org/drawingml/2006/table">
            <a:tbl>
              <a:tblPr/>
              <a:tblGrid>
                <a:gridCol w="2387664">
                  <a:extLst>
                    <a:ext uri="{9D8B030D-6E8A-4147-A177-3AD203B41FA5}">
                      <a16:colId xmlns:a16="http://schemas.microsoft.com/office/drawing/2014/main" val="20000"/>
                    </a:ext>
                  </a:extLst>
                </a:gridCol>
                <a:gridCol w="7236593">
                  <a:extLst>
                    <a:ext uri="{9D8B030D-6E8A-4147-A177-3AD203B41FA5}">
                      <a16:colId xmlns:a16="http://schemas.microsoft.com/office/drawing/2014/main" val="20001"/>
                    </a:ext>
                  </a:extLst>
                </a:gridCol>
              </a:tblGrid>
              <a:tr h="579204">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1995 (G)</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88,1</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2000</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98,5</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2003</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94,7</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2004</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400" b="1" i="0" u="none" strike="noStrike" cap="none" normalizeH="0" baseline="0" dirty="0">
                          <a:ln>
                            <a:noFill/>
                          </a:ln>
                          <a:solidFill>
                            <a:srgbClr val="008080"/>
                          </a:solidFill>
                          <a:effectLst/>
                          <a:latin typeface="+mn-lt"/>
                        </a:rPr>
                        <a:t>94,1</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2005</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400" b="1" i="0" u="none" strike="noStrike" cap="none" normalizeH="0" baseline="0" dirty="0">
                          <a:ln>
                            <a:noFill/>
                          </a:ln>
                          <a:solidFill>
                            <a:srgbClr val="008080"/>
                          </a:solidFill>
                          <a:effectLst/>
                          <a:latin typeface="+mn-lt"/>
                        </a:rPr>
                        <a:t>92,7</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458755">
                <a:tc>
                  <a:txBody>
                    <a:bodyPr/>
                    <a:lstStyle/>
                    <a:p>
                      <a:r>
                        <a:rPr lang="cs-CZ" sz="2400" b="1" dirty="0">
                          <a:solidFill>
                            <a:srgbClr val="008080"/>
                          </a:solidFill>
                          <a:latin typeface="+mn-lt"/>
                        </a:rPr>
                        <a:t>2010</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400" b="1" dirty="0">
                          <a:solidFill>
                            <a:srgbClr val="008080"/>
                          </a:solidFill>
                          <a:latin typeface="+mn-lt"/>
                        </a:rPr>
                        <a:t> 91,1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1005852">
                <a:tc>
                  <a:txBody>
                    <a:bodyPr/>
                    <a:lstStyle/>
                    <a:p>
                      <a:r>
                        <a:rPr lang="cs-CZ" sz="2400" b="1" dirty="0">
                          <a:solidFill>
                            <a:srgbClr val="008080"/>
                          </a:solidFill>
                          <a:latin typeface="+mn-lt"/>
                        </a:rPr>
                        <a:t>2014</a:t>
                      </a:r>
                    </a:p>
                    <a:p>
                      <a:r>
                        <a:rPr lang="cs-CZ" sz="2400" b="1" dirty="0">
                          <a:solidFill>
                            <a:srgbClr val="008080"/>
                          </a:solidFill>
                          <a:latin typeface="+mn-lt"/>
                        </a:rPr>
                        <a:t>2015</a:t>
                      </a:r>
                    </a:p>
                    <a:p>
                      <a:r>
                        <a:rPr lang="cs-CZ" sz="2400" b="1" dirty="0">
                          <a:solidFill>
                            <a:srgbClr val="008080"/>
                          </a:solidFill>
                          <a:latin typeface="+mn-lt"/>
                        </a:rPr>
                        <a:t>2016</a:t>
                      </a:r>
                    </a:p>
                    <a:p>
                      <a:r>
                        <a:rPr lang="cs-CZ" sz="2400" b="1" dirty="0">
                          <a:solidFill>
                            <a:srgbClr val="008080"/>
                          </a:solidFill>
                          <a:latin typeface="+mn-lt"/>
                        </a:rPr>
                        <a:t>2017</a:t>
                      </a:r>
                    </a:p>
                    <a:p>
                      <a:r>
                        <a:rPr lang="cs-CZ" sz="2400" b="1" dirty="0">
                          <a:solidFill>
                            <a:srgbClr val="008080"/>
                          </a:solidFill>
                          <a:latin typeface="+mn-lt"/>
                        </a:rPr>
                        <a:t>2018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400" b="1" dirty="0">
                          <a:solidFill>
                            <a:srgbClr val="008080"/>
                          </a:solidFill>
                          <a:latin typeface="+mn-lt"/>
                        </a:rPr>
                        <a:t>2019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400" b="1" dirty="0">
                          <a:solidFill>
                            <a:srgbClr val="008080"/>
                          </a:solidFill>
                          <a:latin typeface="+mn-lt"/>
                        </a:rPr>
                        <a:t>                       92,9 (23 947 Kč, 25 753 Kč) </a:t>
                      </a:r>
                    </a:p>
                    <a:p>
                      <a:pPr algn="ctr"/>
                      <a:r>
                        <a:rPr lang="cs-CZ" sz="2400" b="1" dirty="0">
                          <a:solidFill>
                            <a:srgbClr val="008080"/>
                          </a:solidFill>
                          <a:latin typeface="+mn-lt"/>
                        </a:rPr>
                        <a:t>                       93,9 (24 994 Kč, 26 629 Kč)</a:t>
                      </a:r>
                    </a:p>
                    <a:p>
                      <a:pPr algn="ctr"/>
                      <a:r>
                        <a:rPr lang="cs-CZ" sz="2400" b="1" dirty="0">
                          <a:solidFill>
                            <a:srgbClr val="008080"/>
                          </a:solidFill>
                          <a:latin typeface="+mn-lt"/>
                        </a:rPr>
                        <a:t>                              94,4 (26 243</a:t>
                      </a:r>
                      <a:r>
                        <a:rPr lang="cs-CZ" sz="2400" b="1" baseline="0" dirty="0">
                          <a:solidFill>
                            <a:srgbClr val="008080"/>
                          </a:solidFill>
                          <a:latin typeface="+mn-lt"/>
                        </a:rPr>
                        <a:t> </a:t>
                      </a:r>
                      <a:r>
                        <a:rPr lang="cs-CZ" sz="2400" b="1" dirty="0">
                          <a:solidFill>
                            <a:srgbClr val="008080"/>
                          </a:solidFill>
                          <a:latin typeface="+mn-lt"/>
                        </a:rPr>
                        <a:t>Kč,</a:t>
                      </a:r>
                      <a:r>
                        <a:rPr lang="cs-CZ" sz="2400" b="1" baseline="0" dirty="0">
                          <a:solidFill>
                            <a:srgbClr val="008080"/>
                          </a:solidFill>
                          <a:latin typeface="+mn-lt"/>
                        </a:rPr>
                        <a:t> NH 27 790 Kč)</a:t>
                      </a:r>
                      <a:r>
                        <a:rPr lang="cs-CZ" sz="2400" b="1" dirty="0">
                          <a:solidFill>
                            <a:srgbClr val="008080"/>
                          </a:solidFill>
                          <a:latin typeface="+mn-lt"/>
                        </a:rPr>
                        <a:t>  </a:t>
                      </a:r>
                    </a:p>
                    <a:p>
                      <a:pPr algn="ctr"/>
                      <a:r>
                        <a:rPr lang="cs-CZ" sz="2400" b="1" dirty="0">
                          <a:solidFill>
                            <a:srgbClr val="008080"/>
                          </a:solidFill>
                          <a:latin typeface="+mn-lt"/>
                        </a:rPr>
                        <a:t>                              94,9 (28 138 Kč, NH 29 635</a:t>
                      </a:r>
                      <a:r>
                        <a:rPr lang="cs-CZ" sz="2400" b="1" baseline="0" dirty="0">
                          <a:solidFill>
                            <a:srgbClr val="008080"/>
                          </a:solidFill>
                          <a:latin typeface="+mn-lt"/>
                        </a:rPr>
                        <a:t> Kč)</a:t>
                      </a:r>
                      <a:endParaRPr lang="cs-CZ" sz="2400" b="1" dirty="0">
                        <a:solidFill>
                          <a:srgbClr val="008080"/>
                        </a:solidFill>
                        <a:latin typeface="+mn-lt"/>
                      </a:endParaRPr>
                    </a:p>
                    <a:p>
                      <a:pPr algn="ctr"/>
                      <a:r>
                        <a:rPr lang="cs-CZ" sz="2400" b="1" dirty="0">
                          <a:solidFill>
                            <a:srgbClr val="008080"/>
                          </a:solidFill>
                          <a:latin typeface="+mn-lt"/>
                        </a:rPr>
                        <a:t>                             93,8 (30 101 Kč, NH 32 097 Kč)</a:t>
                      </a:r>
                    </a:p>
                    <a:p>
                      <a:pPr algn="ctr"/>
                      <a:r>
                        <a:rPr lang="cs-CZ" sz="2400" b="1" dirty="0">
                          <a:solidFill>
                            <a:srgbClr val="008080"/>
                          </a:solidFill>
                          <a:latin typeface="+mn-lt"/>
                        </a:rPr>
                        <a:t>                       93,2 (31 777 Kč, 34 111 Kč)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Obdélník 1">
            <a:extLst>
              <a:ext uri="{FF2B5EF4-FFF2-40B4-BE49-F238E27FC236}">
                <a16:creationId xmlns:a16="http://schemas.microsoft.com/office/drawing/2014/main" id="{2C7F1F11-8F1C-4CB7-AA40-FD9EC344B160}"/>
              </a:ext>
            </a:extLst>
          </p:cNvPr>
          <p:cNvSpPr/>
          <p:nvPr/>
        </p:nvSpPr>
        <p:spPr>
          <a:xfrm>
            <a:off x="10794867" y="1615559"/>
            <a:ext cx="890084" cy="2308324"/>
          </a:xfrm>
          <a:prstGeom prst="rect">
            <a:avLst/>
          </a:prstGeom>
        </p:spPr>
        <p:txBody>
          <a:bodyPr wrap="square">
            <a:spAutoFit/>
          </a:bodyPr>
          <a:lstStyle/>
          <a:p>
            <a:r>
              <a:rPr lang="cs-CZ" dirty="0"/>
              <a:t>https://www.czso.cz/csu/czso/prace_a_mzdy_prace</a:t>
            </a:r>
          </a:p>
        </p:txBody>
      </p:sp>
    </p:spTree>
    <p:extLst>
      <p:ext uri="{BB962C8B-B14F-4D97-AF65-F5344CB8AC3E}">
        <p14:creationId xmlns:p14="http://schemas.microsoft.com/office/powerpoint/2010/main" val="417222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11" name="Group 203"/>
          <p:cNvGraphicFramePr>
            <a:graphicFrameLocks noGrp="1"/>
          </p:cNvGraphicFramePr>
          <p:nvPr>
            <p:extLst>
              <p:ext uri="{D42A27DB-BD31-4B8C-83A1-F6EECF244321}">
                <p14:modId xmlns:p14="http://schemas.microsoft.com/office/powerpoint/2010/main" val="454849017"/>
              </p:ext>
            </p:extLst>
          </p:nvPr>
        </p:nvGraphicFramePr>
        <p:xfrm>
          <a:off x="1751014" y="779465"/>
          <a:ext cx="8640763" cy="4526936"/>
        </p:xfrm>
        <a:graphic>
          <a:graphicData uri="http://schemas.openxmlformats.org/drawingml/2006/table">
            <a:tbl>
              <a:tblPr/>
              <a:tblGrid>
                <a:gridCol w="1135082">
                  <a:extLst>
                    <a:ext uri="{9D8B030D-6E8A-4147-A177-3AD203B41FA5}">
                      <a16:colId xmlns:a16="http://schemas.microsoft.com/office/drawing/2014/main" val="20000"/>
                    </a:ext>
                  </a:extLst>
                </a:gridCol>
                <a:gridCol w="2346331">
                  <a:extLst>
                    <a:ext uri="{9D8B030D-6E8A-4147-A177-3AD203B41FA5}">
                      <a16:colId xmlns:a16="http://schemas.microsoft.com/office/drawing/2014/main" val="20001"/>
                    </a:ext>
                  </a:extLst>
                </a:gridCol>
                <a:gridCol w="1054073">
                  <a:extLst>
                    <a:ext uri="{9D8B030D-6E8A-4147-A177-3AD203B41FA5}">
                      <a16:colId xmlns:a16="http://schemas.microsoft.com/office/drawing/2014/main" val="20002"/>
                    </a:ext>
                  </a:extLst>
                </a:gridCol>
                <a:gridCol w="3200400">
                  <a:extLst>
                    <a:ext uri="{9D8B030D-6E8A-4147-A177-3AD203B41FA5}">
                      <a16:colId xmlns:a16="http://schemas.microsoft.com/office/drawing/2014/main" val="20003"/>
                    </a:ext>
                  </a:extLst>
                </a:gridCol>
                <a:gridCol w="904877">
                  <a:extLst>
                    <a:ext uri="{9D8B030D-6E8A-4147-A177-3AD203B41FA5}">
                      <a16:colId xmlns:a16="http://schemas.microsoft.com/office/drawing/2014/main" val="20004"/>
                    </a:ext>
                  </a:extLst>
                </a:gridCol>
              </a:tblGrid>
              <a:tr h="7049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Velkoobchod</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Maloobchod - velké podniky</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extLst>
                  <a:ext uri="{0D108BD9-81ED-4DB2-BD59-A6C34878D82A}">
                    <a16:rowId xmlns:a16="http://schemas.microsoft.com/office/drawing/2014/main" val="10000"/>
                  </a:ext>
                </a:extLst>
              </a:tr>
              <a:tr h="76766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ahoma" pitchFamily="34" charset="0"/>
                        </a:rPr>
                        <a:t>Rok</a:t>
                      </a:r>
                      <a:endParaRPr kumimoji="0" lang="cs-CZ" sz="2400" b="0" i="0" u="none" strike="noStrike" cap="none" normalizeH="0" baseline="0" dirty="0">
                        <a:ln>
                          <a:noFill/>
                        </a:ln>
                        <a:solidFill>
                          <a:schemeClr val="bg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cs-CZ" sz="2400" b="0" i="0" u="none" strike="noStrike" cap="none" normalizeH="0" baseline="0" dirty="0">
                        <a:ln>
                          <a:noFill/>
                        </a:ln>
                        <a:solidFill>
                          <a:schemeClr val="bg1"/>
                        </a:solidFill>
                        <a:effectLst/>
                        <a:latin typeface="Tahoma" pitchFamily="34"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endParaRPr lang="cs-CZ" sz="1800" dirty="0">
                        <a:solidFill>
                          <a:schemeClr val="bg1"/>
                        </a:solidFill>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rgbClr val="FFFF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1"/>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2005</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21 061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12 688</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2010</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27 551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16 419</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2013</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27 220</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17 643</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6880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2015</a:t>
                      </a: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chemeClr val="tx1"/>
                        </a:solidFill>
                        <a:effectLst/>
                        <a:latin typeface="Times New Roman" pitchFamily="18" charset="0"/>
                        <a:cs typeface="Times New Roman" pitchFamily="18"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29 471</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30 471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dirty="0"/>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18 985</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20 235  </a:t>
                      </a:r>
                      <a:endParaRPr kumimoji="0" lang="cs-CZ" sz="2400" b="1"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rgbClr val="FF0000"/>
                        </a:solidFill>
                        <a:effectLst/>
                        <a:latin typeface="Times New Roman" pitchFamily="18" charset="0"/>
                        <a:cs typeface="Times New Roman" pitchFamily="18"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208" name="Text Box 200"/>
          <p:cNvSpPr txBox="1">
            <a:spLocks noChangeArrowheads="1"/>
          </p:cNvSpPr>
          <p:nvPr/>
        </p:nvSpPr>
        <p:spPr bwMode="auto">
          <a:xfrm>
            <a:off x="1743075" y="260351"/>
            <a:ext cx="5576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a:latin typeface="Times New Roman" panose="02020603050405020304" pitchFamily="18" charset="0"/>
              </a:rPr>
              <a:t>Mzdy ve struktuře (na F.O.)</a:t>
            </a:r>
          </a:p>
        </p:txBody>
      </p:sp>
      <p:sp>
        <p:nvSpPr>
          <p:cNvPr id="7209" name="TextovéPole 46"/>
          <p:cNvSpPr txBox="1">
            <a:spLocks noChangeArrowheads="1"/>
          </p:cNvSpPr>
          <p:nvPr/>
        </p:nvSpPr>
        <p:spPr bwMode="auto">
          <a:xfrm>
            <a:off x="1525588" y="5440363"/>
            <a:ext cx="889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latin typeface="Times New Roman" panose="02020603050405020304" pitchFamily="18" charset="0"/>
              </a:rPr>
              <a:t>     </a:t>
            </a:r>
          </a:p>
          <a:p>
            <a:pPr eaLnBrk="1" hangingPunct="1">
              <a:spcBef>
                <a:spcPct val="0"/>
              </a:spcBef>
              <a:buClrTx/>
              <a:buFontTx/>
              <a:buNone/>
            </a:pPr>
            <a:r>
              <a:rPr lang="cs-CZ" altLang="cs-CZ" sz="2400" b="1" dirty="0">
                <a:latin typeface="Times New Roman" panose="02020603050405020304" pitchFamily="18" charset="0"/>
              </a:rPr>
              <a:t>     </a:t>
            </a:r>
            <a:r>
              <a:rPr lang="cs-CZ" altLang="cs-CZ" sz="2400" b="1" dirty="0">
                <a:solidFill>
                  <a:srgbClr val="008080"/>
                </a:solidFill>
                <a:latin typeface="Times New Roman" panose="02020603050405020304" pitchFamily="18" charset="0"/>
              </a:rPr>
              <a:t>G – obchod (maloobchod, velkoobchod a prodej motor.  vozidel)</a:t>
            </a:r>
          </a:p>
          <a:p>
            <a:pPr eaLnBrk="1" hangingPunct="1">
              <a:spcBef>
                <a:spcPct val="0"/>
              </a:spcBef>
              <a:buClrTx/>
              <a:buFontTx/>
              <a:buNone/>
            </a:pPr>
            <a:r>
              <a:rPr lang="cs-CZ" altLang="cs-CZ" sz="2400" b="1" dirty="0">
                <a:solidFill>
                  <a:srgbClr val="008080"/>
                </a:solidFill>
                <a:latin typeface="Times New Roman" panose="02020603050405020304" pitchFamily="18" charset="0"/>
              </a:rPr>
              <a:t>     46 – velkoobchod, 47 – maloobchod (klasifikace NACE</a:t>
            </a:r>
            <a:r>
              <a:rPr lang="cs-CZ" altLang="cs-CZ" sz="2400" b="1" dirty="0">
                <a:latin typeface="Times New Roman" panose="02020603050405020304" pitchFamily="18" charset="0"/>
              </a:rPr>
              <a:t>) </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0005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366011"/>
            <a:ext cx="8001000" cy="887413"/>
          </a:xfrm>
          <a:solidFill>
            <a:schemeClr val="bg1">
              <a:lumMod val="20000"/>
              <a:lumOff val="80000"/>
            </a:schemeClr>
          </a:solidFill>
          <a:ln w="38100">
            <a:solidFill>
              <a:srgbClr val="008080"/>
            </a:solidFill>
          </a:ln>
        </p:spPr>
        <p:txBody>
          <a:bodyPr>
            <a:normAutofit fontScale="90000"/>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 vývoj</a:t>
            </a:r>
            <a:br>
              <a:rPr lang="cs-CZ" sz="3200" dirty="0">
                <a:solidFill>
                  <a:srgbClr val="008080"/>
                </a:solidFill>
                <a:latin typeface="Arial" panose="020B0604020202020204" pitchFamily="34" charset="0"/>
                <a:cs typeface="Arial" panose="020B0604020202020204" pitchFamily="34" charset="0"/>
              </a:rPr>
            </a:br>
            <a:r>
              <a:rPr lang="cs-CZ" sz="3200" dirty="0">
                <a:solidFill>
                  <a:srgbClr val="008080"/>
                </a:solidFill>
                <a:latin typeface="Arial" panose="020B0604020202020204" pitchFamily="34" charset="0"/>
                <a:cs typeface="Arial" panose="020B0604020202020204" pitchFamily="34" charset="0"/>
              </a:rPr>
              <a:t>dle pozice</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graphicFrame>
        <p:nvGraphicFramePr>
          <p:cNvPr id="5" name="Tabulka 4"/>
          <p:cNvGraphicFramePr>
            <a:graphicFrameLocks noGrp="1"/>
          </p:cNvGraphicFramePr>
          <p:nvPr>
            <p:extLst>
              <p:ext uri="{D42A27DB-BD31-4B8C-83A1-F6EECF244321}">
                <p14:modId xmlns:p14="http://schemas.microsoft.com/office/powerpoint/2010/main" val="2311706980"/>
              </p:ext>
            </p:extLst>
          </p:nvPr>
        </p:nvGraphicFramePr>
        <p:xfrm>
          <a:off x="704538" y="1918740"/>
          <a:ext cx="10373193" cy="3897442"/>
        </p:xfrm>
        <a:graphic>
          <a:graphicData uri="http://schemas.openxmlformats.org/drawingml/2006/table">
            <a:tbl>
              <a:tblPr firstRow="1" firstCol="1" bandRow="1">
                <a:tableStyleId>{5C22544A-7EE6-4342-B048-85BDC9FD1C3A}</a:tableStyleId>
              </a:tblPr>
              <a:tblGrid>
                <a:gridCol w="3396129">
                  <a:extLst>
                    <a:ext uri="{9D8B030D-6E8A-4147-A177-3AD203B41FA5}">
                      <a16:colId xmlns:a16="http://schemas.microsoft.com/office/drawing/2014/main" val="2503255262"/>
                    </a:ext>
                  </a:extLst>
                </a:gridCol>
                <a:gridCol w="1162844">
                  <a:extLst>
                    <a:ext uri="{9D8B030D-6E8A-4147-A177-3AD203B41FA5}">
                      <a16:colId xmlns:a16="http://schemas.microsoft.com/office/drawing/2014/main" val="1843767352"/>
                    </a:ext>
                  </a:extLst>
                </a:gridCol>
                <a:gridCol w="1162844">
                  <a:extLst>
                    <a:ext uri="{9D8B030D-6E8A-4147-A177-3AD203B41FA5}">
                      <a16:colId xmlns:a16="http://schemas.microsoft.com/office/drawing/2014/main" val="2438041337"/>
                    </a:ext>
                  </a:extLst>
                </a:gridCol>
                <a:gridCol w="1162844">
                  <a:extLst>
                    <a:ext uri="{9D8B030D-6E8A-4147-A177-3AD203B41FA5}">
                      <a16:colId xmlns:a16="http://schemas.microsoft.com/office/drawing/2014/main" val="1170080347"/>
                    </a:ext>
                  </a:extLst>
                </a:gridCol>
                <a:gridCol w="1162844">
                  <a:extLst>
                    <a:ext uri="{9D8B030D-6E8A-4147-A177-3AD203B41FA5}">
                      <a16:colId xmlns:a16="http://schemas.microsoft.com/office/drawing/2014/main" val="2486556703"/>
                    </a:ext>
                  </a:extLst>
                </a:gridCol>
                <a:gridCol w="1162844">
                  <a:extLst>
                    <a:ext uri="{9D8B030D-6E8A-4147-A177-3AD203B41FA5}">
                      <a16:colId xmlns:a16="http://schemas.microsoft.com/office/drawing/2014/main" val="1156963747"/>
                    </a:ext>
                  </a:extLst>
                </a:gridCol>
                <a:gridCol w="1162844">
                  <a:extLst>
                    <a:ext uri="{9D8B030D-6E8A-4147-A177-3AD203B41FA5}">
                      <a16:colId xmlns:a16="http://schemas.microsoft.com/office/drawing/2014/main" val="3968135166"/>
                    </a:ext>
                  </a:extLst>
                </a:gridCol>
              </a:tblGrid>
              <a:tr h="579030">
                <a:tc rowSpan="2">
                  <a:txBody>
                    <a:bodyPr/>
                    <a:lstStyle/>
                    <a:p>
                      <a:pPr indent="180340" algn="l">
                        <a:lnSpc>
                          <a:spcPct val="115000"/>
                        </a:lnSpc>
                        <a:spcBef>
                          <a:spcPts val="1200"/>
                        </a:spcBef>
                        <a:spcAft>
                          <a:spcPts val="0"/>
                        </a:spcAft>
                      </a:pPr>
                      <a:r>
                        <a:rPr lang="cs-CZ" sz="2400" dirty="0">
                          <a:effectLst/>
                        </a:rPr>
                        <a:t>Typ prodavače</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gridSpan="6">
                  <a:txBody>
                    <a:bodyPr/>
                    <a:lstStyle/>
                    <a:p>
                      <a:pPr indent="180340" algn="ctr">
                        <a:lnSpc>
                          <a:spcPct val="115000"/>
                        </a:lnSpc>
                        <a:spcBef>
                          <a:spcPts val="1200"/>
                        </a:spcBef>
                        <a:spcAft>
                          <a:spcPts val="0"/>
                        </a:spcAft>
                      </a:pPr>
                      <a:r>
                        <a:rPr lang="cs-CZ" sz="2400" dirty="0">
                          <a:effectLst/>
                        </a:rPr>
                        <a:t>Průměrná hrubá mzda za jednotlivá období v Kč</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556481916"/>
                  </a:ext>
                </a:extLst>
              </a:tr>
              <a:tr h="483060">
                <a:tc vMerge="1">
                  <a:txBody>
                    <a:bodyPr/>
                    <a:lstStyle/>
                    <a:p>
                      <a:endParaRPr lang="cs-CZ"/>
                    </a:p>
                  </a:txBody>
                  <a:tcPr/>
                </a:tc>
                <a:tc>
                  <a:txBody>
                    <a:bodyPr/>
                    <a:lstStyle/>
                    <a:p>
                      <a:pPr indent="180340" algn="ctr">
                        <a:lnSpc>
                          <a:spcPct val="115000"/>
                        </a:lnSpc>
                        <a:spcBef>
                          <a:spcPts val="1200"/>
                        </a:spcBef>
                        <a:spcAft>
                          <a:spcPts val="0"/>
                        </a:spcAft>
                      </a:pPr>
                      <a:r>
                        <a:rPr lang="cs-CZ" sz="2400" dirty="0">
                          <a:solidFill>
                            <a:srgbClr val="008080"/>
                          </a:solidFill>
                          <a:effectLst/>
                        </a:rPr>
                        <a:t>2000</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2004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2008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2012</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704488147"/>
                  </a:ext>
                </a:extLst>
              </a:tr>
              <a:tr h="1015126">
                <a:tc>
                  <a:txBody>
                    <a:bodyPr/>
                    <a:lstStyle/>
                    <a:p>
                      <a:pPr indent="180340" algn="l">
                        <a:lnSpc>
                          <a:spcPct val="115000"/>
                        </a:lnSpc>
                        <a:spcBef>
                          <a:spcPts val="1200"/>
                        </a:spcBef>
                        <a:spcAft>
                          <a:spcPts val="0"/>
                        </a:spcAft>
                      </a:pPr>
                      <a:r>
                        <a:rPr lang="cs-CZ" sz="2400" dirty="0">
                          <a:effectLst/>
                        </a:rPr>
                        <a:t>Prodavači v obchodech celkově</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10 246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12 114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14 842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14 205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17 995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21 218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3085946791"/>
                  </a:ext>
                </a:extLst>
              </a:tr>
              <a:tr h="910113">
                <a:tc>
                  <a:txBody>
                    <a:bodyPr/>
                    <a:lstStyle/>
                    <a:p>
                      <a:pPr indent="180340" algn="l">
                        <a:lnSpc>
                          <a:spcPct val="115000"/>
                        </a:lnSpc>
                        <a:spcBef>
                          <a:spcPts val="1200"/>
                        </a:spcBef>
                        <a:spcAft>
                          <a:spcPts val="0"/>
                        </a:spcAft>
                      </a:pPr>
                      <a:r>
                        <a:rPr lang="cs-CZ" sz="2400" dirty="0">
                          <a:effectLst/>
                        </a:rPr>
                        <a:t>Prodavač smíšeného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8 956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10 867</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14 897</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15 610</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18 452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21 546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359016469"/>
                  </a:ext>
                </a:extLst>
              </a:tr>
              <a:tr h="910113">
                <a:tc>
                  <a:txBody>
                    <a:bodyPr/>
                    <a:lstStyle/>
                    <a:p>
                      <a:pPr indent="180340" algn="l">
                        <a:lnSpc>
                          <a:spcPct val="115000"/>
                        </a:lnSpc>
                        <a:spcBef>
                          <a:spcPts val="1200"/>
                        </a:spcBef>
                        <a:spcAft>
                          <a:spcPts val="0"/>
                        </a:spcAft>
                      </a:pPr>
                      <a:r>
                        <a:rPr lang="cs-CZ" sz="2400" dirty="0">
                          <a:effectLst/>
                        </a:rPr>
                        <a:t>Prodavač potravinářského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9 171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12 201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14 721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12 741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16 217</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20 449</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021271285"/>
                  </a:ext>
                </a:extLst>
              </a:tr>
            </a:tbl>
          </a:graphicData>
        </a:graphic>
      </p:graphicFrame>
    </p:spTree>
    <p:extLst>
      <p:ext uri="{BB962C8B-B14F-4D97-AF65-F5344CB8AC3E}">
        <p14:creationId xmlns:p14="http://schemas.microsoft.com/office/powerpoint/2010/main" val="121495378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2026</Words>
  <Application>Microsoft Office PowerPoint</Application>
  <PresentationFormat>Širokoúhlá obrazovka</PresentationFormat>
  <Paragraphs>321</Paragraphs>
  <Slides>36</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Calibri</vt:lpstr>
      <vt:lpstr>Calibri Light</vt:lpstr>
      <vt:lpstr>Symbol</vt:lpstr>
      <vt:lpstr>Tahoma</vt:lpstr>
      <vt:lpstr>Times New Roman</vt:lpstr>
      <vt:lpstr>Motiv Office</vt:lpstr>
      <vt:lpstr>  Mzdové systémy v obchodě  a pracovní motivace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Reálná situace v maloobchodě ČR – vývoj dle pozice</vt:lpstr>
      <vt:lpstr>Případová studie - regionální rozdíly ve mzdách v ČR jsou velké</vt:lpstr>
      <vt:lpstr>Platový rozptyl v obchodě v ČR (2017)</vt:lpstr>
      <vt:lpstr>Regionální rozdíly v odměňování v obchodě</vt:lpstr>
      <vt:lpstr>Reálná situace v maloobchodě ČR </vt:lpstr>
      <vt:lpstr>Požadavky na mzdový systém</vt:lpstr>
      <vt:lpstr>Pracovní motivace</vt:lpstr>
      <vt:lpstr>Motivační faktory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Shrnutí přednášky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sta0006</cp:lastModifiedBy>
  <cp:revision>191</cp:revision>
  <dcterms:created xsi:type="dcterms:W3CDTF">2016-11-25T20:36:16Z</dcterms:created>
  <dcterms:modified xsi:type="dcterms:W3CDTF">2020-11-24T16:35:53Z</dcterms:modified>
</cp:coreProperties>
</file>