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94" r:id="rId3"/>
    <p:sldId id="295" r:id="rId4"/>
    <p:sldId id="297" r:id="rId5"/>
    <p:sldId id="299" r:id="rId6"/>
    <p:sldId id="300" r:id="rId7"/>
    <p:sldId id="302" r:id="rId8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1098" y="1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5BF09-B989-481A-9255-E6A51D3C4848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243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1098" y="9428243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0EE3C-17B5-4125-94AB-E71173619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869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CCE5B-28D9-4CC1-A152-09933EB816BC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362BB-2170-43E9-8B3B-30D65C07CF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227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871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49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4556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270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4984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973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583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01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774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75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43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687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481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86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51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089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3736F-5D96-4656-9F80-AEECB75D7AC2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61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Inovace a investice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4122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Čistá současná hodnota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 rotWithShape="1">
          <a:blip r:embed="rId2"/>
          <a:srcRect l="12122" t="20738" r="49531" b="13325"/>
          <a:stretch/>
        </p:blipFill>
        <p:spPr bwMode="auto">
          <a:xfrm>
            <a:off x="1803862" y="2133600"/>
            <a:ext cx="8379229" cy="37782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24954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04109" y="624110"/>
            <a:ext cx="10241280" cy="1280890"/>
          </a:xfrm>
        </p:spPr>
        <p:txBody>
          <a:bodyPr/>
          <a:lstStyle/>
          <a:p>
            <a:r>
              <a:rPr lang="cs-CZ" dirty="0" smtClean="0"/>
              <a:t>Ekonomický problém 1: Možnost investování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1847" y="2083723"/>
            <a:ext cx="10232765" cy="44417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Metodou čisté současné hodnoty posuďte investiční projekt na základě následujícího plánu (v tis. Kč):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Další údaje:</a:t>
            </a:r>
          </a:p>
          <a:p>
            <a:r>
              <a:rPr lang="cs-CZ" dirty="0" smtClean="0"/>
              <a:t>Očekávaný kapitálový výdaj na začátku období je 1500</a:t>
            </a:r>
          </a:p>
          <a:p>
            <a:r>
              <a:rPr lang="cs-CZ" dirty="0" smtClean="0"/>
              <a:t>Cena vlastního kapitálu 13 %</a:t>
            </a:r>
          </a:p>
          <a:p>
            <a:r>
              <a:rPr lang="cs-CZ" dirty="0" smtClean="0"/>
              <a:t>Cena cizího kapitálu 5 %</a:t>
            </a:r>
          </a:p>
          <a:p>
            <a:r>
              <a:rPr lang="cs-CZ" dirty="0" smtClean="0"/>
              <a:t>Míra zadluženosti 20 %</a:t>
            </a:r>
          </a:p>
          <a:p>
            <a:r>
              <a:rPr lang="cs-CZ" dirty="0" smtClean="0"/>
              <a:t>Daň ze zisku 19 %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1421476" y="2664844"/>
          <a:ext cx="541866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xmlns="" val="11350363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xmlns="" val="873875090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xmlns="" val="373437078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xmlns="" val="30014263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Rok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75564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Příjmy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1000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1200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1300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5145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Výdaje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400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54700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3186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04109" y="624110"/>
            <a:ext cx="10083338" cy="128089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Ekonomický problém </a:t>
            </a:r>
            <a:r>
              <a:rPr lang="cs-CZ" sz="2800" dirty="0"/>
              <a:t>2</a:t>
            </a:r>
            <a:r>
              <a:rPr lang="cs-CZ" sz="2800" dirty="0" smtClean="0"/>
              <a:t>: Vzájemně se vylučující investiční programy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1847" y="2133600"/>
            <a:ext cx="10232765" cy="410925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Vzájemně se vylučující investiční programy A, B, C s dobou životnosti 6 let byly hodnoceny dynamickými metodami. Výsledky má manažer výroby před sebou a neví, kterou investici (při podnikové diskontní míře 8 %) top managementu doporučit.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Prohlédněte si údaje v tabulce a pomozte mu nalézt odpověď na otázky:</a:t>
            </a:r>
          </a:p>
          <a:p>
            <a:pPr>
              <a:buAutoNum type="alphaLcParenR"/>
            </a:pPr>
            <a:r>
              <a:rPr lang="cs-CZ" dirty="0" smtClean="0"/>
              <a:t>Jak vybrat?</a:t>
            </a:r>
          </a:p>
          <a:p>
            <a:pPr>
              <a:buAutoNum type="alphaLcParenR"/>
            </a:pPr>
            <a:r>
              <a:rPr lang="cs-CZ" dirty="0" smtClean="0"/>
              <a:t>Pracovali jeho podřízení dobře?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1358669" y="2989040"/>
          <a:ext cx="81280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xmlns="" val="397626795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6246751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52460652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34381998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Investice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NPV (mil. Kč)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IRR (%)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Doba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návratnosti z disk. CF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25789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25,8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 let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88975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13,5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 let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79838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8,2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 let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63468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9593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Ekonomický </a:t>
            </a:r>
            <a:r>
              <a:rPr lang="cs-CZ" dirty="0" smtClean="0"/>
              <a:t>problém 3: </a:t>
            </a:r>
            <a:r>
              <a:rPr lang="cs-CZ" dirty="0"/>
              <a:t>Investice do zavedení nového lana na trh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1847" y="2133600"/>
            <a:ext cx="10232765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Podnik LANEX uvažuje o zavedení nového lana na trh. Jeho cena se předpokládá ve výši 18 Kč za 1 metr. Přímé kusové náklady budou 10 Kč za 1 metr. Pro výrobu je nutné pořídit nové výrobní zařízení s cenou 100 tis. Kč v odpisové skupině 1 (odpisy první rok 20 %, další 2 roky 40 %). Provoz zařízení se předpokládá po dobu 5 let. Počítá se s dobrou platební morálkou jak na straně odběratelů, tak k dodavatelům – všechny toky zboží budou doprovázeny toky peněz, stav zásob bude stabilní.</a:t>
            </a:r>
          </a:p>
          <a:p>
            <a:pPr marL="0" indent="0">
              <a:buNone/>
            </a:pPr>
            <a:r>
              <a:rPr lang="cs-CZ" dirty="0"/>
              <a:t>Další fixní výrobní výdaje lze očekávat ve výši 30 000 Kč ročně. Podle analýzy trhu bude možné prodat v 1. roce 8 000 metrů, ve 2. a 3. roce 10 000 metrů a ve čtvrtém a pátém roce 8 000 metrů. Na nákup zařízení použije podnik vlastní kapitál, požadovaná výnosnost je 12 %, daň z příjmu 20 %. Rozhodněte, zda investice bude přijatelná – použijte:</a:t>
            </a:r>
          </a:p>
          <a:p>
            <a:pPr>
              <a:buAutoNum type="alphaLcParenR"/>
            </a:pPr>
            <a:r>
              <a:rPr lang="cs-CZ" dirty="0"/>
              <a:t>NPV a</a:t>
            </a:r>
          </a:p>
          <a:p>
            <a:pPr>
              <a:buAutoNum type="alphaLcParenR"/>
            </a:pPr>
            <a:r>
              <a:rPr lang="cs-CZ" dirty="0"/>
              <a:t>Metodu EVA</a:t>
            </a:r>
          </a:p>
        </p:txBody>
      </p:sp>
    </p:spTree>
    <p:extLst>
      <p:ext uri="{BB962C8B-B14F-4D97-AF65-F5344CB8AC3E}">
        <p14:creationId xmlns:p14="http://schemas.microsoft.com/office/powerpoint/2010/main" val="2031930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5973" y="89947"/>
            <a:ext cx="9668347" cy="1280890"/>
          </a:xfrm>
        </p:spPr>
        <p:txBody>
          <a:bodyPr/>
          <a:lstStyle/>
          <a:p>
            <a:r>
              <a:rPr lang="cs-CZ" dirty="0"/>
              <a:t>Ekonomický </a:t>
            </a:r>
            <a:r>
              <a:rPr lang="cs-CZ" dirty="0" smtClean="0"/>
              <a:t>problém 3: </a:t>
            </a:r>
            <a:r>
              <a:rPr lang="cs-CZ" dirty="0"/>
              <a:t>Investice do zavedení nového lana na trh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1847" y="1370837"/>
            <a:ext cx="10232765" cy="4540385"/>
          </a:xfrm>
        </p:spPr>
        <p:txBody>
          <a:bodyPr>
            <a:normAutofit/>
          </a:bodyPr>
          <a:lstStyle/>
          <a:p>
            <a:pPr>
              <a:buAutoNum type="alphaLcParenR"/>
            </a:pPr>
            <a:r>
              <a:rPr lang="cs-CZ" sz="1400" dirty="0"/>
              <a:t>Pro NPV potřebuje CF – přehled o tvorbě cash </a:t>
            </a:r>
            <a:r>
              <a:rPr lang="cs-CZ" sz="1400" dirty="0" err="1"/>
              <a:t>flow</a:t>
            </a:r>
            <a:r>
              <a:rPr lang="cs-CZ" sz="1400" dirty="0"/>
              <a:t> v jednotlivých letech je v tabulce (v Kč):</a:t>
            </a:r>
          </a:p>
          <a:p>
            <a:pPr>
              <a:buAutoNum type="alphaLcParenR"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690634"/>
              </p:ext>
            </p:extLst>
          </p:nvPr>
        </p:nvGraphicFramePr>
        <p:xfrm>
          <a:off x="382387" y="1750444"/>
          <a:ext cx="11662756" cy="4866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6108">
                  <a:extLst>
                    <a:ext uri="{9D8B030D-6E8A-4147-A177-3AD203B41FA5}">
                      <a16:colId xmlns="" xmlns:a16="http://schemas.microsoft.com/office/drawing/2014/main" val="3523368085"/>
                    </a:ext>
                  </a:extLst>
                </a:gridCol>
                <a:gridCol w="1666108">
                  <a:extLst>
                    <a:ext uri="{9D8B030D-6E8A-4147-A177-3AD203B41FA5}">
                      <a16:colId xmlns="" xmlns:a16="http://schemas.microsoft.com/office/drawing/2014/main" val="713001280"/>
                    </a:ext>
                  </a:extLst>
                </a:gridCol>
                <a:gridCol w="1666108">
                  <a:extLst>
                    <a:ext uri="{9D8B030D-6E8A-4147-A177-3AD203B41FA5}">
                      <a16:colId xmlns="" xmlns:a16="http://schemas.microsoft.com/office/drawing/2014/main" val="3925171410"/>
                    </a:ext>
                  </a:extLst>
                </a:gridCol>
                <a:gridCol w="1666108">
                  <a:extLst>
                    <a:ext uri="{9D8B030D-6E8A-4147-A177-3AD203B41FA5}">
                      <a16:colId xmlns="" xmlns:a16="http://schemas.microsoft.com/office/drawing/2014/main" val="2667467248"/>
                    </a:ext>
                  </a:extLst>
                </a:gridCol>
                <a:gridCol w="1666108">
                  <a:extLst>
                    <a:ext uri="{9D8B030D-6E8A-4147-A177-3AD203B41FA5}">
                      <a16:colId xmlns="" xmlns:a16="http://schemas.microsoft.com/office/drawing/2014/main" val="3662315050"/>
                    </a:ext>
                  </a:extLst>
                </a:gridCol>
                <a:gridCol w="1666108">
                  <a:extLst>
                    <a:ext uri="{9D8B030D-6E8A-4147-A177-3AD203B41FA5}">
                      <a16:colId xmlns="" xmlns:a16="http://schemas.microsoft.com/office/drawing/2014/main" val="1877445149"/>
                    </a:ext>
                  </a:extLst>
                </a:gridCol>
                <a:gridCol w="1666108">
                  <a:extLst>
                    <a:ext uri="{9D8B030D-6E8A-4147-A177-3AD203B41FA5}">
                      <a16:colId xmlns="" xmlns:a16="http://schemas.microsoft.com/office/drawing/2014/main" val="1832018293"/>
                    </a:ext>
                  </a:extLst>
                </a:gridCol>
              </a:tblGrid>
              <a:tr h="354544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Rok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13102353"/>
                  </a:ext>
                </a:extLst>
              </a:tr>
              <a:tr h="354544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IN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4853292"/>
                  </a:ext>
                </a:extLst>
              </a:tr>
              <a:tr h="354544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Cena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5200276"/>
                  </a:ext>
                </a:extLst>
              </a:tr>
              <a:tr h="611953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Přímé náklady/m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25410130"/>
                  </a:ext>
                </a:extLst>
              </a:tr>
              <a:tr h="354544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Metrů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3675877"/>
                  </a:ext>
                </a:extLst>
              </a:tr>
              <a:tr h="354544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Tržby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2118829"/>
                  </a:ext>
                </a:extLst>
              </a:tr>
              <a:tr h="354544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Přímé náklady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7479925"/>
                  </a:ext>
                </a:extLst>
              </a:tr>
              <a:tr h="354544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Nepřímé výdaje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08395270"/>
                  </a:ext>
                </a:extLst>
              </a:tr>
              <a:tr h="354544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Odpisy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18003091"/>
                  </a:ext>
                </a:extLst>
              </a:tr>
              <a:tr h="354544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EBT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47566979"/>
                  </a:ext>
                </a:extLst>
              </a:tr>
              <a:tr h="354544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Daň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07017213"/>
                  </a:ext>
                </a:extLst>
              </a:tr>
              <a:tr h="354544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EAT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3278256"/>
                  </a:ext>
                </a:extLst>
              </a:tr>
              <a:tr h="354544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CF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76880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7979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Ekonomický </a:t>
            </a:r>
            <a:r>
              <a:rPr lang="cs-CZ" dirty="0" smtClean="0"/>
              <a:t>problém 3: </a:t>
            </a:r>
            <a:r>
              <a:rPr lang="cs-CZ" dirty="0"/>
              <a:t>Investice do zavedení nového lana na trh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1271847" y="2133600"/>
                <a:ext cx="10232765" cy="4267200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b) Pro použití metody diskontované EVA je třeba vypočítat EVA v jednotlivých letech. Zde se hodí použít vztah NOPAT – C*WACC, kde WACC jsou náklady kapitálu (0,12) a kapitál zadržený v jednotlivých letech odpovídá svou výší neodepsanému majetku.</a:t>
                </a:r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𝐷𝐸𝑉𝐴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grow m:val="on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𝐸𝑉𝐴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p>
                                    <m:sSup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begChr m:val=""/>
                                          <m:ctrlP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  <m:t>1+</m:t>
                                          </m:r>
                                          <m: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nary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                  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71847" y="2133600"/>
                <a:ext cx="10232765" cy="4267200"/>
              </a:xfrm>
              <a:blipFill rotWithShape="0">
                <a:blip r:embed="rId2"/>
                <a:stretch>
                  <a:fillRect l="-238" t="-71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306141"/>
              </p:ext>
            </p:extLst>
          </p:nvPr>
        </p:nvGraphicFramePr>
        <p:xfrm>
          <a:off x="1541549" y="2872663"/>
          <a:ext cx="812800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="" xmlns:a16="http://schemas.microsoft.com/office/drawing/2014/main" val="3069363149"/>
                    </a:ext>
                  </a:extLst>
                </a:gridCol>
                <a:gridCol w="1354667">
                  <a:extLst>
                    <a:ext uri="{9D8B030D-6E8A-4147-A177-3AD203B41FA5}">
                      <a16:colId xmlns="" xmlns:a16="http://schemas.microsoft.com/office/drawing/2014/main" val="1687039429"/>
                    </a:ext>
                  </a:extLst>
                </a:gridCol>
                <a:gridCol w="1354667">
                  <a:extLst>
                    <a:ext uri="{9D8B030D-6E8A-4147-A177-3AD203B41FA5}">
                      <a16:colId xmlns="" xmlns:a16="http://schemas.microsoft.com/office/drawing/2014/main" val="937614904"/>
                    </a:ext>
                  </a:extLst>
                </a:gridCol>
                <a:gridCol w="1354667">
                  <a:extLst>
                    <a:ext uri="{9D8B030D-6E8A-4147-A177-3AD203B41FA5}">
                      <a16:colId xmlns="" xmlns:a16="http://schemas.microsoft.com/office/drawing/2014/main" val="2493996298"/>
                    </a:ext>
                  </a:extLst>
                </a:gridCol>
                <a:gridCol w="1354667">
                  <a:extLst>
                    <a:ext uri="{9D8B030D-6E8A-4147-A177-3AD203B41FA5}">
                      <a16:colId xmlns="" xmlns:a16="http://schemas.microsoft.com/office/drawing/2014/main" val="976338178"/>
                    </a:ext>
                  </a:extLst>
                </a:gridCol>
                <a:gridCol w="1354667">
                  <a:extLst>
                    <a:ext uri="{9D8B030D-6E8A-4147-A177-3AD203B41FA5}">
                      <a16:colId xmlns="" xmlns:a16="http://schemas.microsoft.com/office/drawing/2014/main" val="1097015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Rok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8884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NOPAT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75895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93668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WACC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53060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EVA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7508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800565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354</TotalTime>
  <Words>491</Words>
  <Application>Microsoft Office PowerPoint</Application>
  <PresentationFormat>Širokoúhlá obrazovka</PresentationFormat>
  <Paragraphs>105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 Math</vt:lpstr>
      <vt:lpstr>Century Gothic</vt:lpstr>
      <vt:lpstr>Wingdings 3</vt:lpstr>
      <vt:lpstr>Stébla</vt:lpstr>
      <vt:lpstr>Inovace a investice</vt:lpstr>
      <vt:lpstr>Čistá současná hodnota</vt:lpstr>
      <vt:lpstr>Ekonomický problém 1: Možnost investování</vt:lpstr>
      <vt:lpstr>Ekonomický problém 2: Vzájemně se vylučující investiční programy</vt:lpstr>
      <vt:lpstr>Ekonomický problém 3: Investice do zavedení nového lana na trh</vt:lpstr>
      <vt:lpstr>Ekonomický problém 3: Investice do zavedení nového lana na trh</vt:lpstr>
      <vt:lpstr>Ekonomický problém 3: Investice do zavedení nového lana na trh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Rylkova</dc:creator>
  <cp:lastModifiedBy>Rylkova</cp:lastModifiedBy>
  <cp:revision>75</cp:revision>
  <cp:lastPrinted>2021-04-06T08:39:34Z</cp:lastPrinted>
  <dcterms:created xsi:type="dcterms:W3CDTF">2021-01-21T06:09:51Z</dcterms:created>
  <dcterms:modified xsi:type="dcterms:W3CDTF">2022-04-25T05:41:24Z</dcterms:modified>
</cp:coreProperties>
</file>