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2" r:id="rId1"/>
  </p:sldMasterIdLst>
  <p:handoutMasterIdLst>
    <p:handoutMasterId r:id="rId21"/>
  </p:handoutMasterIdLst>
  <p:sldIdLst>
    <p:sldId id="334" r:id="rId2"/>
    <p:sldId id="320" r:id="rId3"/>
    <p:sldId id="331" r:id="rId4"/>
    <p:sldId id="332" r:id="rId5"/>
    <p:sldId id="321" r:id="rId6"/>
    <p:sldId id="338" r:id="rId7"/>
    <p:sldId id="322" r:id="rId8"/>
    <p:sldId id="336" r:id="rId9"/>
    <p:sldId id="335" r:id="rId10"/>
    <p:sldId id="323" r:id="rId11"/>
    <p:sldId id="324" r:id="rId12"/>
    <p:sldId id="325" r:id="rId13"/>
    <p:sldId id="337" r:id="rId14"/>
    <p:sldId id="339" r:id="rId15"/>
    <p:sldId id="340" r:id="rId16"/>
    <p:sldId id="341" r:id="rId17"/>
    <p:sldId id="342" r:id="rId18"/>
    <p:sldId id="343" r:id="rId19"/>
    <p:sldId id="344" r:id="rId20"/>
  </p:sldIdLst>
  <p:sldSz cx="9144000" cy="6858000" type="screen4x3"/>
  <p:notesSz cx="6669088" cy="9928225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10" autoAdjust="0"/>
    <p:restoredTop sz="94660"/>
  </p:normalViewPr>
  <p:slideViewPr>
    <p:cSldViewPr>
      <p:cViewPr varScale="1">
        <p:scale>
          <a:sx n="106" d="100"/>
          <a:sy n="106" d="100"/>
        </p:scale>
        <p:origin x="1140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1ED86EF4-95C9-4CE8-9460-3BD181031A48}" type="datetimeFigureOut">
              <a:rPr lang="cs-CZ"/>
              <a:pPr>
                <a:defRPr/>
              </a:pPr>
              <a:t>21.02.2022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777607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37987BD5-9DDE-4EFA-969C-29A50A90D6A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163208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2"/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/>
            <a:ahLst/>
            <a:cxnLst>
              <a:cxn ang="0">
                <a:pos x="2822" y="0"/>
              </a:cxn>
              <a:cxn ang="0">
                <a:pos x="0" y="975"/>
              </a:cxn>
              <a:cxn ang="0">
                <a:pos x="2169" y="3619"/>
              </a:cxn>
              <a:cxn ang="0">
                <a:pos x="3985" y="1125"/>
              </a:cxn>
              <a:cxn ang="0">
                <a:pos x="2822" y="0"/>
              </a:cxn>
              <a:cxn ang="0">
                <a:pos x="2822" y="0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cs-CZ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6" name="Freeform 9"/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7" name="Freeform 10"/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8" name="Freeform 11"/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grpSp>
          <p:nvGrpSpPr>
            <p:cNvPr id="9" name="Group 12"/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10" name="Freeform 13"/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1" name="Freeform 14"/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2" name="Freeform 15"/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3" name="Freeform 16"/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4" name="Freeform 17"/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</p:grpSp>
      </p:grpSp>
      <p:grpSp>
        <p:nvGrpSpPr>
          <p:cNvPr id="15" name="Group 18"/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16" name="Freeform 19"/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7" name="Freeform 20"/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8" name="Freeform 21"/>
            <p:cNvSpPr>
              <a:spLocks/>
            </p:cNvSpPr>
            <p:nvPr userDrawn="1"/>
          </p:nvSpPr>
          <p:spPr bwMode="auto">
            <a:xfrm rot="7320404">
              <a:off x="5000" y="2913"/>
              <a:ext cx="416" cy="265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grpSp>
          <p:nvGrpSpPr>
            <p:cNvPr id="19" name="Group 22"/>
            <p:cNvGrpSpPr>
              <a:grpSpLocks/>
            </p:cNvGrpSpPr>
            <p:nvPr userDrawn="1"/>
          </p:nvGrpSpPr>
          <p:grpSpPr bwMode="auto">
            <a:xfrm>
              <a:off x="4986" y="2752"/>
              <a:ext cx="469" cy="667"/>
              <a:chOff x="4986" y="2752"/>
              <a:chExt cx="469" cy="667"/>
            </a:xfrm>
          </p:grpSpPr>
          <p:sp>
            <p:nvSpPr>
              <p:cNvPr id="20" name="Freeform 23"/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21" name="Freeform 24"/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22" name="Freeform 25"/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23" name="Freeform 26"/>
              <p:cNvSpPr>
                <a:spLocks/>
              </p:cNvSpPr>
              <p:nvPr userDrawn="1"/>
            </p:nvSpPr>
            <p:spPr bwMode="auto">
              <a:xfrm rot="7320404">
                <a:off x="5364" y="2873"/>
                <a:ext cx="63" cy="118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24" name="Freeform 27"/>
              <p:cNvSpPr>
                <a:spLocks/>
              </p:cNvSpPr>
              <p:nvPr userDrawn="1"/>
            </p:nvSpPr>
            <p:spPr bwMode="auto">
              <a:xfrm rot="7320404">
                <a:off x="5137" y="3000"/>
                <a:ext cx="193" cy="10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</p:grpSp>
      </p:grpSp>
      <p:sp>
        <p:nvSpPr>
          <p:cNvPr id="25" name="Freeform 28"/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16" y="256"/>
              </a:cxn>
              <a:cxn ang="0">
                <a:pos x="1560" y="144"/>
              </a:cxn>
              <a:cxn ang="0">
                <a:pos x="1856" y="376"/>
              </a:cxn>
              <a:cxn ang="0">
                <a:pos x="2344" y="152"/>
              </a:cxn>
              <a:cxn ang="0">
                <a:pos x="3536" y="456"/>
              </a:cxn>
              <a:cxn ang="0">
                <a:pos x="4288" y="136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26" name="Freeform 29"/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280" y="144"/>
              </a:cxn>
              <a:cxn ang="0">
                <a:pos x="448" y="16"/>
              </a:cxn>
              <a:cxn ang="0">
                <a:pos x="560" y="240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7475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27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8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9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DFC2CF-5CC2-4914-A996-DE0AAAF7F02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2E3BF0-6C5F-4581-8E01-4E5CC122573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F87722-794B-4E26-894B-555061C5E48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F92BAD-71C5-416B-A2B8-C652A2AF955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F8F5E2-AE8B-41D9-A74A-5DA40D9E1D3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DE5B35-7064-439C-81FD-0B0DFD86448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0A91B8-C52C-4B35-95CE-5CB83025A7D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CF4BEE-0718-4229-8ADE-B432EEAEB3A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74CA54-FCCD-45C5-9FF7-2263353B56C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C4D0F5-B5B2-4381-B243-AC05293A41D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99829D-C0EB-455B-A664-D19D3A8B10C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Freeform 2"/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/>
            <a:ahLst/>
            <a:cxnLst>
              <a:cxn ang="0">
                <a:pos x="2903" y="433"/>
              </a:cxn>
              <a:cxn ang="0">
                <a:pos x="2565" y="80"/>
              </a:cxn>
              <a:cxn ang="0">
                <a:pos x="2241" y="0"/>
              </a:cxn>
              <a:cxn ang="0">
                <a:pos x="110" y="2811"/>
              </a:cxn>
              <a:cxn ang="0">
                <a:pos x="110" y="3228"/>
              </a:cxn>
              <a:cxn ang="0">
                <a:pos x="0" y="3631"/>
              </a:cxn>
              <a:cxn ang="0">
                <a:pos x="72" y="3686"/>
              </a:cxn>
              <a:cxn ang="0">
                <a:pos x="441" y="3355"/>
              </a:cxn>
              <a:cxn ang="0">
                <a:pos x="740" y="3228"/>
              </a:cxn>
              <a:cxn ang="0">
                <a:pos x="2903" y="433"/>
              </a:cxn>
              <a:cxn ang="0">
                <a:pos x="2903" y="433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7373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73733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3734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3735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482395E7-D3E5-4F94-9F1D-530F7CEF237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73736" name="Freeform 8"/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/>
            <a:ahLst/>
            <a:cxnLst>
              <a:cxn ang="0">
                <a:pos x="2293" y="0"/>
              </a:cxn>
              <a:cxn ang="0">
                <a:pos x="130" y="2835"/>
              </a:cxn>
              <a:cxn ang="0">
                <a:pos x="131" y="3201"/>
              </a:cxn>
              <a:cxn ang="0">
                <a:pos x="0" y="3633"/>
              </a:cxn>
              <a:cxn ang="0">
                <a:pos x="50" y="3703"/>
              </a:cxn>
              <a:cxn ang="0">
                <a:pos x="422" y="3352"/>
              </a:cxn>
              <a:cxn ang="0">
                <a:pos x="763" y="3220"/>
              </a:cxn>
              <a:cxn ang="0">
                <a:pos x="2911" y="428"/>
              </a:cxn>
              <a:cxn ang="0">
                <a:pos x="2589" y="96"/>
              </a:cxn>
              <a:cxn ang="0">
                <a:pos x="2293" y="0"/>
              </a:cxn>
              <a:cxn ang="0">
                <a:pos x="2293" y="0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3737" name="Freeform 9"/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/>
            <a:ahLst/>
            <a:cxnLst>
              <a:cxn ang="0">
                <a:pos x="0" y="2485"/>
              </a:cxn>
              <a:cxn ang="0">
                <a:pos x="432" y="2553"/>
              </a:cxn>
              <a:cxn ang="0">
                <a:pos x="736" y="2777"/>
              </a:cxn>
              <a:cxn ang="0">
                <a:pos x="2561" y="399"/>
              </a:cxn>
              <a:cxn ang="0">
                <a:pos x="2118" y="82"/>
              </a:cxn>
              <a:cxn ang="0">
                <a:pos x="1898" y="0"/>
              </a:cxn>
              <a:cxn ang="0">
                <a:pos x="0" y="2485"/>
              </a:cxn>
              <a:cxn ang="0">
                <a:pos x="0" y="248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cs-CZ"/>
          </a:p>
        </p:txBody>
      </p:sp>
      <p:grpSp>
        <p:nvGrpSpPr>
          <p:cNvPr id="1034" name="Group 10"/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73739" name="Freeform 11"/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/>
              <a:ahLst/>
              <a:cxnLst>
                <a:cxn ang="0">
                  <a:pos x="1587" y="1260"/>
                </a:cxn>
                <a:cxn ang="0">
                  <a:pos x="1420" y="1106"/>
                </a:cxn>
                <a:cxn ang="0">
                  <a:pos x="1331" y="477"/>
                </a:cxn>
                <a:cxn ang="0">
                  <a:pos x="2139" y="330"/>
                </a:cxn>
                <a:cxn ang="0">
                  <a:pos x="2177" y="203"/>
                </a:cxn>
                <a:cxn ang="0">
                  <a:pos x="2099" y="100"/>
                </a:cxn>
                <a:cxn ang="0">
                  <a:pos x="1276" y="211"/>
                </a:cxn>
                <a:cxn ang="0">
                  <a:pos x="1219" y="32"/>
                </a:cxn>
                <a:cxn ang="0">
                  <a:pos x="1085" y="0"/>
                </a:cxn>
                <a:cxn ang="0">
                  <a:pos x="958" y="28"/>
                </a:cxn>
                <a:cxn ang="0">
                  <a:pos x="888" y="106"/>
                </a:cxn>
                <a:cxn ang="0">
                  <a:pos x="937" y="285"/>
                </a:cxn>
                <a:cxn ang="0">
                  <a:pos x="660" y="441"/>
                </a:cxn>
                <a:cxn ang="0">
                  <a:pos x="983" y="473"/>
                </a:cxn>
                <a:cxn ang="0">
                  <a:pos x="1112" y="889"/>
                </a:cxn>
                <a:cxn ang="0">
                  <a:pos x="141" y="469"/>
                </a:cxn>
                <a:cxn ang="0">
                  <a:pos x="46" y="509"/>
                </a:cxn>
                <a:cxn ang="0">
                  <a:pos x="0" y="636"/>
                </a:cxn>
                <a:cxn ang="0">
                  <a:pos x="55" y="779"/>
                </a:cxn>
                <a:cxn ang="0">
                  <a:pos x="1139" y="1288"/>
                </a:cxn>
                <a:cxn ang="0">
                  <a:pos x="1378" y="1256"/>
                </a:cxn>
                <a:cxn ang="0">
                  <a:pos x="1570" y="1298"/>
                </a:cxn>
                <a:cxn ang="0">
                  <a:pos x="1587" y="1260"/>
                </a:cxn>
                <a:cxn ang="0">
                  <a:pos x="1587" y="1260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73740" name="Freeform 12"/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120" y="0"/>
                </a:cxn>
                <a:cxn ang="0">
                  <a:pos x="143" y="233"/>
                </a:cxn>
                <a:cxn ang="0">
                  <a:pos x="8" y="258"/>
                </a:cxn>
                <a:cxn ang="0">
                  <a:pos x="0" y="7"/>
                </a:cxn>
                <a:cxn ang="0">
                  <a:pos x="0" y="7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73741" name="Freeform 13"/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73742" name="Freeform 14"/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73743" name="Freeform 15"/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160" y="0"/>
                </a:cxn>
                <a:cxn ang="0">
                  <a:pos x="251" y="36"/>
                </a:cxn>
                <a:cxn ang="0">
                  <a:pos x="272" y="139"/>
                </a:cxn>
                <a:cxn ang="0">
                  <a:pos x="164" y="146"/>
                </a:cxn>
                <a:cxn ang="0">
                  <a:pos x="32" y="241"/>
                </a:cxn>
                <a:cxn ang="0">
                  <a:pos x="0" y="28"/>
                </a:cxn>
                <a:cxn ang="0">
                  <a:pos x="0" y="28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73744" name="Freeform 16"/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/>
              <a:ahLst/>
              <a:cxnLst>
                <a:cxn ang="0">
                  <a:pos x="152" y="4"/>
                </a:cxn>
                <a:cxn ang="0">
                  <a:pos x="152" y="224"/>
                </a:cxn>
                <a:cxn ang="0">
                  <a:pos x="0" y="8"/>
                </a:cxn>
                <a:cxn ang="0">
                  <a:pos x="72" y="0"/>
                </a:cxn>
                <a:cxn ang="0">
                  <a:pos x="152" y="4"/>
                </a:cxn>
                <a:cxn ang="0">
                  <a:pos x="152" y="4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73745" name="Freeform 17"/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/>
              <a:ahLst/>
              <a:cxnLst>
                <a:cxn ang="0">
                  <a:pos x="0" y="80"/>
                </a:cxn>
                <a:cxn ang="0">
                  <a:pos x="87" y="0"/>
                </a:cxn>
                <a:cxn ang="0">
                  <a:pos x="232" y="6"/>
                </a:cxn>
                <a:cxn ang="0">
                  <a:pos x="386" y="764"/>
                </a:cxn>
                <a:cxn ang="0">
                  <a:pos x="279" y="720"/>
                </a:cxn>
                <a:cxn ang="0">
                  <a:pos x="152" y="677"/>
                </a:cxn>
                <a:cxn ang="0">
                  <a:pos x="0" y="80"/>
                </a:cxn>
                <a:cxn ang="0">
                  <a:pos x="0" y="80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73746" name="Freeform 18"/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/>
              <a:ahLst/>
              <a:cxnLst>
                <a:cxn ang="0">
                  <a:pos x="692" y="0"/>
                </a:cxn>
                <a:cxn ang="0">
                  <a:pos x="0" y="106"/>
                </a:cxn>
                <a:cxn ang="0">
                  <a:pos x="28" y="348"/>
                </a:cxn>
                <a:cxn ang="0">
                  <a:pos x="715" y="237"/>
                </a:cxn>
                <a:cxn ang="0">
                  <a:pos x="728" y="43"/>
                </a:cxn>
                <a:cxn ang="0">
                  <a:pos x="692" y="0"/>
                </a:cxn>
                <a:cxn ang="0">
                  <a:pos x="692" y="0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73747" name="Freeform 19"/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/>
              <a:ahLst/>
              <a:cxnLst>
                <a:cxn ang="0">
                  <a:pos x="272" y="0"/>
                </a:cxn>
                <a:cxn ang="0">
                  <a:pos x="0" y="78"/>
                </a:cxn>
                <a:cxn ang="0">
                  <a:pos x="312" y="135"/>
                </a:cxn>
                <a:cxn ang="0">
                  <a:pos x="272" y="0"/>
                </a:cxn>
                <a:cxn ang="0">
                  <a:pos x="272" y="0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grpSp>
          <p:nvGrpSpPr>
            <p:cNvPr id="1060" name="Group 20"/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1061" name="Group 21"/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73750" name="Freeform 22"/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/>
                  <a:ahLst/>
                  <a:cxnLst>
                    <a:cxn ang="0">
                      <a:pos x="0" y="107"/>
                    </a:cxn>
                    <a:cxn ang="0">
                      <a:pos x="114" y="10"/>
                    </a:cxn>
                    <a:cxn ang="0">
                      <a:pos x="213" y="0"/>
                    </a:cxn>
                    <a:cxn ang="0">
                      <a:pos x="292" y="27"/>
                    </a:cxn>
                    <a:cxn ang="0">
                      <a:pos x="313" y="91"/>
                    </a:cxn>
                    <a:cxn ang="0">
                      <a:pos x="167" y="67"/>
                    </a:cxn>
                    <a:cxn ang="0">
                      <a:pos x="74" y="101"/>
                    </a:cxn>
                    <a:cxn ang="0">
                      <a:pos x="13" y="175"/>
                    </a:cxn>
                    <a:cxn ang="0">
                      <a:pos x="0" y="107"/>
                    </a:cxn>
                    <a:cxn ang="0">
                      <a:pos x="0" y="107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73751" name="Freeform 23"/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/>
                  <a:ahLst/>
                  <a:cxnLst>
                    <a:cxn ang="0">
                      <a:pos x="0" y="40"/>
                    </a:cxn>
                    <a:cxn ang="0">
                      <a:pos x="160" y="266"/>
                    </a:cxn>
                    <a:cxn ang="0">
                      <a:pos x="230" y="251"/>
                    </a:cxn>
                    <a:cxn ang="0">
                      <a:pos x="223" y="17"/>
                    </a:cxn>
                    <a:cxn ang="0">
                      <a:pos x="166" y="0"/>
                    </a:cxn>
                    <a:cxn ang="0">
                      <a:pos x="179" y="197"/>
                    </a:cxn>
                    <a:cxn ang="0">
                      <a:pos x="71" y="4"/>
                    </a:cxn>
                    <a:cxn ang="0">
                      <a:pos x="0" y="40"/>
                    </a:cxn>
                    <a:cxn ang="0">
                      <a:pos x="0" y="40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73752" name="Freeform 24"/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/>
                  <a:ahLst/>
                  <a:cxnLst>
                    <a:cxn ang="0">
                      <a:pos x="0" y="19"/>
                    </a:cxn>
                    <a:cxn ang="0">
                      <a:pos x="36" y="93"/>
                    </a:cxn>
                    <a:cxn ang="0">
                      <a:pos x="44" y="154"/>
                    </a:cxn>
                    <a:cxn ang="0">
                      <a:pos x="27" y="234"/>
                    </a:cxn>
                    <a:cxn ang="0">
                      <a:pos x="80" y="220"/>
                    </a:cxn>
                    <a:cxn ang="0">
                      <a:pos x="87" y="116"/>
                    </a:cxn>
                    <a:cxn ang="0">
                      <a:pos x="46" y="0"/>
                    </a:cxn>
                    <a:cxn ang="0">
                      <a:pos x="0" y="19"/>
                    </a:cxn>
                    <a:cxn ang="0">
                      <a:pos x="0" y="19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</p:grpSp>
          <p:sp>
            <p:nvSpPr>
              <p:cNvPr id="73753" name="Freeform 25"/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73754" name="Freeform 26"/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73755" name="Freeform 27"/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91" y="25"/>
                  </a:cxn>
                  <a:cxn ang="0">
                    <a:pos x="80" y="192"/>
                  </a:cxn>
                  <a:cxn ang="0">
                    <a:pos x="106" y="327"/>
                  </a:cxn>
                  <a:cxn ang="0">
                    <a:pos x="213" y="451"/>
                  </a:cxn>
                  <a:cxn ang="0">
                    <a:pos x="97" y="478"/>
                  </a:cxn>
                  <a:cxn ang="0">
                    <a:pos x="30" y="344"/>
                  </a:cxn>
                  <a:cxn ang="0">
                    <a:pos x="0" y="57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grpSp>
            <p:nvGrpSpPr>
              <p:cNvPr id="1065" name="Group 28"/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73757" name="Freeform 29"/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/>
                  <a:ahLst/>
                  <a:cxnLst>
                    <a:cxn ang="0">
                      <a:pos x="110" y="0"/>
                    </a:cxn>
                    <a:cxn ang="0">
                      <a:pos x="40" y="66"/>
                    </a:cxn>
                    <a:cxn ang="0">
                      <a:pos x="0" y="173"/>
                    </a:cxn>
                    <a:cxn ang="0">
                      <a:pos x="80" y="160"/>
                    </a:cxn>
                    <a:cxn ang="0">
                      <a:pos x="103" y="84"/>
                    </a:cxn>
                    <a:cxn ang="0">
                      <a:pos x="150" y="27"/>
                    </a:cxn>
                    <a:cxn ang="0">
                      <a:pos x="110" y="0"/>
                    </a:cxn>
                    <a:cxn ang="0">
                      <a:pos x="110" y="0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73758" name="Freeform 30"/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/>
                  <a:ahLst/>
                  <a:cxnLst>
                    <a:cxn ang="0">
                      <a:pos x="156" y="0"/>
                    </a:cxn>
                    <a:cxn ang="0">
                      <a:pos x="63" y="52"/>
                    </a:cxn>
                    <a:cxn ang="0">
                      <a:pos x="0" y="208"/>
                    </a:cxn>
                    <a:cxn ang="0">
                      <a:pos x="67" y="358"/>
                    </a:cxn>
                    <a:cxn ang="0">
                      <a:pos x="1182" y="867"/>
                    </a:cxn>
                    <a:cxn ang="0">
                      <a:pos x="1422" y="835"/>
                    </a:cxn>
                    <a:cxn ang="0">
                      <a:pos x="1616" y="880"/>
                    </a:cxn>
                    <a:cxn ang="0">
                      <a:pos x="1684" y="808"/>
                    </a:cxn>
                    <a:cxn ang="0">
                      <a:pos x="1502" y="664"/>
                    </a:cxn>
                    <a:cxn ang="0">
                      <a:pos x="1428" y="512"/>
                    </a:cxn>
                    <a:cxn ang="0">
                      <a:pos x="1369" y="527"/>
                    </a:cxn>
                    <a:cxn ang="0">
                      <a:pos x="1439" y="664"/>
                    </a:cxn>
                    <a:cxn ang="0">
                      <a:pos x="1578" y="810"/>
                    </a:cxn>
                    <a:cxn ang="0">
                      <a:pos x="1413" y="787"/>
                    </a:cxn>
                    <a:cxn ang="0">
                      <a:pos x="1219" y="814"/>
                    </a:cxn>
                    <a:cxn ang="0">
                      <a:pos x="1255" y="650"/>
                    </a:cxn>
                    <a:cxn ang="0">
                      <a:pos x="1338" y="538"/>
                    </a:cxn>
                    <a:cxn ang="0">
                      <a:pos x="1241" y="552"/>
                    </a:cxn>
                    <a:cxn ang="0">
                      <a:pos x="1165" y="658"/>
                    </a:cxn>
                    <a:cxn ang="0">
                      <a:pos x="1139" y="791"/>
                    </a:cxn>
                    <a:cxn ang="0">
                      <a:pos x="107" y="310"/>
                    </a:cxn>
                    <a:cxn ang="0">
                      <a:pos x="80" y="215"/>
                    </a:cxn>
                    <a:cxn ang="0">
                      <a:pos x="103" y="95"/>
                    </a:cxn>
                    <a:cxn ang="0">
                      <a:pos x="217" y="0"/>
                    </a:cxn>
                    <a:cxn ang="0">
                      <a:pos x="156" y="0"/>
                    </a:cxn>
                    <a:cxn ang="0">
                      <a:pos x="156" y="0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73759" name="Freeform 31"/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/>
                  <a:ahLst/>
                  <a:cxnLst>
                    <a:cxn ang="0">
                      <a:pos x="116" y="0"/>
                    </a:cxn>
                    <a:cxn ang="0">
                      <a:pos x="19" y="106"/>
                    </a:cxn>
                    <a:cxn ang="0">
                      <a:pos x="0" y="230"/>
                    </a:cxn>
                    <a:cxn ang="0">
                      <a:pos x="33" y="314"/>
                    </a:cxn>
                    <a:cxn ang="0">
                      <a:pos x="94" y="335"/>
                    </a:cxn>
                    <a:cxn ang="0">
                      <a:pos x="76" y="154"/>
                    </a:cxn>
                    <a:cxn ang="0">
                      <a:pos x="160" y="17"/>
                    </a:cxn>
                    <a:cxn ang="0">
                      <a:pos x="116" y="0"/>
                    </a:cxn>
                    <a:cxn ang="0">
                      <a:pos x="116" y="0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73760" name="Freeform 32"/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/>
                  <a:ahLst/>
                  <a:cxnLst>
                    <a:cxn ang="0">
                      <a:pos x="218" y="896"/>
                    </a:cxn>
                    <a:cxn ang="0">
                      <a:pos x="0" y="124"/>
                    </a:cxn>
                    <a:cxn ang="0">
                      <a:pos x="81" y="38"/>
                    </a:cxn>
                    <a:cxn ang="0">
                      <a:pos x="258" y="0"/>
                    </a:cxn>
                    <a:cxn ang="0">
                      <a:pos x="399" y="57"/>
                    </a:cxn>
                    <a:cxn ang="0">
                      <a:pos x="642" y="1188"/>
                    </a:cxn>
                    <a:cxn ang="0">
                      <a:pos x="555" y="1091"/>
                    </a:cxn>
                    <a:cxn ang="0">
                      <a:pos x="355" y="97"/>
                    </a:cxn>
                    <a:cxn ang="0">
                      <a:pos x="226" y="61"/>
                    </a:cxn>
                    <a:cxn ang="0">
                      <a:pos x="119" y="74"/>
                    </a:cxn>
                    <a:cxn ang="0">
                      <a:pos x="76" y="141"/>
                    </a:cxn>
                    <a:cxn ang="0">
                      <a:pos x="306" y="924"/>
                    </a:cxn>
                    <a:cxn ang="0">
                      <a:pos x="218" y="896"/>
                    </a:cxn>
                    <a:cxn ang="0">
                      <a:pos x="218" y="896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73761" name="Freeform 33"/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/>
                  <a:ahLst/>
                  <a:cxnLst>
                    <a:cxn ang="0">
                      <a:pos x="0" y="27"/>
                    </a:cxn>
                    <a:cxn ang="0">
                      <a:pos x="76" y="194"/>
                    </a:cxn>
                    <a:cxn ang="0">
                      <a:pos x="113" y="318"/>
                    </a:cxn>
                    <a:cxn ang="0">
                      <a:pos x="116" y="504"/>
                    </a:cxn>
                    <a:cxn ang="0">
                      <a:pos x="192" y="504"/>
                    </a:cxn>
                    <a:cxn ang="0">
                      <a:pos x="187" y="360"/>
                    </a:cxn>
                    <a:cxn ang="0">
                      <a:pos x="162" y="208"/>
                    </a:cxn>
                    <a:cxn ang="0">
                      <a:pos x="99" y="59"/>
                    </a:cxn>
                    <a:cxn ang="0">
                      <a:pos x="63" y="0"/>
                    </a:cxn>
                    <a:cxn ang="0">
                      <a:pos x="0" y="27"/>
                    </a:cxn>
                    <a:cxn ang="0">
                      <a:pos x="0" y="27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73762" name="Freeform 34"/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/>
                  <a:ahLst/>
                  <a:cxnLst>
                    <a:cxn ang="0">
                      <a:pos x="297" y="0"/>
                    </a:cxn>
                    <a:cxn ang="0">
                      <a:pos x="257" y="17"/>
                    </a:cxn>
                    <a:cxn ang="0">
                      <a:pos x="253" y="66"/>
                    </a:cxn>
                    <a:cxn ang="0">
                      <a:pos x="0" y="169"/>
                    </a:cxn>
                    <a:cxn ang="0">
                      <a:pos x="0" y="222"/>
                    </a:cxn>
                    <a:cxn ang="0">
                      <a:pos x="284" y="226"/>
                    </a:cxn>
                    <a:cxn ang="0">
                      <a:pos x="320" y="269"/>
                    </a:cxn>
                    <a:cxn ang="0">
                      <a:pos x="390" y="266"/>
                    </a:cxn>
                    <a:cxn ang="0">
                      <a:pos x="383" y="190"/>
                    </a:cxn>
                    <a:cxn ang="0">
                      <a:pos x="116" y="176"/>
                    </a:cxn>
                    <a:cxn ang="0">
                      <a:pos x="333" y="89"/>
                    </a:cxn>
                    <a:cxn ang="0">
                      <a:pos x="297" y="0"/>
                    </a:cxn>
                    <a:cxn ang="0">
                      <a:pos x="297" y="0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73763" name="Freeform 35"/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/>
                  <a:ahLst/>
                  <a:cxnLst>
                    <a:cxn ang="0">
                      <a:pos x="0" y="131"/>
                    </a:cxn>
                    <a:cxn ang="0">
                      <a:pos x="863" y="0"/>
                    </a:cxn>
                    <a:cxn ang="0">
                      <a:pos x="926" y="78"/>
                    </a:cxn>
                    <a:cxn ang="0">
                      <a:pos x="941" y="181"/>
                    </a:cxn>
                    <a:cxn ang="0">
                      <a:pos x="903" y="282"/>
                    </a:cxn>
                    <a:cxn ang="0">
                      <a:pos x="57" y="424"/>
                    </a:cxn>
                    <a:cxn ang="0">
                      <a:pos x="53" y="384"/>
                    </a:cxn>
                    <a:cxn ang="0">
                      <a:pos x="863" y="242"/>
                    </a:cxn>
                    <a:cxn ang="0">
                      <a:pos x="893" y="145"/>
                    </a:cxn>
                    <a:cxn ang="0">
                      <a:pos x="840" y="57"/>
                    </a:cxn>
                    <a:cxn ang="0">
                      <a:pos x="0" y="185"/>
                    </a:cxn>
                    <a:cxn ang="0">
                      <a:pos x="0" y="131"/>
                    </a:cxn>
                    <a:cxn ang="0">
                      <a:pos x="0" y="131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73764" name="Freeform 36"/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/>
                  <a:ahLst/>
                  <a:cxnLst>
                    <a:cxn ang="0">
                      <a:pos x="0" y="126"/>
                    </a:cxn>
                    <a:cxn ang="0">
                      <a:pos x="66" y="173"/>
                    </a:cxn>
                    <a:cxn ang="0">
                      <a:pos x="222" y="166"/>
                    </a:cxn>
                    <a:cxn ang="0">
                      <a:pos x="418" y="116"/>
                    </a:cxn>
                    <a:cxn ang="0">
                      <a:pos x="488" y="42"/>
                    </a:cxn>
                    <a:cxn ang="0">
                      <a:pos x="443" y="2"/>
                    </a:cxn>
                    <a:cxn ang="0">
                      <a:pos x="253" y="0"/>
                    </a:cxn>
                    <a:cxn ang="0">
                      <a:pos x="110" y="12"/>
                    </a:cxn>
                    <a:cxn ang="0">
                      <a:pos x="15" y="76"/>
                    </a:cxn>
                    <a:cxn ang="0">
                      <a:pos x="112" y="95"/>
                    </a:cxn>
                    <a:cxn ang="0">
                      <a:pos x="275" y="53"/>
                    </a:cxn>
                    <a:cxn ang="0">
                      <a:pos x="416" y="53"/>
                    </a:cxn>
                    <a:cxn ang="0">
                      <a:pos x="268" y="110"/>
                    </a:cxn>
                    <a:cxn ang="0">
                      <a:pos x="142" y="126"/>
                    </a:cxn>
                    <a:cxn ang="0">
                      <a:pos x="0" y="126"/>
                    </a:cxn>
                    <a:cxn ang="0">
                      <a:pos x="0" y="126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</p:grpSp>
        </p:grpSp>
      </p:grpSp>
      <p:grpSp>
        <p:nvGrpSpPr>
          <p:cNvPr id="1035" name="Group 37"/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73766" name="Freeform 38"/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73767" name="Freeform 39"/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</p:grpSp>
      <p:grpSp>
        <p:nvGrpSpPr>
          <p:cNvPr id="1036" name="Group 40"/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1037" name="Group 41"/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73770" name="Freeform 42"/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/>
                <a:ahLst/>
                <a:cxnLst>
                  <a:cxn ang="0">
                    <a:pos x="123" y="9"/>
                  </a:cxn>
                  <a:cxn ang="0">
                    <a:pos x="131" y="342"/>
                  </a:cxn>
                  <a:cxn ang="0">
                    <a:pos x="0" y="806"/>
                  </a:cxn>
                  <a:cxn ang="0">
                    <a:pos x="79" y="789"/>
                  </a:cxn>
                  <a:cxn ang="0">
                    <a:pos x="218" y="376"/>
                  </a:cxn>
                  <a:cxn ang="0">
                    <a:pos x="245" y="0"/>
                  </a:cxn>
                  <a:cxn ang="0">
                    <a:pos x="123" y="9"/>
                  </a:cxn>
                  <a:cxn ang="0">
                    <a:pos x="123" y="9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grpSp>
            <p:nvGrpSpPr>
              <p:cNvPr id="1040" name="Group 43"/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73772" name="Freeform 44"/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98" y="184"/>
                    </a:cxn>
                    <a:cxn ang="0">
                      <a:pos x="500" y="349"/>
                    </a:cxn>
                    <a:cxn ang="0">
                      <a:pos x="604" y="140"/>
                    </a:cxn>
                    <a:cxn ang="0">
                      <a:pos x="359" y="9"/>
                    </a:cxn>
                    <a:cxn ang="0">
                      <a:pos x="464" y="184"/>
                    </a:cxn>
                    <a:cxn ang="0">
                      <a:pos x="131" y="17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73773" name="Freeform 45"/>
                <p:cNvSpPr>
                  <a:spLocks/>
                </p:cNvSpPr>
                <p:nvPr userDrawn="1"/>
              </p:nvSpPr>
              <p:spPr bwMode="auto">
                <a:xfrm rot="-3172564">
                  <a:off x="5055" y="325"/>
                  <a:ext cx="269" cy="438"/>
                </a:xfrm>
                <a:custGeom>
                  <a:avLst/>
                  <a:gdLst/>
                  <a:ahLst/>
                  <a:cxnLst>
                    <a:cxn ang="0">
                      <a:pos x="741" y="129"/>
                    </a:cxn>
                    <a:cxn ang="0">
                      <a:pos x="485" y="352"/>
                    </a:cxn>
                    <a:cxn ang="0">
                      <a:pos x="163" y="762"/>
                    </a:cxn>
                    <a:cxn ang="0">
                      <a:pos x="0" y="1101"/>
                    </a:cxn>
                    <a:cxn ang="0">
                      <a:pos x="59" y="1230"/>
                    </a:cxn>
                    <a:cxn ang="0">
                      <a:pos x="262" y="1201"/>
                    </a:cxn>
                    <a:cxn ang="0">
                      <a:pos x="578" y="914"/>
                    </a:cxn>
                    <a:cxn ang="0">
                      <a:pos x="876" y="534"/>
                    </a:cxn>
                    <a:cxn ang="0">
                      <a:pos x="1034" y="270"/>
                    </a:cxn>
                    <a:cxn ang="0">
                      <a:pos x="1064" y="84"/>
                    </a:cxn>
                    <a:cxn ang="0">
                      <a:pos x="977" y="0"/>
                    </a:cxn>
                    <a:cxn ang="0">
                      <a:pos x="836" y="65"/>
                    </a:cxn>
                    <a:cxn ang="0">
                      <a:pos x="969" y="107"/>
                    </a:cxn>
                    <a:cxn ang="0">
                      <a:pos x="876" y="352"/>
                    </a:cxn>
                    <a:cxn ang="0">
                      <a:pos x="690" y="656"/>
                    </a:cxn>
                    <a:cxn ang="0">
                      <a:pos x="350" y="1008"/>
                    </a:cxn>
                    <a:cxn ang="0">
                      <a:pos x="116" y="1114"/>
                    </a:cxn>
                    <a:cxn ang="0">
                      <a:pos x="135" y="943"/>
                    </a:cxn>
                    <a:cxn ang="0">
                      <a:pos x="437" y="504"/>
                    </a:cxn>
                    <a:cxn ang="0">
                      <a:pos x="831" y="118"/>
                    </a:cxn>
                    <a:cxn ang="0">
                      <a:pos x="741" y="129"/>
                    </a:cxn>
                    <a:cxn ang="0">
                      <a:pos x="741" y="129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73774" name="Freeform 46"/>
                <p:cNvSpPr>
                  <a:spLocks/>
                </p:cNvSpPr>
                <p:nvPr userDrawn="1"/>
              </p:nvSpPr>
              <p:spPr bwMode="auto">
                <a:xfrm rot="-3172564">
                  <a:off x="4865" y="175"/>
                  <a:ext cx="505" cy="898"/>
                </a:xfrm>
                <a:custGeom>
                  <a:avLst/>
                  <a:gdLst/>
                  <a:ahLst/>
                  <a:cxnLst>
                    <a:cxn ang="0">
                      <a:pos x="1941" y="0"/>
                    </a:cxn>
                    <a:cxn ang="0">
                      <a:pos x="0" y="2521"/>
                    </a:cxn>
                    <a:cxn ang="0">
                      <a:pos x="192" y="2450"/>
                    </a:cxn>
                    <a:cxn ang="0">
                      <a:pos x="2002" y="61"/>
                    </a:cxn>
                    <a:cxn ang="0">
                      <a:pos x="1941" y="0"/>
                    </a:cxn>
                    <a:cxn ang="0">
                      <a:pos x="1941" y="0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73775" name="Freeform 47"/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/>
                  <a:ahLst/>
                  <a:cxnLst>
                    <a:cxn ang="0">
                      <a:pos x="95" y="2844"/>
                    </a:cxn>
                    <a:cxn ang="0">
                      <a:pos x="394" y="2834"/>
                    </a:cxn>
                    <a:cxn ang="0">
                      <a:pos x="821" y="3009"/>
                    </a:cxn>
                    <a:cxn ang="0">
                      <a:pos x="681" y="2817"/>
                    </a:cxn>
                    <a:cxn ang="0">
                      <a:pos x="367" y="2703"/>
                    </a:cxn>
                    <a:cxn ang="0">
                      <a:pos x="637" y="2720"/>
                    </a:cxn>
                    <a:cxn ang="0">
                      <a:pos x="979" y="2870"/>
                    </a:cxn>
                    <a:cxn ang="0">
                      <a:pos x="2859" y="420"/>
                    </a:cxn>
                    <a:cxn ang="0">
                      <a:pos x="2578" y="148"/>
                    </a:cxn>
                    <a:cxn ang="0">
                      <a:pos x="2308" y="0"/>
                    </a:cxn>
                    <a:cxn ang="0">
                      <a:pos x="2692" y="78"/>
                    </a:cxn>
                    <a:cxn ang="0">
                      <a:pos x="3007" y="428"/>
                    </a:cxn>
                    <a:cxn ang="0">
                      <a:pos x="831" y="3273"/>
                    </a:cxn>
                    <a:cxn ang="0">
                      <a:pos x="481" y="3412"/>
                    </a:cxn>
                    <a:cxn ang="0">
                      <a:pos x="105" y="3771"/>
                    </a:cxn>
                    <a:cxn ang="0">
                      <a:pos x="0" y="3667"/>
                    </a:cxn>
                    <a:cxn ang="0">
                      <a:pos x="131" y="3631"/>
                    </a:cxn>
                    <a:cxn ang="0">
                      <a:pos x="376" y="3385"/>
                    </a:cxn>
                    <a:cxn ang="0">
                      <a:pos x="165" y="3273"/>
                    </a:cxn>
                    <a:cxn ang="0">
                      <a:pos x="165" y="3176"/>
                    </a:cxn>
                    <a:cxn ang="0">
                      <a:pos x="411" y="3298"/>
                    </a:cxn>
                    <a:cxn ang="0">
                      <a:pos x="411" y="3186"/>
                    </a:cxn>
                    <a:cxn ang="0">
                      <a:pos x="603" y="3220"/>
                    </a:cxn>
                    <a:cxn ang="0">
                      <a:pos x="428" y="3079"/>
                    </a:cxn>
                    <a:cxn ang="0">
                      <a:pos x="629" y="3062"/>
                    </a:cxn>
                    <a:cxn ang="0">
                      <a:pos x="95" y="2844"/>
                    </a:cxn>
                    <a:cxn ang="0">
                      <a:pos x="95" y="2844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73776" name="Freeform 48"/>
                <p:cNvSpPr>
                  <a:spLocks/>
                </p:cNvSpPr>
                <p:nvPr userDrawn="1"/>
              </p:nvSpPr>
              <p:spPr bwMode="auto">
                <a:xfrm rot="-3172564">
                  <a:off x="5304" y="890"/>
                  <a:ext cx="169" cy="122"/>
                </a:xfrm>
                <a:custGeom>
                  <a:avLst/>
                  <a:gdLst/>
                  <a:ahLst/>
                  <a:cxnLst>
                    <a:cxn ang="0">
                      <a:pos x="0" y="80"/>
                    </a:cxn>
                    <a:cxn ang="0">
                      <a:pos x="255" y="106"/>
                    </a:cxn>
                    <a:cxn ang="0">
                      <a:pos x="639" y="342"/>
                    </a:cxn>
                    <a:cxn ang="0">
                      <a:pos x="673" y="289"/>
                    </a:cxn>
                    <a:cxn ang="0">
                      <a:pos x="447" y="114"/>
                    </a:cxn>
                    <a:cxn ang="0">
                      <a:pos x="26" y="0"/>
                    </a:cxn>
                    <a:cxn ang="0">
                      <a:pos x="0" y="80"/>
                    </a:cxn>
                    <a:cxn ang="0">
                      <a:pos x="0" y="80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73777" name="Freeform 49"/>
                <p:cNvSpPr>
                  <a:spLocks/>
                </p:cNvSpPr>
                <p:nvPr userDrawn="1"/>
              </p:nvSpPr>
              <p:spPr bwMode="auto">
                <a:xfrm rot="-3172564">
                  <a:off x="5253" y="799"/>
                  <a:ext cx="181" cy="144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40" y="148"/>
                    </a:cxn>
                    <a:cxn ang="0">
                      <a:pos x="638" y="403"/>
                    </a:cxn>
                    <a:cxn ang="0">
                      <a:pos x="716" y="296"/>
                    </a:cxn>
                    <a:cxn ang="0">
                      <a:pos x="420" y="114"/>
                    </a:cxn>
                    <a:cxn ang="0">
                      <a:pos x="70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73778" name="Freeform 50"/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16" y="139"/>
                    </a:cxn>
                    <a:cxn ang="0">
                      <a:pos x="649" y="411"/>
                    </a:cxn>
                    <a:cxn ang="0">
                      <a:pos x="717" y="314"/>
                    </a:cxn>
                    <a:cxn ang="0">
                      <a:pos x="394" y="87"/>
                    </a:cxn>
                    <a:cxn ang="0">
                      <a:pos x="54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73779" name="Freeform 51"/>
                <p:cNvSpPr>
                  <a:spLocks/>
                </p:cNvSpPr>
                <p:nvPr userDrawn="1"/>
              </p:nvSpPr>
              <p:spPr bwMode="auto">
                <a:xfrm rot="-3172564">
                  <a:off x="4954" y="135"/>
                  <a:ext cx="179" cy="138"/>
                </a:xfrm>
                <a:custGeom>
                  <a:avLst/>
                  <a:gdLst/>
                  <a:ahLst/>
                  <a:cxnLst>
                    <a:cxn ang="0">
                      <a:pos x="0" y="88"/>
                    </a:cxn>
                    <a:cxn ang="0">
                      <a:pos x="272" y="131"/>
                    </a:cxn>
                    <a:cxn ang="0">
                      <a:pos x="665" y="386"/>
                    </a:cxn>
                    <a:cxn ang="0">
                      <a:pos x="709" y="308"/>
                    </a:cxn>
                    <a:cxn ang="0">
                      <a:pos x="306" y="53"/>
                    </a:cxn>
                    <a:cxn ang="0">
                      <a:pos x="43" y="0"/>
                    </a:cxn>
                    <a:cxn ang="0">
                      <a:pos x="0" y="88"/>
                    </a:cxn>
                    <a:cxn ang="0">
                      <a:pos x="0" y="88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</p:grpSp>
        </p:grpSp>
        <p:sp>
          <p:nvSpPr>
            <p:cNvPr id="73780" name="Line 52"/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7" r:id="rId1"/>
    <p:sldLayoutId id="2147483777" r:id="rId2"/>
    <p:sldLayoutId id="2147483778" r:id="rId3"/>
    <p:sldLayoutId id="2147483779" r:id="rId4"/>
    <p:sldLayoutId id="2147483780" r:id="rId5"/>
    <p:sldLayoutId id="2147483781" r:id="rId6"/>
    <p:sldLayoutId id="2147483782" r:id="rId7"/>
    <p:sldLayoutId id="2147483783" r:id="rId8"/>
    <p:sldLayoutId id="2147483784" r:id="rId9"/>
    <p:sldLayoutId id="2147483785" r:id="rId10"/>
    <p:sldLayoutId id="2147483786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3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37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737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737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737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737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1" grpId="0"/>
      <p:bldP spid="73732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373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73732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373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73732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373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73732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373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73732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373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73732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>
          <a:xfrm>
            <a:off x="642938" y="214313"/>
            <a:ext cx="7457454" cy="1600200"/>
          </a:xfrm>
        </p:spPr>
        <p:txBody>
          <a:bodyPr/>
          <a:lstStyle/>
          <a:p>
            <a:r>
              <a:rPr lang="cs-CZ" b="1" dirty="0" smtClean="0"/>
              <a:t>Řízení inovací</a:t>
            </a:r>
          </a:p>
        </p:txBody>
      </p:sp>
      <p:sp>
        <p:nvSpPr>
          <p:cNvPr id="409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 smtClean="0"/>
          </a:p>
          <a:p>
            <a:pPr marL="0" indent="0" algn="ctr">
              <a:buNone/>
            </a:pPr>
            <a:r>
              <a:rPr lang="cs-CZ" dirty="0" smtClean="0"/>
              <a:t>Ing. Žaneta </a:t>
            </a:r>
            <a:r>
              <a:rPr lang="cs-CZ" dirty="0" err="1" smtClean="0"/>
              <a:t>Rylková</a:t>
            </a:r>
            <a:r>
              <a:rPr lang="cs-CZ" dirty="0" smtClean="0"/>
              <a:t>, Ph.D.</a:t>
            </a:r>
          </a:p>
          <a:p>
            <a:endParaRPr lang="cs-CZ" dirty="0"/>
          </a:p>
          <a:p>
            <a:pPr marL="457200" lvl="1" indent="0" algn="ctr">
              <a:buNone/>
            </a:pPr>
            <a:r>
              <a:rPr lang="cs-CZ" sz="2400" dirty="0" smtClean="0"/>
              <a:t>Konzultační hodiny: B303</a:t>
            </a:r>
          </a:p>
          <a:p>
            <a:pPr marL="457200" lvl="1" indent="0" algn="ctr">
              <a:buNone/>
            </a:pPr>
            <a:r>
              <a:rPr lang="cs-CZ" sz="1800" dirty="0" smtClean="0"/>
              <a:t>Úterý: 10:00 – 11:00</a:t>
            </a:r>
          </a:p>
          <a:p>
            <a:pPr marL="914400" lvl="2" indent="0">
              <a:buNone/>
            </a:pPr>
            <a:endParaRPr lang="cs-CZ" sz="1800" dirty="0" smtClean="0"/>
          </a:p>
        </p:txBody>
      </p:sp>
    </p:spTree>
    <p:extLst>
      <p:ext uri="{BB962C8B-B14F-4D97-AF65-F5344CB8AC3E}">
        <p14:creationId xmlns:p14="http://schemas.microsoft.com/office/powerpoint/2010/main" val="2157766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Struktura přednášek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Úvodní informace a struktura předmětu</a:t>
            </a:r>
          </a:p>
          <a:p>
            <a:r>
              <a:rPr lang="cs-CZ" dirty="0" smtClean="0"/>
              <a:t>Úspěch podniku</a:t>
            </a:r>
          </a:p>
          <a:p>
            <a:r>
              <a:rPr lang="cs-CZ" dirty="0" smtClean="0"/>
              <a:t>Top 10 témat inovací a podnikání</a:t>
            </a:r>
          </a:p>
          <a:p>
            <a:r>
              <a:rPr lang="cs-CZ" dirty="0" smtClean="0"/>
              <a:t>Porozumění inovacím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Struktura přednášek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Inovační strategie</a:t>
            </a:r>
          </a:p>
          <a:p>
            <a:r>
              <a:rPr lang="cs-CZ" dirty="0" smtClean="0"/>
              <a:t>Determinanty organizační kreativity a inovací</a:t>
            </a:r>
          </a:p>
          <a:p>
            <a:r>
              <a:rPr lang="cs-CZ" dirty="0" smtClean="0"/>
              <a:t>Řízení inovací</a:t>
            </a:r>
          </a:p>
          <a:p>
            <a:r>
              <a:rPr lang="cs-CZ" dirty="0" smtClean="0"/>
              <a:t>Podpora inovací dokumenty</a:t>
            </a:r>
          </a:p>
          <a:p>
            <a:r>
              <a:rPr lang="cs-CZ" dirty="0" smtClean="0"/>
              <a:t>Velikonoce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Struktura přednášek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0" y="1412776"/>
            <a:ext cx="7696200" cy="4392488"/>
          </a:xfrm>
        </p:spPr>
        <p:txBody>
          <a:bodyPr/>
          <a:lstStyle/>
          <a:p>
            <a:pPr>
              <a:buNone/>
            </a:pPr>
            <a:endParaRPr lang="cs-CZ" dirty="0" smtClean="0"/>
          </a:p>
          <a:p>
            <a:r>
              <a:rPr lang="cs-CZ" dirty="0" smtClean="0"/>
              <a:t>Infrastruktura a podpora inovací</a:t>
            </a:r>
          </a:p>
          <a:p>
            <a:r>
              <a:rPr lang="cs-CZ" dirty="0" smtClean="0"/>
              <a:t>Nefinanční podpora a inovační podnikání</a:t>
            </a:r>
          </a:p>
          <a:p>
            <a:r>
              <a:rPr lang="cs-CZ" dirty="0" smtClean="0"/>
              <a:t>Duševní majetek a jeho ochrana</a:t>
            </a:r>
          </a:p>
          <a:p>
            <a:r>
              <a:rPr lang="cs-CZ" dirty="0" smtClean="0"/>
              <a:t>Opakování učiva</a:t>
            </a:r>
          </a:p>
          <a:p>
            <a:pPr marL="0" indent="0"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0" y="1412776"/>
            <a:ext cx="7696200" cy="4392488"/>
          </a:xfrm>
        </p:spPr>
        <p:txBody>
          <a:bodyPr/>
          <a:lstStyle/>
          <a:p>
            <a:pPr>
              <a:buNone/>
            </a:pPr>
            <a:endParaRPr lang="cs-CZ" dirty="0" smtClean="0"/>
          </a:p>
          <a:p>
            <a:r>
              <a:rPr lang="cs-CZ" b="1" dirty="0"/>
              <a:t>Další informace k výuce budou poskytovány průběžně v </a:t>
            </a:r>
            <a:r>
              <a:rPr lang="cs-CZ" b="1" dirty="0" smtClean="0"/>
              <a:t>Informačním systému </a:t>
            </a:r>
            <a:r>
              <a:rPr lang="cs-CZ" b="1" dirty="0"/>
              <a:t>OPF.</a:t>
            </a:r>
          </a:p>
          <a:p>
            <a:pPr marL="0" indent="0">
              <a:buNone/>
            </a:pP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66221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188368"/>
          </a:xfrm>
        </p:spPr>
        <p:txBody>
          <a:bodyPr/>
          <a:lstStyle/>
          <a:p>
            <a:r>
              <a:rPr lang="cs-CZ" b="1" dirty="0" smtClean="0"/>
              <a:t>Inovace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0" y="1412776"/>
            <a:ext cx="7696200" cy="4392488"/>
          </a:xfrm>
        </p:spPr>
        <p:txBody>
          <a:bodyPr/>
          <a:lstStyle/>
          <a:p>
            <a:r>
              <a:rPr lang="cs-CZ" dirty="0" smtClean="0"/>
              <a:t>Flexibilní, inovativní organizace mohou přežít ve světě, který se vyznačuje neustálými výzvami a změnami.</a:t>
            </a:r>
          </a:p>
          <a:p>
            <a:r>
              <a:rPr lang="cs-CZ" dirty="0" smtClean="0"/>
              <a:t>Inovace – duše podnikání</a:t>
            </a:r>
          </a:p>
          <a:p>
            <a:r>
              <a:rPr lang="cs-CZ" dirty="0" smtClean="0"/>
              <a:t>Základním cílem inovace je vytvářet hodnotu pro podnikání.</a:t>
            </a:r>
          </a:p>
          <a:p>
            <a:r>
              <a:rPr lang="cs-CZ" dirty="0" err="1" smtClean="0"/>
              <a:t>Schumpeter</a:t>
            </a:r>
            <a:r>
              <a:rPr lang="cs-CZ" dirty="0" smtClean="0"/>
              <a:t> (1883 – 1950) – průkopník teorie inovací.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94033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188368"/>
          </a:xfrm>
        </p:spPr>
        <p:txBody>
          <a:bodyPr/>
          <a:lstStyle/>
          <a:p>
            <a:r>
              <a:rPr lang="cs-CZ" b="1" dirty="0" smtClean="0"/>
              <a:t>Inovace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0" y="1412776"/>
            <a:ext cx="7696200" cy="4392488"/>
          </a:xfrm>
        </p:spPr>
        <p:txBody>
          <a:bodyPr/>
          <a:lstStyle/>
          <a:p>
            <a:r>
              <a:rPr lang="cs-CZ" dirty="0" err="1" smtClean="0"/>
              <a:t>Schumpeter</a:t>
            </a:r>
            <a:r>
              <a:rPr lang="cs-CZ" dirty="0" smtClean="0"/>
              <a:t> – inovace je vytváření nových kombinací, k inovaci může dojít ve fázi výroby, inovace neprobíhají pouze v laboratoři.</a:t>
            </a:r>
          </a:p>
          <a:p>
            <a:r>
              <a:rPr lang="cs-CZ" dirty="0" smtClean="0"/>
              <a:t>Inovace znamená proces uvedení jakékoli myšlenky řešení problému do praxe.</a:t>
            </a:r>
          </a:p>
        </p:txBody>
      </p:sp>
    </p:spTree>
    <p:extLst>
      <p:ext uri="{BB962C8B-B14F-4D97-AF65-F5344CB8AC3E}">
        <p14:creationId xmlns:p14="http://schemas.microsoft.com/office/powerpoint/2010/main" val="1805593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188368"/>
          </a:xfrm>
        </p:spPr>
        <p:txBody>
          <a:bodyPr/>
          <a:lstStyle/>
          <a:p>
            <a:r>
              <a:rPr lang="cs-CZ" b="1" dirty="0" smtClean="0"/>
              <a:t>Inovace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0" y="1412776"/>
            <a:ext cx="7696200" cy="4392488"/>
          </a:xfrm>
        </p:spPr>
        <p:txBody>
          <a:bodyPr/>
          <a:lstStyle/>
          <a:p>
            <a:r>
              <a:rPr lang="cs-CZ" dirty="0" smtClean="0"/>
              <a:t>Je nutná, protože nemůžeme očekávat, že nashromážděné schopnosti, dovednosti, znalosti, produkty, služby, struktura podniku současnosti budou i nadále vyhovující.</a:t>
            </a:r>
          </a:p>
          <a:p>
            <a:r>
              <a:rPr lang="cs-CZ" dirty="0" smtClean="0"/>
              <a:t>Znamená zdokonalení stávajících produktů, procesů, hledání nových způsobů, opuštění starých způsobů.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84209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188368"/>
          </a:xfrm>
        </p:spPr>
        <p:txBody>
          <a:bodyPr/>
          <a:lstStyle/>
          <a:p>
            <a:r>
              <a:rPr lang="cs-CZ" b="1" dirty="0" smtClean="0"/>
              <a:t>Inovace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0" y="1412776"/>
            <a:ext cx="7696200" cy="4392488"/>
          </a:xfrm>
        </p:spPr>
        <p:txBody>
          <a:bodyPr/>
          <a:lstStyle/>
          <a:p>
            <a:r>
              <a:rPr lang="cs-CZ" dirty="0" smtClean="0"/>
              <a:t>Činnosti a procesy vytváření a implementace nových znalostí za účelem výroby charakteristických produktů, služeb a procesů, které různými způsoby uspokojí potřeby a preference zákazníků, jakož i propracovanější procesy, struktury a technologie takovým způsobem, který může přinést prosperitu jednotlivci, skupinám a do celé společnosti.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8179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188368"/>
          </a:xfrm>
        </p:spPr>
        <p:txBody>
          <a:bodyPr/>
          <a:lstStyle/>
          <a:p>
            <a:r>
              <a:rPr lang="cs-CZ" b="1" dirty="0" smtClean="0"/>
              <a:t>Inovace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0" y="1412776"/>
            <a:ext cx="7696200" cy="4392488"/>
          </a:xfrm>
        </p:spPr>
        <p:txBody>
          <a:bodyPr/>
          <a:lstStyle/>
          <a:p>
            <a:r>
              <a:rPr lang="cs-CZ" dirty="0" smtClean="0"/>
              <a:t>Radikální, průlomové, inkrementální inovace</a:t>
            </a:r>
          </a:p>
          <a:p>
            <a:r>
              <a:rPr lang="cs-CZ" dirty="0" smtClean="0"/>
              <a:t>Radikální inovace vytvářejí překážky pro potenciální konkurenty.</a:t>
            </a:r>
          </a:p>
          <a:p>
            <a:r>
              <a:rPr lang="cs-CZ" dirty="0" smtClean="0"/>
              <a:t>Inkrementální inovace v zásadě modifikuje produkty, procesy.</a:t>
            </a:r>
          </a:p>
          <a:p>
            <a:r>
              <a:rPr lang="cs-CZ" dirty="0" smtClean="0"/>
              <a:t>Průlomové – změna v business modelu a </a:t>
            </a:r>
            <a:r>
              <a:rPr lang="cs-CZ" smtClean="0"/>
              <a:t>v technologii</a:t>
            </a:r>
            <a:endParaRPr lang="cs-CZ" dirty="0" smtClean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19055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188368"/>
          </a:xfrm>
        </p:spPr>
        <p:txBody>
          <a:bodyPr/>
          <a:lstStyle/>
          <a:p>
            <a:r>
              <a:rPr lang="cs-CZ" b="1" dirty="0" smtClean="0"/>
              <a:t>Inovace</a:t>
            </a:r>
            <a:endParaRPr lang="cs-CZ" b="1" dirty="0"/>
          </a:p>
        </p:txBody>
      </p:sp>
      <p:pic>
        <p:nvPicPr>
          <p:cNvPr id="1028" name="Picture 4" descr="Vývoj bezpečných břitů | Gillette Česká republik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828800"/>
            <a:ext cx="7992888" cy="45525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6582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>
          <a:xfrm>
            <a:off x="642938" y="214313"/>
            <a:ext cx="6870700" cy="1600200"/>
          </a:xfrm>
        </p:spPr>
        <p:txBody>
          <a:bodyPr/>
          <a:lstStyle/>
          <a:p>
            <a:r>
              <a:rPr lang="cs-CZ" b="1" smtClean="0"/>
              <a:t>Podmínky pro absolvování předmětu</a:t>
            </a:r>
          </a:p>
        </p:txBody>
      </p:sp>
      <p:sp>
        <p:nvSpPr>
          <p:cNvPr id="4099" name="Zástupný symbol pro obsah 2"/>
          <p:cNvSpPr>
            <a:spLocks noGrp="1"/>
          </p:cNvSpPr>
          <p:nvPr>
            <p:ph idx="1"/>
          </p:nvPr>
        </p:nvSpPr>
        <p:spPr>
          <a:xfrm>
            <a:off x="673820" y="2204864"/>
            <a:ext cx="7696200" cy="3657600"/>
          </a:xfrm>
        </p:spPr>
        <p:txBody>
          <a:bodyPr/>
          <a:lstStyle/>
          <a:p>
            <a:r>
              <a:rPr lang="cs-CZ" b="1" dirty="0" smtClean="0"/>
              <a:t>Seminární práce – odevzdaná do </a:t>
            </a:r>
            <a:r>
              <a:rPr lang="cs-CZ" b="1" dirty="0" err="1" smtClean="0"/>
              <a:t>Odevzdávárny</a:t>
            </a:r>
            <a:r>
              <a:rPr lang="cs-CZ" b="1" dirty="0" smtClean="0"/>
              <a:t> </a:t>
            </a:r>
            <a:r>
              <a:rPr lang="cs-CZ" dirty="0" smtClean="0"/>
              <a:t>(nejpozději týden před konáním zkouškového testu);</a:t>
            </a:r>
          </a:p>
          <a:p>
            <a:r>
              <a:rPr lang="cs-CZ" b="1" dirty="0" smtClean="0"/>
              <a:t>Zkouškový test</a:t>
            </a: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Hodnocení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Zkouškový test: 30 bodů</a:t>
            </a:r>
          </a:p>
          <a:p>
            <a:r>
              <a:rPr lang="cs-CZ" dirty="0" smtClean="0"/>
              <a:t>Seminární práce: 20 bodů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03011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Hodnocení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50 – 47 bodů: A</a:t>
            </a:r>
          </a:p>
          <a:p>
            <a:r>
              <a:rPr lang="cs-CZ" dirty="0" smtClean="0"/>
              <a:t>46 – 42 bodů: B</a:t>
            </a:r>
          </a:p>
          <a:p>
            <a:r>
              <a:rPr lang="cs-CZ" dirty="0" smtClean="0"/>
              <a:t>41 – 37 bodů: C</a:t>
            </a:r>
          </a:p>
          <a:p>
            <a:r>
              <a:rPr lang="cs-CZ" dirty="0" smtClean="0"/>
              <a:t>36 – 33 bodů: D</a:t>
            </a:r>
          </a:p>
          <a:p>
            <a:r>
              <a:rPr lang="cs-CZ" dirty="0" smtClean="0"/>
              <a:t>32 – 29 bodů: E</a:t>
            </a:r>
          </a:p>
        </p:txBody>
      </p:sp>
    </p:spTree>
    <p:extLst>
      <p:ext uri="{BB962C8B-B14F-4D97-AF65-F5344CB8AC3E}">
        <p14:creationId xmlns:p14="http://schemas.microsoft.com/office/powerpoint/2010/main" val="2924722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Zkouškový test</a:t>
            </a:r>
          </a:p>
        </p:txBody>
      </p:sp>
      <p:sp>
        <p:nvSpPr>
          <p:cNvPr id="5123" name="Zástupný symbol pro obsah 2"/>
          <p:cNvSpPr>
            <a:spLocks noGrp="1"/>
          </p:cNvSpPr>
          <p:nvPr>
            <p:ph idx="1"/>
          </p:nvPr>
        </p:nvSpPr>
        <p:spPr>
          <a:xfrm>
            <a:off x="323528" y="2420888"/>
            <a:ext cx="8568952" cy="3065512"/>
          </a:xfrm>
        </p:spPr>
        <p:txBody>
          <a:bodyPr/>
          <a:lstStyle/>
          <a:p>
            <a:r>
              <a:rPr lang="cs-CZ" dirty="0" err="1" smtClean="0"/>
              <a:t>Duháček</a:t>
            </a:r>
            <a:r>
              <a:rPr lang="cs-CZ" dirty="0" smtClean="0"/>
              <a:t> Šebestová, J., Zapletalová, Š., 2020., Řízení inovací (40 %)</a:t>
            </a:r>
          </a:p>
          <a:p>
            <a:r>
              <a:rPr lang="cs-CZ" dirty="0" smtClean="0"/>
              <a:t>Přednášky a informace ze seminářů (60 %)</a:t>
            </a:r>
          </a:p>
          <a:p>
            <a:pPr marL="0" indent="0">
              <a:buNone/>
            </a:pPr>
            <a:endParaRPr lang="cs-CZ" dirty="0" smtClean="0"/>
          </a:p>
          <a:p>
            <a:endParaRPr lang="cs-CZ" sz="2800" dirty="0" smtClean="0"/>
          </a:p>
          <a:p>
            <a:r>
              <a:rPr lang="cs-CZ" sz="2800" dirty="0" smtClean="0"/>
              <a:t>Literatura dle </a:t>
            </a:r>
            <a:r>
              <a:rPr lang="cs-CZ" sz="2800" dirty="0"/>
              <a:t>akreditačního materiálu;</a:t>
            </a:r>
          </a:p>
          <a:p>
            <a:endParaRPr lang="cs-CZ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Zkouškový test</a:t>
            </a:r>
          </a:p>
        </p:txBody>
      </p:sp>
      <p:sp>
        <p:nvSpPr>
          <p:cNvPr id="5123" name="Zástupný symbol pro obsah 2"/>
          <p:cNvSpPr>
            <a:spLocks noGrp="1"/>
          </p:cNvSpPr>
          <p:nvPr>
            <p:ph idx="1"/>
          </p:nvPr>
        </p:nvSpPr>
        <p:spPr>
          <a:xfrm>
            <a:off x="323528" y="2420888"/>
            <a:ext cx="8568952" cy="3065512"/>
          </a:xfrm>
        </p:spPr>
        <p:txBody>
          <a:bodyPr/>
          <a:lstStyle/>
          <a:p>
            <a:pPr marL="0" indent="0" eaLnBrk="1" hangingPunct="1">
              <a:lnSpc>
                <a:spcPct val="110000"/>
              </a:lnSpc>
              <a:spcBef>
                <a:spcPct val="30000"/>
              </a:spcBef>
              <a:spcAft>
                <a:spcPct val="30000"/>
              </a:spcAft>
              <a:buClr>
                <a:schemeClr val="bg1"/>
              </a:buClr>
              <a:buSzPct val="200000"/>
              <a:buNone/>
              <a:tabLst>
                <a:tab pos="358775" algn="l"/>
                <a:tab pos="3949700" algn="l"/>
              </a:tabLst>
            </a:pPr>
            <a:r>
              <a:rPr lang="cs-CZ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Zkouškový test se bude konat prezenčně nebo online dle aktuálních opatření.</a:t>
            </a:r>
            <a:endParaRPr lang="cs-CZ" b="1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8144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919163"/>
          </a:xfrm>
        </p:spPr>
        <p:txBody>
          <a:bodyPr/>
          <a:lstStyle/>
          <a:p>
            <a:r>
              <a:rPr lang="cs-CZ" b="1" dirty="0" smtClean="0"/>
              <a:t>Seminární práce</a:t>
            </a:r>
          </a:p>
        </p:txBody>
      </p:sp>
      <p:sp>
        <p:nvSpPr>
          <p:cNvPr id="6147" name="Zástupný symbol pro obsah 2"/>
          <p:cNvSpPr>
            <a:spLocks noGrp="1"/>
          </p:cNvSpPr>
          <p:nvPr>
            <p:ph idx="1"/>
          </p:nvPr>
        </p:nvSpPr>
        <p:spPr>
          <a:xfrm>
            <a:off x="685800" y="1071563"/>
            <a:ext cx="7696200" cy="5214937"/>
          </a:xfrm>
        </p:spPr>
        <p:txBody>
          <a:bodyPr/>
          <a:lstStyle/>
          <a:p>
            <a:endParaRPr lang="cs-CZ" sz="2400" dirty="0" smtClean="0"/>
          </a:p>
          <a:p>
            <a:endParaRPr lang="cs-CZ" sz="2400" dirty="0"/>
          </a:p>
          <a:p>
            <a:endParaRPr lang="cs-CZ" sz="2400" dirty="0" smtClean="0"/>
          </a:p>
          <a:p>
            <a:endParaRPr lang="cs-CZ" sz="2400" dirty="0"/>
          </a:p>
          <a:p>
            <a:r>
              <a:rPr lang="cs-CZ" sz="2800" b="1" dirty="0" smtClean="0"/>
              <a:t>Zadaná témata seminárních prací budou k dispozici ve druhém výukovém týdnu v Informačním systému v Interaktivní osnově.</a:t>
            </a:r>
          </a:p>
          <a:p>
            <a:endParaRPr lang="cs-CZ" sz="2800" b="1" dirty="0"/>
          </a:p>
          <a:p>
            <a:endParaRPr lang="cs-CZ" sz="1200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Seminární 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Podoba seminární práce: min. 16 max. 26 stran</a:t>
            </a:r>
          </a:p>
          <a:p>
            <a:pPr lvl="1"/>
            <a:r>
              <a:rPr lang="cs-CZ" dirty="0" smtClean="0"/>
              <a:t>1. strana: Úvodní strana (téma práce, název předmětu, jméno, osobní číslo)</a:t>
            </a:r>
          </a:p>
          <a:p>
            <a:pPr lvl="1"/>
            <a:r>
              <a:rPr lang="cs-CZ" dirty="0" smtClean="0"/>
              <a:t>Obsah seminární práce</a:t>
            </a:r>
          </a:p>
          <a:p>
            <a:pPr lvl="1"/>
            <a:r>
              <a:rPr lang="cs-CZ" dirty="0" smtClean="0"/>
              <a:t>Strukturování textu do kapitol</a:t>
            </a:r>
          </a:p>
          <a:p>
            <a:pPr lvl="1"/>
            <a:r>
              <a:rPr lang="cs-CZ" dirty="0" smtClean="0"/>
              <a:t>Text práce – použít </a:t>
            </a:r>
            <a:r>
              <a:rPr lang="cs-CZ" dirty="0"/>
              <a:t>c</a:t>
            </a:r>
            <a:r>
              <a:rPr lang="cs-CZ" dirty="0" smtClean="0"/>
              <a:t>itace autorů dle pokynu děkana </a:t>
            </a:r>
          </a:p>
          <a:p>
            <a:pPr lvl="1"/>
            <a:r>
              <a:rPr lang="cs-CZ" dirty="0" smtClean="0"/>
              <a:t>26. strana: Zdroje literatury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30143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Seminární 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504" y="1828800"/>
            <a:ext cx="9036496" cy="3657600"/>
          </a:xfrm>
        </p:spPr>
        <p:txBody>
          <a:bodyPr/>
          <a:lstStyle/>
          <a:p>
            <a:r>
              <a:rPr lang="cs-CZ" dirty="0" smtClean="0"/>
              <a:t>Hodnocení:</a:t>
            </a:r>
          </a:p>
          <a:p>
            <a:pPr lvl="1"/>
            <a:r>
              <a:rPr lang="cs-CZ" dirty="0" smtClean="0"/>
              <a:t>15 </a:t>
            </a:r>
            <a:r>
              <a:rPr lang="cs-CZ" dirty="0"/>
              <a:t>bodů za naplnění </a:t>
            </a:r>
            <a:r>
              <a:rPr lang="cs-CZ" dirty="0" smtClean="0"/>
              <a:t>tématu práce (obsah práce, formální úprava),</a:t>
            </a:r>
          </a:p>
          <a:p>
            <a:pPr lvl="1"/>
            <a:r>
              <a:rPr lang="cs-CZ" dirty="0" smtClean="0"/>
              <a:t>5 </a:t>
            </a:r>
            <a:r>
              <a:rPr lang="cs-CZ" dirty="0"/>
              <a:t>bodů za </a:t>
            </a:r>
            <a:r>
              <a:rPr lang="cs-CZ" dirty="0" smtClean="0"/>
              <a:t>zaslání seminární práce týden před konáním zkouškového testu. 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68627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astelové tužky">
  <a:themeElements>
    <a:clrScheme name="Pastelové tužky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Pastelové tužky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astelové tužky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stelové tužky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stelové tužky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stelové tužky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stelové tužky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stelové tužky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stelové tužky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stelové tužky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Crayons</Template>
  <TotalTime>1865</TotalTime>
  <Words>493</Words>
  <Application>Microsoft Office PowerPoint</Application>
  <PresentationFormat>Předvádění na obrazovce (4:3)</PresentationFormat>
  <Paragraphs>81</Paragraphs>
  <Slides>19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2" baseType="lpstr">
      <vt:lpstr>Comic Sans MS</vt:lpstr>
      <vt:lpstr>Times New Roman</vt:lpstr>
      <vt:lpstr>Pastelové tužky</vt:lpstr>
      <vt:lpstr>Řízení inovací</vt:lpstr>
      <vt:lpstr>Podmínky pro absolvování předmětu</vt:lpstr>
      <vt:lpstr>Hodnocení</vt:lpstr>
      <vt:lpstr>Hodnocení</vt:lpstr>
      <vt:lpstr>Zkouškový test</vt:lpstr>
      <vt:lpstr>Zkouškový test</vt:lpstr>
      <vt:lpstr>Seminární práce</vt:lpstr>
      <vt:lpstr>Seminární práce</vt:lpstr>
      <vt:lpstr>Seminární práce</vt:lpstr>
      <vt:lpstr>Struktura přednášek</vt:lpstr>
      <vt:lpstr>Struktura přednášek</vt:lpstr>
      <vt:lpstr>Struktura přednášek</vt:lpstr>
      <vt:lpstr>Prezentace aplikace PowerPoint</vt:lpstr>
      <vt:lpstr>Inovace</vt:lpstr>
      <vt:lpstr>Inovace</vt:lpstr>
      <vt:lpstr>Inovace</vt:lpstr>
      <vt:lpstr>Inovace</vt:lpstr>
      <vt:lpstr>Inovace</vt:lpstr>
      <vt:lpstr>Inovace</vt:lpstr>
    </vt:vector>
  </TitlesOfParts>
  <Company>OPS SU Karviná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Historický vývoj ochrany spotřebitele</dc:title>
  <dc:creator>Admin</dc:creator>
  <cp:lastModifiedBy>Rylkova</cp:lastModifiedBy>
  <cp:revision>251</cp:revision>
  <cp:lastPrinted>2018-02-19T05:58:56Z</cp:lastPrinted>
  <dcterms:created xsi:type="dcterms:W3CDTF">2006-02-22T11:03:38Z</dcterms:created>
  <dcterms:modified xsi:type="dcterms:W3CDTF">2022-02-21T10:19:07Z</dcterms:modified>
</cp:coreProperties>
</file>