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308" r:id="rId4"/>
    <p:sldId id="278" r:id="rId5"/>
    <p:sldId id="314" r:id="rId6"/>
    <p:sldId id="309" r:id="rId7"/>
    <p:sldId id="310" r:id="rId8"/>
    <p:sldId id="311" r:id="rId9"/>
    <p:sldId id="313" r:id="rId10"/>
    <p:sldId id="295" r:id="rId11"/>
    <p:sldId id="259" r:id="rId12"/>
    <p:sldId id="297" r:id="rId13"/>
    <p:sldId id="298" r:id="rId14"/>
    <p:sldId id="299" r:id="rId15"/>
    <p:sldId id="300" r:id="rId16"/>
    <p:sldId id="301" r:id="rId17"/>
    <p:sldId id="304" r:id="rId18"/>
    <p:sldId id="305" r:id="rId19"/>
    <p:sldId id="306" r:id="rId20"/>
    <p:sldId id="302" r:id="rId21"/>
    <p:sldId id="307" r:id="rId22"/>
    <p:sldId id="312" r:id="rId23"/>
    <p:sldId id="317" r:id="rId24"/>
    <p:sldId id="332" r:id="rId25"/>
    <p:sldId id="386" r:id="rId26"/>
    <p:sldId id="387" r:id="rId27"/>
    <p:sldId id="453" r:id="rId28"/>
    <p:sldId id="296" r:id="rId29"/>
    <p:sldId id="316" r:id="rId30"/>
    <p:sldId id="452" r:id="rId31"/>
    <p:sldId id="454" r:id="rId32"/>
    <p:sldId id="303" r:id="rId33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BF8C1-CBF2-4975-843F-55188557F8F0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9D6AA-88E5-40A8-B173-74A05E3F39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43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73A2-03AF-4B96-BF1D-7842E364266E}" type="datetimeFigureOut">
              <a:rPr lang="cs-CZ" smtClean="0"/>
              <a:t>09.02.2022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408EC-B090-49C4-93B7-61C935B49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8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8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19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2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00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2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F30E-EA86-4C4A-9417-7C1BF0DFA6DA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4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28A8-E50F-4573-AA69-C5D77114BB34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51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2BF3-B903-4B58-8E8F-C09A0753D4D6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02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30FE-B200-47BC-95BD-D00933F50321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68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575B-8EAE-4DCB-86BF-199112242E4A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94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C1AE-5556-49B9-B32C-05E9D8BC8F27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61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6F54-869D-47C3-AA4B-0DD3A0949819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3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5915-753E-4F89-A314-C1F240F6CA5C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1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3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CFEC-5730-493C-A176-07AA300F6530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2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C14E-20F3-4E06-9F8E-69D0752E7B8F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5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EDD3-1DB3-4E5A-8AE7-5594F506561A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46B29-21DC-42B6-9B89-6AF7C47BD2B7}" type="datetime1">
              <a:rPr lang="cs-CZ" smtClean="0"/>
              <a:t>09.02.2022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9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E9C8-7903-4B20-9071-868FDBB9842A}" type="datetime1">
              <a:rPr lang="cs-CZ" smtClean="0"/>
              <a:t>09.02.2022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89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4ECB-6CAD-447C-962C-0D08B0F7D4A5}" type="datetime1">
              <a:rPr lang="cs-CZ" smtClean="0"/>
              <a:t>09.02.2022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43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3256-7031-4C49-B5A3-AC3A25918EBE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31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3668-EC31-452A-BDE7-10D37F99348E}" type="datetime1">
              <a:rPr lang="cs-CZ" smtClean="0"/>
              <a:t>09.02.2022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32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C2EB8-D6B5-40CF-A21B-1D6EEBC69B3D}" type="datetime1">
              <a:rPr lang="cs-CZ" smtClean="0"/>
              <a:t>09.02.2022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ECFE8B-788C-4B5E-AE84-536A103F3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63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2601963"/>
            <a:ext cx="5184576" cy="1296144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/>
              <a:t>Úspěch podniku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5792688" cy="1201688"/>
          </a:xfrm>
        </p:spPr>
        <p:txBody>
          <a:bodyPr/>
          <a:lstStyle/>
          <a:p>
            <a:pPr algn="ctr"/>
            <a:r>
              <a:rPr lang="cs-CZ" dirty="0"/>
              <a:t>Řízení inovací</a:t>
            </a:r>
          </a:p>
          <a:p>
            <a:pPr algn="ctr"/>
            <a:r>
              <a:rPr lang="cs-CZ" dirty="0"/>
              <a:t>Ing. Žaneta </a:t>
            </a:r>
            <a:r>
              <a:rPr lang="cs-CZ" dirty="0" err="1"/>
              <a:t>Rylková</a:t>
            </a:r>
            <a:r>
              <a:rPr lang="cs-CZ" dirty="0"/>
              <a:t>, Ph.D.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04664"/>
            <a:ext cx="2599619" cy="23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6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Inovace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32"/>
          <p:cNvGrpSpPr>
            <a:grpSpLocks noChangeAspect="1"/>
          </p:cNvGrpSpPr>
          <p:nvPr/>
        </p:nvGrpSpPr>
        <p:grpSpPr bwMode="auto">
          <a:xfrm>
            <a:off x="683568" y="1277983"/>
            <a:ext cx="8460432" cy="4968552"/>
            <a:chOff x="2320" y="-439"/>
            <a:chExt cx="7182" cy="432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" name="AutoShape 33"/>
            <p:cNvSpPr>
              <a:spLocks noChangeAspect="1" noChangeArrowheads="1"/>
            </p:cNvSpPr>
            <p:nvPr/>
          </p:nvSpPr>
          <p:spPr bwMode="auto">
            <a:xfrm>
              <a:off x="2320" y="-439"/>
              <a:ext cx="7182" cy="43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cs-CZ"/>
            </a:p>
          </p:txBody>
        </p: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8592" y="-285"/>
              <a:ext cx="766" cy="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pokles nebo růst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 flipH="1">
              <a:off x="4475" y="-130"/>
              <a:ext cx="47" cy="3394"/>
            </a:xfrm>
            <a:prstGeom prst="line">
              <a:avLst/>
            </a:pr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36"/>
            <p:cNvSpPr>
              <a:spLocks/>
            </p:cNvSpPr>
            <p:nvPr/>
          </p:nvSpPr>
          <p:spPr bwMode="auto">
            <a:xfrm>
              <a:off x="8366" y="-81"/>
              <a:ext cx="3" cy="3333"/>
            </a:xfrm>
            <a:custGeom>
              <a:avLst/>
              <a:gdLst>
                <a:gd name="T0" fmla="*/ 3 w 3"/>
                <a:gd name="T1" fmla="*/ 0 h 3888"/>
                <a:gd name="T2" fmla="*/ 0 w 3"/>
                <a:gd name="T3" fmla="*/ 832 h 3888"/>
                <a:gd name="T4" fmla="*/ 0 60000 65536"/>
                <a:gd name="T5" fmla="*/ 0 60000 65536"/>
                <a:gd name="T6" fmla="*/ 0 w 3"/>
                <a:gd name="T7" fmla="*/ 0 h 3888"/>
                <a:gd name="T8" fmla="*/ 3 w 3"/>
                <a:gd name="T9" fmla="*/ 3888 h 38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888">
                  <a:moveTo>
                    <a:pt x="3" y="0"/>
                  </a:moveTo>
                  <a:lnTo>
                    <a:pt x="0" y="3888"/>
                  </a:lnTo>
                </a:path>
              </a:pathLst>
            </a:cu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6725" y="2647"/>
              <a:ext cx="2490" cy="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Napařovací elektrické akumulační žehličky (bez přívodní šňůry)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4139" y="2955"/>
              <a:ext cx="2203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Nahřívací akumulační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2751" y="3264"/>
              <a:ext cx="6559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2703" y="487"/>
              <a:ext cx="6033" cy="2777"/>
            </a:xfrm>
            <a:custGeom>
              <a:avLst/>
              <a:gdLst>
                <a:gd name="T0" fmla="*/ 0 w 7182"/>
                <a:gd name="T1" fmla="*/ 693 h 3240"/>
                <a:gd name="T2" fmla="*/ 249 w 7182"/>
                <a:gd name="T3" fmla="*/ 616 h 3240"/>
                <a:gd name="T4" fmla="*/ 469 w 7182"/>
                <a:gd name="T5" fmla="*/ 270 h 3240"/>
                <a:gd name="T6" fmla="*/ 1256 w 7182"/>
                <a:gd name="T7" fmla="*/ 0 h 3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82"/>
                <a:gd name="T13" fmla="*/ 0 h 3240"/>
                <a:gd name="T14" fmla="*/ 7182 w 7182"/>
                <a:gd name="T15" fmla="*/ 3240 h 3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82" h="3240">
                  <a:moveTo>
                    <a:pt x="0" y="3240"/>
                  </a:moveTo>
                  <a:cubicBezTo>
                    <a:pt x="489" y="3225"/>
                    <a:pt x="979" y="3210"/>
                    <a:pt x="1425" y="2880"/>
                  </a:cubicBezTo>
                  <a:cubicBezTo>
                    <a:pt x="1871" y="2550"/>
                    <a:pt x="1719" y="1740"/>
                    <a:pt x="2679" y="1260"/>
                  </a:cubicBezTo>
                  <a:cubicBezTo>
                    <a:pt x="3639" y="780"/>
                    <a:pt x="6432" y="210"/>
                    <a:pt x="7182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4522" y="1412"/>
              <a:ext cx="1581" cy="926"/>
            </a:xfrm>
            <a:custGeom>
              <a:avLst/>
              <a:gdLst>
                <a:gd name="T0" fmla="*/ 0 w 1881"/>
                <a:gd name="T1" fmla="*/ 232 h 1080"/>
                <a:gd name="T2" fmla="*/ 40 w 1881"/>
                <a:gd name="T3" fmla="*/ 116 h 1080"/>
                <a:gd name="T4" fmla="*/ 110 w 1881"/>
                <a:gd name="T5" fmla="*/ 39 h 1080"/>
                <a:gd name="T6" fmla="*/ 180 w 1881"/>
                <a:gd name="T7" fmla="*/ 0 h 1080"/>
                <a:gd name="T8" fmla="*/ 271 w 1881"/>
                <a:gd name="T9" fmla="*/ 39 h 1080"/>
                <a:gd name="T10" fmla="*/ 330 w 1881"/>
                <a:gd name="T11" fmla="*/ 232 h 1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1"/>
                <a:gd name="T19" fmla="*/ 0 h 1080"/>
                <a:gd name="T20" fmla="*/ 1881 w 1881"/>
                <a:gd name="T21" fmla="*/ 1080 h 1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1" h="1080">
                  <a:moveTo>
                    <a:pt x="0" y="1080"/>
                  </a:moveTo>
                  <a:cubicBezTo>
                    <a:pt x="61" y="885"/>
                    <a:pt x="123" y="690"/>
                    <a:pt x="228" y="540"/>
                  </a:cubicBezTo>
                  <a:cubicBezTo>
                    <a:pt x="333" y="390"/>
                    <a:pt x="494" y="270"/>
                    <a:pt x="627" y="180"/>
                  </a:cubicBezTo>
                  <a:cubicBezTo>
                    <a:pt x="760" y="90"/>
                    <a:pt x="874" y="0"/>
                    <a:pt x="1026" y="0"/>
                  </a:cubicBezTo>
                  <a:cubicBezTo>
                    <a:pt x="1178" y="0"/>
                    <a:pt x="1396" y="0"/>
                    <a:pt x="1539" y="180"/>
                  </a:cubicBezTo>
                  <a:cubicBezTo>
                    <a:pt x="1682" y="360"/>
                    <a:pt x="1824" y="930"/>
                    <a:pt x="1881" y="10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5624" y="1104"/>
              <a:ext cx="1436" cy="926"/>
            </a:xfrm>
            <a:custGeom>
              <a:avLst/>
              <a:gdLst>
                <a:gd name="T0" fmla="*/ 0 w 1710"/>
                <a:gd name="T1" fmla="*/ 232 h 1080"/>
                <a:gd name="T2" fmla="*/ 20 w 1710"/>
                <a:gd name="T3" fmla="*/ 154 h 1080"/>
                <a:gd name="T4" fmla="*/ 90 w 1710"/>
                <a:gd name="T5" fmla="*/ 39 h 1080"/>
                <a:gd name="T6" fmla="*/ 159 w 1710"/>
                <a:gd name="T7" fmla="*/ 0 h 1080"/>
                <a:gd name="T8" fmla="*/ 249 w 1710"/>
                <a:gd name="T9" fmla="*/ 39 h 1080"/>
                <a:gd name="T10" fmla="*/ 298 w 1710"/>
                <a:gd name="T11" fmla="*/ 232 h 1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0"/>
                <a:gd name="T19" fmla="*/ 0 h 1080"/>
                <a:gd name="T20" fmla="*/ 1710 w 1710"/>
                <a:gd name="T21" fmla="*/ 1080 h 1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0" h="1080">
                  <a:moveTo>
                    <a:pt x="0" y="1080"/>
                  </a:moveTo>
                  <a:cubicBezTo>
                    <a:pt x="14" y="975"/>
                    <a:pt x="28" y="870"/>
                    <a:pt x="114" y="720"/>
                  </a:cubicBezTo>
                  <a:cubicBezTo>
                    <a:pt x="200" y="570"/>
                    <a:pt x="380" y="300"/>
                    <a:pt x="513" y="180"/>
                  </a:cubicBezTo>
                  <a:cubicBezTo>
                    <a:pt x="646" y="60"/>
                    <a:pt x="760" y="0"/>
                    <a:pt x="912" y="0"/>
                  </a:cubicBezTo>
                  <a:cubicBezTo>
                    <a:pt x="1064" y="0"/>
                    <a:pt x="1292" y="0"/>
                    <a:pt x="1425" y="180"/>
                  </a:cubicBezTo>
                  <a:cubicBezTo>
                    <a:pt x="1558" y="360"/>
                    <a:pt x="1663" y="930"/>
                    <a:pt x="1710" y="10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 rot="210565">
              <a:off x="6677" y="795"/>
              <a:ext cx="1341" cy="1389"/>
            </a:xfrm>
            <a:custGeom>
              <a:avLst/>
              <a:gdLst>
                <a:gd name="T0" fmla="*/ 0 w 1596"/>
                <a:gd name="T1" fmla="*/ 262 h 1650"/>
                <a:gd name="T2" fmla="*/ 29 w 1596"/>
                <a:gd name="T3" fmla="*/ 134 h 1650"/>
                <a:gd name="T4" fmla="*/ 90 w 1596"/>
                <a:gd name="T5" fmla="*/ 37 h 1650"/>
                <a:gd name="T6" fmla="*/ 150 w 1596"/>
                <a:gd name="T7" fmla="*/ 6 h 1650"/>
                <a:gd name="T8" fmla="*/ 220 w 1596"/>
                <a:gd name="T9" fmla="*/ 69 h 1650"/>
                <a:gd name="T10" fmla="*/ 260 w 1596"/>
                <a:gd name="T11" fmla="*/ 167 h 1650"/>
                <a:gd name="T12" fmla="*/ 281 w 1596"/>
                <a:gd name="T13" fmla="*/ 295 h 16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6"/>
                <a:gd name="T22" fmla="*/ 0 h 1650"/>
                <a:gd name="T23" fmla="*/ 1596 w 1596"/>
                <a:gd name="T24" fmla="*/ 1650 h 16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6" h="1650">
                  <a:moveTo>
                    <a:pt x="0" y="1470"/>
                  </a:moveTo>
                  <a:cubicBezTo>
                    <a:pt x="42" y="1215"/>
                    <a:pt x="85" y="960"/>
                    <a:pt x="171" y="750"/>
                  </a:cubicBezTo>
                  <a:cubicBezTo>
                    <a:pt x="257" y="540"/>
                    <a:pt x="399" y="330"/>
                    <a:pt x="513" y="210"/>
                  </a:cubicBezTo>
                  <a:cubicBezTo>
                    <a:pt x="627" y="90"/>
                    <a:pt x="731" y="0"/>
                    <a:pt x="855" y="30"/>
                  </a:cubicBezTo>
                  <a:cubicBezTo>
                    <a:pt x="979" y="60"/>
                    <a:pt x="1149" y="240"/>
                    <a:pt x="1254" y="390"/>
                  </a:cubicBezTo>
                  <a:cubicBezTo>
                    <a:pt x="1359" y="540"/>
                    <a:pt x="1425" y="720"/>
                    <a:pt x="1482" y="930"/>
                  </a:cubicBezTo>
                  <a:cubicBezTo>
                    <a:pt x="1539" y="1140"/>
                    <a:pt x="1577" y="1530"/>
                    <a:pt x="1596" y="165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730" y="590"/>
              <a:ext cx="1197" cy="1440"/>
            </a:xfrm>
            <a:custGeom>
              <a:avLst/>
              <a:gdLst>
                <a:gd name="T0" fmla="*/ 0 w 1425"/>
                <a:gd name="T1" fmla="*/ 359 h 1680"/>
                <a:gd name="T2" fmla="*/ 10 w 1425"/>
                <a:gd name="T3" fmla="*/ 206 h 1680"/>
                <a:gd name="T4" fmla="*/ 50 w 1425"/>
                <a:gd name="T5" fmla="*/ 90 h 1680"/>
                <a:gd name="T6" fmla="*/ 69 w 1425"/>
                <a:gd name="T7" fmla="*/ 51 h 1680"/>
                <a:gd name="T8" fmla="*/ 100 w 1425"/>
                <a:gd name="T9" fmla="*/ 13 h 1680"/>
                <a:gd name="T10" fmla="*/ 150 w 1425"/>
                <a:gd name="T11" fmla="*/ 13 h 1680"/>
                <a:gd name="T12" fmla="*/ 200 w 1425"/>
                <a:gd name="T13" fmla="*/ 90 h 1680"/>
                <a:gd name="T14" fmla="*/ 229 w 1425"/>
                <a:gd name="T15" fmla="*/ 206 h 1680"/>
                <a:gd name="T16" fmla="*/ 249 w 1425"/>
                <a:gd name="T17" fmla="*/ 359 h 16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5"/>
                <a:gd name="T28" fmla="*/ 0 h 1680"/>
                <a:gd name="T29" fmla="*/ 1425 w 1425"/>
                <a:gd name="T30" fmla="*/ 1680 h 16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5" h="1680">
                  <a:moveTo>
                    <a:pt x="0" y="1680"/>
                  </a:moveTo>
                  <a:cubicBezTo>
                    <a:pt x="5" y="1425"/>
                    <a:pt x="10" y="1170"/>
                    <a:pt x="57" y="960"/>
                  </a:cubicBezTo>
                  <a:cubicBezTo>
                    <a:pt x="104" y="750"/>
                    <a:pt x="228" y="540"/>
                    <a:pt x="285" y="420"/>
                  </a:cubicBezTo>
                  <a:cubicBezTo>
                    <a:pt x="342" y="300"/>
                    <a:pt x="351" y="300"/>
                    <a:pt x="399" y="240"/>
                  </a:cubicBezTo>
                  <a:cubicBezTo>
                    <a:pt x="447" y="180"/>
                    <a:pt x="494" y="90"/>
                    <a:pt x="570" y="60"/>
                  </a:cubicBezTo>
                  <a:cubicBezTo>
                    <a:pt x="646" y="30"/>
                    <a:pt x="760" y="0"/>
                    <a:pt x="855" y="60"/>
                  </a:cubicBezTo>
                  <a:cubicBezTo>
                    <a:pt x="950" y="120"/>
                    <a:pt x="1064" y="270"/>
                    <a:pt x="1140" y="420"/>
                  </a:cubicBezTo>
                  <a:cubicBezTo>
                    <a:pt x="1216" y="570"/>
                    <a:pt x="1264" y="750"/>
                    <a:pt x="1311" y="960"/>
                  </a:cubicBezTo>
                  <a:cubicBezTo>
                    <a:pt x="1358" y="1170"/>
                    <a:pt x="1406" y="1560"/>
                    <a:pt x="1425" y="168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4235" y="3572"/>
              <a:ext cx="158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6198" y="3418"/>
              <a:ext cx="910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Čas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19" name="Line 47"/>
            <p:cNvSpPr>
              <a:spLocks noChangeShapeType="1"/>
            </p:cNvSpPr>
            <p:nvPr/>
          </p:nvSpPr>
          <p:spPr bwMode="auto">
            <a:xfrm flipV="1">
              <a:off x="2512" y="1567"/>
              <a:ext cx="0" cy="138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2703" y="-130"/>
              <a:ext cx="1" cy="339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4570" y="2184"/>
              <a:ext cx="288" cy="77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5672" y="1812"/>
              <a:ext cx="7" cy="680"/>
            </a:xfrm>
            <a:custGeom>
              <a:avLst/>
              <a:gdLst>
                <a:gd name="T0" fmla="*/ 4 w 8"/>
                <a:gd name="T1" fmla="*/ 0 h 794"/>
                <a:gd name="T2" fmla="*/ 0 w 8"/>
                <a:gd name="T3" fmla="*/ 169 h 794"/>
                <a:gd name="T4" fmla="*/ 0 60000 65536"/>
                <a:gd name="T5" fmla="*/ 0 60000 65536"/>
                <a:gd name="T6" fmla="*/ 0 w 8"/>
                <a:gd name="T7" fmla="*/ 0 h 794"/>
                <a:gd name="T8" fmla="*/ 8 w 8"/>
                <a:gd name="T9" fmla="*/ 794 h 7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794">
                  <a:moveTo>
                    <a:pt x="8" y="0"/>
                  </a:moveTo>
                  <a:lnTo>
                    <a:pt x="0" y="794"/>
                  </a:ln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5049" y="2647"/>
              <a:ext cx="1772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Elektrické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>
              <a:off x="6677" y="1567"/>
              <a:ext cx="48" cy="77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6390" y="2338"/>
              <a:ext cx="1771" cy="3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Napařovací žehličky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 flipH="1">
              <a:off x="8066" y="1721"/>
              <a:ext cx="814" cy="92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3804" y="-130"/>
              <a:ext cx="48" cy="3393"/>
            </a:xfrm>
            <a:custGeom>
              <a:avLst/>
              <a:gdLst>
                <a:gd name="T0" fmla="*/ 167543182 w 9"/>
                <a:gd name="T1" fmla="*/ 0 h 3903"/>
                <a:gd name="T2" fmla="*/ 0 w 9"/>
                <a:gd name="T3" fmla="*/ 963 h 3903"/>
                <a:gd name="T4" fmla="*/ 0 60000 65536"/>
                <a:gd name="T5" fmla="*/ 0 60000 65536"/>
                <a:gd name="T6" fmla="*/ 0 w 9"/>
                <a:gd name="T7" fmla="*/ 0 h 3903"/>
                <a:gd name="T8" fmla="*/ 9 w 9"/>
                <a:gd name="T9" fmla="*/ 3903 h 39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903">
                  <a:moveTo>
                    <a:pt x="9" y="0"/>
                  </a:moveTo>
                  <a:lnTo>
                    <a:pt x="0" y="3903"/>
                  </a:lnTo>
                </a:path>
              </a:pathLst>
            </a:custGeom>
            <a:grp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2703" y="332"/>
              <a:ext cx="651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/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2847" y="-130"/>
              <a:ext cx="718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vznik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3804" y="-285"/>
              <a:ext cx="766" cy="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ts val="600"/>
                </a:spcBef>
              </a:pPr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   růst 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5001" y="-130"/>
              <a:ext cx="2538" cy="3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/>
              <a:r>
                <a:rPr lang="cs-CZ" altLang="cs-CZ" sz="900">
                  <a:solidFill>
                    <a:srgbClr val="000000"/>
                  </a:solidFill>
                  <a:latin typeface="Times New Roman" pitchFamily="18" charset="0"/>
                </a:rPr>
                <a:t>zralost</a:t>
              </a:r>
              <a:endParaRPr lang="cs-CZ" altLang="cs-CZ">
                <a:solidFill>
                  <a:srgbClr val="000000"/>
                </a:solidFill>
              </a:endParaRPr>
            </a:p>
          </p:txBody>
        </p:sp>
      </p:grpSp>
      <p:sp>
        <p:nvSpPr>
          <p:cNvPr id="32" name="Zástupný symbol pro číslo snímku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28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076056" y="1860193"/>
            <a:ext cx="316835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křivka životního cyklu inovace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</a:rPr>
              <a:t>Inovace jsou základem dlouhodobého přežití firmy</a:t>
            </a:r>
            <a:r>
              <a:rPr lang="cs-CZ" sz="1400" dirty="0">
                <a:solidFill>
                  <a:srgbClr val="002060"/>
                </a:solidFill>
              </a:rPr>
              <a:t>, protože produkty, procesy firmy i celé podnikatelské systémy se rozvíjejí v S křivkách, podobně jako probíhá lidský život. </a:t>
            </a:r>
          </a:p>
          <a:p>
            <a:pPr>
              <a:spcBef>
                <a:spcPts val="2400"/>
              </a:spcBef>
            </a:pPr>
            <a:r>
              <a:rPr lang="cs-CZ" sz="1400" dirty="0">
                <a:solidFill>
                  <a:srgbClr val="002060"/>
                </a:solidFill>
              </a:rPr>
              <a:t>Inovace vytváří novou S křivku a zlepšování se orientuje na stávající s křivku a její fáze. 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84963" y="4900809"/>
            <a:ext cx="3457490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křivka životního cyklu inovace 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1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Košturiak</a:t>
            </a:r>
            <a:r>
              <a:rPr lang="cs-CZ" alt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3680"/>
            <a:ext cx="4220635" cy="2700956"/>
          </a:xfrm>
          <a:prstGeom prst="rect">
            <a:avLst/>
          </a:prstGeom>
          <a:scene3d>
            <a:camera prst="orthographicFront"/>
            <a:lightRig rig="threePt" dir="t"/>
          </a:scene3d>
          <a:sp3d contourW="11430">
            <a:contourClr>
              <a:srgbClr val="307871"/>
            </a:contourClr>
          </a:sp3d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1" y="1772816"/>
            <a:ext cx="7202760" cy="4246984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cs-CZ" sz="2400" dirty="0"/>
              <a:t>	</a:t>
            </a:r>
            <a:r>
              <a:rPr lang="cs-CZ" sz="2800" dirty="0">
                <a:solidFill>
                  <a:srgbClr val="000000"/>
                </a:solidFill>
              </a:rPr>
              <a:t>Procesní řízení nahrazuje tradiční řízení dle funkcí 	(činnosti) v podniku (</a:t>
            </a:r>
            <a:r>
              <a:rPr lang="cs-CZ" sz="2800" i="1" dirty="0">
                <a:solidFill>
                  <a:srgbClr val="000000"/>
                </a:solidFill>
              </a:rPr>
              <a:t> podniky informačního 	věku pracují s „průřezovými“ procesy, které překračují 	rámec tradičních podnikových funkcí),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457200" algn="l"/>
              </a:tabLst>
              <a:defRPr/>
            </a:pPr>
            <a:r>
              <a:rPr lang="cs-CZ" sz="2800" dirty="0">
                <a:solidFill>
                  <a:srgbClr val="000000"/>
                </a:solidFill>
              </a:rPr>
              <a:t>	Propojení zákazníka a dodavatele </a:t>
            </a:r>
            <a:r>
              <a:rPr lang="cs-CZ" sz="2800" i="1" dirty="0">
                <a:solidFill>
                  <a:srgbClr val="000000"/>
                </a:solidFill>
              </a:rPr>
              <a:t>(informační 	technologie umožňuje současným podnikům integrovat 	dodávkový, výrobní a expediční proces, takže dodávky 	jsou řízeny objednávkami od zákazníků: např. automobilka</a:t>
            </a:r>
            <a:r>
              <a:rPr lang="en-US" sz="2800" i="1" dirty="0">
                <a:solidFill>
                  <a:srgbClr val="000000"/>
                </a:solidFill>
              </a:rPr>
              <a:t>; </a:t>
            </a:r>
            <a:r>
              <a:rPr lang="cs-CZ" sz="2800" i="1" dirty="0">
                <a:solidFill>
                  <a:srgbClr val="000000"/>
                </a:solidFill>
              </a:rPr>
              <a:t>dříve rozhodoval výrobní plán)</a:t>
            </a:r>
          </a:p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endParaRPr lang="cs-CZ" sz="2000" i="1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57200" algn="l"/>
              </a:tabLst>
              <a:defRPr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51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5" y="2133600"/>
            <a:ext cx="6986736" cy="377762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Podniky informačního věku nabízejí výrobky a služby přizpůsobené různým tržním segmentům, </a:t>
            </a:r>
            <a:r>
              <a:rPr lang="cs-CZ" sz="2400" i="1" dirty="0">
                <a:solidFill>
                  <a:srgbClr val="000000"/>
                </a:solidFill>
              </a:rPr>
              <a:t>(typickým projevem postoje k zákazníkovi v době průmyslové éry byl citát Henryho </a:t>
            </a:r>
            <a:r>
              <a:rPr lang="cs-CZ" sz="2400" i="1" dirty="0" err="1">
                <a:solidFill>
                  <a:srgbClr val="000000"/>
                </a:solidFill>
              </a:rPr>
              <a:t>Forda</a:t>
            </a:r>
            <a:r>
              <a:rPr lang="cs-CZ" sz="2400" i="1" dirty="0">
                <a:solidFill>
                  <a:srgbClr val="000000"/>
                </a:solidFill>
              </a:rPr>
              <a:t> týkající se jeho modelu auta:  „Mohou mít barvu jakou chtějí, jen když je to černá“)</a:t>
            </a:r>
            <a:endParaRPr lang="cs-CZ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85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5200" y="624110"/>
            <a:ext cx="5291096" cy="788666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Globalizace, </a:t>
            </a:r>
            <a:r>
              <a:rPr lang="cs-CZ" sz="2400" i="1" dirty="0">
                <a:solidFill>
                  <a:srgbClr val="000000"/>
                </a:solidFill>
              </a:rPr>
              <a:t>(Rozsáhlé investice vyžadují pro zajištění svoji návratnosti velký počet zákazníků po celém světě, náklady na přepravu jsou kompenzovány výstavbou pobočných závodů po celém světě, citlivý přístup k místním zákazníkům),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</a:rPr>
              <a:t>Inovace </a:t>
            </a:r>
            <a:r>
              <a:rPr lang="cs-CZ" sz="2400" i="1" dirty="0">
                <a:solidFill>
                  <a:srgbClr val="000000"/>
                </a:solidFill>
              </a:rPr>
              <a:t>(životní cyklus výrobků se neustále zkracuje, je třeba umět předvídat budoucí potřeby zákazníků), 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endParaRPr lang="cs-CZ" sz="2400" i="1" dirty="0">
              <a:solidFill>
                <a:srgbClr val="000000"/>
              </a:solidFill>
            </a:endParaRPr>
          </a:p>
          <a:p>
            <a:pPr marL="539750" indent="-539750" eaLnBrk="1" hangingPunct="1">
              <a:lnSpc>
                <a:spcPct val="120000"/>
              </a:lnSpc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dirty="0"/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dirty="0"/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6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260350"/>
            <a:ext cx="6347048" cy="1081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i="1" dirty="0"/>
              <a:t>Systém řízení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8955088" cy="5300662"/>
          </a:xfrm>
        </p:spPr>
        <p:txBody>
          <a:bodyPr/>
          <a:lstStyle/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Zakázková produkce podle požadavků konkrétního zákazníka</a:t>
            </a:r>
            <a:r>
              <a:rPr lang="cs-CZ" altLang="cs-CZ" sz="2400" dirty="0"/>
              <a:t>. </a:t>
            </a:r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Restrukturalizaci výrobních i řídících systémů.</a:t>
            </a:r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Hledají se nové možnosti úspor nákladů cestou </a:t>
            </a:r>
            <a:r>
              <a:rPr lang="cs-CZ" altLang="cs-CZ" sz="2400" b="1" dirty="0" err="1"/>
              <a:t>benchmarkingu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reengineeringu</a:t>
            </a:r>
            <a:r>
              <a:rPr lang="cs-CZ" altLang="cs-CZ" sz="2400" b="1" dirty="0"/>
              <a:t>, outsourcingu, zeštíhlování výroby a řízení (</a:t>
            </a:r>
            <a:r>
              <a:rPr lang="cs-CZ" altLang="cs-CZ" sz="2400" b="1" dirty="0" err="1"/>
              <a:t>lean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production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lean</a:t>
            </a:r>
            <a:r>
              <a:rPr lang="cs-CZ" altLang="cs-CZ" sz="2400" b="1" dirty="0"/>
              <a:t> management)</a:t>
            </a:r>
            <a:r>
              <a:rPr lang="cs-CZ" altLang="cs-CZ" sz="2400" dirty="0"/>
              <a:t>. </a:t>
            </a:r>
            <a:br>
              <a:rPr lang="cs-CZ" altLang="cs-CZ" sz="2400" dirty="0"/>
            </a:br>
            <a:endParaRPr lang="cs-CZ" altLang="cs-CZ" sz="2400" dirty="0"/>
          </a:p>
          <a:p>
            <a:pPr marL="528638" indent="-5286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Vzniká nový směr managementu – </a:t>
            </a:r>
            <a:r>
              <a:rPr lang="cs-CZ" altLang="cs-CZ" sz="2400" b="1" dirty="0"/>
              <a:t>management změny (Management </a:t>
            </a:r>
            <a:r>
              <a:rPr lang="cs-CZ" altLang="cs-CZ" sz="2400" b="1" dirty="0" err="1"/>
              <a:t>of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Change</a:t>
            </a:r>
            <a:r>
              <a:rPr lang="cs-CZ" altLang="cs-CZ" sz="2400" b="1" dirty="0"/>
              <a:t>)</a:t>
            </a:r>
            <a:r>
              <a:rPr lang="cs-CZ" altLang="cs-CZ" sz="2400" dirty="0"/>
              <a:t>, a to jak změny v oblasti výroby, tak změny v oblasti řízení.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332656"/>
            <a:ext cx="7130752" cy="15723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b="1" i="1" dirty="0"/>
              <a:t>Systém řízení - charakteristika ekonomického vývoje na konci 20. století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8955088" cy="5157787"/>
          </a:xfrm>
        </p:spPr>
        <p:txBody>
          <a:bodyPr/>
          <a:lstStyle/>
          <a:p>
            <a:pPr marL="630238" indent="-6302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cs-CZ" altLang="cs-CZ" sz="2400" dirty="0"/>
          </a:p>
          <a:p>
            <a:pPr marL="630238" indent="-630238" eaLnBrk="1" hangingPunct="1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b="1" dirty="0"/>
              <a:t>Převaha nabídky (konec éry trhu výrobce). </a:t>
            </a:r>
            <a:r>
              <a:rPr lang="cs-CZ" altLang="cs-CZ" sz="2400" dirty="0"/>
              <a:t>To vede k </a:t>
            </a:r>
            <a:r>
              <a:rPr lang="cs-CZ" altLang="cs-CZ" sz="2400" b="1" dirty="0"/>
              <a:t>rozvoji marketingu</a:t>
            </a:r>
            <a:r>
              <a:rPr lang="cs-CZ" altLang="cs-CZ" sz="2400" dirty="0"/>
              <a:t> (podpora prodeje, rozvoj reklamy, výzkum trhu, výzkum potřeb zákazníků, racionalizace logistiky).</a:t>
            </a:r>
            <a:br>
              <a:rPr lang="cs-CZ" altLang="cs-CZ" sz="2400" dirty="0"/>
            </a:br>
            <a:endParaRPr lang="cs-CZ" altLang="cs-CZ" sz="2400" dirty="0"/>
          </a:p>
          <a:p>
            <a:pPr marL="630238" indent="-630238" eaLnBrk="1" hangingPunct="1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sz="2400" dirty="0"/>
              <a:t>Je zdůrazňován význam </a:t>
            </a:r>
            <a:r>
              <a:rPr lang="cs-CZ" altLang="cs-CZ" sz="2400" b="1" dirty="0"/>
              <a:t>ochrany životního prostředí</a:t>
            </a:r>
            <a:r>
              <a:rPr lang="cs-CZ" altLang="cs-CZ" sz="2400" dirty="0"/>
              <a:t> (šetrnost ve vztahu k životnímu prostředí). Vzniká environmentální legislativa  a nový směr  – </a:t>
            </a:r>
            <a:r>
              <a:rPr lang="cs-CZ" altLang="cs-CZ" sz="2400" b="1" dirty="0"/>
              <a:t>environmentální management</a:t>
            </a:r>
            <a:r>
              <a:rPr lang="cs-CZ" altLang="cs-CZ" sz="2400" dirty="0"/>
              <a:t>.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56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228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0000"/>
                </a:solidFill>
              </a:rPr>
              <a:t>Systém řízení: Jaké znáte metody řízení současného managementu?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71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Současný management a metody řízení v podniku</a:t>
            </a:r>
            <a:br>
              <a:rPr lang="cs-CZ" sz="2800" b="1" dirty="0">
                <a:solidFill>
                  <a:srgbClr val="000000"/>
                </a:solidFill>
              </a:rPr>
            </a:b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05000"/>
            <a:ext cx="8559800" cy="49530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tabLst>
                <a:tab pos="544513" algn="l"/>
              </a:tabLst>
              <a:defRPr/>
            </a:pPr>
            <a:r>
              <a:rPr lang="cs-CZ" sz="2000" dirty="0">
                <a:solidFill>
                  <a:srgbClr val="000000"/>
                </a:solidFill>
                <a:effectLst/>
              </a:rPr>
              <a:t>Výčet základních metod uplatňovaných v současné době při řízení podniků: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Restrukturalizace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Reengineering</a:t>
            </a:r>
            <a:endParaRPr lang="cs-CZ" sz="2400" dirty="0">
              <a:solidFill>
                <a:srgbClr val="000000"/>
              </a:solidFill>
              <a:effectLst/>
            </a:endParaRP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Metoda „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turnaround</a:t>
            </a:r>
            <a:r>
              <a:rPr lang="cs-CZ" sz="2400" dirty="0">
                <a:solidFill>
                  <a:srgbClr val="000000"/>
                </a:solidFill>
                <a:effectLst/>
              </a:rPr>
              <a:t>“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Metoda „právě včas“  -  „just-in-time“ (JIT)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Outsourcing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544513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	Zeštíhlování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None/>
              <a:tabLst>
                <a:tab pos="544513" algn="l"/>
              </a:tabLst>
              <a:defRPr/>
            </a:pPr>
            <a:endParaRPr 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56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Současný management a jeho metody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28799"/>
            <a:ext cx="8343900" cy="52292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 marL="630238" indent="-630238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Metoda 3 C (zákazník- konkurence – změna)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Metoda „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benchmarking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“  (nivelační značka)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Strategická aliance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Virtuální organizace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Controlling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CRM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TQM</a:t>
            </a: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CSR</a:t>
            </a:r>
            <a:endParaRPr lang="cs-CZ" altLang="cs-CZ" sz="2400" dirty="0">
              <a:solidFill>
                <a:srgbClr val="000000"/>
              </a:solidFill>
              <a:effectLst/>
            </a:endParaRPr>
          </a:p>
          <a:p>
            <a:pPr marL="630238" indent="-630238" eaLnBrk="1" hangingPunct="1">
              <a:lnSpc>
                <a:spcPct val="120000"/>
              </a:lnSpc>
              <a:spcBef>
                <a:spcPct val="55000"/>
              </a:spcBef>
              <a:buClr>
                <a:schemeClr val="tx1"/>
              </a:buClr>
              <a:buSzPct val="105000"/>
              <a:buFont typeface="Wingdings" pitchFamily="2" charset="2"/>
              <a:buChar char="q"/>
              <a:tabLst>
                <a:tab pos="631825" algn="l"/>
              </a:tabLst>
            </a:pPr>
            <a:r>
              <a:rPr lang="cs-CZ" altLang="cs-CZ" sz="2400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Balanced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effectLst/>
              </a:rPr>
              <a:t>Scorecard</a:t>
            </a:r>
            <a:r>
              <a:rPr lang="cs-CZ" altLang="cs-CZ" sz="2400" dirty="0">
                <a:solidFill>
                  <a:srgbClr val="000000"/>
                </a:solidFill>
                <a:effectLst/>
              </a:rPr>
              <a:t>	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9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1916832"/>
            <a:ext cx="6984776" cy="417916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30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Strategie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Systém řízení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Inovace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/>
              <a:t>Schopnosti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smtClean="0"/>
              <a:t>Měřítka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smtClean="0"/>
              <a:t>Business model</a:t>
            </a:r>
            <a:endParaRPr lang="cs-CZ" altLang="cs-CZ" sz="24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03848" y="908720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58673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6851104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podniku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5184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cs-CZ" altLang="cs-CZ" sz="2400" dirty="0"/>
              <a:t>Nové metody a postupy řízení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cs-CZ" altLang="cs-CZ" sz="2400" dirty="0"/>
              <a:t>Metoda </a:t>
            </a:r>
            <a:r>
              <a:rPr lang="cs-CZ" altLang="cs-CZ" sz="2400" dirty="0" err="1"/>
              <a:t>Balanced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Scorecard</a:t>
            </a:r>
            <a:r>
              <a:rPr lang="cs-CZ" altLang="cs-CZ" sz="2400" dirty="0"/>
              <a:t> iniciovala nový směr v „investiční činnosti“, kdy kromě investování do tradičních oblastí investic jako jsou nová zařízení, přibyly oblasti investic do infrastruktury v podobě lidí, systémů a procedur.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cs-CZ" altLang="cs-CZ" sz="2400" dirty="0"/>
              <a:t>Metoda EFQM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775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- Metody řízení – procesní inovace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51847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400" dirty="0"/>
              <a:t>Inovace provozního charakteru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400" dirty="0"/>
              <a:t>Je možné použít metodu: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/>
              <a:t>TOC – nalezení úzkého místa a eliminace tohoto místa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 err="1"/>
              <a:t>Lean</a:t>
            </a:r>
            <a:r>
              <a:rPr lang="cs-CZ" altLang="cs-CZ" sz="2200" dirty="0"/>
              <a:t> – eliminovat činnosti nepřinášející hodnotu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  <a:buFontTx/>
              <a:buChar char="-"/>
            </a:pPr>
            <a:r>
              <a:rPr lang="cs-CZ" altLang="cs-CZ" sz="2200" dirty="0" err="1"/>
              <a:t>Six</a:t>
            </a:r>
            <a:r>
              <a:rPr lang="cs-CZ" altLang="cs-CZ" sz="2200" dirty="0"/>
              <a:t> Sigma - </a:t>
            </a:r>
            <a:r>
              <a:rPr lang="cs-CZ" dirty="0"/>
              <a:t>orientace na zákazníka, dokonalé informace, trvalé zlepšování procesů, pružný management, distribuce založená na spolupráci, snaha o dokonalost při toleranci neúspěchu. Pět kroků: definuj – měř – analyzuj – zlepšuj – řiď </a:t>
            </a:r>
            <a:endParaRPr lang="cs-CZ" altLang="cs-CZ" sz="2200" dirty="0"/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81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4638"/>
            <a:ext cx="7211144" cy="10661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Systém řízení - Hlavní rizika ve vazbě na interní procesy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975"/>
            <a:ext cx="7920880" cy="5472385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r>
              <a:rPr lang="cs-CZ" sz="2600" b="1" dirty="0"/>
              <a:t>Technologická rizika: </a:t>
            </a:r>
            <a:endParaRPr lang="cs-CZ" sz="2600" dirty="0"/>
          </a:p>
          <a:p>
            <a:pPr lvl="1"/>
            <a:r>
              <a:rPr lang="cs-CZ" sz="2600" dirty="0"/>
              <a:t>- nesprávné identifikaci potřeb a požadavků trhu, </a:t>
            </a:r>
          </a:p>
          <a:p>
            <a:pPr lvl="1"/>
            <a:r>
              <a:rPr lang="cs-CZ" sz="2600" dirty="0"/>
              <a:t>- chyby v koncepci výzkumu a při volbě technických řešení, </a:t>
            </a:r>
          </a:p>
          <a:p>
            <a:pPr lvl="1"/>
            <a:r>
              <a:rPr lang="cs-CZ" sz="2600" dirty="0"/>
              <a:t>- špatná volba distribučních cest. </a:t>
            </a:r>
          </a:p>
          <a:p>
            <a:endParaRPr lang="cs-CZ" sz="2600" dirty="0"/>
          </a:p>
          <a:p>
            <a:r>
              <a:rPr lang="cs-CZ" sz="2600" b="1" dirty="0"/>
              <a:t>Provozní a komerční rizika: </a:t>
            </a:r>
            <a:endParaRPr lang="cs-CZ" sz="2600" dirty="0"/>
          </a:p>
          <a:p>
            <a:pPr lvl="1"/>
            <a:r>
              <a:rPr lang="cs-CZ" sz="2600" dirty="0"/>
              <a:t>nevhodné výrobní a pracovní postupy, </a:t>
            </a:r>
          </a:p>
          <a:p>
            <a:pPr lvl="1"/>
            <a:r>
              <a:rPr lang="cs-CZ" sz="2600" dirty="0"/>
              <a:t>nespolehliví subdodavatelé, </a:t>
            </a:r>
          </a:p>
          <a:p>
            <a:pPr lvl="1"/>
            <a:r>
              <a:rPr lang="cs-CZ" sz="2600" dirty="0"/>
              <a:t>nesprávná externí komunikace, </a:t>
            </a:r>
          </a:p>
          <a:p>
            <a:pPr lvl="1"/>
            <a:r>
              <a:rPr lang="cs-CZ" sz="2600" dirty="0"/>
              <a:t>nevhodná cenová politika. </a:t>
            </a:r>
          </a:p>
          <a:p>
            <a:pPr lvl="1"/>
            <a:r>
              <a:rPr lang="cs-CZ" sz="2600" dirty="0"/>
              <a:t>špatná volba prodejců. </a:t>
            </a:r>
          </a:p>
          <a:p>
            <a:endParaRPr lang="cs-CZ" sz="2600" dirty="0"/>
          </a:p>
          <a:p>
            <a:r>
              <a:rPr lang="cs-CZ" sz="2600" b="1" dirty="0"/>
              <a:t>Finanční rizika: </a:t>
            </a:r>
            <a:endParaRPr lang="cs-CZ" sz="2600" dirty="0"/>
          </a:p>
          <a:p>
            <a:pPr lvl="1"/>
            <a:r>
              <a:rPr lang="cs-CZ" sz="2600" dirty="0"/>
              <a:t>podcenění možnosti nesolventnosti zákazníků, </a:t>
            </a:r>
          </a:p>
          <a:p>
            <a:pPr lvl="1"/>
            <a:r>
              <a:rPr lang="cs-CZ" sz="2600" dirty="0"/>
              <a:t>nesprávné nastavení kurzových a inflačních rizik, </a:t>
            </a:r>
          </a:p>
          <a:p>
            <a:pPr lvl="1"/>
            <a:r>
              <a:rPr lang="cs-CZ" sz="2600" dirty="0"/>
              <a:t>nepřipravenost na legislativní úpravy s ohledem na zdanění výnosů a placení odvodů. </a:t>
            </a:r>
          </a:p>
          <a:p>
            <a:pPr marL="0" indent="0" eaLnBrk="1" hangingPunct="1"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cs-CZ" altLang="cs-CZ" sz="2400" dirty="0"/>
          </a:p>
          <a:p>
            <a:pPr marL="0" indent="0" eaLnBrk="1" hangingPunct="1">
              <a:buFontTx/>
              <a:buNone/>
            </a:pP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11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600200"/>
            <a:ext cx="7643192" cy="49974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0000"/>
                </a:solidFill>
              </a:rPr>
              <a:t>Znalostní pracovníci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i="1" dirty="0">
                <a:solidFill>
                  <a:srgbClr val="000000"/>
                </a:solidFill>
              </a:rPr>
              <a:t>lidé, kteří jsou schopni úspěšně pracovat se znalostmi není v podnicích velký počet. </a:t>
            </a:r>
            <a:r>
              <a:rPr lang="cs-CZ" sz="2400" i="1" u="sng" dirty="0">
                <a:solidFill>
                  <a:srgbClr val="000000"/>
                </a:solidFill>
              </a:rPr>
              <a:t>Charakteristickým rysem </a:t>
            </a:r>
            <a:r>
              <a:rPr lang="cs-CZ" sz="2400" i="1" dirty="0">
                <a:solidFill>
                  <a:srgbClr val="000000"/>
                </a:solidFill>
              </a:rPr>
              <a:t>těchto pracovníků je vysoká inteligence, představivost a poměrně slušná úroveň znalostí. Ale jak uvádí P. F. </a:t>
            </a:r>
            <a:r>
              <a:rPr lang="cs-CZ" sz="2400" i="1" dirty="0" err="1">
                <a:solidFill>
                  <a:srgbClr val="000000"/>
                </a:solidFill>
              </a:rPr>
              <a:t>Drucker</a:t>
            </a:r>
            <a:r>
              <a:rPr lang="cs-CZ" sz="2400" i="1" dirty="0">
                <a:solidFill>
                  <a:srgbClr val="000000"/>
                </a:solidFill>
              </a:rPr>
              <a:t> neexistuje výrazná korelace mezi efektivností jejich práce na straně jedné a jejich inteligencí, představivostí a úrovní znalosti na straně druhé. </a:t>
            </a:r>
            <a:endParaRPr lang="cs-CZ" sz="24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None/>
              <a:defRPr/>
            </a:pPr>
            <a:r>
              <a:rPr lang="cs-CZ" sz="2400" i="1" dirty="0"/>
              <a:t>Posuzovat efektivnost „duševně pracujícího“ člověka je velmi obtížné. </a:t>
            </a:r>
            <a:endParaRPr lang="cs-CZ" sz="2400" dirty="0"/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Font typeface="Wingdings" pitchFamily="2" charset="2"/>
              <a:buNone/>
              <a:defRPr/>
            </a:pPr>
            <a:endParaRPr lang="cs-CZ" sz="2400" i="1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131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2609" y="206267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260649"/>
            <a:ext cx="6768752" cy="676937"/>
          </a:xfrm>
        </p:spPr>
        <p:txBody>
          <a:bodyPr/>
          <a:lstStyle/>
          <a:p>
            <a:r>
              <a:rPr lang="cs-CZ" dirty="0"/>
              <a:t>Schopnosti: Znalostní management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50471" y="1700808"/>
            <a:ext cx="7817875" cy="47545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Získávání a sdílení znalostí v podniku: </a:t>
            </a:r>
          </a:p>
          <a:p>
            <a:pPr>
              <a:buFontTx/>
              <a:buNone/>
              <a:defRPr/>
            </a:pPr>
            <a:endParaRPr lang="cs-CZ" altLang="cs-CZ" sz="2400" b="1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pravidelné zvyšování kvalifikace a školení zaměstnanců</a:t>
            </a:r>
          </a:p>
          <a:p>
            <a:pPr lvl="1"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nákupem znalostí zvenku</a:t>
            </a:r>
          </a:p>
          <a:p>
            <a:pPr>
              <a:spcBef>
                <a:spcPts val="0"/>
              </a:spcBef>
              <a:defRPr/>
            </a:pPr>
            <a:endParaRPr lang="cs-CZ" altLang="cs-CZ" sz="2400" b="1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běžnou neformální diskusí v pracovních týmech</a:t>
            </a:r>
          </a:p>
          <a:p>
            <a:pPr>
              <a:spcBef>
                <a:spcPts val="0"/>
              </a:spcBef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řízenou diskuzí nebo brainstormingem v týmech</a:t>
            </a:r>
          </a:p>
          <a:p>
            <a:pPr>
              <a:spcBef>
                <a:spcPts val="0"/>
              </a:spcBef>
              <a:defRPr/>
            </a:pPr>
            <a:endParaRPr lang="cs-CZ" altLang="cs-CZ" sz="2400" dirty="0">
              <a:solidFill>
                <a:srgbClr val="30787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cs-CZ" altLang="cs-CZ" sz="2400" dirty="0">
                <a:solidFill>
                  <a:srgbClr val="307871"/>
                </a:solidFill>
              </a:rPr>
              <a:t>týmovou spoluprací na rozvojových projektech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36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9823" y="980728"/>
            <a:ext cx="8280920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cs-CZ" altLang="cs-CZ" sz="2000" dirty="0"/>
              <a:t>Faktory zvyšující intenzitu a kvalitu inovačních činností v podniku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řízení znalostí a inovací v souladu se strategickým, taktickým i operativním řízením podniku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rgbClr val="002060"/>
                </a:solidFill>
              </a:rPr>
              <a:t>kultura podniku:</a:t>
            </a:r>
          </a:p>
          <a:p>
            <a:pPr lvl="2" algn="just">
              <a:lnSpc>
                <a:spcPct val="130000"/>
              </a:lnSpc>
            </a:pPr>
            <a:r>
              <a:rPr lang="cs-CZ" altLang="cs-CZ" sz="2000" dirty="0">
                <a:solidFill>
                  <a:srgbClr val="002060"/>
                </a:solidFill>
              </a:rPr>
              <a:t>partnerské prostředí, </a:t>
            </a:r>
          </a:p>
          <a:p>
            <a:pPr lvl="2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podnikavost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intrapodnikání</a:t>
            </a:r>
            <a:endParaRPr lang="cs-CZ" altLang="cs-CZ" sz="2000" dirty="0"/>
          </a:p>
          <a:p>
            <a:pPr lvl="2" algn="just">
              <a:lnSpc>
                <a:spcPct val="130000"/>
              </a:lnSpc>
            </a:pPr>
            <a:r>
              <a:rPr lang="cs-CZ" altLang="cs-CZ" sz="2000" dirty="0"/>
              <a:t>inovativnost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týmová práce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podpora kreativity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vhodný systém odměňování.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332657"/>
            <a:ext cx="6984776" cy="648071"/>
          </a:xfrm>
        </p:spPr>
        <p:txBody>
          <a:bodyPr/>
          <a:lstStyle/>
          <a:p>
            <a:r>
              <a:rPr lang="cs-CZ" dirty="0" smtClean="0"/>
              <a:t>Schopnosti: Řízení </a:t>
            </a:r>
            <a:r>
              <a:rPr lang="cs-CZ" dirty="0"/>
              <a:t>inovací podniku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19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9823" y="191683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cs-CZ" altLang="cs-CZ" sz="2000" dirty="0">
                <a:solidFill>
                  <a:schemeClr val="tx2"/>
                </a:solidFill>
              </a:rPr>
              <a:t>Týmová práce </a:t>
            </a:r>
            <a:r>
              <a:rPr lang="cs-CZ" altLang="cs-CZ" sz="2000" dirty="0"/>
              <a:t>jako jeden z faktorů zvyšujících intenzitu a kvalitu inovačních činností v podniku</a:t>
            </a:r>
          </a:p>
          <a:p>
            <a:pPr lvl="1" algn="just">
              <a:lnSpc>
                <a:spcPct val="130000"/>
              </a:lnSpc>
            </a:pPr>
            <a:endParaRPr lang="cs-CZ" altLang="cs-CZ" sz="2000" dirty="0"/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týmová práce je nejčastější formou a metodou činností při uskutečňování inovačních procesů v podniku.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týmem se rozumí pracovní skupina složena z odborníků různých profesí. Je většinou nevelkou skupinou 5-8 členů.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po ukončení řešení určitého úkolu se tým rozpouští.  </a:t>
            </a:r>
          </a:p>
          <a:p>
            <a:pPr lvl="1" algn="just">
              <a:lnSpc>
                <a:spcPct val="130000"/>
              </a:lnSpc>
            </a:pPr>
            <a:r>
              <a:rPr lang="cs-CZ" altLang="cs-CZ" sz="2000" dirty="0"/>
              <a:t>každý člen sehrává v týmu určitou roli. 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6984776" cy="507703"/>
          </a:xfrm>
        </p:spPr>
        <p:txBody>
          <a:bodyPr/>
          <a:lstStyle/>
          <a:p>
            <a:r>
              <a:rPr lang="cs-CZ" dirty="0"/>
              <a:t>Řízení inovací podniku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5157192"/>
            <a:ext cx="1512168" cy="1482419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30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1396603" y="746256"/>
            <a:ext cx="634484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Schopnosti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35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1396603" y="1999714"/>
            <a:ext cx="6476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indent="0">
              <a:spcBef>
                <a:spcPct val="0"/>
              </a:spcBef>
              <a:buNone/>
              <a:defRPr/>
            </a:pPr>
            <a:endParaRPr lang="cs-CZ" altLang="cs-CZ" sz="16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900113" lvl="2" indent="0">
              <a:spcBef>
                <a:spcPct val="0"/>
              </a:spcBef>
              <a:buNone/>
              <a:defRPr/>
            </a:pPr>
            <a:endParaRPr lang="cs-CZ" altLang="cs-CZ" sz="135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67" y="1822367"/>
            <a:ext cx="6108512" cy="406920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8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Měřítka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Měření a řízení (</a:t>
            </a:r>
            <a:r>
              <a:rPr lang="cs-CZ" sz="2400" i="1" dirty="0">
                <a:solidFill>
                  <a:srgbClr val="000000"/>
                </a:solidFill>
                <a:effectLst/>
              </a:rPr>
              <a:t>letadlo/podnik)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Kelvin </a:t>
            </a:r>
            <a:r>
              <a:rPr lang="cs-CZ" sz="2400" dirty="0" err="1">
                <a:solidFill>
                  <a:srgbClr val="000000"/>
                </a:solidFill>
                <a:effectLst/>
              </a:rPr>
              <a:t>Wiliam</a:t>
            </a:r>
            <a:r>
              <a:rPr lang="cs-CZ" sz="2400" dirty="0">
                <a:solidFill>
                  <a:srgbClr val="000000"/>
                </a:solidFill>
                <a:effectLst/>
              </a:rPr>
              <a:t> (Skot, lord, matematik a fyzik 1824-1907):</a:t>
            </a:r>
            <a:endParaRPr lang="cs-CZ" sz="2400" i="1" dirty="0">
              <a:solidFill>
                <a:srgbClr val="000000"/>
              </a:solidFill>
              <a:effectLst/>
            </a:endParaRP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SzTx/>
              <a:buFont typeface="Wingdings" pitchFamily="2" charset="2"/>
              <a:buNone/>
              <a:defRPr/>
            </a:pPr>
            <a:r>
              <a:rPr lang="cs-CZ" sz="2400" i="1" dirty="0">
                <a:solidFill>
                  <a:srgbClr val="000000"/>
                </a:solidFill>
                <a:effectLst/>
              </a:rPr>
              <a:t>	„Když můžete změřit to, o čem mluvíte, a vyjádříte to v číslech, tak o tom něco víte, avšak když to nemůžete změřit a vyjádřit číselně, je vaše znalost ochuzená.“</a:t>
            </a:r>
            <a:br>
              <a:rPr lang="cs-CZ" sz="2400" i="1" dirty="0">
                <a:solidFill>
                  <a:srgbClr val="000000"/>
                </a:solidFill>
                <a:effectLst/>
              </a:rPr>
            </a:br>
            <a:endParaRPr lang="cs-CZ" sz="2400" i="1" dirty="0">
              <a:solidFill>
                <a:srgbClr val="000000"/>
              </a:solidFill>
              <a:effectLst/>
            </a:endParaRPr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5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>
            <a:normAutofit/>
          </a:bodyPr>
          <a:lstStyle/>
          <a:p>
            <a:pPr marL="838200" indent="-838200" eaLnBrk="1" hangingPunct="1">
              <a:defRPr/>
            </a:pPr>
            <a:r>
              <a:rPr lang="cs-CZ" sz="3200" b="1" dirty="0">
                <a:solidFill>
                  <a:srgbClr val="000000"/>
                </a:solidFill>
              </a:rPr>
              <a:t>Měřítka – hlavní ukazatele finanční analýzy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dirty="0">
                <a:solidFill>
                  <a:srgbClr val="000000"/>
                </a:solidFill>
                <a:effectLst/>
              </a:rPr>
              <a:t>Konkurenční schopnosti organizace – výdělečná síla organizace, rentabilita tržeb, likvidita, zadluženost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i="1" dirty="0">
                <a:solidFill>
                  <a:srgbClr val="000000"/>
                </a:solidFill>
              </a:rPr>
              <a:t>Hospodaření organizace – ROI, doba návratnosti investice, ROCE, ROE</a:t>
            </a:r>
          </a:p>
          <a:p>
            <a:pPr marL="539750" indent="-539750" eaLnBrk="1" hangingPunct="1">
              <a:lnSpc>
                <a:spcPct val="120000"/>
              </a:lnSpc>
              <a:spcBef>
                <a:spcPct val="50000"/>
              </a:spcBef>
              <a:spcAft>
                <a:spcPct val="3000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sz="2400" i="1" dirty="0">
                <a:solidFill>
                  <a:srgbClr val="000000"/>
                </a:solidFill>
                <a:effectLst/>
              </a:rPr>
              <a:t>Finanční efekt z investic – obrat provozního kapitálu, ziskovost, celková výnosnost</a:t>
            </a:r>
          </a:p>
          <a:p>
            <a:pPr marL="539750" indent="-53975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cs-CZ" sz="24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2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850106"/>
          </a:xfrm>
        </p:spPr>
        <p:txBody>
          <a:bodyPr/>
          <a:lstStyle/>
          <a:p>
            <a:r>
              <a:rPr lang="cs-CZ" sz="3200" b="1" dirty="0"/>
              <a:t>Strategie – strategické řízení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/>
              <a:t>Strategické myšlení</a:t>
            </a:r>
          </a:p>
          <a:p>
            <a:pPr>
              <a:buFontTx/>
              <a:buChar char="-"/>
            </a:pPr>
            <a:r>
              <a:rPr lang="cs-CZ" sz="2400" dirty="0"/>
              <a:t>Strategická analýza – situační analýza</a:t>
            </a:r>
          </a:p>
          <a:p>
            <a:pPr>
              <a:buFontTx/>
              <a:buChar char="-"/>
            </a:pPr>
            <a:r>
              <a:rPr lang="cs-CZ" sz="2400" dirty="0"/>
              <a:t>Tvorba strategie</a:t>
            </a:r>
          </a:p>
          <a:p>
            <a:pPr>
              <a:buFontTx/>
              <a:buChar char="-"/>
            </a:pPr>
            <a:r>
              <a:rPr lang="cs-CZ" sz="2400" dirty="0"/>
              <a:t>Implementace strategie</a:t>
            </a:r>
          </a:p>
          <a:p>
            <a:pPr>
              <a:buFontTx/>
              <a:buChar char="-"/>
            </a:pPr>
            <a:r>
              <a:rPr lang="cs-CZ" sz="2400" dirty="0"/>
              <a:t>Kontrola strategie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23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700808"/>
            <a:ext cx="8856984" cy="4299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1400" dirty="0">
                <a:solidFill>
                  <a:srgbClr val="307871"/>
                </a:solidFill>
              </a:rPr>
              <a:t>Měření efektivity inovačních aktivit a inovačních procesů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1400" dirty="0">
                <a:solidFill>
                  <a:srgbClr val="307871"/>
                </a:solidFill>
              </a:rPr>
              <a:t>        příklady inovačních metrik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130000"/>
              </a:lnSpc>
              <a:spcAft>
                <a:spcPts val="300"/>
              </a:spcAft>
              <a:buNone/>
            </a:pPr>
            <a:endParaRPr lang="cs-CZ" altLang="cs-CZ" sz="14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b="1" dirty="0"/>
              <a:t>Měření efektivity inovací v podniku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36912"/>
            <a:ext cx="7992888" cy="336383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555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1700808"/>
            <a:ext cx="8856984" cy="4299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600" dirty="0"/>
              <a:t>vysvětluje, jak podniky vydělávají peníze specifikováním pozice unikátní hodnoty v hodnototvorném řetězci. </a:t>
            </a:r>
            <a:endParaRPr lang="cs-CZ" sz="1600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600" dirty="0"/>
              <a:t>pomáhá nalézt zjednodušené znázornění toho, co je hodnota poskytovaná zákazníkovi, jak je v podniku vytvářena a s jakými finančními </a:t>
            </a:r>
            <a:r>
              <a:rPr lang="cs-CZ" sz="1600" dirty="0" smtClean="0"/>
              <a:t>důsledky</a:t>
            </a:r>
            <a:r>
              <a:rPr lang="cs-CZ" sz="1600" dirty="0" smtClean="0"/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endParaRPr lang="cs-CZ" altLang="cs-CZ" sz="1600" dirty="0">
              <a:solidFill>
                <a:srgbClr val="307871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altLang="cs-CZ" sz="1600" dirty="0" smtClean="0">
                <a:solidFill>
                  <a:srgbClr val="307871"/>
                </a:solidFill>
              </a:rPr>
              <a:t>3 pilíře: vytvoření hodnoty, nabídka hodnoty</a:t>
            </a:r>
            <a:r>
              <a:rPr lang="cs-CZ" altLang="cs-CZ" sz="1600" smtClean="0">
                <a:solidFill>
                  <a:srgbClr val="307871"/>
                </a:solidFill>
              </a:rPr>
              <a:t>, zachycení hodnoty.</a:t>
            </a:r>
            <a:endParaRPr lang="cs-CZ" altLang="cs-CZ" sz="16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Aft>
                <a:spcPts val="300"/>
              </a:spcAft>
              <a:buNone/>
            </a:pPr>
            <a:endParaRPr lang="cs-CZ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1400" dirty="0">
              <a:solidFill>
                <a:srgbClr val="307871"/>
              </a:solidFill>
            </a:endParaRPr>
          </a:p>
          <a:p>
            <a:pPr marL="0" indent="0" algn="just">
              <a:lnSpc>
                <a:spcPct val="130000"/>
              </a:lnSpc>
              <a:spcAft>
                <a:spcPts val="300"/>
              </a:spcAft>
              <a:buNone/>
            </a:pPr>
            <a:endParaRPr lang="cs-CZ" altLang="cs-CZ" sz="1400" dirty="0"/>
          </a:p>
          <a:p>
            <a:pPr algn="just">
              <a:lnSpc>
                <a:spcPct val="130000"/>
              </a:lnSpc>
              <a:spcAft>
                <a:spcPts val="300"/>
              </a:spcAft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b="1" dirty="0" smtClean="0"/>
              <a:t>Business model</a:t>
            </a:r>
            <a:endParaRPr lang="cs-CZ" b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592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1" dirty="0"/>
              <a:t>Schopnosti: Kompetenční model sdílení znalostí</a:t>
            </a:r>
          </a:p>
        </p:txBody>
      </p:sp>
      <p:pic>
        <p:nvPicPr>
          <p:cNvPr id="54275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25591" r="27945" b="11319"/>
          <a:stretch>
            <a:fillRect/>
          </a:stretch>
        </p:blipFill>
        <p:spPr>
          <a:xfrm>
            <a:off x="1945201" y="2060848"/>
            <a:ext cx="5486400" cy="4525962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5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744568" y="2035258"/>
            <a:ext cx="1923776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475656" y="5061423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 jako systém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9"/>
            <a:ext cx="5040560" cy="676937"/>
          </a:xfrm>
        </p:spPr>
        <p:txBody>
          <a:bodyPr/>
          <a:lstStyle/>
          <a:p>
            <a:r>
              <a:rPr lang="cs-CZ" b="1" dirty="0"/>
              <a:t>Strategie – strategická analýza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66" y="1315493"/>
            <a:ext cx="5265902" cy="346846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744568" y="2386197"/>
            <a:ext cx="3075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  <a:p>
            <a:r>
              <a:rPr lang="cs-CZ" sz="1400" dirty="0"/>
              <a:t>– mikroprostředí </a:t>
            </a:r>
          </a:p>
          <a:p>
            <a:r>
              <a:rPr lang="cs-CZ" sz="1400" dirty="0"/>
              <a:t>  (interní prostředí podniku)</a:t>
            </a:r>
          </a:p>
          <a:p>
            <a:endParaRPr lang="cs-CZ" sz="1400" dirty="0"/>
          </a:p>
          <a:p>
            <a:r>
              <a:rPr lang="cs-CZ" sz="1400" dirty="0"/>
              <a:t>– </a:t>
            </a:r>
            <a:r>
              <a:rPr lang="cs-CZ" sz="1400" dirty="0" err="1"/>
              <a:t>mezzoprostředí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– makroprostředí           </a:t>
            </a:r>
          </a:p>
          <a:p>
            <a:endParaRPr lang="cs-CZ" sz="1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01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850106"/>
          </a:xfrm>
        </p:spPr>
        <p:txBody>
          <a:bodyPr/>
          <a:lstStyle/>
          <a:p>
            <a:r>
              <a:rPr lang="cs-CZ" sz="3200" b="1" dirty="0"/>
              <a:t>Strategie - Metody externí analýzy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8112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cs-CZ" sz="2400" dirty="0"/>
              <a:t>- PEST analýza …. STEP, PESTLE, SLEPTE</a:t>
            </a:r>
          </a:p>
          <a:p>
            <a:pPr>
              <a:buNone/>
            </a:pPr>
            <a:r>
              <a:rPr lang="cs-CZ" sz="2400" dirty="0"/>
              <a:t>- </a:t>
            </a:r>
            <a:r>
              <a:rPr lang="cs-CZ" sz="2400" dirty="0" err="1"/>
              <a:t>Porterův</a:t>
            </a:r>
            <a:r>
              <a:rPr lang="cs-CZ" sz="2400" dirty="0"/>
              <a:t> model pěti konkurenčních sil</a:t>
            </a:r>
          </a:p>
          <a:p>
            <a:pPr>
              <a:buFontTx/>
              <a:buChar char="-"/>
            </a:pPr>
            <a:r>
              <a:rPr lang="cs-CZ" sz="2400" dirty="0"/>
              <a:t>Analýza zainteresovaných stran</a:t>
            </a:r>
          </a:p>
          <a:p>
            <a:pPr>
              <a:buFontTx/>
              <a:buChar char="-"/>
            </a:pPr>
            <a:r>
              <a:rPr lang="cs-CZ" sz="2400" dirty="0"/>
              <a:t>Analýza konkurenceschopnosti</a:t>
            </a:r>
          </a:p>
          <a:p>
            <a:pPr>
              <a:buFontTx/>
              <a:buChar char="-"/>
            </a:pPr>
            <a:r>
              <a:rPr lang="cs-CZ" sz="2400" dirty="0"/>
              <a:t>Analýza životního cyklu odvětví</a:t>
            </a:r>
          </a:p>
          <a:p>
            <a:pPr>
              <a:buNone/>
            </a:pPr>
            <a:r>
              <a:rPr lang="cs-CZ" sz="2400" dirty="0"/>
              <a:t>- Strategické mapy</a:t>
            </a:r>
          </a:p>
          <a:p>
            <a:pPr>
              <a:buNone/>
            </a:pPr>
            <a:r>
              <a:rPr lang="cs-CZ" sz="2400" dirty="0"/>
              <a:t>- Analýza atraktivity odvětví</a:t>
            </a:r>
          </a:p>
          <a:p>
            <a:pPr>
              <a:buNone/>
            </a:pPr>
            <a:r>
              <a:rPr lang="cs-CZ" sz="2400" dirty="0"/>
              <a:t>- Metoda „4C“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6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Strategie - Analýza vnitřního prostředí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Analýza výsledků v jednotlivých funkcionálních oblastech</a:t>
            </a:r>
          </a:p>
          <a:p>
            <a:r>
              <a:rPr lang="cs-CZ" sz="2400" dirty="0"/>
              <a:t>Analýza zdrojů podniku</a:t>
            </a:r>
          </a:p>
          <a:p>
            <a:r>
              <a:rPr lang="cs-CZ" sz="2400" dirty="0"/>
              <a:t>Hodnototvorný řetězec – analýza podle </a:t>
            </a:r>
            <a:r>
              <a:rPr lang="cs-CZ" sz="2400" dirty="0" err="1"/>
              <a:t>Portera</a:t>
            </a:r>
            <a:r>
              <a:rPr lang="cs-CZ" sz="2400" dirty="0"/>
              <a:t> (primární činnosti a podpůrné činnosti)</a:t>
            </a:r>
          </a:p>
          <a:p>
            <a:r>
              <a:rPr lang="cs-CZ" sz="2400" dirty="0"/>
              <a:t>Finanční analýza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2400"/>
            <a:ext cx="7344816" cy="1371600"/>
          </a:xfrm>
        </p:spPr>
        <p:txBody>
          <a:bodyPr>
            <a:normAutofit/>
          </a:bodyPr>
          <a:lstStyle/>
          <a:p>
            <a:r>
              <a:rPr lang="cs-CZ" sz="3200" b="1" dirty="0"/>
              <a:t>Strategie - Metody interní strategické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719392" cy="4648200"/>
          </a:xfrm>
        </p:spPr>
        <p:txBody>
          <a:bodyPr>
            <a:normAutofit/>
          </a:bodyPr>
          <a:lstStyle/>
          <a:p>
            <a:r>
              <a:rPr lang="cs-CZ" sz="2400" dirty="0"/>
              <a:t>Metody pro tvorbu námětů;</a:t>
            </a:r>
          </a:p>
          <a:p>
            <a:r>
              <a:rPr lang="cs-CZ" sz="2400" dirty="0"/>
              <a:t>Metody pro analýzu problému;</a:t>
            </a:r>
          </a:p>
          <a:p>
            <a:r>
              <a:rPr lang="cs-CZ" sz="2400" dirty="0" err="1"/>
              <a:t>Benchmarking</a:t>
            </a:r>
            <a:r>
              <a:rPr lang="cs-CZ" sz="2400" dirty="0"/>
              <a:t>;</a:t>
            </a:r>
          </a:p>
          <a:p>
            <a:r>
              <a:rPr lang="cs-CZ" sz="2400" dirty="0"/>
              <a:t>GAP analýza;</a:t>
            </a:r>
          </a:p>
          <a:p>
            <a:r>
              <a:rPr lang="cs-CZ" sz="2400" dirty="0"/>
              <a:t>Analýzy rizik;</a:t>
            </a:r>
          </a:p>
          <a:p>
            <a:r>
              <a:rPr lang="cs-CZ" sz="2400" dirty="0"/>
              <a:t>Sebehodnocení výkonnosti organizace;</a:t>
            </a:r>
          </a:p>
          <a:p>
            <a:r>
              <a:rPr lang="cs-CZ" sz="2400" dirty="0"/>
              <a:t>Procesní analýza;</a:t>
            </a:r>
          </a:p>
          <a:p>
            <a:r>
              <a:rPr lang="cs-CZ" sz="2400" dirty="0"/>
              <a:t>Nákladově výstupové analýzy.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8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3" y="620688"/>
            <a:ext cx="6859302" cy="1280890"/>
          </a:xfrm>
        </p:spPr>
        <p:txBody>
          <a:bodyPr>
            <a:normAutofit/>
          </a:bodyPr>
          <a:lstStyle/>
          <a:p>
            <a:r>
              <a:rPr lang="cs-CZ" sz="3200" b="1" dirty="0"/>
              <a:t>Strategie: Výstup situační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SWOT analýza (silné stránky, slabé stránky, příležitosti a ohrožení)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3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Strategie - Řízení strategických rizik spojených s inovacemi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Riziko nenaplnění ambice růstu hodnoty podniku</a:t>
            </a:r>
          </a:p>
          <a:p>
            <a:r>
              <a:rPr lang="cs-CZ" sz="2400" dirty="0"/>
              <a:t>Riziko v chování klíčových zaměstnanců</a:t>
            </a:r>
          </a:p>
          <a:p>
            <a:r>
              <a:rPr lang="cs-CZ" sz="2400" dirty="0"/>
              <a:t>Riziko nenaplnění zákaznických očekávání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86522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849</TotalTime>
  <Words>1356</Words>
  <Application>Microsoft Office PowerPoint</Application>
  <PresentationFormat>Předvádění na obrazovce (4:3)</PresentationFormat>
  <Paragraphs>257</Paragraphs>
  <Slides>32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Enriqueta</vt:lpstr>
      <vt:lpstr>Garamond</vt:lpstr>
      <vt:lpstr>Times New Roman</vt:lpstr>
      <vt:lpstr>Wingdings</vt:lpstr>
      <vt:lpstr>Wingdings 3</vt:lpstr>
      <vt:lpstr>Stébla</vt:lpstr>
      <vt:lpstr>Úspěch podniku</vt:lpstr>
      <vt:lpstr>Prezentace aplikace PowerPoint</vt:lpstr>
      <vt:lpstr>Strategie – strategické řízení</vt:lpstr>
      <vt:lpstr>Strategie – strategická analýza</vt:lpstr>
      <vt:lpstr>Strategie - Metody externí analýzy</vt:lpstr>
      <vt:lpstr>Strategie - Analýza vnitřního prostředí podniku</vt:lpstr>
      <vt:lpstr>Strategie - Metody interní strategické analýzy</vt:lpstr>
      <vt:lpstr>Strategie: Výstup situační analýzy</vt:lpstr>
      <vt:lpstr>Strategie - Řízení strategických rizik spojených s inovacemi</vt:lpstr>
      <vt:lpstr>Inovace</vt:lpstr>
      <vt:lpstr>Inovace</vt:lpstr>
      <vt:lpstr>Systém řízení</vt:lpstr>
      <vt:lpstr>Systém řízení</vt:lpstr>
      <vt:lpstr>Systém řízení</vt:lpstr>
      <vt:lpstr>Systém řízení</vt:lpstr>
      <vt:lpstr>Systém řízení - charakteristika ekonomického vývoje na konci 20. století</vt:lpstr>
      <vt:lpstr>Systém řízení: Jaké znáte metody řízení současného managementu?</vt:lpstr>
      <vt:lpstr>Současný management a metody řízení v podniku </vt:lpstr>
      <vt:lpstr>Současný management a jeho metody</vt:lpstr>
      <vt:lpstr>Systém řízení podniku</vt:lpstr>
      <vt:lpstr>Systém řízení - Metody řízení – procesní inovace</vt:lpstr>
      <vt:lpstr>Systém řízení - Hlavní rizika ve vazbě na interní procesy</vt:lpstr>
      <vt:lpstr>Schopnosti</vt:lpstr>
      <vt:lpstr>Schopnosti: Znalostní management</vt:lpstr>
      <vt:lpstr>Schopnosti: Řízení inovací podniku</vt:lpstr>
      <vt:lpstr>Řízení inovací podniku</vt:lpstr>
      <vt:lpstr>Prezentace aplikace PowerPoint</vt:lpstr>
      <vt:lpstr>Měřítka</vt:lpstr>
      <vt:lpstr>Měřítka – hlavní ukazatele finanční analýzy</vt:lpstr>
      <vt:lpstr>Měření efektivity inovací v podniku</vt:lpstr>
      <vt:lpstr>Business model</vt:lpstr>
      <vt:lpstr>Schopnosti: Kompetenční model sdílení znalostí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rylkova</dc:creator>
  <cp:lastModifiedBy>ryl0001</cp:lastModifiedBy>
  <cp:revision>119</cp:revision>
  <cp:lastPrinted>2020-01-29T06:25:58Z</cp:lastPrinted>
  <dcterms:created xsi:type="dcterms:W3CDTF">2017-12-19T14:50:28Z</dcterms:created>
  <dcterms:modified xsi:type="dcterms:W3CDTF">2022-02-09T11:29:03Z</dcterms:modified>
</cp:coreProperties>
</file>