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"/>
  </p:notesMasterIdLst>
  <p:handoutMasterIdLst>
    <p:handoutMasterId r:id="rId6"/>
  </p:handoutMasterIdLst>
  <p:sldIdLst>
    <p:sldId id="317" r:id="rId2"/>
    <p:sldId id="324" r:id="rId3"/>
    <p:sldId id="329" r:id="rId4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BE080-5C80-4C0A-A404-EEF9B4E7FA87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6" y="9430218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3EB0F-52D2-411F-8898-C221283916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407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85F26-1AC9-4604-8072-9AFAC88CD7F9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15A7D-88BF-4AFE-BB06-B7DB9A1AEA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619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6BBD-7576-4D4D-A0FE-F56235743D2E}" type="datetime1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20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39597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44596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8520232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463132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7732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0C24-57B0-4944-ABF5-F51CD836758E}" type="datetime1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881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5AB5E-CA95-428B-8922-E46D7E1A5708}" type="datetime1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60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00996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D885-AEB9-4E5E-9047-505DD365BD25}" type="datetime1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127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6F804-F72B-4D40-B029-1854BFBBB177}" type="datetime1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707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D0467-6082-4B00-BF76-BB8254B1A3FA}" type="datetime1">
              <a:rPr lang="cs-CZ" smtClean="0"/>
              <a:t>28.03.2022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2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39104-6B79-4402-B077-FB794F21E22A}" type="datetime1">
              <a:rPr lang="cs-CZ" smtClean="0"/>
              <a:t>28.03.2022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4033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B0CF-DA31-4CBF-A707-88ABE1BC2DB9}" type="datetime1">
              <a:rPr lang="cs-CZ" smtClean="0"/>
              <a:t>28.03.2022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71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F7A5E-7772-49C4-B357-E8FFB3872B22}" type="datetime1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00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F4496-88ED-489C-8B87-C947AD5C7E43}" type="datetime1">
              <a:rPr lang="cs-CZ" smtClean="0"/>
              <a:t>28.03.2022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83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39104-6B79-4402-B077-FB794F21E22A}" type="datetime1">
              <a:rPr lang="cs-CZ" smtClean="0"/>
              <a:t>28.03.2022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14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Ekonomický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9" y="2133600"/>
            <a:ext cx="7850832" cy="37776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Firma ROXA vyrábí lis na česnek. Při objemu výroby a prodeje ve výši 2 000 ks a při započítání 15 % ziskové přirážky (marže) k celkovým nákladům, má její nákladová funkce tvar</a:t>
            </a:r>
            <a:r>
              <a:rPr lang="cs-CZ" dirty="0" smtClean="0"/>
              <a:t>: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 = </a:t>
            </a:r>
            <a:r>
              <a:rPr lang="cs-CZ" dirty="0" smtClean="0"/>
              <a:t>55</a:t>
            </a:r>
            <a:r>
              <a:rPr lang="cs-CZ" dirty="0"/>
              <a:t> 000 + </a:t>
            </a:r>
            <a:r>
              <a:rPr lang="cs-CZ" dirty="0" smtClean="0"/>
              <a:t>65 Q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Podobné výrobky se prodávají za cenu cca </a:t>
            </a:r>
            <a:r>
              <a:rPr lang="cs-CZ" dirty="0" smtClean="0"/>
              <a:t>104 </a:t>
            </a:r>
            <a:r>
              <a:rPr lang="cs-CZ" dirty="0"/>
              <a:t>až </a:t>
            </a:r>
            <a:r>
              <a:rPr lang="cs-CZ" dirty="0" smtClean="0"/>
              <a:t>106 </a:t>
            </a:r>
            <a:r>
              <a:rPr lang="cs-CZ" dirty="0"/>
              <a:t>Kč/ks. Při ceně nad </a:t>
            </a:r>
            <a:r>
              <a:rPr lang="cs-CZ" dirty="0" smtClean="0"/>
              <a:t>108 </a:t>
            </a:r>
            <a:r>
              <a:rPr lang="cs-CZ" dirty="0"/>
              <a:t>Kč je tento výrobek neprodejný.</a:t>
            </a:r>
          </a:p>
          <a:p>
            <a:pPr marL="0" indent="0">
              <a:buNone/>
            </a:pPr>
            <a:r>
              <a:rPr lang="cs-CZ" dirty="0"/>
              <a:t>Máme zjistit, jaké odbytové šance bude mít firma ROXA v případě, že v důsledku malé poptávky, protože konkurence provedla marketingovou inovaci, sníží objem výroby na 1 800 ks a i nadále se bude držet nákladového principu tvorby ceny!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988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9550" y="147338"/>
            <a:ext cx="7130752" cy="47335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Případová studie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7656" y="836712"/>
            <a:ext cx="8208911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200" dirty="0" smtClean="0"/>
              <a:t>Pekárna do svého sortimentu zařadí pečení medovníků a předpokládá, že vykáže tyto náklady:</a:t>
            </a:r>
          </a:p>
          <a:p>
            <a:r>
              <a:rPr lang="cs-CZ" sz="1200" dirty="0" smtClean="0"/>
              <a:t>Náklady na vstupní suroviny činí 240 Kč na jeden medovník</a:t>
            </a:r>
          </a:p>
          <a:p>
            <a:r>
              <a:rPr lang="cs-CZ" sz="1200" dirty="0" smtClean="0"/>
              <a:t>Každý medovník musí být samostatně zabalen v krabici s jednorázovým podnosem, náklady na toto balení dosahují 10 Kč na medovník.</a:t>
            </a:r>
          </a:p>
          <a:p>
            <a:r>
              <a:rPr lang="cs-CZ" sz="1200" dirty="0" smtClean="0"/>
              <a:t>Platby za energii se předpokládají 109 500 Kč za rok, z toho 80 % je přímo spojeno s výrobou medovníků, zbytek je přičítán provozu budovy (celopodnikový charakter)</a:t>
            </a:r>
          </a:p>
          <a:p>
            <a:r>
              <a:rPr lang="cs-CZ" sz="1200" dirty="0" smtClean="0"/>
              <a:t>Náklady na servis a údržbu výrobního zařízení (lednice, trouby aj.) činí 43 800 Kč.</a:t>
            </a:r>
          </a:p>
          <a:p>
            <a:r>
              <a:rPr lang="cs-CZ" sz="1200" dirty="0" smtClean="0"/>
              <a:t>Odpisy výrobního zařízení jsou 102 200 Kč za rok, odpisy budov a softwaru pak 219 000 Kč ročně.</a:t>
            </a:r>
          </a:p>
          <a:p>
            <a:r>
              <a:rPr lang="cs-CZ" sz="1200" dirty="0" smtClean="0"/>
              <a:t>Náklady na pojištění rizik vyplývajících z podnikatelské činnosti a náklady spojené se správou budov (tedy náklady spojené s provozem a s údržbou objektu jako například smlouvy s telefonními operátory, vedení dokumentací, zajištění pravidel bezpečnosti práce, zajištění plnění zákonů v oblasti životního prostředí – nakládání s odpady apod., ostraha objektu, úklid aj.) činí 36 500 Kč.</a:t>
            </a:r>
          </a:p>
          <a:p>
            <a:r>
              <a:rPr lang="cs-CZ" sz="1200" dirty="0" smtClean="0"/>
              <a:t>Roční osobní náklady pekaře (tedy mzdové náklady a náklady na sociální a zdravotní pojištění) činí 586 920 Kč.</a:t>
            </a:r>
          </a:p>
          <a:p>
            <a:r>
              <a:rPr lang="cs-CZ" sz="1200" dirty="0" smtClean="0"/>
              <a:t>Osobní náklady managementu budou činit 880 380 Kč.</a:t>
            </a:r>
          </a:p>
          <a:p>
            <a:r>
              <a:rPr lang="cs-CZ" sz="1200" dirty="0" smtClean="0"/>
              <a:t>Úrok z úvěru ( 4 % z 1,46 mil. Kč) je 58 400 Kč</a:t>
            </a:r>
          </a:p>
          <a:p>
            <a:r>
              <a:rPr lang="cs-CZ" sz="1200" dirty="0" smtClean="0"/>
              <a:t>Náklady spojené s dopravou medovníků (dopravu zajišťuje najatý autodopravce chladícím vozem) činí 97 820 Kč.</a:t>
            </a:r>
          </a:p>
          <a:p>
            <a:r>
              <a:rPr lang="cs-CZ" sz="1200" dirty="0" smtClean="0"/>
              <a:t>Náklady na marketingové aktivity 55 480 Kč.</a:t>
            </a:r>
          </a:p>
          <a:p>
            <a:pPr marL="0" indent="0">
              <a:buNone/>
            </a:pPr>
            <a:r>
              <a:rPr lang="cs-CZ" sz="1200" dirty="0" smtClean="0"/>
              <a:t>Pekárna upeče 40 medovníků denně 365 dní v roce, tedy upeče 14 600 medovníků za rok.</a:t>
            </a:r>
          </a:p>
          <a:p>
            <a:pPr marL="0" indent="0">
              <a:buNone/>
            </a:pPr>
            <a:r>
              <a:rPr lang="cs-CZ" sz="1200" dirty="0" smtClean="0"/>
              <a:t>Úkol: Sestavte kalkulaci nákladů a prodejní cenu jednoho medovníku, víte-li, že podnik požaduje 15 % ziskovou přirážku. Postupujte podle všeobecného kalkulačního vzorce  a předpokládejte prostou kalkulaci dělením.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03227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003866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087459" y="1289643"/>
            <a:ext cx="3869777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800" b="1" i="1" dirty="0">
                <a:latin typeface="Times New Roman" pitchFamily="18" charset="0"/>
              </a:rPr>
              <a:t>Typový kalkulační vzorec</a:t>
            </a:r>
            <a:endParaRPr lang="en-GB" sz="2100" b="1" kern="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003865"/>
            <a:ext cx="936104" cy="730162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b="29782"/>
          <a:stretch/>
        </p:blipFill>
        <p:spPr>
          <a:xfrm>
            <a:off x="1475656" y="2075556"/>
            <a:ext cx="6408712" cy="4377780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84696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1213</TotalTime>
  <Words>325</Words>
  <Application>Microsoft Office PowerPoint</Application>
  <PresentationFormat>Předvádění na obrazovce (4:3)</PresentationFormat>
  <Paragraphs>26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Times New Roman</vt:lpstr>
      <vt:lpstr>Wingdings 3</vt:lpstr>
      <vt:lpstr>Stébla</vt:lpstr>
      <vt:lpstr>Ekonomický problém</vt:lpstr>
      <vt:lpstr>Případová studie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inovačních aktivit</dc:title>
  <dc:creator>rylkova</dc:creator>
  <cp:lastModifiedBy>Rylkova</cp:lastModifiedBy>
  <cp:revision>131</cp:revision>
  <cp:lastPrinted>2022-03-24T08:56:38Z</cp:lastPrinted>
  <dcterms:created xsi:type="dcterms:W3CDTF">2017-12-20T14:08:02Z</dcterms:created>
  <dcterms:modified xsi:type="dcterms:W3CDTF">2022-03-28T06:24:15Z</dcterms:modified>
</cp:coreProperties>
</file>