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handoutMasterIdLst>
    <p:handoutMasterId r:id="rId10"/>
  </p:handoutMasterIdLst>
  <p:sldIdLst>
    <p:sldId id="256" r:id="rId2"/>
    <p:sldId id="311" r:id="rId3"/>
    <p:sldId id="296" r:id="rId4"/>
    <p:sldId id="299" r:id="rId5"/>
    <p:sldId id="300" r:id="rId6"/>
    <p:sldId id="303" r:id="rId7"/>
    <p:sldId id="305" r:id="rId8"/>
  </p:sldIdLst>
  <p:sldSz cx="12192000" cy="6858000"/>
  <p:notesSz cx="6669088" cy="992822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96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38" y="3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778250" y="0"/>
            <a:ext cx="288925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25BF09-B989-481A-9255-E6A51D3C4848}" type="datetimeFigureOut">
              <a:rPr lang="cs-CZ" smtClean="0"/>
              <a:t>31.03.2022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88925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778250" y="9429750"/>
            <a:ext cx="288925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10EE3C-17B5-4125-94AB-E71173619CF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58696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3CCE5B-28D9-4CC1-A152-09933EB816BC}" type="datetimeFigureOut">
              <a:rPr lang="cs-CZ" smtClean="0"/>
              <a:t>31.03.2022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57188" y="1241425"/>
            <a:ext cx="5954712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66909" y="4777958"/>
            <a:ext cx="533527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889938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777607" y="9430091"/>
            <a:ext cx="2889938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3362BB-2170-43E9-8B3B-30D65C07CF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62273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3736F-5D96-4656-9F80-AEECB75D7AC2}" type="datetimeFigureOut">
              <a:rPr lang="cs-CZ" smtClean="0"/>
              <a:t>31.03.2022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9226289D-46FF-4980-BEDF-EA31E24821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448715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3736F-5D96-4656-9F80-AEECB75D7AC2}" type="datetimeFigureOut">
              <a:rPr lang="cs-CZ" smtClean="0"/>
              <a:t>31.03.2022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226289D-46FF-4980-BEDF-EA31E24821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154966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3736F-5D96-4656-9F80-AEECB75D7AC2}" type="datetimeFigureOut">
              <a:rPr lang="cs-CZ" smtClean="0"/>
              <a:t>31.03.2022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226289D-46FF-4980-BEDF-EA31E24821C5}" type="slidenum">
              <a:rPr lang="cs-CZ" smtClean="0"/>
              <a:t>‹#›</a:t>
            </a:fld>
            <a:endParaRPr lang="cs-CZ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145566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3736F-5D96-4656-9F80-AEECB75D7AC2}" type="datetimeFigureOut">
              <a:rPr lang="cs-CZ" smtClean="0"/>
              <a:t>31.03.2022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226289D-46FF-4980-BEDF-EA31E24821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312705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3736F-5D96-4656-9F80-AEECB75D7AC2}" type="datetimeFigureOut">
              <a:rPr lang="cs-CZ" smtClean="0"/>
              <a:t>31.03.2022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226289D-46FF-4980-BEDF-EA31E24821C5}" type="slidenum">
              <a:rPr lang="cs-CZ" smtClean="0"/>
              <a:t>‹#›</a:t>
            </a:fld>
            <a:endParaRPr lang="cs-CZ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149847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3736F-5D96-4656-9F80-AEECB75D7AC2}" type="datetimeFigureOut">
              <a:rPr lang="cs-CZ" smtClean="0"/>
              <a:t>31.03.2022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226289D-46FF-4980-BEDF-EA31E24821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29738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3736F-5D96-4656-9F80-AEECB75D7AC2}" type="datetimeFigureOut">
              <a:rPr lang="cs-CZ" smtClean="0"/>
              <a:t>31.03.2022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6289D-46FF-4980-BEDF-EA31E24821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45830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3736F-5D96-4656-9F80-AEECB75D7AC2}" type="datetimeFigureOut">
              <a:rPr lang="cs-CZ" smtClean="0"/>
              <a:t>31.03.2022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6289D-46FF-4980-BEDF-EA31E24821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60139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3736F-5D96-4656-9F80-AEECB75D7AC2}" type="datetimeFigureOut">
              <a:rPr lang="cs-CZ" smtClean="0"/>
              <a:t>31.03.2022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6289D-46FF-4980-BEDF-EA31E24821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97742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3736F-5D96-4656-9F80-AEECB75D7AC2}" type="datetimeFigureOut">
              <a:rPr lang="cs-CZ" smtClean="0"/>
              <a:t>31.03.2022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226289D-46FF-4980-BEDF-EA31E24821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5756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3736F-5D96-4656-9F80-AEECB75D7AC2}" type="datetimeFigureOut">
              <a:rPr lang="cs-CZ" smtClean="0"/>
              <a:t>31.03.2022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9226289D-46FF-4980-BEDF-EA31E24821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24381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3736F-5D96-4656-9F80-AEECB75D7AC2}" type="datetimeFigureOut">
              <a:rPr lang="cs-CZ" smtClean="0"/>
              <a:t>31.03.2022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9226289D-46FF-4980-BEDF-EA31E24821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46878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3736F-5D96-4656-9F80-AEECB75D7AC2}" type="datetimeFigureOut">
              <a:rPr lang="cs-CZ" smtClean="0"/>
              <a:t>31.03.2022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6289D-46FF-4980-BEDF-EA31E24821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94810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3736F-5D96-4656-9F80-AEECB75D7AC2}" type="datetimeFigureOut">
              <a:rPr lang="cs-CZ" smtClean="0"/>
              <a:t>31.03.2022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6289D-46FF-4980-BEDF-EA31E24821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88625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3736F-5D96-4656-9F80-AEECB75D7AC2}" type="datetimeFigureOut">
              <a:rPr lang="cs-CZ" smtClean="0"/>
              <a:t>31.03.2022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6289D-46FF-4980-BEDF-EA31E24821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75157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3736F-5D96-4656-9F80-AEECB75D7AC2}" type="datetimeFigureOut">
              <a:rPr lang="cs-CZ" smtClean="0"/>
              <a:t>31.03.2022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226289D-46FF-4980-BEDF-EA31E24821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60895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73736F-5D96-4656-9F80-AEECB75D7AC2}" type="datetimeFigureOut">
              <a:rPr lang="cs-CZ" smtClean="0"/>
              <a:t>31.03.2022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9226289D-46FF-4980-BEDF-EA31E24821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42614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mtClean="0"/>
              <a:t>Seminář 6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Ing. Žaneta </a:t>
            </a:r>
            <a:r>
              <a:rPr lang="cs-CZ" dirty="0" err="1" smtClean="0"/>
              <a:t>Rylková</a:t>
            </a:r>
            <a:r>
              <a:rPr lang="cs-CZ" dirty="0" smtClean="0"/>
              <a:t>, Ph.D.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841225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953550" y="147338"/>
            <a:ext cx="7130752" cy="47335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Případová studie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451657" y="836712"/>
            <a:ext cx="8208911" cy="532859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1200" dirty="0"/>
              <a:t>Pekárna do svého sortimentu zařadí pečení medovníků a předpokládá, že vykáže tyto náklady:</a:t>
            </a:r>
          </a:p>
          <a:p>
            <a:r>
              <a:rPr lang="cs-CZ" sz="1200" dirty="0"/>
              <a:t>Náklady na vstupní suroviny činí 240 Kč na jeden medovník</a:t>
            </a:r>
          </a:p>
          <a:p>
            <a:r>
              <a:rPr lang="cs-CZ" sz="1200" dirty="0"/>
              <a:t>Každý medovník musí být samostatně zabalen v krabici s jednorázovým podnosem, náklady na toto balení dosahují 10 Kč na medovník.</a:t>
            </a:r>
          </a:p>
          <a:p>
            <a:r>
              <a:rPr lang="cs-CZ" sz="1200" dirty="0"/>
              <a:t>Platby za energii se předpokládají 109 500 Kč za rok, z toho 80 % je přímo spojeno s výrobou medovníků, zbytek je přičítán provozu budovy (celopodnikový charakter)</a:t>
            </a:r>
          </a:p>
          <a:p>
            <a:r>
              <a:rPr lang="cs-CZ" sz="1200" dirty="0"/>
              <a:t>Náklady na servis a údržbu výrobního zařízení (lednice, trouby aj.) činí 43 800 Kč.</a:t>
            </a:r>
          </a:p>
          <a:p>
            <a:r>
              <a:rPr lang="cs-CZ" sz="1200" dirty="0"/>
              <a:t>Odpisy výrobního zařízení jsou 102 200 Kč za rok, odpisy budov a softwaru pak 219 000 Kč ročně.</a:t>
            </a:r>
          </a:p>
          <a:p>
            <a:r>
              <a:rPr lang="cs-CZ" sz="1200" dirty="0"/>
              <a:t>Náklady na pojištění rizik vyplývajících z podnikatelské činnosti a náklady spojené se správou budov (tedy náklady spojené s provozem a s údržbou objektu jako například smlouvy s telefonními operátory, vedení dokumentací, zajištění pravidel bezpečnosti práce, zajištění plnění zákonů v oblasti životního prostředí – nakládání s odpady apod., ostraha objektu, úklid aj.) činí 36 500 Kč.</a:t>
            </a:r>
          </a:p>
          <a:p>
            <a:r>
              <a:rPr lang="cs-CZ" sz="1200" dirty="0"/>
              <a:t>Roční osobní náklady pekaře (tedy mzdové náklady a náklady na sociální a zdravotní pojištění) činí 586 920 Kč.</a:t>
            </a:r>
          </a:p>
          <a:p>
            <a:r>
              <a:rPr lang="cs-CZ" sz="1200" dirty="0"/>
              <a:t>Osobní náklady managementu budou činit 880 380 Kč.</a:t>
            </a:r>
          </a:p>
          <a:p>
            <a:r>
              <a:rPr lang="cs-CZ" sz="1200" dirty="0"/>
              <a:t>Úrok z úvěru ( 4 % z 1,46 mil. Kč) je 58 400 Kč</a:t>
            </a:r>
          </a:p>
          <a:p>
            <a:r>
              <a:rPr lang="cs-CZ" sz="1200" dirty="0"/>
              <a:t>Náklady spojené s dopravou medovníků (dopravu zajišťuje najatý autodopravce chladícím vozem) činí 97 820 Kč.</a:t>
            </a:r>
          </a:p>
          <a:p>
            <a:r>
              <a:rPr lang="cs-CZ" sz="1200" dirty="0"/>
              <a:t>Náklady na marketingové aktivity 55 480 Kč.</a:t>
            </a:r>
          </a:p>
          <a:p>
            <a:pPr marL="0" indent="0">
              <a:buNone/>
            </a:pPr>
            <a:r>
              <a:rPr lang="cs-CZ" sz="1200" dirty="0"/>
              <a:t>Pekárna upeče 40 medovníků denně 365 dní v roce, tedy upeče 14 600 medovníků za rok.</a:t>
            </a:r>
          </a:p>
          <a:p>
            <a:pPr marL="0" indent="0">
              <a:buNone/>
            </a:pPr>
            <a:r>
              <a:rPr lang="cs-CZ" sz="1200" dirty="0"/>
              <a:t>Úkol: Sestavte kalkulaci nákladů a prodejní cenu jednoho medovníku, víte-li, že podnik požaduje 15 % ziskovou přirážku. Postupujte podle všeobecného kalkulačního vzorce  a předpokládejte prostou kalkulaci dělením.</a:t>
            </a:r>
          </a:p>
        </p:txBody>
      </p:sp>
    </p:spTree>
    <p:extLst>
      <p:ext uri="{BB962C8B-B14F-4D97-AF65-F5344CB8AC3E}">
        <p14:creationId xmlns:p14="http://schemas.microsoft.com/office/powerpoint/2010/main" val="33024692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Případová studie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>
                <a:latin typeface="Arial" charset="0"/>
              </a:rPr>
              <a:t>Tabulka: Tržby, produkce a náklady pekárny</a:t>
            </a:r>
            <a:endParaRPr lang="cs-CZ" sz="2800" dirty="0">
              <a:latin typeface="Arial" charset="0"/>
            </a:endParaRPr>
          </a:p>
          <a:p>
            <a:endParaRPr lang="cs-CZ" sz="3800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0896966"/>
              </p:ext>
            </p:extLst>
          </p:nvPr>
        </p:nvGraphicFramePr>
        <p:xfrm>
          <a:off x="2277097" y="2953818"/>
          <a:ext cx="8128002" cy="1559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4667"/>
                <a:gridCol w="1354667"/>
                <a:gridCol w="1354667"/>
                <a:gridCol w="1354667"/>
                <a:gridCol w="1354667"/>
                <a:gridCol w="1354667"/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Položka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Počet ks za rok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Tržby</a:t>
                      </a:r>
                      <a:r>
                        <a:rPr lang="cs-CZ" baseline="0" dirty="0" smtClean="0"/>
                        <a:t> (Kč)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Roční fixní náklady (Kč)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Variabilní náklady jednoho kusu (Kč)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Roční variabilní náklady (Kč)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Medovník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14 600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6 570 000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1 315 460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309,9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4 524 540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687915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Případová studie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sz="2800" dirty="0" smtClean="0">
                <a:latin typeface="Arial" charset="0"/>
              </a:rPr>
              <a:t>Management podniku se odměnil za překročení bodu zvratu svého podniku týdnem v New Yorku. Management využil svého podnikatelského ducha a využil inspirace, která se nabízela na každém kroku. V jedné kavárně objevili vynikající kakaový koláč, nazvaný „</a:t>
            </a:r>
            <a:r>
              <a:rPr lang="cs-CZ" sz="2800" dirty="0" err="1" smtClean="0">
                <a:latin typeface="Arial" charset="0"/>
              </a:rPr>
              <a:t>red</a:t>
            </a:r>
            <a:r>
              <a:rPr lang="cs-CZ" sz="2800" dirty="0" smtClean="0">
                <a:latin typeface="Arial" charset="0"/>
              </a:rPr>
              <a:t> velvet“. Bylo to přesně to, co hledali pro rozšíření svého podnikání. V okamžiku, kdy ho ochutnali, měli jasno: přesně tento koláč použijí ke kompletnímu využití kapacity svého podnikání. Začali počítat.</a:t>
            </a:r>
          </a:p>
          <a:p>
            <a:r>
              <a:rPr lang="cs-CZ" sz="2800" dirty="0" smtClean="0">
                <a:latin typeface="Arial" charset="0"/>
              </a:rPr>
              <a:t>Tabulka sumarizuje, k jakým číslům se dostali, když propočítali vstupní suroviny na </a:t>
            </a:r>
            <a:r>
              <a:rPr lang="cs-CZ" sz="2800" dirty="0" err="1" smtClean="0">
                <a:latin typeface="Arial" charset="0"/>
              </a:rPr>
              <a:t>red</a:t>
            </a:r>
            <a:r>
              <a:rPr lang="cs-CZ" sz="2800" dirty="0" smtClean="0">
                <a:latin typeface="Arial" charset="0"/>
              </a:rPr>
              <a:t> velvet. Cenu stanovili tak, aby byl koláč pro jejich současné odběratele zajímavý a stál jim za vyzkoušení.</a:t>
            </a:r>
            <a:endParaRPr lang="cs-CZ" sz="2600" dirty="0"/>
          </a:p>
        </p:txBody>
      </p:sp>
    </p:spTree>
    <p:extLst>
      <p:ext uri="{BB962C8B-B14F-4D97-AF65-F5344CB8AC3E}">
        <p14:creationId xmlns:p14="http://schemas.microsoft.com/office/powerpoint/2010/main" val="41697770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Případová studie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>
                <a:latin typeface="Arial" charset="0"/>
              </a:rPr>
              <a:t>Tabulka Produkty</a:t>
            </a:r>
            <a:endParaRPr lang="cs-CZ" sz="2600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0869123"/>
              </p:ext>
            </p:extLst>
          </p:nvPr>
        </p:nvGraphicFramePr>
        <p:xfrm>
          <a:off x="2757864" y="2850124"/>
          <a:ext cx="8128000" cy="2301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5600"/>
                <a:gridCol w="1625600"/>
                <a:gridCol w="1625600"/>
                <a:gridCol w="1625600"/>
                <a:gridCol w="1625600"/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Položka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Roční fixní náklady (Kč)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Variabilní</a:t>
                      </a:r>
                      <a:r>
                        <a:rPr lang="cs-CZ" baseline="0" dirty="0" smtClean="0"/>
                        <a:t> náklady jednoho kusu (Kč)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Počet ks za rok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Prodejní cena 1 ks (Kč)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Medovník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-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309,9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14 600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450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Red</a:t>
                      </a:r>
                      <a:r>
                        <a:rPr lang="cs-CZ" dirty="0" smtClean="0"/>
                        <a:t> velvet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-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429,9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7 300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540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Celkem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1 315 460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-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89331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Případová studie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>
                <a:latin typeface="Arial" charset="0"/>
              </a:rPr>
              <a:t>Tabulka: Celkové roční náklady za jednotlivé produkty</a:t>
            </a:r>
            <a:endParaRPr lang="cs-CZ" sz="2600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7403688"/>
              </p:ext>
            </p:extLst>
          </p:nvPr>
        </p:nvGraphicFramePr>
        <p:xfrm>
          <a:off x="2484487" y="3368598"/>
          <a:ext cx="8128000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Položka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Roční fixní náklady (Kč)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Roční variabilní náklady (Kč)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Roční tržby (Kč)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Medovník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-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4 524 540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6 570 000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Red</a:t>
                      </a:r>
                      <a:r>
                        <a:rPr lang="cs-CZ" dirty="0" smtClean="0"/>
                        <a:t> </a:t>
                      </a:r>
                      <a:r>
                        <a:rPr lang="cs-CZ" dirty="0" err="1" smtClean="0"/>
                        <a:t>vlevet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-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3 138 270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3 942 000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Celkem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1 315 460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7 662 810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10 512 000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65918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Případová studie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600" dirty="0" smtClean="0"/>
              <a:t>K zamyšlení:</a:t>
            </a:r>
          </a:p>
          <a:p>
            <a:r>
              <a:rPr lang="cs-CZ" sz="2600" dirty="0" smtClean="0"/>
              <a:t>Podívejte se na původní globální nákladovou funkci zobrazující situaci pouze při pečení medovníků a na novou globální nákladovou funkci při pečení medovníků a </a:t>
            </a:r>
            <a:r>
              <a:rPr lang="cs-CZ" sz="2600" dirty="0" err="1" smtClean="0"/>
              <a:t>red</a:t>
            </a:r>
            <a:r>
              <a:rPr lang="cs-CZ" sz="2600" dirty="0" smtClean="0"/>
              <a:t> velvetu.</a:t>
            </a:r>
          </a:p>
          <a:p>
            <a:r>
              <a:rPr lang="cs-CZ" sz="2600" dirty="0" smtClean="0"/>
              <a:t>Která situace je na první pohled výhodnější?</a:t>
            </a:r>
          </a:p>
        </p:txBody>
      </p:sp>
    </p:spTree>
    <p:extLst>
      <p:ext uri="{BB962C8B-B14F-4D97-AF65-F5344CB8AC3E}">
        <p14:creationId xmlns:p14="http://schemas.microsoft.com/office/powerpoint/2010/main" val="2424111260"/>
      </p:ext>
    </p:extLst>
  </p:cSld>
  <p:clrMapOvr>
    <a:masterClrMapping/>
  </p:clrMapOvr>
</p:sld>
</file>

<file path=ppt/theme/theme1.xml><?xml version="1.0" encoding="utf-8"?>
<a:theme xmlns:a="http://schemas.openxmlformats.org/drawingml/2006/main" name="Stébla">
  <a:themeElements>
    <a:clrScheme name="Stébla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Stébla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tébla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303</TotalTime>
  <Words>621</Words>
  <Application>Microsoft Office PowerPoint</Application>
  <PresentationFormat>Širokoúhlá obrazovka</PresentationFormat>
  <Paragraphs>76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2" baseType="lpstr">
      <vt:lpstr>Arial</vt:lpstr>
      <vt:lpstr>Calibri</vt:lpstr>
      <vt:lpstr>Century Gothic</vt:lpstr>
      <vt:lpstr>Wingdings 3</vt:lpstr>
      <vt:lpstr>Stébla</vt:lpstr>
      <vt:lpstr>Seminář 6</vt:lpstr>
      <vt:lpstr>Případová studie</vt:lpstr>
      <vt:lpstr>Případová studie</vt:lpstr>
      <vt:lpstr>Případová studie</vt:lpstr>
      <vt:lpstr>Případová studie</vt:lpstr>
      <vt:lpstr>Případová studie</vt:lpstr>
      <vt:lpstr>Případová studie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Rylkova</dc:creator>
  <cp:lastModifiedBy>Rylkova</cp:lastModifiedBy>
  <cp:revision>69</cp:revision>
  <cp:lastPrinted>2021-02-04T07:05:32Z</cp:lastPrinted>
  <dcterms:created xsi:type="dcterms:W3CDTF">2021-01-21T06:09:51Z</dcterms:created>
  <dcterms:modified xsi:type="dcterms:W3CDTF">2022-03-31T08:09:51Z</dcterms:modified>
</cp:coreProperties>
</file>