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546" r:id="rId2"/>
    <p:sldId id="256" r:id="rId3"/>
    <p:sldId id="518"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7" r:id="rId19"/>
    <p:sldId id="535" r:id="rId20"/>
    <p:sldId id="539" r:id="rId21"/>
    <p:sldId id="540" r:id="rId22"/>
    <p:sldId id="541" r:id="rId23"/>
    <p:sldId id="542" r:id="rId24"/>
    <p:sldId id="538" r:id="rId25"/>
    <p:sldId id="536" r:id="rId26"/>
    <p:sldId id="543" r:id="rId27"/>
    <p:sldId id="544" r:id="rId28"/>
    <p:sldId id="545" r:id="rId29"/>
    <p:sldId id="480" r:id="rId30"/>
    <p:sldId id="293"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112580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31557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23780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568698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100917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000192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5652323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607434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029789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345708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37081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254875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7686525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5095960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593093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838783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3819246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253385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4111469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1851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360387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144798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761010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652507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315853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dirty="0" err="1">
                <a:ln w="0"/>
                <a:solidFill>
                  <a:schemeClr val="bg1"/>
                </a:solidFill>
                <a:effectLst>
                  <a:outerShdw blurRad="38100" dist="19050" dir="2700000" algn="tl" rotWithShape="0">
                    <a:schemeClr val="dk1">
                      <a:alpha val="40000"/>
                    </a:schemeClr>
                  </a:outerShdw>
                </a:effectLst>
              </a:rPr>
              <a:t>Kajzar</a:t>
            </a:r>
            <a:r>
              <a:rPr lang="cs-CZ" b="1">
                <a:ln w="0"/>
                <a:solidFill>
                  <a:schemeClr val="bg1"/>
                </a:solidFill>
                <a:effectLst>
                  <a:outerShdw blurRad="38100" dist="19050" dir="2700000" algn="tl" rotWithShape="0">
                    <a:schemeClr val="dk1">
                      <a:alpha val="40000"/>
                    </a:schemeClr>
                  </a:outerShdw>
                </a:effectLst>
              </a:rPr>
              <a:t>, Ph</a:t>
            </a:r>
            <a:r>
              <a:rPr lang="cs-CZ" b="1" dirty="0">
                <a:ln w="0"/>
                <a:solidFill>
                  <a:schemeClr val="bg1"/>
                </a:solidFill>
                <a:effectLst>
                  <a:outerShdw blurRad="38100" dist="19050" dir="2700000" algn="tl" rotWithShape="0">
                    <a:schemeClr val="dk1">
                      <a:alpha val="40000"/>
                    </a:schemeClr>
                  </a:outerShdw>
                </a:effectLst>
              </a:rPr>
              <a:t>.D.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514490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Norway</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cs-CZ" b="1" dirty="0" err="1"/>
              <a:t>Geirangerfjord</a:t>
            </a:r>
            <a:r>
              <a:rPr lang="cs-CZ" b="1" dirty="0"/>
              <a:t> -</a:t>
            </a:r>
            <a:r>
              <a:rPr lang="en-US" dirty="0"/>
              <a:t>Part of the spectacular </a:t>
            </a:r>
            <a:r>
              <a:rPr lang="en-US" b="1" dirty="0"/>
              <a:t>Fjord Norway</a:t>
            </a:r>
            <a:r>
              <a:rPr lang="en-US" dirty="0"/>
              <a:t> network - and regularly topping the </a:t>
            </a:r>
            <a:r>
              <a:rPr lang="en-US" b="1" dirty="0"/>
              <a:t>UNESCO World Heritage Sites</a:t>
            </a:r>
            <a:r>
              <a:rPr lang="en-US" dirty="0"/>
              <a:t> list - the </a:t>
            </a:r>
            <a:r>
              <a:rPr lang="en-US" dirty="0" err="1"/>
              <a:t>Geirangerfjord</a:t>
            </a:r>
            <a:r>
              <a:rPr lang="en-US" dirty="0"/>
              <a:t> region north of </a:t>
            </a:r>
            <a:r>
              <a:rPr lang="en-US" b="1" dirty="0" err="1"/>
              <a:t>Ålesund</a:t>
            </a:r>
            <a:r>
              <a:rPr lang="en-US" dirty="0"/>
              <a:t> offers some of the finest scenery anywhere in Norway. The eastward continuation of the </a:t>
            </a:r>
            <a:r>
              <a:rPr lang="en-US" b="1" dirty="0" err="1"/>
              <a:t>Sunnylvsfjord</a:t>
            </a:r>
            <a:r>
              <a:rPr lang="en-US" dirty="0"/>
              <a:t>, the </a:t>
            </a:r>
            <a:r>
              <a:rPr lang="en-US" dirty="0" err="1"/>
              <a:t>Geirangerfjord</a:t>
            </a:r>
            <a:r>
              <a:rPr lang="en-US" dirty="0"/>
              <a:t> boasts some of the country's most spectacular views. One of the best is from the summit of </a:t>
            </a:r>
            <a:r>
              <a:rPr lang="en-US" b="1" dirty="0" err="1"/>
              <a:t>Dalsnibba</a:t>
            </a:r>
            <a:r>
              <a:rPr lang="en-US" dirty="0"/>
              <a:t>: at 4,905ft, the views of the surrounding mountains and the </a:t>
            </a:r>
            <a:r>
              <a:rPr lang="en-US" dirty="0" err="1"/>
              <a:t>Geirangerfjord</a:t>
            </a:r>
            <a:r>
              <a:rPr lang="en-US" dirty="0"/>
              <a:t> far below are simply breathtaking. </a:t>
            </a:r>
            <a:endParaRPr lang="cs-CZ" dirty="0"/>
          </a:p>
          <a:p>
            <a:pPr marL="285750" indent="-285750" algn="just">
              <a:buFont typeface="Wingdings" panose="05000000000000000000" pitchFamily="2" charset="2"/>
              <a:buChar char="q"/>
            </a:pPr>
            <a:r>
              <a:rPr lang="cs-CZ" b="1" dirty="0" err="1"/>
              <a:t>Arctic</a:t>
            </a:r>
            <a:r>
              <a:rPr lang="cs-CZ" b="1" dirty="0"/>
              <a:t> </a:t>
            </a:r>
            <a:r>
              <a:rPr lang="cs-CZ" b="1" dirty="0" err="1"/>
              <a:t>Circle</a:t>
            </a:r>
            <a:r>
              <a:rPr lang="cs-CZ" b="1" dirty="0"/>
              <a:t> - </a:t>
            </a:r>
            <a:r>
              <a:rPr lang="en-US" dirty="0"/>
              <a:t>A sizable section of northern Norway is located within the Arctic Circle, a fact that provides the country with two of its most popular tourist attractions. The first, the </a:t>
            </a:r>
            <a:r>
              <a:rPr lang="en-US" b="1" dirty="0"/>
              <a:t>Midnight Sun</a:t>
            </a:r>
            <a:r>
              <a:rPr lang="en-US" dirty="0"/>
              <a:t>, is an impressive sight and experience. During the summer months, surrounding the summer solstice, these latitudes see endless days when the sun doesn't set. However, it's the spectacular </a:t>
            </a:r>
            <a:r>
              <a:rPr lang="en-US" b="1" dirty="0"/>
              <a:t>Aurora Borealis</a:t>
            </a:r>
            <a:r>
              <a:rPr lang="en-US" dirty="0"/>
              <a:t>, or Northern Lights, that really steal the show in winter.</a:t>
            </a:r>
            <a:endParaRPr lang="cs-CZ" b="1" dirty="0"/>
          </a:p>
          <a:p>
            <a:pPr algn="just"/>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095976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Norway</a:t>
            </a:r>
            <a:br>
              <a:rPr lang="cs-CZ" dirty="0"/>
            </a:br>
            <a:endParaRPr lang="cs-CZ" dirty="0"/>
          </a:p>
        </p:txBody>
      </p:sp>
      <p:sp>
        <p:nvSpPr>
          <p:cNvPr id="3" name="Obdélník 2"/>
          <p:cNvSpPr/>
          <p:nvPr/>
        </p:nvSpPr>
        <p:spPr>
          <a:xfrm>
            <a:off x="30792" y="915566"/>
            <a:ext cx="9036496" cy="5355312"/>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a:t>National</a:t>
            </a:r>
            <a:r>
              <a:rPr lang="cs-CZ" b="1" dirty="0"/>
              <a:t> </a:t>
            </a:r>
            <a:r>
              <a:rPr lang="cs-CZ" b="1" dirty="0" err="1"/>
              <a:t>Day</a:t>
            </a:r>
            <a:r>
              <a:rPr lang="cs-CZ" b="1" dirty="0"/>
              <a:t> -</a:t>
            </a:r>
            <a:r>
              <a:rPr lang="en-US" dirty="0"/>
              <a:t>Held each May 17th, Norway's </a:t>
            </a:r>
            <a:r>
              <a:rPr lang="en-US" b="1" dirty="0"/>
              <a:t>Constitution Day </a:t>
            </a:r>
            <a:r>
              <a:rPr lang="en-US" dirty="0"/>
              <a:t>- usually referred to as National Day - marks the country's independence from Denmark in 1814. It's a tremendously colorful day, and as important to Norway as the 4th of July is to the US. By far the biggest celebration takes place in</a:t>
            </a:r>
            <a:r>
              <a:rPr lang="en-US" b="1" dirty="0"/>
              <a:t> Oslo </a:t>
            </a:r>
            <a:r>
              <a:rPr lang="en-US" dirty="0"/>
              <a:t>where huge crowds line </a:t>
            </a:r>
            <a:r>
              <a:rPr lang="en-US" b="1" dirty="0"/>
              <a:t>Karl </a:t>
            </a:r>
            <a:r>
              <a:rPr lang="en-US" b="1" dirty="0" err="1"/>
              <a:t>Johans</a:t>
            </a:r>
            <a:r>
              <a:rPr lang="en-US" b="1" dirty="0"/>
              <a:t> gate</a:t>
            </a:r>
            <a:r>
              <a:rPr lang="en-US" dirty="0"/>
              <a:t>, the city's main thoroughfare, to watch the parade's 100+ schools and marching bands. Oslo's </a:t>
            </a:r>
            <a:r>
              <a:rPr lang="en-US" b="1" dirty="0"/>
              <a:t>Royal Palace</a:t>
            </a:r>
            <a:r>
              <a:rPr lang="en-US" dirty="0"/>
              <a:t> </a:t>
            </a:r>
            <a:r>
              <a:rPr lang="en-US" b="1" dirty="0"/>
              <a:t>Square</a:t>
            </a:r>
            <a:r>
              <a:rPr lang="en-US" dirty="0"/>
              <a:t> is another popular spot, particularly for a glimpse of the Royal Family. </a:t>
            </a:r>
            <a:endParaRPr lang="cs-CZ" dirty="0"/>
          </a:p>
          <a:p>
            <a:pPr marL="285750" indent="-285750" algn="just">
              <a:buFont typeface="Wingdings" panose="05000000000000000000" pitchFamily="2" charset="2"/>
              <a:buChar char="q"/>
            </a:pPr>
            <a:r>
              <a:rPr lang="cs-CZ" b="1" dirty="0" err="1"/>
              <a:t>Lillehammer</a:t>
            </a:r>
            <a:r>
              <a:rPr lang="cs-CZ" b="1" dirty="0"/>
              <a:t> - </a:t>
            </a:r>
            <a:r>
              <a:rPr lang="en-US" dirty="0"/>
              <a:t>Located above </a:t>
            </a:r>
            <a:r>
              <a:rPr lang="en-US" b="1" dirty="0"/>
              <a:t>Lake </a:t>
            </a:r>
            <a:r>
              <a:rPr lang="en-US" b="1" dirty="0" err="1"/>
              <a:t>Mjøsa</a:t>
            </a:r>
            <a:r>
              <a:rPr lang="en-US" dirty="0"/>
              <a:t> at the south end of the </a:t>
            </a:r>
            <a:r>
              <a:rPr lang="en-US" b="1" dirty="0" err="1"/>
              <a:t>Gudbrandsdal</a:t>
            </a:r>
            <a:r>
              <a:rPr lang="en-US" b="1" dirty="0"/>
              <a:t> </a:t>
            </a:r>
            <a:r>
              <a:rPr lang="en-US" dirty="0"/>
              <a:t>valley, Lillehammer is one of Norway's best-known year-round tourist destinations. In summer, it's all about attractions such as </a:t>
            </a:r>
            <a:r>
              <a:rPr lang="en-US" b="1" dirty="0" err="1"/>
              <a:t>Malhaugen</a:t>
            </a:r>
            <a:r>
              <a:rPr lang="en-US" b="1" dirty="0"/>
              <a:t> Park</a:t>
            </a:r>
            <a:r>
              <a:rPr lang="en-US" dirty="0"/>
              <a:t>, an open-air museum consisting of more than 100 historic buildings, including 18th Century farmhouses, workshops and a stave church. Another notable landmark is </a:t>
            </a:r>
            <a:r>
              <a:rPr lang="en-US" b="1" dirty="0"/>
              <a:t>Peer </a:t>
            </a:r>
            <a:r>
              <a:rPr lang="en-US" b="1" dirty="0" err="1"/>
              <a:t>Gynt's</a:t>
            </a:r>
            <a:r>
              <a:rPr lang="en-US" b="1" dirty="0"/>
              <a:t> Cottage</a:t>
            </a:r>
            <a:r>
              <a:rPr lang="en-US" dirty="0"/>
              <a:t>. Dating from the early 1700s, it's said to have been the home of the prototype of Ibsen's famed hero. But it's when the snow flies that Lillehammer really shines. Host to the </a:t>
            </a:r>
            <a:r>
              <a:rPr lang="en-US" b="1" dirty="0"/>
              <a:t>1994 Winter Olympics</a:t>
            </a:r>
            <a:r>
              <a:rPr lang="en-US" dirty="0"/>
              <a:t>, the city's list of winter activities is endless</a:t>
            </a:r>
            <a:r>
              <a:rPr lang="cs-CZ" dirty="0"/>
              <a:t>.</a:t>
            </a:r>
            <a:endParaRPr lang="cs-CZ" b="1" dirty="0"/>
          </a:p>
          <a:p>
            <a:pPr marL="285750" indent="-285750" algn="just">
              <a:buFont typeface="Wingdings" panose="05000000000000000000" pitchFamily="2" charset="2"/>
              <a:buChar char="q"/>
            </a:pPr>
            <a:endParaRPr lang="cs-CZ" b="1" dirty="0"/>
          </a:p>
          <a:p>
            <a:pPr algn="just"/>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320702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Norway</a:t>
            </a:r>
            <a:br>
              <a:rPr lang="cs-CZ" dirty="0"/>
            </a:br>
            <a:endParaRPr lang="cs-CZ" dirty="0"/>
          </a:p>
        </p:txBody>
      </p:sp>
      <p:sp>
        <p:nvSpPr>
          <p:cNvPr id="3" name="Obdélník 2"/>
          <p:cNvSpPr/>
          <p:nvPr/>
        </p:nvSpPr>
        <p:spPr>
          <a:xfrm>
            <a:off x="30792" y="915566"/>
            <a:ext cx="9036496" cy="5355312"/>
          </a:xfrm>
          <a:prstGeom prst="rect">
            <a:avLst/>
          </a:prstGeom>
        </p:spPr>
        <p:txBody>
          <a:bodyPr wrap="square">
            <a:spAutoFit/>
          </a:bodyPr>
          <a:lstStyle/>
          <a:p>
            <a:pPr marL="285750" indent="-285750" algn="just">
              <a:buFont typeface="Wingdings" panose="05000000000000000000" pitchFamily="2" charset="2"/>
              <a:buChar char="q"/>
            </a:pPr>
            <a:r>
              <a:rPr lang="cs-CZ" b="1" dirty="0" err="1"/>
              <a:t>Atlantic</a:t>
            </a:r>
            <a:r>
              <a:rPr lang="cs-CZ" b="1" dirty="0"/>
              <a:t> </a:t>
            </a:r>
            <a:r>
              <a:rPr lang="cs-CZ" b="1" dirty="0" err="1"/>
              <a:t>Ocean</a:t>
            </a:r>
            <a:r>
              <a:rPr lang="cs-CZ" b="1" dirty="0"/>
              <a:t> </a:t>
            </a:r>
            <a:r>
              <a:rPr lang="cs-CZ" b="1" dirty="0" err="1"/>
              <a:t>Road</a:t>
            </a:r>
            <a:r>
              <a:rPr lang="cs-CZ" b="1" dirty="0"/>
              <a:t> -</a:t>
            </a:r>
            <a:r>
              <a:rPr lang="en-US" dirty="0"/>
              <a:t>The Atlantic Ocean Road - one of 18 </a:t>
            </a:r>
            <a:r>
              <a:rPr lang="en-US" b="1" dirty="0"/>
              <a:t>National Tourist Routes</a:t>
            </a:r>
            <a:r>
              <a:rPr lang="en-US" dirty="0"/>
              <a:t> in Norway - is not only a vital connection for the maze of tiny islands it serves, it's also a lure for anglers, diving enthusiasts and visitors wanting to get as close as possible to the sea. Although just over five miles long, it's gained a reputation as one of the most spectacular stretches of coastal highway in the world, weaving through an archipelago in </a:t>
            </a:r>
            <a:r>
              <a:rPr lang="en-US" b="1" dirty="0" err="1"/>
              <a:t>Eide</a:t>
            </a:r>
            <a:r>
              <a:rPr lang="en-US" dirty="0"/>
              <a:t> and </a:t>
            </a:r>
            <a:r>
              <a:rPr lang="en-US" b="1" dirty="0" err="1"/>
              <a:t>Averøy</a:t>
            </a:r>
            <a:r>
              <a:rPr lang="en-US" b="1" dirty="0"/>
              <a:t> </a:t>
            </a:r>
            <a:r>
              <a:rPr lang="en-US" dirty="0"/>
              <a:t>in </a:t>
            </a:r>
            <a:r>
              <a:rPr lang="en-US" b="1" dirty="0"/>
              <a:t>More </a:t>
            </a:r>
            <a:r>
              <a:rPr lang="en-US" b="1" dirty="0" err="1"/>
              <a:t>og</a:t>
            </a:r>
            <a:r>
              <a:rPr lang="en-US" b="1" dirty="0"/>
              <a:t> </a:t>
            </a:r>
            <a:r>
              <a:rPr lang="en-US" b="1" dirty="0" err="1"/>
              <a:t>Rømsdal</a:t>
            </a:r>
            <a:r>
              <a:rPr lang="en-US" dirty="0"/>
              <a:t>. In addition to the excellent views - always spectacular, whatever the weather - you'll get a chance to visit lovely little fishing villages, quaint wooden churches, and the famous </a:t>
            </a:r>
            <a:r>
              <a:rPr lang="en-US" b="1" dirty="0"/>
              <a:t>Trolls' Church Cave</a:t>
            </a:r>
            <a:r>
              <a:rPr lang="en-US" dirty="0"/>
              <a:t>.</a:t>
            </a:r>
            <a:endParaRPr lang="cs-CZ" dirty="0"/>
          </a:p>
          <a:p>
            <a:pPr marL="285750" indent="-285750" algn="just">
              <a:buFont typeface="Wingdings" panose="05000000000000000000" pitchFamily="2" charset="2"/>
              <a:buChar char="q"/>
            </a:pPr>
            <a:r>
              <a:rPr lang="cs-CZ" b="1" dirty="0"/>
              <a:t> </a:t>
            </a:r>
            <a:r>
              <a:rPr lang="cs-CZ" b="1" dirty="0" err="1"/>
              <a:t>Jotunheimen</a:t>
            </a:r>
            <a:r>
              <a:rPr lang="cs-CZ" b="1" dirty="0"/>
              <a:t> - </a:t>
            </a:r>
            <a:r>
              <a:rPr lang="en-US" dirty="0"/>
              <a:t>The largest Alpine region on the Norwegian high plateau, the </a:t>
            </a:r>
            <a:r>
              <a:rPr lang="en-US" b="1" dirty="0" err="1"/>
              <a:t>Jotunheimen</a:t>
            </a:r>
            <a:r>
              <a:rPr lang="en-US" b="1" dirty="0"/>
              <a:t> </a:t>
            </a:r>
            <a:r>
              <a:rPr lang="en-US" dirty="0"/>
              <a:t>covers an area of 1,351 square miles and includes Scandinavia's highest mountains.</a:t>
            </a:r>
            <a:endParaRPr lang="cs-CZ" b="1" dirty="0"/>
          </a:p>
          <a:p>
            <a:pPr marL="285750" indent="-285750" algn="just">
              <a:buFont typeface="Wingdings" panose="05000000000000000000" pitchFamily="2" charset="2"/>
              <a:buChar char="q"/>
            </a:pPr>
            <a:r>
              <a:rPr lang="cs-CZ" b="1" dirty="0" err="1"/>
              <a:t>Spitzbergen</a:t>
            </a:r>
            <a:r>
              <a:rPr lang="cs-CZ" b="1" dirty="0"/>
              <a:t> - </a:t>
            </a:r>
            <a:r>
              <a:rPr lang="en-US" dirty="0"/>
              <a:t>The Norwegian archipelago of </a:t>
            </a:r>
            <a:r>
              <a:rPr lang="en-US" b="1" dirty="0"/>
              <a:t>Svalbard</a:t>
            </a:r>
            <a:r>
              <a:rPr lang="en-US" dirty="0"/>
              <a:t>, centered on the island of Spitzbergen, lies just 810 miles from the </a:t>
            </a:r>
            <a:r>
              <a:rPr lang="en-US" b="1" dirty="0"/>
              <a:t>North Pole</a:t>
            </a:r>
            <a:r>
              <a:rPr lang="en-US" dirty="0"/>
              <a:t>. Although covering an area of 24,200 square miles, its population of only 3,700 hardy souls lives in five settlements, including </a:t>
            </a:r>
            <a:r>
              <a:rPr lang="en-US" b="1" dirty="0" err="1"/>
              <a:t>Ny</a:t>
            </a:r>
            <a:r>
              <a:rPr lang="en-US" b="1" dirty="0"/>
              <a:t> </a:t>
            </a:r>
            <a:r>
              <a:rPr lang="en-US" b="1" dirty="0" err="1"/>
              <a:t>Ålesund</a:t>
            </a:r>
            <a:r>
              <a:rPr lang="en-US" dirty="0"/>
              <a:t> (population 70), the world's most northerly settlement.</a:t>
            </a:r>
            <a:endParaRPr lang="cs-CZ" b="1" dirty="0"/>
          </a:p>
          <a:p>
            <a:pPr algn="just"/>
            <a:endParaRPr lang="cs-CZ" b="1" dirty="0"/>
          </a:p>
          <a:p>
            <a:pPr algn="just"/>
            <a:endParaRPr lang="cs-CZ" b="1"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22565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Sweden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Sweden's border with Norway is covered by the Scandinavian Mountains, or in Swedish, the </a:t>
            </a:r>
            <a:r>
              <a:rPr lang="en-US" sz="2000" dirty="0" err="1"/>
              <a:t>Kolen</a:t>
            </a:r>
            <a:r>
              <a:rPr lang="en-US" sz="2000" dirty="0"/>
              <a:t> (or </a:t>
            </a:r>
            <a:r>
              <a:rPr lang="en-US" sz="2000" dirty="0" err="1"/>
              <a:t>Kjolen</a:t>
            </a:r>
            <a:r>
              <a:rPr lang="en-US" sz="2000" dirty="0"/>
              <a:t>) Mountains. These are relatively low-level mountains, as Sweden's highest point, Kebnekaise, stands at just 2,111 meters</a:t>
            </a:r>
            <a:r>
              <a:rPr lang="cs-CZ" sz="2000" dirty="0"/>
              <a:t>.</a:t>
            </a:r>
          </a:p>
          <a:p>
            <a:pPr marL="285750" indent="-285750" algn="just">
              <a:buFont typeface="Wingdings" panose="05000000000000000000" pitchFamily="2" charset="2"/>
              <a:buChar char="q"/>
            </a:pPr>
            <a:r>
              <a:rPr lang="en-US" sz="2000" dirty="0"/>
              <a:t> Sweden's coastal areas include several small islands and reefs, especially in the east and southwest. Directly south of Stockholm (a city of islands) are Gotland and Oland, Sweden's largest islands. White sandy beaches are common along the southern coastline.</a:t>
            </a:r>
          </a:p>
          <a:p>
            <a:pPr marL="285750" indent="-285750" algn="just">
              <a:buFont typeface="Wingdings" panose="05000000000000000000" pitchFamily="2" charset="2"/>
              <a:buChar char="q"/>
            </a:pPr>
            <a:r>
              <a:rPr lang="en-US" sz="2000" dirty="0"/>
              <a:t>Significant lakes include </a:t>
            </a:r>
            <a:r>
              <a:rPr lang="en-US" sz="2000" dirty="0" err="1"/>
              <a:t>Siljan</a:t>
            </a:r>
            <a:r>
              <a:rPr lang="en-US" sz="2000" dirty="0"/>
              <a:t>, </a:t>
            </a:r>
            <a:r>
              <a:rPr lang="en-US" sz="2000" dirty="0" err="1"/>
              <a:t>Storsjom</a:t>
            </a:r>
            <a:r>
              <a:rPr lang="en-US" sz="2000" dirty="0"/>
              <a:t>, </a:t>
            </a:r>
            <a:r>
              <a:rPr lang="en-US" sz="2000" dirty="0" err="1"/>
              <a:t>Varern</a:t>
            </a:r>
            <a:r>
              <a:rPr lang="en-US" sz="2000" dirty="0"/>
              <a:t> and Vattern, and with few exceptions, the balance of Sweden's lakes are on the small side.</a:t>
            </a:r>
          </a:p>
          <a:p>
            <a:pPr marL="285750" indent="-285750" algn="just">
              <a:buFont typeface="Wingdings" panose="05000000000000000000" pitchFamily="2" charset="2"/>
              <a:buChar char="q"/>
            </a:pPr>
            <a:r>
              <a:rPr lang="en-US" sz="2000" dirty="0"/>
              <a:t>Sweden's largest rivers include the </a:t>
            </a:r>
            <a:r>
              <a:rPr lang="en-US" sz="2000" dirty="0" err="1"/>
              <a:t>Angerman</a:t>
            </a:r>
            <a:r>
              <a:rPr lang="en-US" sz="2000" dirty="0"/>
              <a:t>, </a:t>
            </a:r>
            <a:r>
              <a:rPr lang="en-US" sz="2000" dirty="0" err="1"/>
              <a:t>Eman</a:t>
            </a:r>
            <a:r>
              <a:rPr lang="en-US" sz="2000" dirty="0"/>
              <a:t>, </a:t>
            </a:r>
            <a:r>
              <a:rPr lang="en-US" sz="2000" dirty="0" err="1"/>
              <a:t>Indal</a:t>
            </a:r>
            <a:r>
              <a:rPr lang="en-US" sz="2000" dirty="0"/>
              <a:t>, Lagan, </a:t>
            </a:r>
            <a:r>
              <a:rPr lang="en-US" sz="2000" dirty="0" err="1"/>
              <a:t>Ljusnan</a:t>
            </a:r>
            <a:r>
              <a:rPr lang="en-US" sz="2000" dirty="0"/>
              <a:t>, </a:t>
            </a:r>
            <a:r>
              <a:rPr lang="en-US" sz="2000" dirty="0" err="1"/>
              <a:t>Lule</a:t>
            </a:r>
            <a:r>
              <a:rPr lang="en-US" sz="2000" dirty="0"/>
              <a:t>, </a:t>
            </a:r>
            <a:r>
              <a:rPr lang="en-US" sz="2000" dirty="0" err="1"/>
              <a:t>Osterdal</a:t>
            </a:r>
            <a:r>
              <a:rPr lang="en-US" sz="2000" dirty="0"/>
              <a:t>, </a:t>
            </a:r>
            <a:r>
              <a:rPr lang="en-US" sz="2000" dirty="0" err="1"/>
              <a:t>Skellefte</a:t>
            </a:r>
            <a:r>
              <a:rPr lang="en-US" sz="2000" dirty="0"/>
              <a:t>, </a:t>
            </a:r>
            <a:r>
              <a:rPr lang="en-US" sz="2000" dirty="0" err="1"/>
              <a:t>Storuman</a:t>
            </a:r>
            <a:r>
              <a:rPr lang="en-US" sz="2000" dirty="0"/>
              <a:t>, Torne and Ume. </a:t>
            </a:r>
          </a:p>
        </p:txBody>
      </p:sp>
    </p:spTree>
    <p:extLst>
      <p:ext uri="{BB962C8B-B14F-4D97-AF65-F5344CB8AC3E}">
        <p14:creationId xmlns:p14="http://schemas.microsoft.com/office/powerpoint/2010/main" val="2266364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Sweden</a:t>
            </a:r>
            <a:br>
              <a:rPr lang="cs-CZ" dirty="0"/>
            </a:br>
            <a:endParaRPr lang="cs-CZ" dirty="0"/>
          </a:p>
        </p:txBody>
      </p:sp>
      <p:sp>
        <p:nvSpPr>
          <p:cNvPr id="3" name="Obdélník 2"/>
          <p:cNvSpPr/>
          <p:nvPr/>
        </p:nvSpPr>
        <p:spPr>
          <a:xfrm>
            <a:off x="30792" y="915566"/>
            <a:ext cx="9036496" cy="4801314"/>
          </a:xfrm>
          <a:prstGeom prst="rect">
            <a:avLst/>
          </a:prstGeom>
        </p:spPr>
        <p:txBody>
          <a:bodyPr wrap="square">
            <a:spAutoFit/>
          </a:bodyPr>
          <a:lstStyle/>
          <a:p>
            <a:pPr marL="285750" indent="-285750" algn="just">
              <a:buFont typeface="Wingdings" panose="05000000000000000000" pitchFamily="2" charset="2"/>
              <a:buChar char="q"/>
            </a:pPr>
            <a:r>
              <a:rPr lang="cs-CZ" b="1" dirty="0"/>
              <a:t>Drottningholm-</a:t>
            </a:r>
            <a:r>
              <a:rPr lang="en-US" dirty="0"/>
              <a:t>Fairytale </a:t>
            </a:r>
            <a:r>
              <a:rPr lang="en-US" b="1" dirty="0" err="1"/>
              <a:t>Drottningholm</a:t>
            </a:r>
            <a:r>
              <a:rPr lang="en-US" b="1" dirty="0"/>
              <a:t> Palace on the island </a:t>
            </a:r>
            <a:r>
              <a:rPr lang="en-US" dirty="0"/>
              <a:t>of </a:t>
            </a:r>
            <a:r>
              <a:rPr lang="en-US" dirty="0" err="1"/>
              <a:t>Lovö</a:t>
            </a:r>
            <a:r>
              <a:rPr lang="en-US" dirty="0"/>
              <a:t> is a UNESCO World Heritage Site and lies about 11 kilometers west of Stockholm city center (45 minutes by boat).</a:t>
            </a:r>
            <a:r>
              <a:rPr lang="cs-CZ" dirty="0"/>
              <a:t> </a:t>
            </a:r>
            <a:r>
              <a:rPr lang="en-US" dirty="0"/>
              <a:t>Be sure to take in the </a:t>
            </a:r>
            <a:r>
              <a:rPr lang="en-US" b="1" dirty="0"/>
              <a:t>Chinese Pavilion </a:t>
            </a:r>
            <a:r>
              <a:rPr lang="en-US" dirty="0"/>
              <a:t>which dates from the late 1700s. The 18th-century </a:t>
            </a:r>
            <a:r>
              <a:rPr lang="en-US" b="1" dirty="0"/>
              <a:t>Palace Theatre (</a:t>
            </a:r>
            <a:r>
              <a:rPr lang="en-US" b="1" dirty="0" err="1"/>
              <a:t>Drottningholms</a:t>
            </a:r>
            <a:r>
              <a:rPr lang="en-US" b="1" dirty="0"/>
              <a:t> </a:t>
            </a:r>
            <a:r>
              <a:rPr lang="en-US" b="1" dirty="0" err="1"/>
              <a:t>Slottsteater</a:t>
            </a:r>
            <a:r>
              <a:rPr lang="en-US" dirty="0"/>
              <a:t>) is still used for performances during the summer months. In the </a:t>
            </a:r>
            <a:r>
              <a:rPr lang="en-US" b="1" dirty="0"/>
              <a:t>Theatre Museum,</a:t>
            </a:r>
            <a:r>
              <a:rPr lang="en-US" dirty="0"/>
              <a:t> you can see period stage costumes and stage scenery. </a:t>
            </a:r>
            <a:endParaRPr lang="cs-CZ" dirty="0"/>
          </a:p>
          <a:p>
            <a:pPr marL="285750" indent="-285750" algn="just">
              <a:buFont typeface="Wingdings" panose="05000000000000000000" pitchFamily="2" charset="2"/>
              <a:buChar char="q"/>
            </a:pPr>
            <a:r>
              <a:rPr lang="en-US" b="1" dirty="0"/>
              <a:t>The Vasa Museum </a:t>
            </a:r>
            <a:r>
              <a:rPr lang="en-US" dirty="0"/>
              <a:t>in Stockholm</a:t>
            </a:r>
            <a:r>
              <a:rPr lang="cs-CZ" dirty="0"/>
              <a:t> </a:t>
            </a:r>
            <a:r>
              <a:rPr lang="en-US" dirty="0"/>
              <a:t>is Sweden's most popular museum and now attracts around a million visitors annually. More than 20 million people have visited since the museum opened in 1990, and it's not hard to see why. In 1628 the pride of the Swedish Imperial fleet, the Vasa battle ship, sank on its maiden voyage.</a:t>
            </a:r>
            <a:endParaRPr lang="cs-CZ" dirty="0"/>
          </a:p>
          <a:p>
            <a:pPr marL="285750" indent="-285750" algn="just">
              <a:buFont typeface="Wingdings" panose="05000000000000000000" pitchFamily="2" charset="2"/>
              <a:buChar char="q"/>
            </a:pPr>
            <a:r>
              <a:rPr lang="en-US" b="1" dirty="0"/>
              <a:t>Stockholm Archipelago, </a:t>
            </a:r>
            <a:r>
              <a:rPr lang="en-US" b="1" dirty="0" err="1"/>
              <a:t>Stromma</a:t>
            </a:r>
            <a:r>
              <a:rPr lang="en-US" b="1" dirty="0"/>
              <a:t> Boat Tours</a:t>
            </a:r>
            <a:r>
              <a:rPr lang="cs-CZ" b="1" dirty="0"/>
              <a:t> - </a:t>
            </a:r>
            <a:r>
              <a:rPr lang="en-US" dirty="0"/>
              <a:t>Stockholm is often referred to as the Venice of the North. Water is everywhere, and around 30,000 islands lie in Stockholm's wondrous archipelago (</a:t>
            </a:r>
            <a:r>
              <a:rPr lang="en-US" dirty="0" err="1"/>
              <a:t>skärgården</a:t>
            </a:r>
            <a:r>
              <a:rPr lang="en-US" dirty="0"/>
              <a:t>). Distinctive red and yellow timber summerhouses occupy some islands while others remain totally unspoiled. </a:t>
            </a:r>
            <a:endParaRPr lang="cs-CZ"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87117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Sweden</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nn-NO" b="1" dirty="0"/>
              <a:t>Djurgården</a:t>
            </a:r>
            <a:r>
              <a:rPr lang="cs-CZ" dirty="0"/>
              <a:t> -</a:t>
            </a:r>
            <a:r>
              <a:rPr lang="en-US" dirty="0" err="1"/>
              <a:t>Djurgården</a:t>
            </a:r>
            <a:r>
              <a:rPr lang="en-US" dirty="0"/>
              <a:t> park with its many wonderful amenities is a guaranteed draw for visitors and locals alike, particularly during the glorious Scandinavian summer months</a:t>
            </a:r>
            <a:r>
              <a:rPr lang="cs-CZ" dirty="0"/>
              <a:t>.</a:t>
            </a:r>
            <a:r>
              <a:rPr lang="en-US" b="1" dirty="0"/>
              <a:t> Abba the Museum</a:t>
            </a:r>
            <a:r>
              <a:rPr lang="en-US" dirty="0"/>
              <a:t> can be found here along with the </a:t>
            </a:r>
            <a:r>
              <a:rPr lang="en-US" b="1" dirty="0" err="1"/>
              <a:t>Gröna</a:t>
            </a:r>
            <a:r>
              <a:rPr lang="en-US" b="1" dirty="0"/>
              <a:t> Lund</a:t>
            </a:r>
            <a:r>
              <a:rPr lang="en-US" dirty="0"/>
              <a:t> amusement park and the open-air museum and zoo, </a:t>
            </a:r>
            <a:r>
              <a:rPr lang="en-US" b="1" dirty="0" err="1"/>
              <a:t>Skansen</a:t>
            </a:r>
            <a:r>
              <a:rPr lang="en-US" dirty="0"/>
              <a:t>. You can catch a ferry from </a:t>
            </a:r>
            <a:r>
              <a:rPr lang="en-US" b="1" dirty="0" err="1"/>
              <a:t>Gamla</a:t>
            </a:r>
            <a:r>
              <a:rPr lang="en-US" b="1" dirty="0"/>
              <a:t> Stan</a:t>
            </a:r>
            <a:r>
              <a:rPr lang="en-US" dirty="0"/>
              <a:t> or </a:t>
            </a:r>
            <a:r>
              <a:rPr lang="en-US" b="1" dirty="0" err="1"/>
              <a:t>Slussen</a:t>
            </a:r>
            <a:r>
              <a:rPr lang="en-US" dirty="0"/>
              <a:t> or take a tram or bus from </a:t>
            </a:r>
            <a:r>
              <a:rPr lang="en-US" b="1" dirty="0" err="1"/>
              <a:t>Norrmalmstorg</a:t>
            </a:r>
            <a:r>
              <a:rPr lang="en-US" b="1" dirty="0"/>
              <a:t>.</a:t>
            </a:r>
            <a:r>
              <a:rPr lang="en-US" dirty="0"/>
              <a:t> Alternatively, the park is a pleasant 15-minute walk from the city center. Stop by the </a:t>
            </a:r>
            <a:r>
              <a:rPr lang="en-US" b="1" dirty="0" err="1"/>
              <a:t>Djurgården</a:t>
            </a:r>
            <a:r>
              <a:rPr lang="en-US" b="1" dirty="0"/>
              <a:t> Visitors' Center</a:t>
            </a:r>
            <a:r>
              <a:rPr lang="en-US" dirty="0"/>
              <a:t> for more information.</a:t>
            </a:r>
            <a:endParaRPr lang="cs-CZ" dirty="0"/>
          </a:p>
          <a:p>
            <a:pPr marL="285750" indent="-285750" algn="just">
              <a:buFont typeface="Wingdings" panose="05000000000000000000" pitchFamily="2" charset="2"/>
              <a:buChar char="q"/>
            </a:pPr>
            <a:r>
              <a:rPr lang="en-US" dirty="0"/>
              <a:t>Famous as being Sweden's first ever town and founded in AD 980, the last century of the Viking era, the idyllic </a:t>
            </a:r>
            <a:r>
              <a:rPr lang="en-US" b="1" dirty="0"/>
              <a:t>village of </a:t>
            </a:r>
            <a:r>
              <a:rPr lang="en-US" b="1" dirty="0" err="1"/>
              <a:t>Sigtuna</a:t>
            </a:r>
            <a:r>
              <a:rPr lang="en-US" b="1" dirty="0"/>
              <a:t> </a:t>
            </a:r>
            <a:r>
              <a:rPr lang="en-US" dirty="0"/>
              <a:t>nestles alongside </a:t>
            </a:r>
            <a:r>
              <a:rPr lang="en-US" b="1" dirty="0"/>
              <a:t>Lake </a:t>
            </a:r>
            <a:r>
              <a:rPr lang="en-US" b="1" dirty="0" err="1"/>
              <a:t>Mälaren</a:t>
            </a:r>
            <a:r>
              <a:rPr lang="en-US" dirty="0"/>
              <a:t> in the lush green landscape of </a:t>
            </a:r>
            <a:r>
              <a:rPr lang="en-US" dirty="0" err="1"/>
              <a:t>Uppland</a:t>
            </a:r>
            <a:r>
              <a:rPr lang="en-US" dirty="0"/>
              <a:t>, north of Stockholm</a:t>
            </a:r>
            <a:r>
              <a:rPr lang="cs-CZ" dirty="0"/>
              <a:t>.</a:t>
            </a:r>
          </a:p>
          <a:p>
            <a:pPr marL="285750" indent="-285750" algn="just">
              <a:buFont typeface="Wingdings" panose="05000000000000000000" pitchFamily="2" charset="2"/>
              <a:buChar char="q"/>
            </a:pPr>
            <a:r>
              <a:rPr lang="cs-CZ" b="1" dirty="0" err="1"/>
              <a:t>Visby</a:t>
            </a:r>
            <a:r>
              <a:rPr lang="cs-CZ" b="1" dirty="0"/>
              <a:t>, </a:t>
            </a:r>
            <a:r>
              <a:rPr lang="cs-CZ" b="1" dirty="0" err="1"/>
              <a:t>Gotland</a:t>
            </a:r>
            <a:r>
              <a:rPr lang="cs-CZ" b="1" dirty="0"/>
              <a:t> - </a:t>
            </a:r>
            <a:r>
              <a:rPr lang="en-US" dirty="0"/>
              <a:t>Visby's reputation as 'the pearl of the Baltic' and </a:t>
            </a:r>
            <a:r>
              <a:rPr lang="en-US" b="1" dirty="0"/>
              <a:t>UNESCO World Heritage Site</a:t>
            </a:r>
            <a:r>
              <a:rPr lang="en-US" dirty="0"/>
              <a:t> status are both well deserved. A self-guided or guided tour of the magnificent walls, which date back some 700 years, is a must. Built into the structure are some 44 defensive towers, and the walls still bear the scars of attack in the form of two breaches. </a:t>
            </a: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014586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Sweden</a:t>
            </a:r>
            <a:br>
              <a:rPr lang="cs-CZ" dirty="0"/>
            </a:br>
            <a:endParaRPr lang="cs-CZ" dirty="0"/>
          </a:p>
        </p:txBody>
      </p:sp>
      <p:sp>
        <p:nvSpPr>
          <p:cNvPr id="3" name="Obdélník 2"/>
          <p:cNvSpPr/>
          <p:nvPr/>
        </p:nvSpPr>
        <p:spPr>
          <a:xfrm>
            <a:off x="30792" y="915566"/>
            <a:ext cx="9036496" cy="4801314"/>
          </a:xfrm>
          <a:prstGeom prst="rect">
            <a:avLst/>
          </a:prstGeom>
        </p:spPr>
        <p:txBody>
          <a:bodyPr wrap="square">
            <a:spAutoFit/>
          </a:bodyPr>
          <a:lstStyle/>
          <a:p>
            <a:pPr marL="285750" indent="-285750" algn="just">
              <a:buFont typeface="Wingdings" panose="05000000000000000000" pitchFamily="2" charset="2"/>
              <a:buChar char="q"/>
            </a:pPr>
            <a:r>
              <a:rPr lang="cs-CZ" b="1" dirty="0" err="1"/>
              <a:t>The</a:t>
            </a:r>
            <a:r>
              <a:rPr lang="cs-CZ" b="1" dirty="0"/>
              <a:t> </a:t>
            </a:r>
            <a:r>
              <a:rPr lang="cs-CZ" b="1" dirty="0" err="1"/>
              <a:t>Göta</a:t>
            </a:r>
            <a:r>
              <a:rPr lang="cs-CZ" b="1" dirty="0"/>
              <a:t> Canal-</a:t>
            </a:r>
            <a:r>
              <a:rPr lang="en-US" dirty="0"/>
              <a:t>Often described as Sweden's greatest feat of engineering, the canal dates from the early 19th century and is 190 kilometers in length.</a:t>
            </a:r>
            <a:r>
              <a:rPr lang="cs-CZ" b="1" dirty="0"/>
              <a:t> </a:t>
            </a:r>
            <a:r>
              <a:rPr lang="en-US" dirty="0"/>
              <a:t>In addition, by connecting with lakes </a:t>
            </a:r>
            <a:r>
              <a:rPr lang="en-US" b="1" dirty="0" err="1"/>
              <a:t>Vänern</a:t>
            </a:r>
            <a:r>
              <a:rPr lang="en-US" dirty="0"/>
              <a:t> and </a:t>
            </a:r>
            <a:r>
              <a:rPr lang="en-US" b="1" dirty="0" err="1"/>
              <a:t>Vättern</a:t>
            </a:r>
            <a:r>
              <a:rPr lang="en-US" dirty="0"/>
              <a:t> and the </a:t>
            </a:r>
            <a:r>
              <a:rPr lang="en-US" b="1" dirty="0" err="1"/>
              <a:t>Trollhätte</a:t>
            </a:r>
            <a:r>
              <a:rPr lang="en-US" b="1" dirty="0"/>
              <a:t> Canal</a:t>
            </a:r>
            <a:r>
              <a:rPr lang="en-US" dirty="0"/>
              <a:t>, it forms part of a water link all the way from Stockholm, in the northeast, to Gothenburg, in the southwest. Featuring 47 bridges and 58 locks the canal stretches from </a:t>
            </a:r>
            <a:r>
              <a:rPr lang="en-US" b="1" dirty="0" err="1"/>
              <a:t>Sjötorp</a:t>
            </a:r>
            <a:r>
              <a:rPr lang="en-US" dirty="0"/>
              <a:t> at Lake </a:t>
            </a:r>
            <a:r>
              <a:rPr lang="en-US" dirty="0" err="1"/>
              <a:t>Vänern</a:t>
            </a:r>
            <a:r>
              <a:rPr lang="en-US" dirty="0"/>
              <a:t> to </a:t>
            </a:r>
            <a:r>
              <a:rPr lang="en-US" b="1" dirty="0" err="1"/>
              <a:t>Söderköping</a:t>
            </a:r>
            <a:r>
              <a:rPr lang="en-US" dirty="0"/>
              <a:t> on the Baltic Sea.</a:t>
            </a:r>
            <a:endParaRPr lang="cs-CZ" dirty="0"/>
          </a:p>
          <a:p>
            <a:pPr marL="285750" indent="-285750" algn="just">
              <a:buFont typeface="Wingdings" panose="05000000000000000000" pitchFamily="2" charset="2"/>
              <a:buChar char="q"/>
            </a:pPr>
            <a:r>
              <a:rPr lang="cs-CZ" b="1" dirty="0" err="1"/>
              <a:t>Kiruna</a:t>
            </a:r>
            <a:r>
              <a:rPr lang="cs-CZ" b="1" dirty="0"/>
              <a:t>, </a:t>
            </a:r>
            <a:r>
              <a:rPr lang="cs-CZ" b="1" dirty="0" err="1"/>
              <a:t>Lapland</a:t>
            </a:r>
            <a:r>
              <a:rPr lang="cs-CZ" b="1" dirty="0"/>
              <a:t> - </a:t>
            </a:r>
            <a:r>
              <a:rPr lang="en-US" dirty="0"/>
              <a:t>Sharing the same latitude as central Greenland, Kiruna is Sweden's northernmost town. It's also the chief town of the largest commune in the country, which borders both Norway and Finland</a:t>
            </a:r>
            <a:r>
              <a:rPr lang="cs-CZ" dirty="0"/>
              <a:t>. </a:t>
            </a:r>
            <a:r>
              <a:rPr lang="en-US" dirty="0"/>
              <a:t>The world's first ever </a:t>
            </a:r>
            <a:r>
              <a:rPr lang="en-US" b="1" dirty="0"/>
              <a:t>Ice Hotel</a:t>
            </a:r>
            <a:r>
              <a:rPr lang="en-US" dirty="0"/>
              <a:t> at </a:t>
            </a:r>
            <a:r>
              <a:rPr lang="en-US" b="1" dirty="0" err="1"/>
              <a:t>Jukkasjärvi</a:t>
            </a:r>
            <a:r>
              <a:rPr lang="en-US" dirty="0"/>
              <a:t> is about 17 kilometers outside the city; Sweden's highest mountain, </a:t>
            </a:r>
            <a:r>
              <a:rPr lang="en-US" b="1" dirty="0"/>
              <a:t>Kebnekaise,</a:t>
            </a:r>
            <a:r>
              <a:rPr lang="en-US" dirty="0"/>
              <a:t> is 90 kilometers west; and 95 kilometers northwest is </a:t>
            </a:r>
            <a:r>
              <a:rPr lang="en-US" b="1" dirty="0" err="1"/>
              <a:t>Abisko</a:t>
            </a:r>
            <a:r>
              <a:rPr lang="en-US" b="1" dirty="0"/>
              <a:t> National Park </a:t>
            </a:r>
            <a:r>
              <a:rPr lang="en-US" dirty="0"/>
              <a:t>where the </a:t>
            </a:r>
            <a:r>
              <a:rPr lang="en-US" b="1" dirty="0"/>
              <a:t>Lapland Railroad</a:t>
            </a:r>
            <a:r>
              <a:rPr lang="en-US" dirty="0"/>
              <a:t> runs west to </a:t>
            </a:r>
            <a:r>
              <a:rPr lang="en-US" b="1" dirty="0" err="1"/>
              <a:t>Narvik</a:t>
            </a:r>
            <a:r>
              <a:rPr lang="en-US" dirty="0"/>
              <a:t> on the Norwegian coast.</a:t>
            </a:r>
            <a:endParaRPr lang="cs-CZ" b="1" dirty="0"/>
          </a:p>
          <a:p>
            <a:pPr marL="285750" indent="-285750" algn="just">
              <a:buFont typeface="Wingdings" panose="05000000000000000000" pitchFamily="2" charset="2"/>
              <a:buChar char="q"/>
            </a:pPr>
            <a:r>
              <a:rPr lang="en-US" dirty="0"/>
              <a:t> </a:t>
            </a:r>
            <a:r>
              <a:rPr lang="cs-CZ" b="1" dirty="0" err="1"/>
              <a:t>Abisko</a:t>
            </a:r>
            <a:r>
              <a:rPr lang="cs-CZ" b="1" dirty="0"/>
              <a:t> </a:t>
            </a:r>
            <a:r>
              <a:rPr lang="cs-CZ" b="1" dirty="0" err="1"/>
              <a:t>National</a:t>
            </a:r>
            <a:r>
              <a:rPr lang="cs-CZ" b="1" dirty="0"/>
              <a:t> Park, </a:t>
            </a:r>
            <a:r>
              <a:rPr lang="cs-CZ" b="1" dirty="0" err="1"/>
              <a:t>Lapland</a:t>
            </a:r>
            <a:r>
              <a:rPr lang="cs-CZ" b="1" dirty="0"/>
              <a:t> - </a:t>
            </a:r>
            <a:r>
              <a:rPr lang="en-US" dirty="0"/>
              <a:t>n summer, this is the </a:t>
            </a:r>
            <a:r>
              <a:rPr lang="en-US" b="1" dirty="0"/>
              <a:t>Land of the Midnight Sun </a:t>
            </a:r>
            <a:r>
              <a:rPr lang="en-US" dirty="0"/>
              <a:t>with 24-hour daylight lasting several weeks. The park is some 77 square kilometers in size and famous for its pristine natural beauty and Nordic wildlife.</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579429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Sweden</a:t>
            </a:r>
            <a:br>
              <a:rPr lang="cs-CZ" dirty="0"/>
            </a:br>
            <a:endParaRPr lang="cs-CZ" dirty="0"/>
          </a:p>
        </p:txBody>
      </p:sp>
      <p:sp>
        <p:nvSpPr>
          <p:cNvPr id="3" name="Obdélník 2"/>
          <p:cNvSpPr/>
          <p:nvPr/>
        </p:nvSpPr>
        <p:spPr>
          <a:xfrm>
            <a:off x="30792" y="915566"/>
            <a:ext cx="9036496" cy="4801314"/>
          </a:xfrm>
          <a:prstGeom prst="rect">
            <a:avLst/>
          </a:prstGeom>
        </p:spPr>
        <p:txBody>
          <a:bodyPr wrap="square">
            <a:spAutoFit/>
          </a:bodyPr>
          <a:lstStyle/>
          <a:p>
            <a:pPr marL="285750" indent="-285750" algn="just">
              <a:buFont typeface="Wingdings" panose="05000000000000000000" pitchFamily="2" charset="2"/>
              <a:buChar char="q"/>
            </a:pPr>
            <a:r>
              <a:rPr lang="cs-CZ" b="1" dirty="0" err="1"/>
              <a:t>Liseberg</a:t>
            </a:r>
            <a:r>
              <a:rPr lang="cs-CZ" b="1" dirty="0"/>
              <a:t> </a:t>
            </a:r>
            <a:r>
              <a:rPr lang="cs-CZ" b="1" dirty="0" err="1"/>
              <a:t>Theme</a:t>
            </a:r>
            <a:r>
              <a:rPr lang="cs-CZ" b="1" dirty="0"/>
              <a:t> Park, </a:t>
            </a:r>
            <a:r>
              <a:rPr lang="cs-CZ" b="1" dirty="0" err="1"/>
              <a:t>Gothenburg</a:t>
            </a:r>
            <a:r>
              <a:rPr lang="cs-CZ" b="1" dirty="0"/>
              <a:t> -</a:t>
            </a:r>
            <a:r>
              <a:rPr lang="en-US" dirty="0" err="1"/>
              <a:t>Liseberg</a:t>
            </a:r>
            <a:r>
              <a:rPr lang="en-US" dirty="0"/>
              <a:t> is one of the most popular destinations in Sweden and each year, the park lures more than three million visitors. It has a huge range of attractions, from children's carousels and a fairy-tale castle to adrenalin-pumping rides for speed demons, bumper cars, and four roller coasters. The park stages concerts in summer too and it's a real favorite with both Swedish families and visitors from abroad. </a:t>
            </a:r>
            <a:endParaRPr lang="cs-CZ" dirty="0"/>
          </a:p>
          <a:p>
            <a:pPr marL="285750" indent="-285750" algn="just">
              <a:buFont typeface="Wingdings" panose="05000000000000000000" pitchFamily="2" charset="2"/>
              <a:buChar char="q"/>
            </a:pPr>
            <a:r>
              <a:rPr lang="cs-CZ" b="1" dirty="0"/>
              <a:t> </a:t>
            </a:r>
            <a:r>
              <a:rPr lang="cs-CZ" b="1" dirty="0" err="1"/>
              <a:t>Oresund</a:t>
            </a:r>
            <a:r>
              <a:rPr lang="cs-CZ" b="1" dirty="0"/>
              <a:t> </a:t>
            </a:r>
            <a:r>
              <a:rPr lang="cs-CZ" b="1" dirty="0" err="1"/>
              <a:t>Bridge</a:t>
            </a:r>
            <a:r>
              <a:rPr lang="cs-CZ" b="1" dirty="0"/>
              <a:t>, </a:t>
            </a:r>
            <a:r>
              <a:rPr lang="cs-CZ" b="1" dirty="0" err="1"/>
              <a:t>Malmo</a:t>
            </a:r>
            <a:r>
              <a:rPr lang="cs-CZ" b="1" dirty="0"/>
              <a:t> - </a:t>
            </a:r>
            <a:r>
              <a:rPr lang="en-US" dirty="0"/>
              <a:t>From Malmo city center, a 15-minute drive takes visitors to the magnificent Oresund Bridge. Famous throughout the world since opening in 1999 and several decades in the planning, the structure has gained further notoriety through the hit Danish/Swedish TV drama 'The Bridge.' This incredible engineering feat now links Sweden to Denmark, and in turn, the continent of Europe. </a:t>
            </a:r>
            <a:endParaRPr lang="cs-CZ" dirty="0"/>
          </a:p>
          <a:p>
            <a:pPr marL="285750" indent="-285750" algn="just">
              <a:buFont typeface="Wingdings" panose="05000000000000000000" pitchFamily="2" charset="2"/>
              <a:buChar char="q"/>
            </a:pPr>
            <a:r>
              <a:rPr lang="cs-CZ" b="1" dirty="0"/>
              <a:t>Lund Cathedra- </a:t>
            </a:r>
            <a:r>
              <a:rPr lang="en-US" dirty="0"/>
              <a:t>This is Sweden's most visited cathedral and one of the most visited sites in the southern province of </a:t>
            </a:r>
            <a:r>
              <a:rPr lang="en-US" b="1" dirty="0" err="1"/>
              <a:t>Skåne</a:t>
            </a:r>
            <a:r>
              <a:rPr lang="en-US" b="1" dirty="0"/>
              <a:t>.</a:t>
            </a:r>
            <a:r>
              <a:rPr lang="en-US" dirty="0"/>
              <a:t> The present building dates from the 12th century. Over the altar is a magnificent 14th-century carved reredos, the work of a north German master.</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747623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Finland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93374"/>
          </a:xfrm>
          <a:prstGeom prst="rect">
            <a:avLst/>
          </a:prstGeom>
        </p:spPr>
        <p:txBody>
          <a:bodyPr wrap="square">
            <a:spAutoFit/>
          </a:bodyPr>
          <a:lstStyle/>
          <a:p>
            <a:pPr marL="285750" indent="-285750" algn="just">
              <a:buFont typeface="Wingdings" panose="05000000000000000000" pitchFamily="2" charset="2"/>
              <a:buChar char="q"/>
            </a:pPr>
            <a:r>
              <a:rPr lang="en-US" sz="1900" dirty="0"/>
              <a:t> Finland is a mostly flat land, with more than 70% of it covered by thick forest. In the southern areas, water seems a more common sight than land as countless clear water lakes are everywhere.</a:t>
            </a:r>
          </a:p>
          <a:p>
            <a:pPr marL="285750" indent="-285750" algn="just">
              <a:buFont typeface="Wingdings" panose="05000000000000000000" pitchFamily="2" charset="2"/>
              <a:buChar char="q"/>
            </a:pPr>
            <a:r>
              <a:rPr lang="en-US" sz="1900" dirty="0"/>
              <a:t>To the north of the Arctic Circle, the terrain rises into the hills and low mountains of Lapland. The country's highest point, </a:t>
            </a:r>
            <a:r>
              <a:rPr lang="en-US" sz="1900" dirty="0" err="1"/>
              <a:t>Haltiatunturi</a:t>
            </a:r>
            <a:r>
              <a:rPr lang="en-US" sz="1900" dirty="0"/>
              <a:t>, at 1,328 meters, stands on the edge of its border with Norway. </a:t>
            </a:r>
            <a:endParaRPr lang="cs-CZ" sz="1900" dirty="0"/>
          </a:p>
          <a:p>
            <a:pPr marL="285750" indent="-285750" algn="just">
              <a:buFont typeface="Wingdings" panose="05000000000000000000" pitchFamily="2" charset="2"/>
              <a:buChar char="q"/>
            </a:pPr>
            <a:r>
              <a:rPr lang="en-US" sz="1900" dirty="0"/>
              <a:t> </a:t>
            </a:r>
            <a:r>
              <a:rPr lang="cs-CZ" sz="1900" dirty="0"/>
              <a:t>T</a:t>
            </a:r>
            <a:r>
              <a:rPr lang="en-US" sz="1900" dirty="0"/>
              <a:t>he largest </a:t>
            </a:r>
            <a:r>
              <a:rPr lang="cs-CZ" sz="1900" dirty="0" err="1"/>
              <a:t>Lakes</a:t>
            </a:r>
            <a:r>
              <a:rPr lang="cs-CZ" sz="1900" dirty="0"/>
              <a:t> </a:t>
            </a:r>
            <a:r>
              <a:rPr lang="en-US" sz="1900" dirty="0"/>
              <a:t>include </a:t>
            </a:r>
            <a:r>
              <a:rPr lang="en-US" sz="1900" dirty="0" err="1"/>
              <a:t>Nasijarv</a:t>
            </a:r>
            <a:r>
              <a:rPr lang="en-US" sz="1900" dirty="0"/>
              <a:t>, </a:t>
            </a:r>
            <a:r>
              <a:rPr lang="en-US" sz="1900" dirty="0" err="1"/>
              <a:t>Oulujarvi</a:t>
            </a:r>
            <a:r>
              <a:rPr lang="en-US" sz="1900" dirty="0"/>
              <a:t>, </a:t>
            </a:r>
            <a:r>
              <a:rPr lang="en-US" sz="1900" dirty="0" err="1"/>
              <a:t>Paijanne</a:t>
            </a:r>
            <a:r>
              <a:rPr lang="en-US" sz="1900" dirty="0"/>
              <a:t>, </a:t>
            </a:r>
            <a:r>
              <a:rPr lang="en-US" sz="1900" dirty="0" err="1"/>
              <a:t>Pielinen</a:t>
            </a:r>
            <a:r>
              <a:rPr lang="en-US" sz="1900" dirty="0"/>
              <a:t> and Finland's largest, Lake Saimaa. With a few exceptions, the balance of Finland's lakes are on the small side.</a:t>
            </a:r>
          </a:p>
          <a:p>
            <a:pPr marL="285750" indent="-285750" algn="just">
              <a:buFont typeface="Wingdings" panose="05000000000000000000" pitchFamily="2" charset="2"/>
              <a:buChar char="q"/>
            </a:pPr>
            <a:r>
              <a:rPr lang="en-US" sz="1900" dirty="0"/>
              <a:t>Finland's most significant rivers include the Kemi, </a:t>
            </a:r>
            <a:r>
              <a:rPr lang="en-US" sz="1900" dirty="0" err="1"/>
              <a:t>Luiro</a:t>
            </a:r>
            <a:r>
              <a:rPr lang="en-US" sz="1900" dirty="0"/>
              <a:t>, </a:t>
            </a:r>
            <a:r>
              <a:rPr lang="en-US" sz="1900" dirty="0" err="1"/>
              <a:t>Muonio</a:t>
            </a:r>
            <a:r>
              <a:rPr lang="en-US" sz="1900" dirty="0"/>
              <a:t>, Oulu, </a:t>
            </a:r>
            <a:r>
              <a:rPr lang="en-US" sz="1900" dirty="0" err="1"/>
              <a:t>Teno</a:t>
            </a:r>
            <a:r>
              <a:rPr lang="en-US" sz="1900" dirty="0"/>
              <a:t> and Torne.</a:t>
            </a:r>
          </a:p>
          <a:p>
            <a:pPr marL="285750" indent="-285750" algn="just">
              <a:buFont typeface="Wingdings" panose="05000000000000000000" pitchFamily="2" charset="2"/>
              <a:buChar char="q"/>
            </a:pPr>
            <a:r>
              <a:rPr lang="en-US" sz="1900" dirty="0"/>
              <a:t>Numerous canals flow lake to lake in the south. The largest, the Saimaa Canal, connects Lake Saimaa with the Gulf of Finland. </a:t>
            </a:r>
          </a:p>
        </p:txBody>
      </p:sp>
    </p:spTree>
    <p:extLst>
      <p:ext uri="{BB962C8B-B14F-4D97-AF65-F5344CB8AC3E}">
        <p14:creationId xmlns:p14="http://schemas.microsoft.com/office/powerpoint/2010/main" val="211696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Finland</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Åland</a:t>
            </a:r>
            <a:r>
              <a:rPr lang="en-US" b="1" dirty="0"/>
              <a:t> Islands or </a:t>
            </a:r>
            <a:r>
              <a:rPr lang="en-US" b="1" dirty="0" err="1"/>
              <a:t>Åland</a:t>
            </a:r>
            <a:r>
              <a:rPr lang="en-US" b="1" dirty="0"/>
              <a:t> </a:t>
            </a:r>
            <a:r>
              <a:rPr lang="en-US" dirty="0"/>
              <a:t>is an autonomous archipelago between Sweden and Finland. A predominantly Swedish-speaking province of Finland, </a:t>
            </a:r>
            <a:r>
              <a:rPr lang="en-US" dirty="0" err="1"/>
              <a:t>Åland</a:t>
            </a:r>
            <a:r>
              <a:rPr lang="en-US" dirty="0"/>
              <a:t> is comprised of a few large islands and nearly 10,000 smaller ones. About 27,500 people live in </a:t>
            </a:r>
            <a:r>
              <a:rPr lang="en-US" dirty="0" err="1"/>
              <a:t>Åland</a:t>
            </a:r>
            <a:r>
              <a:rPr lang="en-US" dirty="0"/>
              <a:t> today, with about 11,000 in the main town of </a:t>
            </a:r>
            <a:r>
              <a:rPr lang="en-US" b="1" dirty="0" err="1"/>
              <a:t>Mariehamn</a:t>
            </a:r>
            <a:r>
              <a:rPr lang="en-US" dirty="0"/>
              <a:t>. The main industry of the islands has always been shipping and trade, so the Maritime Museum, the </a:t>
            </a:r>
            <a:r>
              <a:rPr lang="en-US" b="1" dirty="0"/>
              <a:t>Museum Ship </a:t>
            </a:r>
            <a:r>
              <a:rPr lang="en-US" b="1" dirty="0" err="1"/>
              <a:t>Pommern</a:t>
            </a:r>
            <a:r>
              <a:rPr lang="en-US" b="1" dirty="0"/>
              <a:t>,</a:t>
            </a:r>
            <a:r>
              <a:rPr lang="en-US" dirty="0"/>
              <a:t> and the Maritime Quarter in </a:t>
            </a:r>
            <a:r>
              <a:rPr lang="en-US" dirty="0" err="1"/>
              <a:t>Mariehamn</a:t>
            </a:r>
            <a:r>
              <a:rPr lang="en-US" dirty="0"/>
              <a:t> are worth seeing to understand the islands' fascinating maritime history. Also worth a visit is the </a:t>
            </a:r>
            <a:r>
              <a:rPr lang="en-US" b="1" dirty="0"/>
              <a:t>Jan </a:t>
            </a:r>
            <a:r>
              <a:rPr lang="en-US" b="1" dirty="0" err="1"/>
              <a:t>Karlsgården</a:t>
            </a:r>
            <a:r>
              <a:rPr lang="en-US" b="1" dirty="0"/>
              <a:t> open air museum</a:t>
            </a:r>
            <a:r>
              <a:rPr lang="en-US" dirty="0"/>
              <a:t> in </a:t>
            </a:r>
            <a:r>
              <a:rPr lang="en-US" dirty="0" err="1"/>
              <a:t>Kastelholm</a:t>
            </a:r>
            <a:r>
              <a:rPr lang="en-US" dirty="0"/>
              <a:t> where visitors can see what a typical island farm looked like around 1890</a:t>
            </a:r>
            <a:r>
              <a:rPr lang="cs-CZ" dirty="0"/>
              <a:t>.</a:t>
            </a:r>
          </a:p>
          <a:p>
            <a:pPr marL="285750" indent="-285750" algn="just">
              <a:buFont typeface="Wingdings" panose="05000000000000000000" pitchFamily="2" charset="2"/>
              <a:buChar char="q"/>
            </a:pPr>
            <a:r>
              <a:rPr lang="en-US" b="1" dirty="0" err="1"/>
              <a:t>Hämeenlinna</a:t>
            </a:r>
            <a:r>
              <a:rPr lang="en-US" b="1" dirty="0"/>
              <a:t>, </a:t>
            </a:r>
            <a:r>
              <a:rPr lang="en-US" dirty="0"/>
              <a:t>is attractively situated on a long, narrow lake, the </a:t>
            </a:r>
            <a:r>
              <a:rPr lang="en-US" dirty="0" err="1"/>
              <a:t>Vanajavesi</a:t>
            </a:r>
            <a:r>
              <a:rPr lang="en-US" dirty="0"/>
              <a:t>. The </a:t>
            </a:r>
            <a:r>
              <a:rPr lang="en-US" dirty="0" err="1"/>
              <a:t>Hattelmala</a:t>
            </a:r>
            <a:r>
              <a:rPr lang="en-US" dirty="0"/>
              <a:t> hills are a boundary to the south of </a:t>
            </a:r>
            <a:r>
              <a:rPr lang="en-US" dirty="0" err="1"/>
              <a:t>Hämeenlinna</a:t>
            </a:r>
            <a:r>
              <a:rPr lang="en-US" dirty="0"/>
              <a:t>. The town was founded by the Swedish governor, Per Brahe, in 1639 on a site to the north of the 13th-century </a:t>
            </a:r>
            <a:r>
              <a:rPr lang="en-US" b="1" dirty="0" err="1"/>
              <a:t>Tavastehus</a:t>
            </a:r>
            <a:r>
              <a:rPr lang="en-US" b="1" dirty="0"/>
              <a:t> Castle</a:t>
            </a:r>
            <a:r>
              <a:rPr lang="en-US" dirty="0"/>
              <a:t>, which he enlarged and strengthened. The red brick castle is one of the noted landmarks along with </a:t>
            </a:r>
            <a:r>
              <a:rPr lang="en-US" b="1" dirty="0" err="1"/>
              <a:t>Aulanko</a:t>
            </a:r>
            <a:r>
              <a:rPr lang="en-US" b="1" dirty="0"/>
              <a:t> Park</a:t>
            </a:r>
            <a:r>
              <a:rPr lang="cs-CZ" b="1" dirty="0"/>
              <a:t>.</a:t>
            </a:r>
            <a:endParaRPr lang="cs-CZ"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93342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8. </a:t>
            </a:r>
            <a:r>
              <a:rPr lang="en-US" sz="3100" b="1" dirty="0">
                <a:solidFill>
                  <a:schemeClr val="bg1"/>
                </a:solidFill>
                <a:latin typeface="Times New Roman" panose="02020603050405020304" pitchFamily="18" charset="0"/>
                <a:cs typeface="Times New Roman" panose="02020603050405020304" pitchFamily="18" charset="0"/>
              </a:rPr>
              <a:t>Tourist attractions in the </a:t>
            </a:r>
            <a:r>
              <a:rPr lang="cs-CZ" sz="3100" b="1">
                <a:solidFill>
                  <a:schemeClr val="bg1"/>
                </a:solidFill>
                <a:latin typeface="Times New Roman" panose="02020603050405020304" pitchFamily="18" charset="0"/>
                <a:cs typeface="Times New Roman" panose="02020603050405020304" pitchFamily="18" charset="0"/>
              </a:rPr>
              <a:t>N</a:t>
            </a:r>
            <a:r>
              <a:rPr lang="en-US" sz="3100" b="1">
                <a:solidFill>
                  <a:schemeClr val="bg1"/>
                </a:solidFill>
                <a:latin typeface="Times New Roman" panose="02020603050405020304" pitchFamily="18" charset="0"/>
                <a:cs typeface="Times New Roman" panose="02020603050405020304" pitchFamily="18" charset="0"/>
              </a:rPr>
              <a:t>orthern</a:t>
            </a:r>
            <a:r>
              <a:rPr lang="en-US" sz="3100" b="1" dirty="0">
                <a:solidFill>
                  <a:schemeClr val="bg1"/>
                </a:solidFill>
                <a:latin typeface="Times New Roman" panose="02020603050405020304" pitchFamily="18" charset="0"/>
                <a:cs typeface="Times New Roman" panose="02020603050405020304" pitchFamily="18" charset="0"/>
              </a:rPr>
              <a:t> European countries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Finland</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In the center of </a:t>
            </a:r>
            <a:r>
              <a:rPr lang="en-US" dirty="0" err="1"/>
              <a:t>Hämeenlinna</a:t>
            </a:r>
            <a:r>
              <a:rPr lang="en-US" dirty="0"/>
              <a:t> is the </a:t>
            </a:r>
            <a:r>
              <a:rPr lang="en-US" b="1" dirty="0"/>
              <a:t>Market Square</a:t>
            </a:r>
            <a:r>
              <a:rPr lang="en-US" dirty="0"/>
              <a:t> (</a:t>
            </a:r>
            <a:r>
              <a:rPr lang="en-US" dirty="0" err="1"/>
              <a:t>Kauppatori</a:t>
            </a:r>
            <a:r>
              <a:rPr lang="en-US" dirty="0"/>
              <a:t>). On its east side stands the Lutheran church, with a statue of </a:t>
            </a:r>
            <a:r>
              <a:rPr lang="en-US" dirty="0" err="1"/>
              <a:t>Paavo</a:t>
            </a:r>
            <a:r>
              <a:rPr lang="en-US" dirty="0"/>
              <a:t> </a:t>
            </a:r>
            <a:r>
              <a:rPr lang="en-US" dirty="0" err="1"/>
              <a:t>Cajander</a:t>
            </a:r>
            <a:r>
              <a:rPr lang="en-US" dirty="0"/>
              <a:t> in the gardens in front of it. On the south side of the square is the Town Hall. North of the square visitors will find the </a:t>
            </a:r>
            <a:r>
              <a:rPr lang="en-US" b="1" dirty="0"/>
              <a:t>Sibelius Museum,</a:t>
            </a:r>
            <a:r>
              <a:rPr lang="en-US" dirty="0"/>
              <a:t> and a little bit further on, the </a:t>
            </a:r>
            <a:r>
              <a:rPr lang="en-US" b="1" dirty="0"/>
              <a:t>Sibelius Park</a:t>
            </a:r>
            <a:r>
              <a:rPr lang="en-US" dirty="0"/>
              <a:t>. Be sure to also visit the </a:t>
            </a:r>
            <a:r>
              <a:rPr lang="en-US" b="1" dirty="0" err="1"/>
              <a:t>Hämeenlinna</a:t>
            </a:r>
            <a:r>
              <a:rPr lang="en-US" b="1" dirty="0"/>
              <a:t> Historical Museum</a:t>
            </a:r>
            <a:r>
              <a:rPr lang="en-US" dirty="0"/>
              <a:t> near the park</a:t>
            </a:r>
            <a:r>
              <a:rPr lang="cs-CZ" dirty="0"/>
              <a:t>.</a:t>
            </a:r>
          </a:p>
          <a:p>
            <a:pPr marL="285750" indent="-285750" algn="just">
              <a:buFont typeface="Wingdings" panose="05000000000000000000" pitchFamily="2" charset="2"/>
              <a:buChar char="q"/>
            </a:pPr>
            <a:r>
              <a:rPr lang="en-US" b="1" dirty="0"/>
              <a:t>Helsinki</a:t>
            </a:r>
            <a:r>
              <a:rPr lang="cs-CZ" b="1" dirty="0"/>
              <a:t>,</a:t>
            </a:r>
            <a:r>
              <a:rPr lang="en-US" dirty="0"/>
              <a:t> is the capital of Finland and chief town of the province of </a:t>
            </a:r>
            <a:r>
              <a:rPr lang="en-US" dirty="0" err="1"/>
              <a:t>Uusimaa</a:t>
            </a:r>
            <a:r>
              <a:rPr lang="en-US" dirty="0"/>
              <a:t> (Nyland). The city offers a variety of cultural opportunities such as the </a:t>
            </a:r>
            <a:r>
              <a:rPr lang="en-US" b="1" dirty="0"/>
              <a:t>National Museum</a:t>
            </a:r>
            <a:r>
              <a:rPr lang="en-US" dirty="0"/>
              <a:t> of Finland; the Helsinki </a:t>
            </a:r>
            <a:r>
              <a:rPr lang="en-US" b="1" dirty="0"/>
              <a:t>City Museum</a:t>
            </a:r>
            <a:r>
              <a:rPr lang="en-US" dirty="0"/>
              <a:t>; the </a:t>
            </a:r>
            <a:r>
              <a:rPr lang="en-US" b="1" dirty="0"/>
              <a:t>Finnish Art Gallery,</a:t>
            </a:r>
            <a:r>
              <a:rPr lang="en-US" dirty="0"/>
              <a:t> featuring classical to modern art exhibits; and three major theaters</a:t>
            </a:r>
            <a:r>
              <a:rPr lang="cs-CZ" dirty="0"/>
              <a:t>.</a:t>
            </a:r>
          </a:p>
          <a:p>
            <a:pPr marL="285750" indent="-285750" algn="just">
              <a:buFont typeface="Wingdings" panose="05000000000000000000" pitchFamily="2" charset="2"/>
              <a:buChar char="q"/>
            </a:pPr>
            <a:r>
              <a:rPr lang="en-US" b="1" dirty="0" err="1"/>
              <a:t>Jyväskylä</a:t>
            </a:r>
            <a:r>
              <a:rPr lang="en-US" dirty="0"/>
              <a:t> was founded by Tsar Nicholas I in 1837. The small city is located on the north side of the </a:t>
            </a:r>
            <a:r>
              <a:rPr lang="en-US" dirty="0" err="1"/>
              <a:t>Jyväsjärvi</a:t>
            </a:r>
            <a:r>
              <a:rPr lang="en-US" dirty="0"/>
              <a:t> lake, which is linked by a narrow strait, the </a:t>
            </a:r>
            <a:r>
              <a:rPr lang="en-US" dirty="0" err="1"/>
              <a:t>Aijälänsalmi</a:t>
            </a:r>
            <a:r>
              <a:rPr lang="en-US" dirty="0"/>
              <a:t>, with Lake </a:t>
            </a:r>
            <a:r>
              <a:rPr lang="en-US" dirty="0" err="1"/>
              <a:t>Päijänne</a:t>
            </a:r>
            <a:r>
              <a:rPr lang="en-US" dirty="0"/>
              <a:t>, Finland's second largest lake and its deepest, to the south</a:t>
            </a:r>
            <a:r>
              <a:rPr lang="cs-CZ" dirty="0"/>
              <a:t>.</a:t>
            </a: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99741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Finland</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In the centrally-located </a:t>
            </a:r>
            <a:r>
              <a:rPr lang="en-US" b="1" dirty="0"/>
              <a:t>Church Gardens</a:t>
            </a:r>
            <a:r>
              <a:rPr lang="en-US" dirty="0"/>
              <a:t> (</a:t>
            </a:r>
            <a:r>
              <a:rPr lang="en-US" dirty="0" err="1"/>
              <a:t>Kirkkopuisto</a:t>
            </a:r>
            <a:r>
              <a:rPr lang="en-US" dirty="0"/>
              <a:t>) is the neo-Gothic </a:t>
            </a:r>
            <a:r>
              <a:rPr lang="en-US" b="1" dirty="0"/>
              <a:t>Town Church</a:t>
            </a:r>
            <a:r>
              <a:rPr lang="en-US" dirty="0"/>
              <a:t>. Nearby is a monument to the Finnish writer, Minna </a:t>
            </a:r>
            <a:r>
              <a:rPr lang="en-US" dirty="0" err="1"/>
              <a:t>Canth</a:t>
            </a:r>
            <a:r>
              <a:rPr lang="en-US" dirty="0"/>
              <a:t> (1844-97). On the way from there to the harbor and the lake are three buildings by the famed Finnish architect </a:t>
            </a:r>
            <a:r>
              <a:rPr lang="en-US" dirty="0" err="1"/>
              <a:t>Alvar</a:t>
            </a:r>
            <a:r>
              <a:rPr lang="en-US" dirty="0"/>
              <a:t> Aalto: the </a:t>
            </a:r>
            <a:r>
              <a:rPr lang="en-US" b="1" dirty="0"/>
              <a:t>Municipal Theater</a:t>
            </a:r>
            <a:r>
              <a:rPr lang="en-US" dirty="0"/>
              <a:t>, the </a:t>
            </a:r>
            <a:r>
              <a:rPr lang="en-US" b="1" dirty="0"/>
              <a:t>Police Headquarters,</a:t>
            </a:r>
            <a:r>
              <a:rPr lang="en-US" dirty="0"/>
              <a:t> and the </a:t>
            </a:r>
            <a:r>
              <a:rPr lang="en-US" b="1" dirty="0"/>
              <a:t>Local Government Offices</a:t>
            </a:r>
            <a:r>
              <a:rPr lang="en-US" dirty="0"/>
              <a:t>. To the north, in </a:t>
            </a:r>
            <a:r>
              <a:rPr lang="en-US" dirty="0" err="1"/>
              <a:t>Rajakatu</a:t>
            </a:r>
            <a:r>
              <a:rPr lang="en-US" dirty="0"/>
              <a:t>, are the Orthodox church and a neo-Classical church. The impressive </a:t>
            </a:r>
            <a:r>
              <a:rPr lang="en-US" b="1" dirty="0" err="1"/>
              <a:t>Jyväskylä</a:t>
            </a:r>
            <a:r>
              <a:rPr lang="en-US" b="1" dirty="0"/>
              <a:t> International Arts Festival</a:t>
            </a:r>
            <a:r>
              <a:rPr lang="en-US" dirty="0"/>
              <a:t> is held in June and is the longest-running annual cultural event in Finland.</a:t>
            </a:r>
            <a:endParaRPr lang="cs-CZ" dirty="0"/>
          </a:p>
          <a:p>
            <a:pPr marL="285750" indent="-285750" algn="just">
              <a:buFont typeface="Wingdings" panose="05000000000000000000" pitchFamily="2" charset="2"/>
              <a:buChar char="q"/>
            </a:pPr>
            <a:r>
              <a:rPr lang="en-US" dirty="0"/>
              <a:t>For most people, seeing the </a:t>
            </a:r>
            <a:r>
              <a:rPr lang="en-US" b="1" dirty="0"/>
              <a:t>Northern Lights </a:t>
            </a:r>
            <a:r>
              <a:rPr lang="en-US" dirty="0"/>
              <a:t>is a once-in-a-lifetime treat. Finland is perhaps the top country in the world for seeing these blazing curtains of light drape across the sky. Although, at times, the lights can be seen even in the southern most regions of the nation, the best place to see them is in </a:t>
            </a:r>
            <a:r>
              <a:rPr lang="en-US" b="1" dirty="0"/>
              <a:t>Lapland</a:t>
            </a:r>
            <a:r>
              <a:rPr lang="en-US" dirty="0"/>
              <a:t>. </a:t>
            </a:r>
            <a:endParaRPr lang="cs-CZ"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079411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Finland</a:t>
            </a:r>
            <a:br>
              <a:rPr lang="cs-CZ" dirty="0"/>
            </a:b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b="1" dirty="0" err="1"/>
              <a:t>Lake</a:t>
            </a:r>
            <a:r>
              <a:rPr lang="cs-CZ" b="1" dirty="0"/>
              <a:t> Saimaa - </a:t>
            </a:r>
            <a:r>
              <a:rPr lang="en-US" dirty="0"/>
              <a:t>The dominant lake of the region is massive </a:t>
            </a:r>
            <a:r>
              <a:rPr lang="en-US" b="1" dirty="0"/>
              <a:t>Lake Saimaa</a:t>
            </a:r>
            <a:r>
              <a:rPr lang="en-US" dirty="0"/>
              <a:t>, the "lake of a thousand islands." Lake Saimaa itself has an area of some 1,300 square kilometers - excluding its numerous islands. The whole lake system is drained by the river </a:t>
            </a:r>
            <a:r>
              <a:rPr lang="en-US" dirty="0" err="1"/>
              <a:t>Vuoksi</a:t>
            </a:r>
            <a:r>
              <a:rPr lang="en-US" dirty="0"/>
              <a:t>, which leaves Lake Saimaa to the north of the town of </a:t>
            </a:r>
            <a:r>
              <a:rPr lang="en-US" b="1" dirty="0" err="1"/>
              <a:t>Imatra</a:t>
            </a:r>
            <a:r>
              <a:rPr lang="en-US" dirty="0"/>
              <a:t> and flows into </a:t>
            </a:r>
            <a:r>
              <a:rPr lang="en-US" b="1" dirty="0"/>
              <a:t>Lake Ladoga</a:t>
            </a:r>
            <a:r>
              <a:rPr lang="en-US" dirty="0"/>
              <a:t> in Russia.</a:t>
            </a:r>
            <a:r>
              <a:rPr lang="cs-CZ" dirty="0"/>
              <a:t> </a:t>
            </a:r>
          </a:p>
          <a:p>
            <a:pPr marL="285750" indent="-285750" algn="just">
              <a:buFont typeface="Wingdings" panose="05000000000000000000" pitchFamily="2" charset="2"/>
              <a:buChar char="q"/>
            </a:pPr>
            <a:r>
              <a:rPr lang="en-US" b="1" dirty="0" err="1"/>
              <a:t>Savonlinna</a:t>
            </a:r>
            <a:r>
              <a:rPr lang="en-US" dirty="0"/>
              <a:t> is the main city of Finland's lake region. </a:t>
            </a:r>
            <a:r>
              <a:rPr lang="en-US" dirty="0" err="1"/>
              <a:t>Savonlinna</a:t>
            </a:r>
            <a:r>
              <a:rPr lang="en-US" dirty="0"/>
              <a:t> is indeed the </a:t>
            </a:r>
            <a:r>
              <a:rPr lang="en-US" b="1" dirty="0" err="1"/>
              <a:t>Olavinlinna</a:t>
            </a:r>
            <a:r>
              <a:rPr lang="en-US" b="1" dirty="0"/>
              <a:t> Castle.</a:t>
            </a:r>
            <a:r>
              <a:rPr lang="en-US" dirty="0"/>
              <a:t> The castle, which has been beautifully restored, contains a number of handsome rooms used for receptions and conferences, among them the </a:t>
            </a:r>
            <a:r>
              <a:rPr lang="en-US" b="1" dirty="0"/>
              <a:t>King's or Knights' Hall</a:t>
            </a:r>
            <a:r>
              <a:rPr lang="en-US" dirty="0"/>
              <a:t>, the </a:t>
            </a:r>
            <a:r>
              <a:rPr lang="en-US" b="1" dirty="0"/>
              <a:t>Congress Hall</a:t>
            </a:r>
            <a:r>
              <a:rPr lang="en-US" dirty="0"/>
              <a:t>, and the </a:t>
            </a:r>
            <a:r>
              <a:rPr lang="en-US" b="1" dirty="0"/>
              <a:t>Great Hall</a:t>
            </a:r>
            <a:r>
              <a:rPr lang="en-US" dirty="0"/>
              <a:t>. Three massive round towers have survived, and in one of them, the </a:t>
            </a:r>
            <a:r>
              <a:rPr lang="en-US" b="1" dirty="0"/>
              <a:t>Church Tower</a:t>
            </a:r>
            <a:r>
              <a:rPr lang="en-US" dirty="0"/>
              <a:t>, is a small chapel, still used for worship and weddings. In the Great Bastion is a summer café. East of </a:t>
            </a:r>
            <a:r>
              <a:rPr lang="en-US" dirty="0" err="1"/>
              <a:t>Savonlinna</a:t>
            </a:r>
            <a:r>
              <a:rPr lang="en-US" dirty="0"/>
              <a:t> lies </a:t>
            </a:r>
            <a:r>
              <a:rPr lang="en-US" b="1" dirty="0" err="1"/>
              <a:t>Kerimäki</a:t>
            </a:r>
            <a:r>
              <a:rPr lang="en-US" b="1" dirty="0"/>
              <a:t> </a:t>
            </a:r>
            <a:r>
              <a:rPr lang="en-US" dirty="0"/>
              <a:t>and the largest wooden church in the world</a:t>
            </a:r>
            <a:r>
              <a:rPr lang="cs-CZ" dirty="0"/>
              <a:t>.</a:t>
            </a: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446302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Finland</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Lemmenjoki</a:t>
            </a:r>
            <a:r>
              <a:rPr lang="cs-CZ" b="1" dirty="0"/>
              <a:t> </a:t>
            </a:r>
            <a:r>
              <a:rPr lang="cs-CZ" b="1" dirty="0" err="1"/>
              <a:t>National</a:t>
            </a:r>
            <a:r>
              <a:rPr lang="cs-CZ" b="1" dirty="0"/>
              <a:t> Park -</a:t>
            </a:r>
            <a:r>
              <a:rPr lang="en-US" dirty="0"/>
              <a:t>Anyone seeking an Arctic wilderness experience will love </a:t>
            </a:r>
            <a:r>
              <a:rPr lang="en-US" dirty="0" err="1"/>
              <a:t>Lemmenjoki</a:t>
            </a:r>
            <a:r>
              <a:rPr lang="en-US" dirty="0"/>
              <a:t> National Park. The 70-year-old tract over boreal forest is the largest park in Finland and one of the most extensive chunks of wildlands in all of Europe, covering more than 1,000 square miles</a:t>
            </a:r>
            <a:r>
              <a:rPr lang="cs-CZ" dirty="0"/>
              <a:t>. </a:t>
            </a:r>
            <a:r>
              <a:rPr lang="en-US" dirty="0"/>
              <a:t>The namesake of the park, the </a:t>
            </a:r>
            <a:r>
              <a:rPr lang="en-US" b="1" dirty="0" err="1"/>
              <a:t>Lemmenjoki</a:t>
            </a:r>
            <a:r>
              <a:rPr lang="en-US" b="1" dirty="0"/>
              <a:t> River,</a:t>
            </a:r>
            <a:r>
              <a:rPr lang="en-US" dirty="0"/>
              <a:t> is a sight to behold as it flows down from the fells into a stunning valley of towering pines. Visitors can either rent a boat or take a tour.</a:t>
            </a:r>
            <a:endParaRPr lang="cs-CZ" dirty="0"/>
          </a:p>
          <a:p>
            <a:pPr marL="285750" indent="-285750" algn="just">
              <a:buFont typeface="Wingdings" panose="05000000000000000000" pitchFamily="2" charset="2"/>
              <a:buChar char="q"/>
            </a:pPr>
            <a:r>
              <a:rPr lang="en-US" dirty="0"/>
              <a:t>Sweet little </a:t>
            </a:r>
            <a:r>
              <a:rPr lang="en-US" b="1" dirty="0"/>
              <a:t>Oulu</a:t>
            </a:r>
            <a:r>
              <a:rPr lang="en-US" dirty="0"/>
              <a:t> lies near the north end of the </a:t>
            </a:r>
            <a:r>
              <a:rPr lang="en-US" b="1" dirty="0"/>
              <a:t>Gulf of Bothnia,</a:t>
            </a:r>
            <a:r>
              <a:rPr lang="en-US" dirty="0"/>
              <a:t> at the mouth of the Oulu river.</a:t>
            </a:r>
            <a:r>
              <a:rPr lang="cs-CZ" b="1" dirty="0"/>
              <a:t> </a:t>
            </a:r>
            <a:r>
              <a:rPr lang="en-US" dirty="0"/>
              <a:t>At the north end of the busy </a:t>
            </a:r>
            <a:r>
              <a:rPr lang="en-US" dirty="0" err="1"/>
              <a:t>Kirkkokatu</a:t>
            </a:r>
            <a:r>
              <a:rPr lang="en-US" dirty="0"/>
              <a:t> in Oulu stands the </a:t>
            </a:r>
            <a:r>
              <a:rPr lang="en-US" b="1" dirty="0"/>
              <a:t>Cathedral</a:t>
            </a:r>
            <a:r>
              <a:rPr lang="en-US" dirty="0"/>
              <a:t>, originally built in 1770-72. To the left of the entrance, a monument commemorates those who fell in the Civil War of 1918. From the north end of </a:t>
            </a:r>
            <a:r>
              <a:rPr lang="en-US" b="1" dirty="0" err="1"/>
              <a:t>Kirkkokatu</a:t>
            </a:r>
            <a:r>
              <a:rPr lang="en-US" b="1" dirty="0"/>
              <a:t>,</a:t>
            </a:r>
            <a:r>
              <a:rPr lang="en-US" dirty="0"/>
              <a:t> a small bridge leads into the beautiful island of </a:t>
            </a:r>
            <a:r>
              <a:rPr lang="en-US" b="1" dirty="0" err="1"/>
              <a:t>Ainola</a:t>
            </a:r>
            <a:r>
              <a:rPr lang="en-US" b="1" dirty="0"/>
              <a:t> Park</a:t>
            </a:r>
            <a:r>
              <a:rPr lang="en-US" dirty="0"/>
              <a:t>. At the west end of the island is the </a:t>
            </a:r>
            <a:r>
              <a:rPr lang="en-US" b="1" dirty="0"/>
              <a:t>Municipal Library</a:t>
            </a:r>
            <a:r>
              <a:rPr lang="en-US" dirty="0"/>
              <a:t> and the </a:t>
            </a:r>
            <a:r>
              <a:rPr lang="en-US" b="1" dirty="0"/>
              <a:t>Provincial Museum</a:t>
            </a:r>
            <a:r>
              <a:rPr lang="en-US" dirty="0"/>
              <a:t>. Farther north is the </a:t>
            </a:r>
            <a:r>
              <a:rPr lang="en-US" b="1" dirty="0"/>
              <a:t>Botanic Garden,</a:t>
            </a:r>
            <a:r>
              <a:rPr lang="en-US" dirty="0"/>
              <a:t> and on the island of </a:t>
            </a:r>
            <a:r>
              <a:rPr lang="en-US" b="1" dirty="0" err="1"/>
              <a:t>Hupisaari</a:t>
            </a:r>
            <a:r>
              <a:rPr lang="en-US" b="1" dirty="0"/>
              <a:t>,</a:t>
            </a:r>
            <a:r>
              <a:rPr lang="en-US" dirty="0"/>
              <a:t> a summer theater. Another popular tourist attraction is the </a:t>
            </a:r>
            <a:r>
              <a:rPr lang="en-US" b="1" dirty="0" err="1"/>
              <a:t>Tietomaa</a:t>
            </a:r>
            <a:r>
              <a:rPr lang="en-US" b="1" dirty="0"/>
              <a:t> Science Center</a:t>
            </a:r>
            <a:r>
              <a:rPr lang="en-US" dirty="0"/>
              <a:t> to the east of the </a:t>
            </a:r>
            <a:r>
              <a:rPr lang="en-US" b="1" dirty="0"/>
              <a:t>Oulu Botanic Garden</a:t>
            </a:r>
            <a:r>
              <a:rPr lang="cs-CZ" b="1" dirty="0"/>
              <a:t>.</a:t>
            </a:r>
            <a:endParaRPr lang="en-US" b="1" dirty="0"/>
          </a:p>
        </p:txBody>
      </p:sp>
    </p:spTree>
    <p:extLst>
      <p:ext uri="{BB962C8B-B14F-4D97-AF65-F5344CB8AC3E}">
        <p14:creationId xmlns:p14="http://schemas.microsoft.com/office/powerpoint/2010/main" val="1376761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Iceland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Iceland is largely an arctic desert punctuated by mountains, glaciers, geysers, hot springs, volcanoes and waterfalls.</a:t>
            </a:r>
          </a:p>
          <a:p>
            <a:pPr marL="285750" indent="-285750" algn="just">
              <a:buFont typeface="Wingdings" panose="05000000000000000000" pitchFamily="2" charset="2"/>
              <a:buChar char="q"/>
            </a:pPr>
            <a:r>
              <a:rPr lang="en-US" sz="2000" dirty="0"/>
              <a:t>Most of the vegetation and agricultural areas are in the lowlands close to the coastline.</a:t>
            </a:r>
          </a:p>
          <a:p>
            <a:pPr marL="285750" indent="-285750" algn="just">
              <a:buFont typeface="Wingdings" panose="05000000000000000000" pitchFamily="2" charset="2"/>
              <a:buChar char="q"/>
            </a:pPr>
            <a:r>
              <a:rPr lang="en-US" sz="2000" dirty="0"/>
              <a:t>Iceland's most distinctive features are the glaciers that cover over (11,922 sq. km) or 11. 5% of the total area of the country.</a:t>
            </a:r>
            <a:endParaRPr lang="cs-CZ" sz="2000" dirty="0"/>
          </a:p>
          <a:p>
            <a:pPr marL="285750" indent="-285750" algn="just">
              <a:buFont typeface="Wingdings" panose="05000000000000000000" pitchFamily="2" charset="2"/>
              <a:buChar char="q"/>
            </a:pPr>
            <a:r>
              <a:rPr lang="en-US" sz="2000" dirty="0"/>
              <a:t>By far the largest of the glaciers is the </a:t>
            </a:r>
            <a:r>
              <a:rPr lang="en-US" sz="2000" dirty="0" err="1"/>
              <a:t>Vatnajokull</a:t>
            </a:r>
            <a:r>
              <a:rPr lang="en-US" sz="2000" dirty="0"/>
              <a:t> in southeast Iceland, with an area of (8,400 sq. km). The </a:t>
            </a:r>
            <a:r>
              <a:rPr lang="en-US" sz="2000" dirty="0" err="1"/>
              <a:t>Vatnajokull</a:t>
            </a:r>
            <a:r>
              <a:rPr lang="en-US" sz="2000" dirty="0"/>
              <a:t> glacier is equal in size to all the glaciers on the European mainland put together, and reaches a thickness of (1 km). </a:t>
            </a:r>
            <a:endParaRPr lang="cs-CZ" sz="2000" dirty="0"/>
          </a:p>
          <a:p>
            <a:pPr marL="285750" indent="-285750" algn="just">
              <a:buFont typeface="Wingdings" panose="05000000000000000000" pitchFamily="2" charset="2"/>
              <a:buChar char="q"/>
            </a:pPr>
            <a:r>
              <a:rPr lang="en-US" sz="2000" dirty="0"/>
              <a:t>The highest point in Iceland is </a:t>
            </a:r>
            <a:r>
              <a:rPr lang="en-US" sz="2000" dirty="0" err="1"/>
              <a:t>Hvannadalshnukur</a:t>
            </a:r>
            <a:r>
              <a:rPr lang="en-US" sz="2000" dirty="0"/>
              <a:t>, a peak on the edge of the </a:t>
            </a:r>
            <a:r>
              <a:rPr lang="en-US" sz="2000" dirty="0" err="1"/>
              <a:t>Öræfajökull</a:t>
            </a:r>
            <a:r>
              <a:rPr lang="en-US" sz="2000" dirty="0"/>
              <a:t> Volcano, which rises (2,110 m).</a:t>
            </a:r>
          </a:p>
        </p:txBody>
      </p:sp>
    </p:spTree>
    <p:extLst>
      <p:ext uri="{BB962C8B-B14F-4D97-AF65-F5344CB8AC3E}">
        <p14:creationId xmlns:p14="http://schemas.microsoft.com/office/powerpoint/2010/main" val="153181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Iceland</a:t>
            </a:r>
            <a:br>
              <a:rPr lang="cs-CZ" dirty="0"/>
            </a:br>
            <a:endParaRPr lang="cs-CZ" dirty="0"/>
          </a:p>
        </p:txBody>
      </p:sp>
      <p:sp>
        <p:nvSpPr>
          <p:cNvPr id="3" name="Obdélník 2"/>
          <p:cNvSpPr/>
          <p:nvPr/>
        </p:nvSpPr>
        <p:spPr>
          <a:xfrm>
            <a:off x="30792" y="915566"/>
            <a:ext cx="9036496" cy="5355312"/>
          </a:xfrm>
          <a:prstGeom prst="rect">
            <a:avLst/>
          </a:prstGeom>
        </p:spPr>
        <p:txBody>
          <a:bodyPr wrap="square">
            <a:spAutoFit/>
          </a:bodyPr>
          <a:lstStyle/>
          <a:p>
            <a:pPr marL="285750" indent="-285750" algn="just">
              <a:buFont typeface="Wingdings" panose="05000000000000000000" pitchFamily="2" charset="2"/>
              <a:buChar char="q"/>
            </a:pPr>
            <a:r>
              <a:rPr lang="cs-CZ" b="1" dirty="0" err="1"/>
              <a:t>Whale</a:t>
            </a:r>
            <a:r>
              <a:rPr lang="cs-CZ" b="1" dirty="0"/>
              <a:t> </a:t>
            </a:r>
            <a:r>
              <a:rPr lang="cs-CZ" b="1" dirty="0" err="1"/>
              <a:t>Watching</a:t>
            </a:r>
            <a:r>
              <a:rPr lang="cs-CZ" b="1" dirty="0"/>
              <a:t>, </a:t>
            </a:r>
            <a:r>
              <a:rPr lang="cs-CZ" b="1" dirty="0" err="1"/>
              <a:t>Reykjavik</a:t>
            </a:r>
            <a:r>
              <a:rPr lang="cs-CZ" b="1" dirty="0"/>
              <a:t> -</a:t>
            </a:r>
            <a:r>
              <a:rPr lang="en-US" dirty="0"/>
              <a:t>No matter when you plan to travel, whale watching happens year round, although summer is the most popular time to see these gentle giants. During the warmer months, trips run day and night, including whale watching in the midnight sun. Tour operators say there's an 80-95% chance of seeing these magnificent creatures, depending on the time of year.</a:t>
            </a:r>
            <a:endParaRPr lang="cs-CZ" dirty="0"/>
          </a:p>
          <a:p>
            <a:pPr marL="285750" indent="-285750" algn="just">
              <a:buFont typeface="Wingdings" panose="05000000000000000000" pitchFamily="2" charset="2"/>
              <a:buChar char="q"/>
            </a:pPr>
            <a:r>
              <a:rPr lang="cs-CZ" b="1" dirty="0"/>
              <a:t> Blue </a:t>
            </a:r>
            <a:r>
              <a:rPr lang="cs-CZ" b="1" dirty="0" err="1"/>
              <a:t>Lagoon</a:t>
            </a:r>
            <a:r>
              <a:rPr lang="cs-CZ" b="1" dirty="0"/>
              <a:t>, </a:t>
            </a:r>
            <a:r>
              <a:rPr lang="cs-CZ" b="1" dirty="0" err="1"/>
              <a:t>Grindavík</a:t>
            </a:r>
            <a:r>
              <a:rPr lang="cs-CZ" b="1" dirty="0"/>
              <a:t> - </a:t>
            </a:r>
            <a:r>
              <a:rPr lang="en-US" dirty="0"/>
              <a:t>Just 40 minutes' drive from Reykjavík this most iconic of geothermal spas should be at the top of any visitor's must-see list. Here, you'll find natural bathing in pale blue water in the shadow of a power station. An entire Blue Lagoon industry has grown around this attraction since it first became a hit with locals in 1976. The water from the underground hot springs reaches 37-39 degrees Celsius and is said to be highly beneficial for both health and skin. </a:t>
            </a:r>
            <a:endParaRPr lang="cs-CZ" dirty="0"/>
          </a:p>
          <a:p>
            <a:pPr marL="285750" indent="-285750" algn="just">
              <a:buFont typeface="Wingdings" panose="05000000000000000000" pitchFamily="2" charset="2"/>
              <a:buChar char="q"/>
            </a:pPr>
            <a:r>
              <a:rPr lang="cs-CZ" b="1" dirty="0"/>
              <a:t> </a:t>
            </a:r>
            <a:r>
              <a:rPr lang="cs-CZ" b="1" dirty="0" err="1"/>
              <a:t>Spectacular</a:t>
            </a:r>
            <a:r>
              <a:rPr lang="cs-CZ" b="1" dirty="0"/>
              <a:t> </a:t>
            </a:r>
            <a:r>
              <a:rPr lang="cs-CZ" b="1" dirty="0" err="1"/>
              <a:t>Geysers</a:t>
            </a:r>
            <a:r>
              <a:rPr lang="cs-CZ" b="1" dirty="0"/>
              <a:t> - </a:t>
            </a:r>
            <a:r>
              <a:rPr lang="en-US" dirty="0"/>
              <a:t>An easy 50-minute drive from Reykjavik, </a:t>
            </a:r>
            <a:r>
              <a:rPr lang="en-US" b="1" dirty="0" err="1"/>
              <a:t>Strokkur</a:t>
            </a:r>
            <a:r>
              <a:rPr lang="en-US" b="1" dirty="0"/>
              <a:t> </a:t>
            </a:r>
            <a:r>
              <a:rPr lang="en-US" b="1" dirty="0" err="1"/>
              <a:t>Geysir</a:t>
            </a:r>
            <a:r>
              <a:rPr lang="en-US" dirty="0"/>
              <a:t> (after which all geysers are named) is the most popular fountain geyser in the country and famed throughout the world</a:t>
            </a:r>
            <a:r>
              <a:rPr lang="cs-CZ" dirty="0"/>
              <a:t>.</a:t>
            </a: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456652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Iceland</a:t>
            </a:r>
            <a:br>
              <a:rPr lang="cs-CZ" dirty="0"/>
            </a:b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a:t>The Northern Lights, Aurora Borealis</a:t>
            </a:r>
            <a:r>
              <a:rPr lang="cs-CZ" b="1" dirty="0"/>
              <a:t> -</a:t>
            </a:r>
            <a:r>
              <a:rPr lang="en-US" dirty="0"/>
              <a:t>The northern Lights, or Aurora Borealis, are among the most popular visitor attractions in Iceland. Auroras are linked to solar wind, a flow of ions radiating from the sun. These particles become ensnared in the earth's magnetic field and collide with atmospheric molecules, causing bursts of energy, which appear as large circles around the poles</a:t>
            </a:r>
            <a:r>
              <a:rPr lang="cs-CZ" dirty="0"/>
              <a:t>.</a:t>
            </a:r>
          </a:p>
          <a:p>
            <a:pPr marL="285750" indent="-285750" algn="just">
              <a:buFont typeface="Wingdings" panose="05000000000000000000" pitchFamily="2" charset="2"/>
              <a:buChar char="q"/>
            </a:pPr>
            <a:r>
              <a:rPr lang="cs-CZ" b="1" dirty="0" err="1"/>
              <a:t>Landmannalaugar</a:t>
            </a:r>
            <a:r>
              <a:rPr lang="cs-CZ" b="1" dirty="0"/>
              <a:t> - </a:t>
            </a:r>
            <a:r>
              <a:rPr lang="en-US" dirty="0"/>
              <a:t>In the south of Iceland, 180 kilometers from Reykjavik, is </a:t>
            </a:r>
            <a:r>
              <a:rPr lang="en-US" dirty="0" err="1"/>
              <a:t>Landmannalaugar</a:t>
            </a:r>
            <a:r>
              <a:rPr lang="en-US" dirty="0"/>
              <a:t> National Park, one of Iceland's most popular tourist destinations. The main features of this mystical landscape are the multihued rhyolite mountains, </a:t>
            </a:r>
            <a:r>
              <a:rPr lang="en-US" b="1" dirty="0"/>
              <a:t>Hekla</a:t>
            </a:r>
            <a:r>
              <a:rPr lang="en-US" dirty="0"/>
              <a:t> volcano, and extensive lava fields</a:t>
            </a:r>
            <a:r>
              <a:rPr lang="cs-CZ" dirty="0"/>
              <a:t>.</a:t>
            </a:r>
          </a:p>
          <a:p>
            <a:pPr marL="285750" indent="-285750" algn="just">
              <a:buFont typeface="Wingdings" panose="05000000000000000000" pitchFamily="2" charset="2"/>
              <a:buChar char="q"/>
            </a:pPr>
            <a:r>
              <a:rPr lang="nb-NO" b="1" dirty="0"/>
              <a:t>Maelifell Volcano &amp; Myrdalsjökull Glacier Park</a:t>
            </a:r>
            <a:r>
              <a:rPr lang="cs-CZ" b="1" dirty="0"/>
              <a:t> - </a:t>
            </a:r>
            <a:r>
              <a:rPr lang="en-US" dirty="0"/>
              <a:t>South of </a:t>
            </a:r>
            <a:r>
              <a:rPr lang="en-US" b="1" dirty="0" err="1"/>
              <a:t>Landmannalaugar</a:t>
            </a:r>
            <a:r>
              <a:rPr lang="en-US" dirty="0"/>
              <a:t> lies </a:t>
            </a:r>
            <a:r>
              <a:rPr lang="en-US" b="1" dirty="0" err="1"/>
              <a:t>Myrdalsjökull</a:t>
            </a:r>
            <a:r>
              <a:rPr lang="en-US" b="1" dirty="0"/>
              <a:t> Glacier Park,</a:t>
            </a:r>
            <a:r>
              <a:rPr lang="en-US" dirty="0"/>
              <a:t> which for safety reasons can only be visited during summer. Large amounts of rain soak the area, particularly in winter when roads can be severely damaged. </a:t>
            </a:r>
            <a:r>
              <a:rPr lang="en-US" b="1" dirty="0" err="1"/>
              <a:t>Maelifell</a:t>
            </a:r>
            <a:r>
              <a:rPr lang="en-US" dirty="0"/>
              <a:t> volcano is the undisputed jewel-in-the-crown of this wild, rugged glacial landscape</a:t>
            </a:r>
            <a:r>
              <a:rPr lang="cs-CZ" dirty="0"/>
              <a:t>. </a:t>
            </a:r>
            <a:endParaRPr lang="cs-CZ"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740712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Iceland</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nn-NO" b="1" dirty="0"/>
              <a:t>Askja Caldera</a:t>
            </a:r>
            <a:r>
              <a:rPr lang="cs-CZ" b="1" dirty="0"/>
              <a:t> </a:t>
            </a:r>
            <a:r>
              <a:rPr lang="cs-CZ" dirty="0"/>
              <a:t>-</a:t>
            </a:r>
            <a:r>
              <a:rPr lang="en-US" dirty="0"/>
              <a:t>n the northern region of </a:t>
            </a:r>
            <a:r>
              <a:rPr lang="en-US" dirty="0" err="1"/>
              <a:t>Vatnajökull</a:t>
            </a:r>
            <a:r>
              <a:rPr lang="en-US" dirty="0"/>
              <a:t> National Park, </a:t>
            </a:r>
            <a:r>
              <a:rPr lang="en-US" dirty="0" err="1"/>
              <a:t>Askja</a:t>
            </a:r>
            <a:r>
              <a:rPr lang="en-US" dirty="0"/>
              <a:t> caldera and geothermal pool in the </a:t>
            </a:r>
            <a:r>
              <a:rPr lang="en-US" dirty="0" err="1"/>
              <a:t>Dyngjufjöll</a:t>
            </a:r>
            <a:r>
              <a:rPr lang="en-US" dirty="0"/>
              <a:t> Mountains is not one for the faint-hearted. </a:t>
            </a:r>
            <a:endParaRPr lang="cs-CZ" dirty="0"/>
          </a:p>
          <a:p>
            <a:pPr marL="285750" indent="-285750" algn="just">
              <a:buFont typeface="Wingdings" panose="05000000000000000000" pitchFamily="2" charset="2"/>
              <a:buChar char="q"/>
            </a:pPr>
            <a:r>
              <a:rPr lang="cs-CZ" b="1" dirty="0" err="1"/>
              <a:t>Dettifoss</a:t>
            </a:r>
            <a:r>
              <a:rPr lang="cs-CZ" b="1" dirty="0"/>
              <a:t> </a:t>
            </a:r>
            <a:r>
              <a:rPr lang="cs-CZ" b="1" dirty="0" err="1"/>
              <a:t>Waterfall</a:t>
            </a:r>
            <a:r>
              <a:rPr lang="cs-CZ" b="1" dirty="0"/>
              <a:t> </a:t>
            </a:r>
            <a:r>
              <a:rPr lang="cs-CZ" dirty="0"/>
              <a:t>-  </a:t>
            </a:r>
            <a:r>
              <a:rPr lang="en-US" dirty="0" err="1"/>
              <a:t>Dettifoss</a:t>
            </a:r>
            <a:r>
              <a:rPr lang="en-US" dirty="0"/>
              <a:t>, in the north of </a:t>
            </a:r>
            <a:r>
              <a:rPr lang="en-US" b="1" dirty="0" err="1"/>
              <a:t>Vatnajökull</a:t>
            </a:r>
            <a:r>
              <a:rPr lang="en-US" b="1" dirty="0"/>
              <a:t> National Park,</a:t>
            </a:r>
            <a:r>
              <a:rPr lang="en-US" dirty="0"/>
              <a:t> truly is a breathtaking example of the raw power of nature. Plunging 45 meters and with a width of 100 meters, it's said to be the most powerful waterfall in Europe</a:t>
            </a:r>
            <a:r>
              <a:rPr lang="cs-CZ" dirty="0"/>
              <a:t>.</a:t>
            </a:r>
          </a:p>
          <a:p>
            <a:pPr marL="285750" indent="-285750" algn="just">
              <a:buFont typeface="Wingdings" panose="05000000000000000000" pitchFamily="2" charset="2"/>
              <a:buChar char="q"/>
            </a:pPr>
            <a:r>
              <a:rPr lang="en-US" b="1" dirty="0"/>
              <a:t>Magnificent </a:t>
            </a:r>
            <a:r>
              <a:rPr lang="en-US" b="1" dirty="0" err="1"/>
              <a:t>Gullfoss</a:t>
            </a:r>
            <a:r>
              <a:rPr lang="en-US" b="1" dirty="0"/>
              <a:t> Waterfall </a:t>
            </a:r>
            <a:r>
              <a:rPr lang="en-US" dirty="0"/>
              <a:t>lies around one and a half hour's drive west of Reykjavik. The river </a:t>
            </a:r>
            <a:r>
              <a:rPr lang="en-US" dirty="0" err="1"/>
              <a:t>Hvítá</a:t>
            </a:r>
            <a:r>
              <a:rPr lang="en-US" dirty="0"/>
              <a:t> plummets into a canyon, which forms three step terraces, creating a powerful torrent. </a:t>
            </a:r>
            <a:r>
              <a:rPr lang="en-US" dirty="0" err="1"/>
              <a:t>Gullfoss</a:t>
            </a:r>
            <a:r>
              <a:rPr lang="en-US" dirty="0"/>
              <a:t> encompasses two cascades, the upper one drops 11 meters, while the lower one cascades about 21 meters. </a:t>
            </a:r>
            <a:endParaRPr lang="cs-CZ" dirty="0"/>
          </a:p>
          <a:p>
            <a:pPr marL="285750" indent="-285750" algn="just">
              <a:buFont typeface="Wingdings" panose="05000000000000000000" pitchFamily="2" charset="2"/>
              <a:buChar char="q"/>
            </a:pPr>
            <a:r>
              <a:rPr lang="en-US" b="1" dirty="0" err="1"/>
              <a:t>Surtsey</a:t>
            </a:r>
            <a:r>
              <a:rPr lang="cs-CZ" b="1" dirty="0"/>
              <a:t> – </a:t>
            </a:r>
            <a:r>
              <a:rPr lang="cs-CZ" b="1" dirty="0" err="1"/>
              <a:t>is</a:t>
            </a:r>
            <a:r>
              <a:rPr lang="cs-CZ" b="1" dirty="0"/>
              <a:t> </a:t>
            </a:r>
            <a:r>
              <a:rPr lang="en-US" dirty="0"/>
              <a:t>volcanic island approximately 32 km from the south coast of Iceland, is a new island formed by volcanic eruptions that took place from 1963 to 1967. It is all the more outstanding for having been protected since its birth, providing the world with a pristine natural laboratory.</a:t>
            </a:r>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725389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Iceland</a:t>
            </a:r>
            <a:br>
              <a:rPr lang="cs-CZ" dirty="0"/>
            </a:br>
            <a:endParaRPr lang="cs-CZ" dirty="0"/>
          </a:p>
        </p:txBody>
      </p:sp>
      <p:sp>
        <p:nvSpPr>
          <p:cNvPr id="3" name="Obdélník 2"/>
          <p:cNvSpPr/>
          <p:nvPr/>
        </p:nvSpPr>
        <p:spPr>
          <a:xfrm>
            <a:off x="30792" y="915566"/>
            <a:ext cx="9036496" cy="1477328"/>
          </a:xfrm>
          <a:prstGeom prst="rect">
            <a:avLst/>
          </a:prstGeom>
        </p:spPr>
        <p:txBody>
          <a:bodyPr wrap="square">
            <a:spAutoFit/>
          </a:bodyPr>
          <a:lstStyle/>
          <a:p>
            <a:pPr marL="285750" indent="-285750" algn="just">
              <a:buFont typeface="Wingdings" panose="05000000000000000000" pitchFamily="2" charset="2"/>
              <a:buChar char="q"/>
            </a:pPr>
            <a:r>
              <a:rPr lang="en-US" b="1" dirty="0"/>
              <a:t>Thingvellir</a:t>
            </a:r>
            <a:r>
              <a:rPr lang="en-US" dirty="0"/>
              <a:t> is the National Park where the Althing, an open-air assembly representing the whole of Iceland, was established in 930 and continued to meet until 1798. Over two weeks a year, the assembly set laws - seen as a covenant between free men - and settled disputes. The Althing has deep historical and symbolic associations for the people of Iceland.</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740219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Denmark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For the most part Denmark consists of flat lands with very little elevation, except for the hilly central area on the Jutland Peninsula.</a:t>
            </a:r>
          </a:p>
          <a:p>
            <a:pPr marL="285750" indent="-285750" algn="just">
              <a:buFont typeface="Wingdings" panose="05000000000000000000" pitchFamily="2" charset="2"/>
              <a:buChar char="q"/>
            </a:pPr>
            <a:r>
              <a:rPr lang="en-US" dirty="0"/>
              <a:t>Its average height above sea level is only 31 meters and the highest natural point is </a:t>
            </a:r>
            <a:r>
              <a:rPr lang="en-US" dirty="0" err="1"/>
              <a:t>Mollehoj</a:t>
            </a:r>
            <a:r>
              <a:rPr lang="en-US" dirty="0"/>
              <a:t>, at 170.86 meters</a:t>
            </a:r>
            <a:r>
              <a:rPr lang="cs-CZ" dirty="0"/>
              <a:t>.</a:t>
            </a:r>
          </a:p>
          <a:p>
            <a:pPr marL="285750" indent="-285750" algn="just">
              <a:buFont typeface="Wingdings" panose="05000000000000000000" pitchFamily="2" charset="2"/>
              <a:buChar char="q"/>
            </a:pPr>
            <a:r>
              <a:rPr lang="en-US" dirty="0"/>
              <a:t> Denmark's lowest point is </a:t>
            </a:r>
            <a:r>
              <a:rPr lang="en-US" dirty="0" err="1"/>
              <a:t>Lammefjord</a:t>
            </a:r>
            <a:r>
              <a:rPr lang="en-US" dirty="0"/>
              <a:t>, at 7 meters below sea level. The coastline is indented by many fjords, with </a:t>
            </a:r>
            <a:r>
              <a:rPr lang="en-US" dirty="0" err="1"/>
              <a:t>LimFjord</a:t>
            </a:r>
            <a:r>
              <a:rPr lang="en-US" dirty="0"/>
              <a:t> (in the north) the largest.</a:t>
            </a:r>
          </a:p>
          <a:p>
            <a:pPr marL="285750" indent="-285750" algn="just">
              <a:buFont typeface="Wingdings" panose="05000000000000000000" pitchFamily="2" charset="2"/>
              <a:buChar char="q"/>
            </a:pPr>
            <a:r>
              <a:rPr lang="en-US" dirty="0"/>
              <a:t>In addition to the Jutland Peninsula, the country includes over 440 named islands; Zealand is the largest, followed by Funen, Lolland, Falster and Bornholm, an island located in the Baltic Sea to the east of Zealand.</a:t>
            </a:r>
          </a:p>
          <a:p>
            <a:pPr marL="285750" indent="-285750" algn="just">
              <a:buFont typeface="Wingdings" panose="05000000000000000000" pitchFamily="2" charset="2"/>
              <a:buChar char="q"/>
            </a:pPr>
            <a:r>
              <a:rPr lang="en-US" dirty="0"/>
              <a:t>The country is drained by a dozen or so rivers, and the most significant include the </a:t>
            </a:r>
            <a:r>
              <a:rPr lang="en-US" dirty="0" err="1"/>
              <a:t>Guden</a:t>
            </a:r>
            <a:r>
              <a:rPr lang="en-US" dirty="0"/>
              <a:t>, Odense, </a:t>
            </a:r>
            <a:r>
              <a:rPr lang="en-US" dirty="0" err="1"/>
              <a:t>Skjern</a:t>
            </a:r>
            <a:r>
              <a:rPr lang="en-US" dirty="0"/>
              <a:t>, </a:t>
            </a:r>
            <a:r>
              <a:rPr lang="en-US" dirty="0" err="1"/>
              <a:t>Stora</a:t>
            </a:r>
            <a:r>
              <a:rPr lang="en-US" dirty="0"/>
              <a:t>, Susa and Vida - a river that flows along its southern border with Germany.</a:t>
            </a:r>
          </a:p>
          <a:p>
            <a:pPr marL="285750" indent="-285750" algn="just">
              <a:buFont typeface="Wingdings" panose="05000000000000000000" pitchFamily="2" charset="2"/>
              <a:buChar char="q"/>
            </a:pPr>
            <a:r>
              <a:rPr lang="en-US" dirty="0"/>
              <a:t>The longest river in Denmark is the </a:t>
            </a:r>
            <a:r>
              <a:rPr lang="en-US" dirty="0" err="1"/>
              <a:t>Guden</a:t>
            </a:r>
            <a:r>
              <a:rPr lang="en-US" dirty="0"/>
              <a:t> at 160 km, in length. </a:t>
            </a:r>
          </a:p>
        </p:txBody>
      </p:sp>
    </p:spTree>
    <p:extLst>
      <p:ext uri="{BB962C8B-B14F-4D97-AF65-F5344CB8AC3E}">
        <p14:creationId xmlns:p14="http://schemas.microsoft.com/office/powerpoint/2010/main" val="3409455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Denmark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When visiting </a:t>
            </a:r>
            <a:r>
              <a:rPr lang="en-US" b="1" dirty="0"/>
              <a:t>Copenhagen, </a:t>
            </a:r>
            <a:r>
              <a:rPr lang="en-US" dirty="0"/>
              <a:t>many visitors make a beeline for this iconic recreation space. Dating from 1843, </a:t>
            </a:r>
            <a:r>
              <a:rPr lang="en-US" b="1" dirty="0"/>
              <a:t>Tivoli </a:t>
            </a:r>
            <a:r>
              <a:rPr lang="en-US" dirty="0"/>
              <a:t>is the inspiration behind the world-famous Disney theme parks, and here, you'll find a huge range of attractions including a roller coaster, roundabouts, puppet theaters, restaurants, cafés, gardens, food pavilions, and even a Moorish-styled concert hall</a:t>
            </a:r>
            <a:r>
              <a:rPr lang="cs-CZ" dirty="0"/>
              <a:t>.</a:t>
            </a:r>
          </a:p>
          <a:p>
            <a:pPr marL="285750" indent="-285750" algn="just">
              <a:buFont typeface="Wingdings" panose="05000000000000000000" pitchFamily="2" charset="2"/>
              <a:buChar char="q"/>
            </a:pPr>
            <a:r>
              <a:rPr lang="en-US" b="1" dirty="0" err="1"/>
              <a:t>Christiansborg</a:t>
            </a:r>
            <a:r>
              <a:rPr lang="en-US" b="1" dirty="0"/>
              <a:t> Palace, Copenhagen</a:t>
            </a:r>
            <a:r>
              <a:rPr lang="cs-CZ" b="1" dirty="0"/>
              <a:t> - </a:t>
            </a:r>
            <a:r>
              <a:rPr lang="en-US" dirty="0"/>
              <a:t>On the tiny island of </a:t>
            </a:r>
            <a:r>
              <a:rPr lang="en-US" dirty="0" err="1"/>
              <a:t>Slotsholmen</a:t>
            </a:r>
            <a:r>
              <a:rPr lang="en-US" dirty="0"/>
              <a:t> in the center of Copenhagen, you'll find the Danish seat of government. Boasting more than 800 years of history, </a:t>
            </a:r>
            <a:r>
              <a:rPr lang="en-US" dirty="0" err="1"/>
              <a:t>Christiansborg</a:t>
            </a:r>
            <a:r>
              <a:rPr lang="en-US" dirty="0"/>
              <a:t> is the power base of the kingdom of Denmark and now home to the Parliament, the Prime Minister's Office, and the Supreme Court.</a:t>
            </a:r>
            <a:endParaRPr lang="cs-CZ" dirty="0"/>
          </a:p>
          <a:p>
            <a:pPr marL="285750" indent="-285750" algn="just">
              <a:buFont typeface="Wingdings" panose="05000000000000000000" pitchFamily="2" charset="2"/>
              <a:buChar char="q"/>
            </a:pPr>
            <a:r>
              <a:rPr lang="cs-CZ" b="1" dirty="0" err="1"/>
              <a:t>National</a:t>
            </a:r>
            <a:r>
              <a:rPr lang="cs-CZ" b="1" dirty="0"/>
              <a:t> Museum </a:t>
            </a:r>
            <a:r>
              <a:rPr lang="cs-CZ" b="1" dirty="0" err="1"/>
              <a:t>of</a:t>
            </a:r>
            <a:r>
              <a:rPr lang="cs-CZ" b="1" dirty="0"/>
              <a:t> </a:t>
            </a:r>
            <a:r>
              <a:rPr lang="cs-CZ" b="1" dirty="0" err="1"/>
              <a:t>Denmark</a:t>
            </a:r>
            <a:r>
              <a:rPr lang="cs-CZ" b="1" dirty="0"/>
              <a:t>, </a:t>
            </a:r>
            <a:r>
              <a:rPr lang="cs-CZ" b="1" dirty="0" err="1"/>
              <a:t>Copenhagen</a:t>
            </a:r>
            <a:r>
              <a:rPr lang="cs-CZ" b="1" dirty="0"/>
              <a:t> - </a:t>
            </a:r>
            <a:r>
              <a:rPr lang="en-US" dirty="0"/>
              <a:t>A ten-minute stroll from Tivoli Gardens leads to the National Museum (</a:t>
            </a:r>
            <a:r>
              <a:rPr lang="en-US" dirty="0" err="1"/>
              <a:t>Nationalmuseet</a:t>
            </a:r>
            <a:r>
              <a:rPr lang="en-US" dirty="0"/>
              <a:t>), which delves into Danish history and culture. The museum displays an impressive collection of Danish artefacts, including a 2,000-year-old sun chariot, Danish porcelain and silver, and Romanesque and Gothic church trimmings</a:t>
            </a:r>
            <a:r>
              <a:rPr lang="cs-CZ" dirty="0"/>
              <a:t>.</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16674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Denmark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The National Gallery of Denmark (</a:t>
            </a:r>
            <a:r>
              <a:rPr lang="en-US" b="1" dirty="0" err="1"/>
              <a:t>Statens</a:t>
            </a:r>
            <a:r>
              <a:rPr lang="en-US" b="1" dirty="0"/>
              <a:t> Museum for </a:t>
            </a:r>
            <a:r>
              <a:rPr lang="en-US" b="1" dirty="0" err="1"/>
              <a:t>Kunst</a:t>
            </a:r>
            <a:r>
              <a:rPr lang="en-US" b="1" dirty="0"/>
              <a:t>), Copenhagen</a:t>
            </a:r>
            <a:r>
              <a:rPr lang="cs-CZ" b="1" dirty="0"/>
              <a:t> -</a:t>
            </a:r>
            <a:r>
              <a:rPr lang="en-US" dirty="0"/>
              <a:t>The National Gallery of Denmark houses the country's largest collection of Danish art. The original exhibits were once housed at </a:t>
            </a:r>
            <a:r>
              <a:rPr lang="en-US" dirty="0" err="1"/>
              <a:t>Christiansborg</a:t>
            </a:r>
            <a:r>
              <a:rPr lang="en-US" dirty="0"/>
              <a:t>, but moved to the current location in the late 19th century.</a:t>
            </a:r>
            <a:endParaRPr lang="cs-CZ" dirty="0"/>
          </a:p>
          <a:p>
            <a:pPr marL="285750" indent="-285750" algn="just">
              <a:buFont typeface="Wingdings" panose="05000000000000000000" pitchFamily="2" charset="2"/>
              <a:buChar char="q"/>
            </a:pPr>
            <a:r>
              <a:rPr lang="cs-CZ" b="1" dirty="0"/>
              <a:t> </a:t>
            </a:r>
            <a:r>
              <a:rPr lang="cs-CZ" b="1" dirty="0" err="1"/>
              <a:t>Nyhavn</a:t>
            </a:r>
            <a:r>
              <a:rPr lang="cs-CZ" b="1" dirty="0"/>
              <a:t>, </a:t>
            </a:r>
            <a:r>
              <a:rPr lang="cs-CZ" b="1" dirty="0" err="1"/>
              <a:t>Copenhagen</a:t>
            </a:r>
            <a:r>
              <a:rPr lang="cs-CZ" b="1" dirty="0"/>
              <a:t> - </a:t>
            </a:r>
            <a:r>
              <a:rPr lang="en-US" dirty="0"/>
              <a:t>The star of countless images and postcards of the city, </a:t>
            </a:r>
            <a:r>
              <a:rPr lang="en-US" dirty="0" err="1"/>
              <a:t>Nyhavn</a:t>
            </a:r>
            <a:r>
              <a:rPr lang="en-US" dirty="0"/>
              <a:t> (New Harbor) is a great place to stroll or grab a slice of Copenhagen café culture. Located to the rear of </a:t>
            </a:r>
            <a:r>
              <a:rPr lang="en-US" b="1" dirty="0" err="1"/>
              <a:t>Amalienborg</a:t>
            </a:r>
            <a:r>
              <a:rPr lang="en-US" b="1" dirty="0"/>
              <a:t> Palace</a:t>
            </a:r>
            <a:r>
              <a:rPr lang="en-US" dirty="0"/>
              <a:t>, this was once a disreputable stretch of dockland but has been given a new lease of life with its multi-colored houses, restaurants, and tall ships (some of which are museums) dotting the quayside. </a:t>
            </a:r>
            <a:endParaRPr lang="cs-CZ" dirty="0"/>
          </a:p>
          <a:p>
            <a:pPr marL="285750" indent="-285750" algn="just">
              <a:buFont typeface="Wingdings" panose="05000000000000000000" pitchFamily="2" charset="2"/>
              <a:buChar char="q"/>
            </a:pPr>
            <a:r>
              <a:rPr lang="cs-CZ" b="1" dirty="0" err="1"/>
              <a:t>The</a:t>
            </a:r>
            <a:r>
              <a:rPr lang="cs-CZ" b="1" dirty="0"/>
              <a:t> </a:t>
            </a:r>
            <a:r>
              <a:rPr lang="cs-CZ" b="1" dirty="0" err="1"/>
              <a:t>Round</a:t>
            </a:r>
            <a:r>
              <a:rPr lang="cs-CZ" b="1" dirty="0"/>
              <a:t> Tower, </a:t>
            </a:r>
            <a:r>
              <a:rPr lang="cs-CZ" b="1" dirty="0" err="1"/>
              <a:t>Copenhagen</a:t>
            </a:r>
            <a:r>
              <a:rPr lang="cs-CZ" b="1" dirty="0"/>
              <a:t> - </a:t>
            </a:r>
            <a:r>
              <a:rPr lang="en-US" dirty="0"/>
              <a:t>Well worth scaling for the excellent panoramic views, the Round Tower (</a:t>
            </a:r>
            <a:r>
              <a:rPr lang="en-US" dirty="0" err="1"/>
              <a:t>Rundetårn</a:t>
            </a:r>
            <a:r>
              <a:rPr lang="en-US" dirty="0"/>
              <a:t>) is 36 meters high and was built as an observatory in 1642. Here, you'll find a small collection connected with the famous Danish astronomer </a:t>
            </a:r>
            <a:r>
              <a:rPr lang="en-US" dirty="0" err="1"/>
              <a:t>Tycho</a:t>
            </a:r>
            <a:r>
              <a:rPr lang="en-US" dirty="0"/>
              <a:t> Brahe. A short walk through the surrounding old town takes you to </a:t>
            </a:r>
            <a:r>
              <a:rPr lang="en-US" b="1" dirty="0" err="1"/>
              <a:t>Gråbrødretorv</a:t>
            </a:r>
            <a:r>
              <a:rPr lang="en-US" dirty="0"/>
              <a:t>, one of the city's most picturesque squares.</a:t>
            </a:r>
            <a:endParaRPr lang="cs-CZ"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92490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Denmark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Oresund Bridge</a:t>
            </a:r>
            <a:r>
              <a:rPr lang="cs-CZ" b="1" dirty="0"/>
              <a:t> -</a:t>
            </a:r>
            <a:r>
              <a:rPr lang="en-US" dirty="0"/>
              <a:t>Decades in the planning and often controversial, the Oresund Bridge has quickly become a Scandinavian icon. The bridge is around ten kilometers from Copenhagen, and you can either drive across or take the train</a:t>
            </a:r>
            <a:r>
              <a:rPr lang="cs-CZ" dirty="0"/>
              <a:t>.</a:t>
            </a:r>
          </a:p>
          <a:p>
            <a:pPr marL="285750" indent="-285750" algn="just">
              <a:buFont typeface="Wingdings" panose="05000000000000000000" pitchFamily="2" charset="2"/>
              <a:buChar char="q"/>
            </a:pPr>
            <a:r>
              <a:rPr lang="cs-CZ" b="1" dirty="0"/>
              <a:t> </a:t>
            </a:r>
            <a:r>
              <a:rPr lang="nn-NO" b="1" dirty="0"/>
              <a:t>Lyngby Open-Air Museum (Frilandsmuseet), Copenhagen</a:t>
            </a:r>
            <a:r>
              <a:rPr lang="cs-CZ" b="1" dirty="0"/>
              <a:t> - j</a:t>
            </a:r>
            <a:r>
              <a:rPr lang="en-US" dirty="0" err="1"/>
              <a:t>ust</a:t>
            </a:r>
            <a:r>
              <a:rPr lang="en-US" dirty="0"/>
              <a:t> over 15 kilometers outside Copenhagen, you'll find </a:t>
            </a:r>
            <a:r>
              <a:rPr lang="en-US" dirty="0" err="1"/>
              <a:t>Lyngby</a:t>
            </a:r>
            <a:r>
              <a:rPr lang="en-US" dirty="0"/>
              <a:t> Open-Air Museum, part of the Danish National Museum, and a must-see for many visitors to Denmark. Occupying 35 hectares, there are authentic farmhouses, agricultural buildings, dwellings, and mills from across the country in this "living museum.„</a:t>
            </a:r>
            <a:endParaRPr lang="cs-CZ" dirty="0"/>
          </a:p>
          <a:p>
            <a:pPr marL="285750" indent="-285750" algn="just">
              <a:buFont typeface="Wingdings" panose="05000000000000000000" pitchFamily="2" charset="2"/>
              <a:buChar char="q"/>
            </a:pPr>
            <a:r>
              <a:rPr lang="cs-CZ" b="1" dirty="0" err="1"/>
              <a:t>Kronborg</a:t>
            </a:r>
            <a:r>
              <a:rPr lang="cs-CZ" b="1" dirty="0"/>
              <a:t> Slot, </a:t>
            </a:r>
            <a:r>
              <a:rPr lang="cs-CZ" b="1" dirty="0" err="1"/>
              <a:t>Helsingør</a:t>
            </a:r>
            <a:r>
              <a:rPr lang="cs-CZ" b="1" dirty="0"/>
              <a:t> - </a:t>
            </a:r>
            <a:r>
              <a:rPr lang="en-US" dirty="0" err="1"/>
              <a:t>Kronborg</a:t>
            </a:r>
            <a:r>
              <a:rPr lang="en-US" dirty="0"/>
              <a:t> Castle is not only the setting of Shakespeare's Hamlet, but also a </a:t>
            </a:r>
            <a:r>
              <a:rPr lang="en-US" b="1" dirty="0"/>
              <a:t>UNESCO World Heritage Site</a:t>
            </a:r>
            <a:r>
              <a:rPr lang="en-US" dirty="0"/>
              <a:t>. Consequently it scores top billing on </a:t>
            </a:r>
            <a:r>
              <a:rPr lang="en-US" dirty="0" err="1"/>
              <a:t>Helsingor's</a:t>
            </a:r>
            <a:r>
              <a:rPr lang="en-US" dirty="0"/>
              <a:t> list of must-see sights. Even those with just a passing interest in the bard will surely want to visit</a:t>
            </a:r>
            <a:r>
              <a:rPr lang="cs-CZ" dirty="0"/>
              <a:t>.</a:t>
            </a:r>
          </a:p>
          <a:p>
            <a:pPr marL="285750" indent="-285750" algn="just">
              <a:buFont typeface="Wingdings" panose="05000000000000000000" pitchFamily="2" charset="2"/>
              <a:buChar char="q"/>
            </a:pPr>
            <a:r>
              <a:rPr lang="en-US" b="1" dirty="0" err="1"/>
              <a:t>Kujataa</a:t>
            </a:r>
            <a:r>
              <a:rPr lang="en-US" b="1" dirty="0"/>
              <a:t> Greenland: Norse and Inuit Farming at the Edge of the Ice Cap</a:t>
            </a:r>
            <a:endParaRPr lang="cs-CZ" b="1" dirty="0"/>
          </a:p>
          <a:p>
            <a:pPr marL="285750" indent="-285750" algn="just">
              <a:buFont typeface="Wingdings" panose="05000000000000000000" pitchFamily="2" charset="2"/>
              <a:buChar char="q"/>
            </a:pPr>
            <a:endParaRPr lang="nn-NO" b="1"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4064927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Denmark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nn-NO" b="1" dirty="0"/>
              <a:t>Egeskov Castle, Kvarnstrup</a:t>
            </a:r>
            <a:r>
              <a:rPr lang="cs-CZ" b="1" dirty="0"/>
              <a:t> </a:t>
            </a:r>
            <a:r>
              <a:rPr lang="en-US" dirty="0"/>
              <a:t>Fairy-tale </a:t>
            </a:r>
            <a:r>
              <a:rPr lang="en-US" dirty="0" err="1"/>
              <a:t>Egeskov</a:t>
            </a:r>
            <a:r>
              <a:rPr lang="en-US" dirty="0"/>
              <a:t> Castle lies in a beautiful setting less than 30 minutes' drive from </a:t>
            </a:r>
            <a:r>
              <a:rPr lang="en-US" b="1" dirty="0"/>
              <a:t>Odense</a:t>
            </a:r>
            <a:r>
              <a:rPr lang="en-US" dirty="0"/>
              <a:t> and is the best preserved moat-castle in Europe. The superb Renaissance structure as seen today was completed in 1554 and originally built for </a:t>
            </a:r>
            <a:r>
              <a:rPr lang="en-US" dirty="0" err="1"/>
              <a:t>defence</a:t>
            </a:r>
            <a:r>
              <a:rPr lang="en-US" dirty="0"/>
              <a:t> purposes. A </a:t>
            </a:r>
            <a:r>
              <a:rPr lang="en-US" b="1" dirty="0"/>
              <a:t>Vintage Car Museum</a:t>
            </a:r>
            <a:r>
              <a:rPr lang="en-US" dirty="0"/>
              <a:t> opened in 1967, and other attractions include a treetop walk and Segway tours. The Banqueting Hall is simply magnificent. </a:t>
            </a:r>
            <a:endParaRPr lang="cs-CZ" dirty="0"/>
          </a:p>
          <a:p>
            <a:pPr marL="285750" indent="-285750" algn="just">
              <a:buFont typeface="Wingdings" panose="05000000000000000000" pitchFamily="2" charset="2"/>
              <a:buChar char="q"/>
            </a:pPr>
            <a:r>
              <a:rPr lang="nn-NO" b="1" dirty="0"/>
              <a:t>Hans Christian Andersen Museum, Odense</a:t>
            </a:r>
            <a:r>
              <a:rPr lang="cs-CZ" b="1" dirty="0"/>
              <a:t>-</a:t>
            </a:r>
            <a:r>
              <a:rPr lang="en-US" dirty="0"/>
              <a:t>You can't visit Denmark without being aware of Hans Christian Andersen. His fairy tales and stories are woven into the fabric of Danish society. The museum dates from 1908 and is dedicated to the writer's life and work with displays of artefacts, mementos, and Andersen's own sketches and artwork.</a:t>
            </a:r>
            <a:endParaRPr lang="cs-CZ" dirty="0"/>
          </a:p>
          <a:p>
            <a:pPr marL="285750" indent="-285750" algn="just">
              <a:buFont typeface="Wingdings" panose="05000000000000000000" pitchFamily="2" charset="2"/>
              <a:buChar char="q"/>
            </a:pPr>
            <a:r>
              <a:rPr lang="en-US" b="1" dirty="0"/>
              <a:t>Off the Beaten Path in Denmark: The </a:t>
            </a:r>
            <a:r>
              <a:rPr lang="en-US" b="1" dirty="0" err="1"/>
              <a:t>Farøe</a:t>
            </a:r>
            <a:r>
              <a:rPr lang="en-US" b="1" dirty="0"/>
              <a:t> Islands</a:t>
            </a:r>
            <a:r>
              <a:rPr lang="cs-CZ" b="1" dirty="0"/>
              <a:t> - </a:t>
            </a:r>
            <a:r>
              <a:rPr lang="en-US" dirty="0"/>
              <a:t>The Kingdom of Denmark also encompasses two autonomous countries: the far-flung </a:t>
            </a:r>
            <a:r>
              <a:rPr lang="en-US" dirty="0" err="1"/>
              <a:t>Farøe</a:t>
            </a:r>
            <a:r>
              <a:rPr lang="en-US" dirty="0"/>
              <a:t> Islands and Greenland. A boat trip to the</a:t>
            </a:r>
            <a:r>
              <a:rPr lang="en-US" b="1" dirty="0"/>
              <a:t> </a:t>
            </a:r>
            <a:r>
              <a:rPr lang="en-US" b="1" dirty="0" err="1"/>
              <a:t>Vestmanna</a:t>
            </a:r>
            <a:r>
              <a:rPr lang="en-US" b="1" dirty="0"/>
              <a:t> </a:t>
            </a:r>
            <a:r>
              <a:rPr lang="en-US" dirty="0"/>
              <a:t>bird cliffs is a highlight. The Faroe Islands also boast a lively music scene with many festivals in the summer.</a:t>
            </a:r>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874789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Norway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Before the last ice age ended about 10,000 years ago, Norway was covered by a thick ice sheet. When that ice finally retreated (or melted) its movement across the land formed islands, lakes, rivers and mountains. It also etched-out deep valleys that then filled with sea water forming Norway's fjords.</a:t>
            </a:r>
            <a:endParaRPr lang="cs-CZ" dirty="0"/>
          </a:p>
          <a:p>
            <a:pPr marL="285750" indent="-285750" algn="just">
              <a:buFont typeface="Wingdings" panose="05000000000000000000" pitchFamily="2" charset="2"/>
              <a:buChar char="q"/>
            </a:pPr>
            <a:r>
              <a:rPr lang="en-US" dirty="0"/>
              <a:t> Norway is one of Europe's most mountainous countries, and dominated north to south by the many ranges of the Scandinavian Mountains.</a:t>
            </a:r>
          </a:p>
          <a:p>
            <a:pPr marL="285750" indent="-285750" algn="just">
              <a:buFont typeface="Wingdings" panose="05000000000000000000" pitchFamily="2" charset="2"/>
              <a:buChar char="q"/>
            </a:pPr>
            <a:r>
              <a:rPr lang="en-US" dirty="0"/>
              <a:t>It's a rugged land of elevated plateaus, deep forested valleys and a few remaining ice age glaciers, including </a:t>
            </a:r>
            <a:r>
              <a:rPr lang="en-US" dirty="0" err="1"/>
              <a:t>Folgefonna</a:t>
            </a:r>
            <a:r>
              <a:rPr lang="en-US" dirty="0"/>
              <a:t>, </a:t>
            </a:r>
            <a:r>
              <a:rPr lang="en-US" dirty="0" err="1"/>
              <a:t>Hardangerjokulen</a:t>
            </a:r>
            <a:r>
              <a:rPr lang="en-US" dirty="0"/>
              <a:t> and </a:t>
            </a:r>
            <a:r>
              <a:rPr lang="en-US" dirty="0" err="1"/>
              <a:t>Jostedalsbreen</a:t>
            </a:r>
            <a:r>
              <a:rPr lang="en-US" dirty="0"/>
              <a:t> - the largest glacier on the continental Europe landmass. </a:t>
            </a:r>
            <a:endParaRPr lang="cs-CZ" dirty="0"/>
          </a:p>
          <a:p>
            <a:pPr marL="285750" indent="-285750" algn="just">
              <a:buFont typeface="Wingdings" panose="05000000000000000000" pitchFamily="2" charset="2"/>
              <a:buChar char="q"/>
            </a:pPr>
            <a:r>
              <a:rPr lang="en-US" dirty="0"/>
              <a:t>There are reportedly over 150,000 (counted) lakes, most quite small, with the largest being Lake </a:t>
            </a:r>
            <a:r>
              <a:rPr lang="en-US" dirty="0" err="1"/>
              <a:t>Mjosa</a:t>
            </a:r>
            <a:r>
              <a:rPr lang="en-US" dirty="0"/>
              <a:t>.</a:t>
            </a:r>
          </a:p>
          <a:p>
            <a:pPr marL="285750" indent="-285750" algn="just">
              <a:buFont typeface="Wingdings" panose="05000000000000000000" pitchFamily="2" charset="2"/>
              <a:buChar char="q"/>
            </a:pPr>
            <a:r>
              <a:rPr lang="en-US" dirty="0"/>
              <a:t>Significant rivers include the Glama, the country's longest, and the </a:t>
            </a:r>
            <a:r>
              <a:rPr lang="en-US" dirty="0" err="1"/>
              <a:t>Dramselva</a:t>
            </a:r>
            <a:r>
              <a:rPr lang="en-US" dirty="0"/>
              <a:t>, </a:t>
            </a:r>
            <a:r>
              <a:rPr lang="en-US" dirty="0" err="1"/>
              <a:t>Lagen</a:t>
            </a:r>
            <a:r>
              <a:rPr lang="en-US" dirty="0"/>
              <a:t> (two of them) and the Tana in the far north.</a:t>
            </a:r>
          </a:p>
        </p:txBody>
      </p:sp>
    </p:spTree>
    <p:extLst>
      <p:ext uri="{BB962C8B-B14F-4D97-AF65-F5344CB8AC3E}">
        <p14:creationId xmlns:p14="http://schemas.microsoft.com/office/powerpoint/2010/main" val="380483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Norway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Scenic Rail Routes</a:t>
            </a:r>
            <a:r>
              <a:rPr lang="cs-CZ" b="1" dirty="0"/>
              <a:t> -</a:t>
            </a:r>
            <a:r>
              <a:rPr lang="en-US" dirty="0"/>
              <a:t>There's no better way to see Norway's stunning countryside than by train. Perhaps surprisingly for such a mountainous country, Norway's rail lines stretch more than 2,000 miles, encountering along the way some 775 tunnels and over 3,000 bridges. The best scenic routes begin in </a:t>
            </a:r>
            <a:r>
              <a:rPr lang="en-US" b="1" dirty="0"/>
              <a:t>Oslo</a:t>
            </a:r>
            <a:r>
              <a:rPr lang="en-US" dirty="0"/>
              <a:t>, including the </a:t>
            </a:r>
            <a:r>
              <a:rPr lang="en-US" b="1" dirty="0"/>
              <a:t>Bergen Railway</a:t>
            </a:r>
            <a:r>
              <a:rPr lang="en-US" dirty="0"/>
              <a:t>, which runs over the </a:t>
            </a:r>
            <a:r>
              <a:rPr lang="en-US" b="1" dirty="0" err="1"/>
              <a:t>Hardangervidda</a:t>
            </a:r>
            <a:r>
              <a:rPr lang="en-US" dirty="0"/>
              <a:t> mountain plateau. Other routes of note are the </a:t>
            </a:r>
            <a:r>
              <a:rPr lang="en-US" b="1" dirty="0"/>
              <a:t>Dovre Railway</a:t>
            </a:r>
            <a:r>
              <a:rPr lang="en-US" dirty="0"/>
              <a:t> from Oslo to Trondheim with its sideline the </a:t>
            </a:r>
            <a:r>
              <a:rPr lang="en-US" b="1" dirty="0"/>
              <a:t>Rauma Railway</a:t>
            </a:r>
            <a:r>
              <a:rPr lang="en-US" dirty="0"/>
              <a:t> between </a:t>
            </a:r>
            <a:r>
              <a:rPr lang="en-US" b="1" dirty="0" err="1"/>
              <a:t>Dombås</a:t>
            </a:r>
            <a:r>
              <a:rPr lang="en-US" dirty="0"/>
              <a:t> and </a:t>
            </a:r>
            <a:r>
              <a:rPr lang="en-US" b="1" dirty="0" err="1"/>
              <a:t>Åndalsnes</a:t>
            </a:r>
            <a:r>
              <a:rPr lang="en-US" dirty="0"/>
              <a:t>, and the famous </a:t>
            </a:r>
            <a:r>
              <a:rPr lang="en-US" b="1" dirty="0" err="1"/>
              <a:t>Flåm</a:t>
            </a:r>
            <a:r>
              <a:rPr lang="en-US" b="1" dirty="0"/>
              <a:t> Railway</a:t>
            </a:r>
            <a:r>
              <a:rPr lang="en-US" dirty="0"/>
              <a:t>, the world's steepest</a:t>
            </a:r>
            <a:r>
              <a:rPr lang="cs-CZ" dirty="0"/>
              <a:t>.</a:t>
            </a:r>
          </a:p>
          <a:p>
            <a:pPr marL="285750" indent="-285750" algn="just">
              <a:buFont typeface="Wingdings" panose="05000000000000000000" pitchFamily="2" charset="2"/>
              <a:buChar char="q"/>
            </a:pPr>
            <a:r>
              <a:rPr lang="cs-CZ" b="1" dirty="0" err="1"/>
              <a:t>Hurtigruten</a:t>
            </a:r>
            <a:r>
              <a:rPr lang="cs-CZ" b="1" dirty="0"/>
              <a:t> -  </a:t>
            </a:r>
            <a:r>
              <a:rPr lang="en-US" dirty="0"/>
              <a:t>A way of life since its establishment in 1893, the incredible </a:t>
            </a:r>
            <a:r>
              <a:rPr lang="en-US" dirty="0" err="1"/>
              <a:t>Hurtigruten</a:t>
            </a:r>
            <a:r>
              <a:rPr lang="en-US" dirty="0"/>
              <a:t> ferry system continues to be a vital connection between the country's far-flung corners. One of the fleet's 11 ships departs </a:t>
            </a:r>
            <a:r>
              <a:rPr lang="en-US" b="1" dirty="0"/>
              <a:t>Bergen</a:t>
            </a:r>
            <a:r>
              <a:rPr lang="en-US" dirty="0"/>
              <a:t> daily, sailing to </a:t>
            </a:r>
            <a:r>
              <a:rPr lang="en-US" b="1" dirty="0" err="1"/>
              <a:t>Kirkenes</a:t>
            </a:r>
            <a:r>
              <a:rPr lang="en-US" dirty="0"/>
              <a:t> and back in just 12 days at an average speed of 15 knots, stopping at numerous interesting ports along the way from which you can branch out and explore this great country.</a:t>
            </a:r>
            <a:endParaRPr lang="cs-CZ" dirty="0"/>
          </a:p>
          <a:p>
            <a:pPr marL="285750" indent="-285750" algn="just">
              <a:buFont typeface="Wingdings" panose="05000000000000000000" pitchFamily="2" charset="2"/>
              <a:buChar char="q"/>
            </a:pPr>
            <a:endParaRPr lang="en-US" b="1" dirty="0"/>
          </a:p>
          <a:p>
            <a:pPr marL="285750" indent="-285750" algn="just">
              <a:buFont typeface="Wingdings" panose="05000000000000000000" pitchFamily="2" charset="2"/>
              <a:buChar char="q"/>
            </a:pPr>
            <a:endParaRPr lang="nn-NO"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92710144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3912</TotalTime>
  <Words>5138</Words>
  <Application>Microsoft Office PowerPoint</Application>
  <PresentationFormat>Předvádění na obrazovce (16:9)</PresentationFormat>
  <Paragraphs>180</Paragraphs>
  <Slides>30</Slides>
  <Notes>29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Times New Roman</vt:lpstr>
      <vt:lpstr>Wingdings</vt:lpstr>
      <vt:lpstr>SLU</vt:lpstr>
      <vt:lpstr>Název prezentace</vt:lpstr>
      <vt:lpstr>8. Tourist attractions in the Northern European countries     </vt:lpstr>
      <vt:lpstr>Geography of Denmark </vt:lpstr>
      <vt:lpstr>The main tourist attractions in Denmark </vt:lpstr>
      <vt:lpstr>The main tourist attractions in Denmark </vt:lpstr>
      <vt:lpstr>The main tourist attractions in Denmark </vt:lpstr>
      <vt:lpstr>The main tourist attractions in Denmark </vt:lpstr>
      <vt:lpstr>Geography of Norway </vt:lpstr>
      <vt:lpstr>The main tourist attractions in Norway </vt:lpstr>
      <vt:lpstr>The main tourist attractions in Norway </vt:lpstr>
      <vt:lpstr>The main tourist attractions in Norway </vt:lpstr>
      <vt:lpstr>The main tourist attractions in Norway </vt:lpstr>
      <vt:lpstr>Geography of Sweden </vt:lpstr>
      <vt:lpstr>The main tourist attractions in Sweden </vt:lpstr>
      <vt:lpstr>The main tourist attractions in Sweden </vt:lpstr>
      <vt:lpstr>The main tourist attractions in Sweden </vt:lpstr>
      <vt:lpstr>The main tourist attractions in Sweden </vt:lpstr>
      <vt:lpstr>Geography of Finland </vt:lpstr>
      <vt:lpstr>The main tourist attractions in Finland </vt:lpstr>
      <vt:lpstr>The main tourist attractions in Finland </vt:lpstr>
      <vt:lpstr>The main tourist attractions in Finland </vt:lpstr>
      <vt:lpstr>The main tourist attractions in Finland </vt:lpstr>
      <vt:lpstr>The main tourist attractions in Finland </vt:lpstr>
      <vt:lpstr>Geography of Iceland </vt:lpstr>
      <vt:lpstr>The main tourist attractions in Iceland </vt:lpstr>
      <vt:lpstr>The main tourist attractions in Iceland </vt:lpstr>
      <vt:lpstr>The main tourist attractions in Iceland </vt:lpstr>
      <vt:lpstr>The main tourist attractions in Iceland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221</cp:revision>
  <dcterms:created xsi:type="dcterms:W3CDTF">2016-07-06T15:42:34Z</dcterms:created>
  <dcterms:modified xsi:type="dcterms:W3CDTF">2021-09-26T09:32:45Z</dcterms:modified>
</cp:coreProperties>
</file>