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571" r:id="rId2"/>
    <p:sldId id="256" r:id="rId3"/>
    <p:sldId id="496" r:id="rId4"/>
    <p:sldId id="535" r:id="rId5"/>
    <p:sldId id="534" r:id="rId6"/>
    <p:sldId id="536" r:id="rId7"/>
    <p:sldId id="537" r:id="rId8"/>
    <p:sldId id="538" r:id="rId9"/>
    <p:sldId id="539" r:id="rId10"/>
    <p:sldId id="540" r:id="rId11"/>
    <p:sldId id="541" r:id="rId12"/>
    <p:sldId id="543" r:id="rId13"/>
    <p:sldId id="544" r:id="rId14"/>
    <p:sldId id="545" r:id="rId15"/>
    <p:sldId id="546" r:id="rId16"/>
    <p:sldId id="547" r:id="rId17"/>
    <p:sldId id="548" r:id="rId18"/>
    <p:sldId id="549" r:id="rId19"/>
    <p:sldId id="550" r:id="rId20"/>
    <p:sldId id="551" r:id="rId21"/>
    <p:sldId id="552" r:id="rId22"/>
    <p:sldId id="560" r:id="rId23"/>
    <p:sldId id="561" r:id="rId24"/>
    <p:sldId id="562" r:id="rId25"/>
    <p:sldId id="563" r:id="rId26"/>
    <p:sldId id="564" r:id="rId27"/>
    <p:sldId id="565" r:id="rId28"/>
    <p:sldId id="566" r:id="rId29"/>
    <p:sldId id="567" r:id="rId30"/>
    <p:sldId id="568" r:id="rId31"/>
    <p:sldId id="569" r:id="rId32"/>
    <p:sldId id="553" r:id="rId33"/>
    <p:sldId id="554" r:id="rId34"/>
    <p:sldId id="555" r:id="rId35"/>
    <p:sldId id="556" r:id="rId36"/>
    <p:sldId id="557" r:id="rId37"/>
    <p:sldId id="558" r:id="rId38"/>
    <p:sldId id="559" r:id="rId39"/>
    <p:sldId id="570" r:id="rId40"/>
    <p:sldId id="293" r:id="rId4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78" d="100"/>
          <a:sy n="78" d="100"/>
        </p:scale>
        <p:origin x="117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6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1988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6110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3509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5209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6757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4130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7653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2110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7202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063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6508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4723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0268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71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44476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4820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0105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830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10596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8612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73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2327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55736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85215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98063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03747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53860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64289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330935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75050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37147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586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052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952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4228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06925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577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Geografie cestovního ruchu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Patrik Kajzar,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02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Indie – turistické cíle 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0" y="915566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 smtClean="0"/>
              <a:t>Nábožensky významná místa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  <a:p>
            <a:r>
              <a:rPr lang="cs-CZ" sz="2000" b="1" dirty="0" err="1"/>
              <a:t>Adžanta</a:t>
            </a:r>
            <a:r>
              <a:rPr lang="cs-CZ" sz="2000" b="1" dirty="0"/>
              <a:t> – </a:t>
            </a:r>
            <a:r>
              <a:rPr lang="cs-CZ" sz="2000" dirty="0"/>
              <a:t>jeskynní buddhistické chrámy 2. – 1. stol. př.n.l., speciální zelené ekologické busy, vyhlídková terasa nad </a:t>
            </a:r>
            <a:r>
              <a:rPr lang="cs-CZ" sz="2000" dirty="0" smtClean="0"/>
              <a:t>řekou</a:t>
            </a:r>
          </a:p>
          <a:p>
            <a:endParaRPr lang="cs-CZ" sz="2000" dirty="0"/>
          </a:p>
          <a:p>
            <a:r>
              <a:rPr lang="cs-CZ" sz="2000" dirty="0"/>
              <a:t> </a:t>
            </a:r>
            <a:r>
              <a:rPr lang="cs-CZ" sz="2000" b="1" dirty="0" err="1"/>
              <a:t>Elefanta</a:t>
            </a:r>
            <a:r>
              <a:rPr lang="cs-CZ" sz="2000" dirty="0"/>
              <a:t> – jeskyně, sochy Šivy hinduistické   poutní místo, ostrov </a:t>
            </a:r>
            <a:r>
              <a:rPr lang="cs-CZ" sz="2000" dirty="0" err="1" smtClean="0"/>
              <a:t>Elefanta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/>
              <a:t> </a:t>
            </a:r>
            <a:r>
              <a:rPr lang="cs-CZ" sz="2000" b="1" dirty="0" err="1"/>
              <a:t>Ellora</a:t>
            </a:r>
            <a:r>
              <a:rPr lang="cs-CZ" sz="2000" dirty="0"/>
              <a:t> – přes 30 jeskynních komplexů – buddhistická a hinduistická poutní místa</a:t>
            </a:r>
          </a:p>
          <a:p>
            <a:r>
              <a:rPr lang="cs-CZ" sz="2000" dirty="0"/>
              <a:t>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5163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Indie – turistické cíle 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0" y="915566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 smtClean="0"/>
              <a:t>Národní parky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  <a:p>
            <a:r>
              <a:rPr lang="cs-CZ" sz="2000" b="1" dirty="0" err="1"/>
              <a:t>Sundarban</a:t>
            </a:r>
            <a:r>
              <a:rPr lang="cs-CZ" sz="2000" dirty="0"/>
              <a:t> – NP v deltě Gangy – největší </a:t>
            </a:r>
            <a:r>
              <a:rPr lang="cs-CZ" sz="2000" dirty="0" err="1"/>
              <a:t>mangrovníkové</a:t>
            </a:r>
            <a:r>
              <a:rPr lang="cs-CZ" sz="2000" dirty="0"/>
              <a:t> lesy na světě, výskyt tygra  </a:t>
            </a:r>
            <a:r>
              <a:rPr lang="cs-CZ" sz="2000" dirty="0" smtClean="0"/>
              <a:t>bengálského</a:t>
            </a:r>
          </a:p>
          <a:p>
            <a:endParaRPr lang="cs-CZ" sz="2000" dirty="0"/>
          </a:p>
          <a:p>
            <a:r>
              <a:rPr lang="cs-CZ" sz="2000" b="1" dirty="0" err="1"/>
              <a:t>Kaziranga</a:t>
            </a:r>
            <a:r>
              <a:rPr lang="cs-CZ" sz="2000" dirty="0"/>
              <a:t> – ochrana nosorožců a </a:t>
            </a:r>
            <a:r>
              <a:rPr lang="cs-CZ" sz="2000" dirty="0" smtClean="0"/>
              <a:t>slonů</a:t>
            </a:r>
          </a:p>
          <a:p>
            <a:endParaRPr lang="cs-CZ" sz="2000" dirty="0"/>
          </a:p>
          <a:p>
            <a:r>
              <a:rPr lang="cs-CZ" sz="2000" b="1" dirty="0" err="1"/>
              <a:t>Nanda</a:t>
            </a:r>
            <a:r>
              <a:rPr lang="cs-CZ" sz="2000" b="1" dirty="0"/>
              <a:t> </a:t>
            </a:r>
            <a:r>
              <a:rPr lang="cs-CZ" sz="2000" b="1" dirty="0" err="1"/>
              <a:t>Deví</a:t>
            </a:r>
            <a:r>
              <a:rPr lang="cs-CZ" sz="2000" b="1" dirty="0"/>
              <a:t> </a:t>
            </a:r>
            <a:r>
              <a:rPr lang="cs-CZ" sz="2000" dirty="0"/>
              <a:t>– posvátné místo, vysokohorský NP,  údolí horských květin</a:t>
            </a:r>
          </a:p>
          <a:p>
            <a:r>
              <a:rPr lang="cs-CZ" sz="2000" dirty="0"/>
              <a:t> </a:t>
            </a:r>
          </a:p>
          <a:p>
            <a:r>
              <a:rPr lang="cs-CZ" sz="2000" b="1" dirty="0"/>
              <a:t>Himaláje</a:t>
            </a:r>
            <a:r>
              <a:rPr lang="cs-CZ" sz="2000" dirty="0"/>
              <a:t> – region </a:t>
            </a:r>
            <a:r>
              <a:rPr lang="cs-CZ" sz="2000" dirty="0" err="1"/>
              <a:t>Ladakh</a:t>
            </a:r>
            <a:r>
              <a:rPr lang="cs-CZ" sz="2000" dirty="0"/>
              <a:t>, ovlivněn Tibetskou kulturou – lámaismus, turistické městečko </a:t>
            </a:r>
            <a:r>
              <a:rPr lang="cs-CZ" sz="2000" dirty="0" err="1"/>
              <a:t>Léh</a:t>
            </a:r>
            <a:endParaRPr lang="cs-CZ" sz="2000" dirty="0"/>
          </a:p>
          <a:p>
            <a:r>
              <a:rPr lang="cs-CZ" sz="2000" dirty="0"/>
              <a:t>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226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Nepál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0" y="91556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Hlavní město: Káthmándú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Státní zřízení: parlamentní republika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Jazyk: nepálština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Měna: rupie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Hinduismus, budhismus, islám</a:t>
            </a:r>
          </a:p>
          <a:p>
            <a:pPr>
              <a:defRPr/>
            </a:pP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     147 181 km²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     28 563 377 obyvatel 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8527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Nepál – cestovní ruch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0" y="915566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UNESCO – </a:t>
            </a:r>
            <a:r>
              <a:rPr lang="cs-CZ" sz="2000" b="1" dirty="0"/>
              <a:t>historické jádro města </a:t>
            </a:r>
            <a:r>
              <a:rPr lang="cs-CZ" sz="2000" b="1" dirty="0" err="1"/>
              <a:t>Káthmandů</a:t>
            </a:r>
            <a:r>
              <a:rPr lang="cs-CZ" sz="2000" dirty="0"/>
              <a:t> – hinduistické a buddhistické chrámy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 UNESCO – </a:t>
            </a:r>
            <a:r>
              <a:rPr lang="cs-CZ" sz="2000" b="1" dirty="0" err="1"/>
              <a:t>Lumbini</a:t>
            </a:r>
            <a:r>
              <a:rPr lang="cs-CZ" sz="2000" dirty="0"/>
              <a:t> – jih Nepálu, narodil se zde Buddha v 6. stol. př.n.l., nejposvátnější místo pro buddhisty – </a:t>
            </a:r>
            <a:r>
              <a:rPr lang="cs-CZ" sz="2000" b="1" dirty="0"/>
              <a:t>Chrám narození Buddhy</a:t>
            </a:r>
          </a:p>
          <a:p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/>
              <a:t>Himaláje</a:t>
            </a:r>
            <a:r>
              <a:rPr lang="cs-CZ" sz="2000" dirty="0"/>
              <a:t> – nejvyšší hora světa – </a:t>
            </a:r>
            <a:r>
              <a:rPr lang="cs-CZ" sz="2000" b="1" dirty="0"/>
              <a:t>Mount Everest</a:t>
            </a:r>
            <a:r>
              <a:rPr lang="cs-CZ" sz="2000" dirty="0"/>
              <a:t> –  8850 m, roste 3 – 5 mm/rok UNESCO,  </a:t>
            </a:r>
            <a:r>
              <a:rPr lang="cs-CZ" sz="2000" dirty="0" err="1"/>
              <a:t>Sagarmantha</a:t>
            </a:r>
            <a:r>
              <a:rPr lang="cs-CZ" sz="2000" dirty="0"/>
              <a:t> – nepálsky Tvář nebes, </a:t>
            </a:r>
            <a:r>
              <a:rPr lang="cs-CZ" sz="2000" dirty="0" err="1"/>
              <a:t>Čumulangma</a:t>
            </a:r>
            <a:r>
              <a:rPr lang="cs-CZ" sz="2000" dirty="0"/>
              <a:t> –  </a:t>
            </a:r>
            <a:r>
              <a:rPr lang="cs-CZ" sz="2000" dirty="0" err="1"/>
              <a:t>tibetsky</a:t>
            </a:r>
            <a:r>
              <a:rPr lang="cs-CZ" sz="2000" dirty="0"/>
              <a:t> Matka světa</a:t>
            </a:r>
          </a:p>
          <a:p>
            <a:r>
              <a:rPr lang="cs-CZ" sz="2000" b="1" dirty="0"/>
              <a:t>      První výstup </a:t>
            </a:r>
            <a:r>
              <a:rPr lang="cs-CZ" sz="2000" dirty="0"/>
              <a:t>– 1953 (šerpa </a:t>
            </a:r>
            <a:r>
              <a:rPr lang="cs-CZ" sz="2000" dirty="0" err="1"/>
              <a:t>Tenzig</a:t>
            </a:r>
            <a:r>
              <a:rPr lang="cs-CZ" sz="2000" dirty="0"/>
              <a:t> </a:t>
            </a:r>
            <a:r>
              <a:rPr lang="cs-CZ" sz="2000" dirty="0" err="1"/>
              <a:t>Norgay</a:t>
            </a:r>
            <a:r>
              <a:rPr lang="cs-CZ" sz="2000" dirty="0"/>
              <a:t>, </a:t>
            </a:r>
            <a:r>
              <a:rPr lang="cs-CZ" sz="2000" dirty="0" err="1"/>
              <a:t>novozél</a:t>
            </a:r>
            <a:r>
              <a:rPr lang="cs-CZ" sz="2000" dirty="0"/>
              <a:t>. Edmund Hillary)</a:t>
            </a:r>
          </a:p>
          <a:p>
            <a:r>
              <a:rPr lang="cs-CZ" sz="2000" dirty="0"/>
              <a:t>      Šerpa = vysokohorský nosič nákladu, trekingová a horolezecká turistika, </a:t>
            </a:r>
          </a:p>
          <a:p>
            <a:r>
              <a:rPr lang="cs-CZ" sz="2000" dirty="0"/>
              <a:t>      vyhlídkové lety,  </a:t>
            </a:r>
            <a:r>
              <a:rPr lang="cs-CZ" sz="2000" dirty="0" err="1"/>
              <a:t>Anapurna</a:t>
            </a:r>
            <a:r>
              <a:rPr lang="cs-CZ" sz="2000" dirty="0"/>
              <a:t> – 8tisícovka  </a:t>
            </a:r>
          </a:p>
          <a:p>
            <a:r>
              <a:rPr lang="cs-CZ" sz="2000" dirty="0"/>
              <a:t>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 err="1"/>
              <a:t>Chitwan</a:t>
            </a:r>
            <a:r>
              <a:rPr lang="cs-CZ" sz="2000" dirty="0"/>
              <a:t> – UNESCO, NP na úpatí Himalájí, tygr bengálský, nosorožci jednorozí</a:t>
            </a:r>
          </a:p>
        </p:txBody>
      </p:sp>
    </p:spTree>
    <p:extLst>
      <p:ext uri="{BB962C8B-B14F-4D97-AF65-F5344CB8AC3E}">
        <p14:creationId xmlns:p14="http://schemas.microsoft.com/office/powerpoint/2010/main" val="51959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Srí Lanka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0" y="915566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/>
              <a:t>Adamova hora</a:t>
            </a:r>
            <a:r>
              <a:rPr lang="cs-CZ" sz="2000" dirty="0"/>
              <a:t> – poutní místo 4 náboženství – </a:t>
            </a:r>
            <a:r>
              <a:rPr lang="cs-CZ" sz="2000" b="1" dirty="0"/>
              <a:t>Svatá stopa</a:t>
            </a:r>
            <a:r>
              <a:rPr lang="cs-CZ" sz="2000" dirty="0"/>
              <a:t> – proláklina připomínající chodidlo, buddhistická pagoda</a:t>
            </a:r>
          </a:p>
          <a:p>
            <a:r>
              <a:rPr lang="cs-CZ" sz="2000" dirty="0"/>
              <a:t>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UNESCO – </a:t>
            </a:r>
            <a:r>
              <a:rPr lang="cs-CZ" sz="2000" b="1" dirty="0" err="1"/>
              <a:t>Anurádhapura</a:t>
            </a:r>
            <a:r>
              <a:rPr lang="cs-CZ" sz="2000" dirty="0"/>
              <a:t> – </a:t>
            </a:r>
            <a:r>
              <a:rPr lang="cs-CZ" sz="2000" dirty="0" err="1"/>
              <a:t>býv</a:t>
            </a:r>
            <a:r>
              <a:rPr lang="cs-CZ" sz="2000" dirty="0"/>
              <a:t>. rezidence králů, relikvie Buddhovi kosti, poutní místo budhismu</a:t>
            </a:r>
          </a:p>
          <a:p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/>
              <a:t> </a:t>
            </a:r>
            <a:r>
              <a:rPr lang="cs-CZ" sz="2000" b="1" dirty="0" err="1"/>
              <a:t>Kandy</a:t>
            </a:r>
            <a:r>
              <a:rPr lang="cs-CZ" sz="2000" dirty="0"/>
              <a:t> – UNESCO – budhistické</a:t>
            </a:r>
          </a:p>
          <a:p>
            <a:r>
              <a:rPr lang="cs-CZ" sz="2000" dirty="0"/>
              <a:t>poutní místo, Chrám zubu Buddhy</a:t>
            </a:r>
          </a:p>
          <a:p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 err="1"/>
              <a:t>Gálla</a:t>
            </a:r>
            <a:r>
              <a:rPr lang="cs-CZ" sz="2000" dirty="0"/>
              <a:t> – UNESCO, přístav, 16. stol., portugalský koloniální sloh, pláže (zasaženo tsunami 2004)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0335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Maledivy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0" y="91556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korálové ostrovy = atoly, přes 1000, nejplošší,  2,5 </a:t>
            </a:r>
            <a:r>
              <a:rPr lang="cs-CZ" sz="2000" dirty="0" err="1"/>
              <a:t>m.n.m</a:t>
            </a:r>
            <a:r>
              <a:rPr lang="cs-CZ" sz="2000" dirty="0"/>
              <a:t>., (vliv globálního oteplování Země – nákup půdy Srí Lanky, Indie, Austrálie ?) </a:t>
            </a:r>
          </a:p>
          <a:p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Hlavní město Male</a:t>
            </a:r>
          </a:p>
          <a:p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 přímořské pobytové zájezdy</a:t>
            </a:r>
          </a:p>
          <a:p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 smtClean="0"/>
              <a:t> měna rupie, </a:t>
            </a:r>
            <a:r>
              <a:rPr lang="cs-CZ" sz="2000" dirty="0" err="1" smtClean="0"/>
              <a:t>islamská</a:t>
            </a:r>
            <a:r>
              <a:rPr lang="cs-CZ" sz="2000" dirty="0" smtClean="0"/>
              <a:t> republika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6062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Jihovýchodní Asie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0" y="915566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cs-CZ" sz="2000" dirty="0"/>
              <a:t>oblast poloostrova Zadní Indie, Malajského poloostrova, souostroví Velkých a Malých Sund a Filipín</a:t>
            </a:r>
          </a:p>
          <a:p>
            <a:pPr lvl="0"/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cs-CZ" sz="2000" b="1" u="sng" dirty="0"/>
              <a:t>státy:</a:t>
            </a:r>
            <a:r>
              <a:rPr lang="cs-CZ" sz="2000" dirty="0"/>
              <a:t> Thajsko, Indonésie, Filipíny (křesťanství), Malajsie, Singapur = </a:t>
            </a:r>
            <a:r>
              <a:rPr lang="cs-CZ" sz="2000" b="1" dirty="0">
                <a:solidFill>
                  <a:srgbClr val="C00000"/>
                </a:solidFill>
              </a:rPr>
              <a:t>asijští tygři </a:t>
            </a:r>
            <a:r>
              <a:rPr lang="cs-CZ" sz="2000" dirty="0"/>
              <a:t>(draci) – nejvíce </a:t>
            </a:r>
            <a:r>
              <a:rPr lang="cs-CZ" sz="2000" dirty="0" smtClean="0"/>
              <a:t>navštěvované Laos</a:t>
            </a:r>
            <a:r>
              <a:rPr lang="cs-CZ" sz="2000" dirty="0"/>
              <a:t>, Kambodža, Vietnam, Brunej </a:t>
            </a:r>
          </a:p>
          <a:p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cs-CZ" sz="2000" dirty="0" smtClean="0"/>
              <a:t>Cestovní ruch </a:t>
            </a:r>
            <a:r>
              <a:rPr lang="cs-CZ" sz="2000" dirty="0"/>
              <a:t>– nová oblast, módnost, poznávací i pobytové zájezdy,</a:t>
            </a:r>
          </a:p>
          <a:p>
            <a:pPr lvl="0"/>
            <a:r>
              <a:rPr lang="cs-CZ" sz="2000" dirty="0"/>
              <a:t>               náboženská, nákupní, gurmánská turistika</a:t>
            </a:r>
          </a:p>
        </p:txBody>
      </p:sp>
    </p:spTree>
    <p:extLst>
      <p:ext uri="{BB962C8B-B14F-4D97-AF65-F5344CB8AC3E}">
        <p14:creationId xmlns:p14="http://schemas.microsoft.com/office/powerpoint/2010/main" val="121184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Jihovýchodní Asie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0" y="915566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cs-CZ" sz="2000" dirty="0"/>
              <a:t>Nebezpečí drog (Zlatý trojúhelník – Barma, Laos a Thajsko – k pašování využívají turisty, distribuce opiátů) </a:t>
            </a:r>
            <a:endParaRPr lang="cs-CZ" sz="2000" dirty="0" smtClean="0"/>
          </a:p>
          <a:p>
            <a:pPr marL="342900" lvl="0" indent="-342900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cs-CZ" sz="2000" dirty="0"/>
              <a:t>Dodržovat pravidla a zákony země – vysoké </a:t>
            </a:r>
            <a:r>
              <a:rPr lang="cs-CZ" sz="2000" dirty="0" smtClean="0"/>
              <a:t>tresty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cs-CZ" sz="2000" dirty="0"/>
              <a:t>Podnebí – monzuny (suchý), tsunami, hurikány </a:t>
            </a:r>
            <a:endParaRPr lang="cs-CZ" sz="2000" dirty="0" smtClean="0"/>
          </a:p>
          <a:p>
            <a:pPr marL="342900" lvl="0" indent="-342900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cs-CZ" sz="2000" dirty="0"/>
              <a:t>Zdravotní a hygienická rizika  </a:t>
            </a:r>
          </a:p>
        </p:txBody>
      </p:sp>
    </p:spTree>
    <p:extLst>
      <p:ext uri="{BB962C8B-B14F-4D97-AF65-F5344CB8AC3E}">
        <p14:creationId xmlns:p14="http://schemas.microsoft.com/office/powerpoint/2010/main" val="321908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Thajsko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0" y="915566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Hlavní město: Bangkok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Státní zřízení: království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Jazyk: thajština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Měna: baht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Hlavní náboženstvím je  </a:t>
            </a:r>
            <a:r>
              <a:rPr lang="cs-CZ" sz="2000" dirty="0" err="1"/>
              <a:t>buddhimus</a:t>
            </a: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Pro ČR platí vízová povinnost.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          513 115 km²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          65 444 371 obyvatel</a:t>
            </a:r>
          </a:p>
        </p:txBody>
      </p:sp>
    </p:spTree>
    <p:extLst>
      <p:ext uri="{BB962C8B-B14F-4D97-AF65-F5344CB8AC3E}">
        <p14:creationId xmlns:p14="http://schemas.microsoft.com/office/powerpoint/2010/main" val="176429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Thajsko – cestovní ruch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0" y="915566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 smtClean="0"/>
              <a:t>Bangkok</a:t>
            </a:r>
          </a:p>
          <a:p>
            <a:endParaRPr lang="cs-CZ" sz="2000" b="1" dirty="0"/>
          </a:p>
          <a:p>
            <a:pPr lvl="0"/>
            <a:r>
              <a:rPr lang="cs-CZ" sz="2000" b="1" dirty="0"/>
              <a:t>   Staré královské město – </a:t>
            </a:r>
            <a:r>
              <a:rPr lang="cs-CZ" sz="2000" dirty="0"/>
              <a:t>královský palác a</a:t>
            </a:r>
          </a:p>
          <a:p>
            <a:r>
              <a:rPr lang="cs-CZ" sz="2000" b="1" dirty="0"/>
              <a:t>   Watt </a:t>
            </a:r>
            <a:r>
              <a:rPr lang="cs-CZ" sz="2000" b="1" dirty="0" err="1"/>
              <a:t>Phra</a:t>
            </a:r>
            <a:r>
              <a:rPr lang="cs-CZ" sz="2000" b="1" dirty="0"/>
              <a:t> </a:t>
            </a:r>
            <a:r>
              <a:rPr lang="cs-CZ" sz="2000" b="1" dirty="0" err="1"/>
              <a:t>Kaeo</a:t>
            </a:r>
            <a:r>
              <a:rPr lang="cs-CZ" sz="2000" b="1" dirty="0"/>
              <a:t> – </a:t>
            </a:r>
            <a:r>
              <a:rPr lang="cs-CZ" sz="2000" dirty="0"/>
              <a:t>královská kaple – uvnitř  smaragdový </a:t>
            </a:r>
          </a:p>
          <a:p>
            <a:r>
              <a:rPr lang="cs-CZ" sz="2000" dirty="0"/>
              <a:t>    Buddha – socha je nejposvátnější symbol země </a:t>
            </a:r>
          </a:p>
          <a:p>
            <a:r>
              <a:rPr lang="cs-CZ" sz="2000" dirty="0"/>
              <a:t>    Čínská čtvrť, Indická čtvrť, plovoucí trhy, brousírny diamantů</a:t>
            </a:r>
          </a:p>
          <a:p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 err="1"/>
              <a:t>Ayutthaya</a:t>
            </a:r>
            <a:r>
              <a:rPr lang="cs-CZ" sz="2000" b="1" dirty="0"/>
              <a:t> – </a:t>
            </a:r>
            <a:r>
              <a:rPr lang="cs-CZ" sz="2000" dirty="0"/>
              <a:t>UNESCO</a:t>
            </a:r>
            <a:r>
              <a:rPr lang="cs-CZ" sz="2000" b="1" dirty="0"/>
              <a:t>, </a:t>
            </a:r>
            <a:r>
              <a:rPr lang="cs-CZ" sz="2000" dirty="0"/>
              <a:t>bývalé královské sídlo, 13. - 18.stol</a:t>
            </a:r>
            <a:r>
              <a:rPr lang="cs-CZ" sz="2000" b="1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 err="1"/>
              <a:t>Sukhottai</a:t>
            </a:r>
            <a:r>
              <a:rPr lang="cs-CZ" sz="2000" b="1" dirty="0"/>
              <a:t>  (úsvit štěstí) – </a:t>
            </a:r>
            <a:r>
              <a:rPr lang="cs-CZ" sz="2000" dirty="0"/>
              <a:t>UNESCO</a:t>
            </a:r>
            <a:r>
              <a:rPr lang="cs-CZ" sz="2000" b="1" dirty="0"/>
              <a:t>, </a:t>
            </a:r>
            <a:r>
              <a:rPr lang="cs-CZ" sz="2000" dirty="0"/>
              <a:t>kdysi hlavní město Siamu</a:t>
            </a:r>
          </a:p>
        </p:txBody>
      </p:sp>
    </p:spTree>
    <p:extLst>
      <p:ext uri="{BB962C8B-B14F-4D97-AF65-F5344CB8AC3E}">
        <p14:creationId xmlns:p14="http://schemas.microsoft.com/office/powerpoint/2010/main" val="129086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9990" y="195486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59074" y="555525"/>
            <a:ext cx="5400600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GB" sz="31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Regionalizace</a:t>
            </a:r>
            <a:r>
              <a:rPr lang="en-GB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1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</a:t>
            </a: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en-GB" sz="31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</a:t>
            </a: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1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ruchu </a:t>
            </a: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Jihovýchodní a východní </a:t>
            </a:r>
            <a:r>
              <a:rPr lang="en-GB" sz="31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Asie</a:t>
            </a: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47257" y="2651800"/>
            <a:ext cx="3032806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Předmět: </a:t>
            </a:r>
          </a:p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Geografie cestovního ruchu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9990" y="707925"/>
            <a:ext cx="5599684" cy="2160240"/>
          </a:xfrm>
          <a:prstGeom prst="rect">
            <a:avLst/>
          </a:prstGeom>
        </p:spPr>
        <p:txBody>
          <a:bodyPr anchor="t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59990" y="761114"/>
            <a:ext cx="5608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dirty="0" smtClean="0">
                <a:solidFill>
                  <a:schemeClr val="bg1"/>
                </a:solidFill>
              </a:rPr>
              <a:t> </a:t>
            </a:r>
            <a:endParaRPr lang="cs-CZ" sz="3600" b="1" dirty="0"/>
          </a:p>
        </p:txBody>
      </p:sp>
      <p:sp>
        <p:nvSpPr>
          <p:cNvPr id="3" name="Obdélník 2"/>
          <p:cNvSpPr/>
          <p:nvPr/>
        </p:nvSpPr>
        <p:spPr>
          <a:xfrm>
            <a:off x="437369" y="3579862"/>
            <a:ext cx="54098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Tato přednáška byla vytvořena pro projekt„</a:t>
            </a:r>
            <a:r>
              <a:rPr lang="cs-CZ" dirty="0">
                <a:solidFill>
                  <a:schemeClr val="bg1"/>
                </a:solidFill>
              </a:rPr>
              <a:t>Rozvoj vzdělávání na Slezské univerzitě v Opavě“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Thajsko – cestovní ruch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0" y="91556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 err="1"/>
              <a:t>Konchanaburi</a:t>
            </a:r>
            <a:r>
              <a:rPr lang="cs-CZ" sz="2000" b="1" dirty="0"/>
              <a:t> – </a:t>
            </a:r>
            <a:r>
              <a:rPr lang="cs-CZ" sz="2000" dirty="0"/>
              <a:t>železniční most přes řeku </a:t>
            </a:r>
            <a:r>
              <a:rPr lang="cs-CZ" sz="2000" dirty="0" err="1"/>
              <a:t>Kwai</a:t>
            </a:r>
            <a:r>
              <a:rPr lang="cs-CZ" sz="2000" dirty="0"/>
              <a:t>, vojenská památka na II. svět. válku, muzeum, hřbitov válečných </a:t>
            </a:r>
            <a:r>
              <a:rPr lang="cs-CZ" sz="2000" dirty="0" smtClean="0"/>
              <a:t>zajatců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/>
              <a:t>Přímořská rekreace</a:t>
            </a:r>
            <a:r>
              <a:rPr lang="cs-CZ" sz="2000" dirty="0"/>
              <a:t> – ostrov </a:t>
            </a:r>
            <a:r>
              <a:rPr lang="cs-CZ" sz="2000" dirty="0" err="1"/>
              <a:t>Phucket</a:t>
            </a:r>
            <a:r>
              <a:rPr lang="cs-CZ" sz="2000" dirty="0"/>
              <a:t>, ostrov Krabi, letovisko </a:t>
            </a:r>
            <a:r>
              <a:rPr lang="cs-CZ" sz="2000" dirty="0" err="1"/>
              <a:t>Pattaya</a:t>
            </a:r>
            <a:endParaRPr lang="cs-CZ" sz="2000" dirty="0"/>
          </a:p>
          <a:p>
            <a:r>
              <a:rPr lang="cs-CZ" sz="2000" dirty="0"/>
              <a:t> </a:t>
            </a:r>
          </a:p>
          <a:p>
            <a:r>
              <a:rPr lang="cs-CZ" sz="2000" dirty="0"/>
              <a:t>     - sloní farmy s ukázkou drezůr, krokodýlí farmy</a:t>
            </a:r>
          </a:p>
          <a:p>
            <a:r>
              <a:rPr lang="cs-CZ" sz="2000" dirty="0"/>
              <a:t>     - sexuální turistika, thajské </a:t>
            </a:r>
            <a:r>
              <a:rPr lang="cs-CZ" sz="2000" dirty="0" smtClean="0"/>
              <a:t>masáže</a:t>
            </a:r>
          </a:p>
          <a:p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 smtClean="0"/>
              <a:t>město </a:t>
            </a:r>
            <a:r>
              <a:rPr lang="cs-CZ" sz="2000" dirty="0"/>
              <a:t>Siamu</a:t>
            </a:r>
          </a:p>
        </p:txBody>
      </p:sp>
    </p:spTree>
    <p:extLst>
      <p:ext uri="{BB962C8B-B14F-4D97-AF65-F5344CB8AC3E}">
        <p14:creationId xmlns:p14="http://schemas.microsoft.com/office/powerpoint/2010/main" val="364479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Čína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107504" y="987574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 smtClean="0"/>
              <a:t>Nejlidnatější země světa, obrovský potenciál pro cestovní ruch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 smtClean="0"/>
              <a:t>V rámci Číny jsou nejdůležitějšími centry cestovního ruchu </a:t>
            </a:r>
            <a:r>
              <a:rPr lang="cs-CZ" sz="2000" dirty="0"/>
              <a:t>Peking, Tibet, </a:t>
            </a:r>
            <a:r>
              <a:rPr lang="cs-CZ" sz="2000" dirty="0" err="1"/>
              <a:t>Hong</a:t>
            </a:r>
            <a:r>
              <a:rPr lang="cs-CZ" sz="2000" dirty="0"/>
              <a:t> </a:t>
            </a:r>
            <a:r>
              <a:rPr lang="cs-CZ" sz="2000" dirty="0" smtClean="0"/>
              <a:t>Kong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Převládá organizovaný </a:t>
            </a:r>
            <a:r>
              <a:rPr lang="cs-CZ" sz="2000" dirty="0" smtClean="0"/>
              <a:t>cestovní ruch </a:t>
            </a:r>
            <a:r>
              <a:rPr lang="cs-CZ" sz="2000" dirty="0"/>
              <a:t>se státní </a:t>
            </a:r>
            <a:r>
              <a:rPr lang="cs-CZ" sz="2000" dirty="0" smtClean="0"/>
              <a:t>kontrolou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Relativní povolení výjezdů do zahraničí čínskou </a:t>
            </a:r>
            <a:r>
              <a:rPr lang="cs-CZ" sz="2000" dirty="0" smtClean="0"/>
              <a:t>vládou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 smtClean="0"/>
              <a:t>Klíčové destinace</a:t>
            </a:r>
          </a:p>
          <a:p>
            <a:r>
              <a:rPr lang="cs-CZ" sz="2000" dirty="0" smtClean="0"/>
              <a:t>Velká čínská zeď, Terakotová armáda, Zakázané město v Pekingu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4125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Čína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107504" y="987574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Hlavní město: Peking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Státní zřízení: lidově demokratická republika 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Jazyk: čínština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Měna: </a:t>
            </a:r>
            <a:r>
              <a:rPr lang="cs-CZ" sz="2000" dirty="0" err="1"/>
              <a:t>juan</a:t>
            </a:r>
            <a:r>
              <a:rPr lang="cs-CZ" sz="2000" dirty="0"/>
              <a:t>                                                          </a:t>
            </a:r>
            <a:r>
              <a:rPr lang="cs-CZ" sz="2000" i="1" dirty="0"/>
              <a:t>obr. 7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   9 596 960 km²                                      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   1 312 897 300    obyvatel </a:t>
            </a:r>
          </a:p>
          <a:p>
            <a:pPr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                      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cs-CZ" sz="2000" dirty="0"/>
              <a:t>Organizovaný CR, začíná být populární v souvislosti s konáním letních olympijských her (8. 8. 2008), Češi potřebují vízum, hygienická a zdravotnická rizika, navštěvuje se hlavně Peking a okolí</a:t>
            </a:r>
          </a:p>
          <a:p>
            <a:r>
              <a:rPr lang="cs-CZ" sz="2000" dirty="0"/>
              <a:t>  </a:t>
            </a:r>
          </a:p>
        </p:txBody>
      </p:sp>
    </p:spTree>
    <p:extLst>
      <p:ext uri="{BB962C8B-B14F-4D97-AF65-F5344CB8AC3E}">
        <p14:creationId xmlns:p14="http://schemas.microsoft.com/office/powerpoint/2010/main" val="298911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Čína – klíčové památky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107504" y="987574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Zakázané město</a:t>
            </a:r>
            <a:endParaRPr lang="cs-CZ" sz="2000" dirty="0">
              <a:solidFill>
                <a:srgbClr val="C00000"/>
              </a:solidFill>
            </a:endParaRPr>
          </a:p>
          <a:p>
            <a:pPr lvl="0"/>
            <a:r>
              <a:rPr lang="cs-CZ" sz="2000" dirty="0"/>
              <a:t>bylo postaveno za dynastie Ming v 15. stol., vládlo zde 24 císařů</a:t>
            </a:r>
          </a:p>
          <a:p>
            <a:pPr lvl="0"/>
            <a:r>
              <a:rPr lang="cs-CZ" sz="2000" dirty="0"/>
              <a:t>nesměl sem nikdo </a:t>
            </a:r>
            <a:r>
              <a:rPr lang="cs-CZ" sz="2000" b="1" dirty="0"/>
              <a:t>vstoupit –</a:t>
            </a:r>
            <a:r>
              <a:rPr lang="cs-CZ" sz="2000" dirty="0"/>
              <a:t> trest smrti, </a:t>
            </a:r>
            <a:endParaRPr lang="cs-CZ" sz="2000" dirty="0" smtClean="0"/>
          </a:p>
          <a:p>
            <a:pPr lvl="0"/>
            <a:endParaRPr lang="cs-CZ" sz="2000" dirty="0"/>
          </a:p>
          <a:p>
            <a:pPr lvl="0"/>
            <a:r>
              <a:rPr lang="cs-CZ" sz="2000" dirty="0" smtClean="0"/>
              <a:t>500 </a:t>
            </a:r>
            <a:r>
              <a:rPr lang="cs-CZ" sz="2000" dirty="0"/>
              <a:t>let zakázané město</a:t>
            </a:r>
          </a:p>
          <a:p>
            <a:pPr lvl="0"/>
            <a:r>
              <a:rPr lang="cs-CZ" sz="2000" dirty="0"/>
              <a:t>čajovny, paláce, chrámy, svatyně, zahrady – asi 800 staveb</a:t>
            </a:r>
          </a:p>
          <a:p>
            <a:pPr lvl="0"/>
            <a:endParaRPr lang="cs-CZ" sz="2000" dirty="0" smtClean="0"/>
          </a:p>
          <a:p>
            <a:pPr lvl="0"/>
            <a:r>
              <a:rPr lang="cs-CZ" sz="2000" dirty="0" smtClean="0"/>
              <a:t>v</a:t>
            </a:r>
            <a:r>
              <a:rPr lang="cs-CZ" sz="2000" dirty="0"/>
              <a:t> 18. stol.  vyhořelo, ale bylo obnoveno</a:t>
            </a:r>
          </a:p>
          <a:p>
            <a:pPr lvl="0"/>
            <a:r>
              <a:rPr lang="cs-CZ" sz="2000" dirty="0"/>
              <a:t>v UNESCO – Císařský palác – kolem 9000 místností, zimní palác, Síň nejvyšší harmonie, korunovace, oslavy, svatby, pohřby </a:t>
            </a:r>
            <a:endParaRPr lang="cs-CZ" sz="2000" dirty="0" smtClean="0"/>
          </a:p>
          <a:p>
            <a:pPr lvl="0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4120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Čína – klíčové památky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107504" y="987574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Náměstí Nebeského klidu</a:t>
            </a:r>
          </a:p>
          <a:p>
            <a:pPr lvl="0"/>
            <a:r>
              <a:rPr lang="cs-CZ" sz="2000" dirty="0"/>
              <a:t>největší náměstí světa, mauzoleum </a:t>
            </a:r>
            <a:r>
              <a:rPr lang="cs-CZ" sz="2000" dirty="0" err="1"/>
              <a:t>Mao-Ce-Tunga</a:t>
            </a:r>
            <a:r>
              <a:rPr lang="cs-CZ" sz="2000" dirty="0"/>
              <a:t> – diktátorský vládce ten roku 1949 nastolil komunismus v Čině, součástí náměstí je Čínské národní </a:t>
            </a:r>
            <a:r>
              <a:rPr lang="cs-CZ" sz="2000" dirty="0" smtClean="0"/>
              <a:t>muzeum</a:t>
            </a:r>
          </a:p>
          <a:p>
            <a:pPr lvl="0"/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 </a:t>
            </a:r>
            <a:r>
              <a:rPr lang="cs-CZ" sz="2000" b="1" dirty="0">
                <a:solidFill>
                  <a:srgbClr val="C00000"/>
                </a:solidFill>
              </a:rPr>
              <a:t>Chrám nebes</a:t>
            </a:r>
          </a:p>
          <a:p>
            <a:r>
              <a:rPr lang="cs-CZ" sz="2000" dirty="0"/>
              <a:t> UNESCO, nejvýznamnější buddhistický chrám v Číně z 15. stol.</a:t>
            </a:r>
          </a:p>
          <a:p>
            <a:r>
              <a:rPr lang="cs-CZ" sz="2000" dirty="0"/>
              <a:t> kruhovitá stavba vysoká asi 38 m,  nejdůležitější náboženské oslavy</a:t>
            </a:r>
          </a:p>
          <a:p>
            <a:pPr lvl="0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9932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Čína – klíčové památky v okolí Pekingu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107504" y="987574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Čínské Císařské hrobky</a:t>
            </a:r>
          </a:p>
          <a:p>
            <a:pPr lvl="0"/>
            <a:r>
              <a:rPr lang="cs-CZ" sz="2000" dirty="0"/>
              <a:t>UNESCO, dynastie Ming 15. – 16. stol a </a:t>
            </a:r>
            <a:r>
              <a:rPr lang="cs-CZ" sz="2000" dirty="0" err="1"/>
              <a:t>Čing</a:t>
            </a:r>
            <a:r>
              <a:rPr lang="cs-CZ" sz="2000" dirty="0"/>
              <a:t> 17. – 18. stol., Klasická čínská mauzolea </a:t>
            </a:r>
            <a:endParaRPr lang="cs-CZ" sz="2000" dirty="0" smtClean="0"/>
          </a:p>
          <a:p>
            <a:pPr lvl="0"/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Velká čínská zeď</a:t>
            </a:r>
          </a:p>
          <a:p>
            <a:pPr lvl="0"/>
            <a:r>
              <a:rPr lang="cs-CZ" sz="2000" dirty="0"/>
              <a:t>UNESCO, stavěla se zhruba asi 2000 let – začala se stavět 3. stol. př. n. l., hlavní práce v 14. – 17. stol. za dynastie Ming, kopírovala hedvábnou stezku, dlouhá přes 6.000 km</a:t>
            </a:r>
          </a:p>
          <a:p>
            <a:pPr lvl="0"/>
            <a:r>
              <a:rPr lang="cs-CZ" sz="2000" dirty="0"/>
              <a:t>(v roce 2008 objeveny další části dnes kolem 8 000 km), ochrana proti mongolským vpádům, jsou zpřístupněna jen některá místa, je z různých materiálů</a:t>
            </a:r>
          </a:p>
          <a:p>
            <a:pPr lvl="0"/>
            <a:r>
              <a:rPr lang="cs-CZ" sz="2000" dirty="0"/>
              <a:t>má asi 25 000 strážních věží, Nový div světa – vyhrál anketu v roce 2007  </a:t>
            </a:r>
          </a:p>
        </p:txBody>
      </p:sp>
    </p:spTree>
    <p:extLst>
      <p:ext uri="{BB962C8B-B14F-4D97-AF65-F5344CB8AC3E}">
        <p14:creationId xmlns:p14="http://schemas.microsoft.com/office/powerpoint/2010/main" val="418198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Čína – klíčové památky v okolí Pekingu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107504" y="987574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 smtClean="0">
                <a:solidFill>
                  <a:srgbClr val="C00000"/>
                </a:solidFill>
              </a:rPr>
              <a:t>Letní </a:t>
            </a:r>
            <a:r>
              <a:rPr lang="cs-CZ" sz="2000" b="1" dirty="0">
                <a:solidFill>
                  <a:srgbClr val="C00000"/>
                </a:solidFill>
              </a:rPr>
              <a:t>palác</a:t>
            </a:r>
          </a:p>
          <a:p>
            <a:pPr lvl="0"/>
            <a:r>
              <a:rPr lang="cs-CZ" sz="2000" dirty="0"/>
              <a:t>UNESCO, letní čínský palác z 18. stol., ručně hloubené </a:t>
            </a:r>
            <a:r>
              <a:rPr lang="cs-CZ" sz="2000" dirty="0" smtClean="0"/>
              <a:t>jezero</a:t>
            </a:r>
          </a:p>
          <a:p>
            <a:pPr lvl="0"/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Qufu</a:t>
            </a:r>
          </a:p>
          <a:p>
            <a:pPr lvl="0"/>
            <a:r>
              <a:rPr lang="cs-CZ" sz="2000" dirty="0"/>
              <a:t>UNESCO, budhistické poutní místo, zakladatel Konfucius (čínský filosof) = konfucianismus (5 st. př. n. l.),  hlavní památka Chrám Konfucius – 11 st.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6388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Čína – jiné destinace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107504" y="987574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Xi-an</a:t>
            </a:r>
          </a:p>
          <a:p>
            <a:pPr lvl="0"/>
            <a:r>
              <a:rPr lang="cs-CZ" sz="2000" dirty="0"/>
              <a:t>hrobka prvního císaře= Terakotová armáda, UNESCO, 3. stol. př. n. l.</a:t>
            </a:r>
          </a:p>
          <a:p>
            <a:pPr lvl="0"/>
            <a:r>
              <a:rPr lang="cs-CZ" sz="2000" dirty="0"/>
              <a:t>objevena r. 1974 při dělnických prací,  7000 postav vojáků v nadživotní velikosti a každý má jiný výraz, 600 koní i s povozy, terakota = hlína k výrobě keramiky </a:t>
            </a:r>
            <a:endParaRPr lang="cs-CZ" sz="2000" dirty="0" smtClean="0"/>
          </a:p>
          <a:p>
            <a:pPr lvl="0"/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Suzhou</a:t>
            </a:r>
          </a:p>
          <a:p>
            <a:pPr lvl="0"/>
            <a:r>
              <a:rPr lang="cs-CZ" sz="2000" dirty="0"/>
              <a:t> UNESCO, klasické čínské zahrady, 17. – 18. stol., čajovny, pagody, svatyně</a:t>
            </a:r>
          </a:p>
        </p:txBody>
      </p:sp>
    </p:spTree>
    <p:extLst>
      <p:ext uri="{BB962C8B-B14F-4D97-AF65-F5344CB8AC3E}">
        <p14:creationId xmlns:p14="http://schemas.microsoft.com/office/powerpoint/2010/main" val="97926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Čína – jiné destinace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107504" y="987574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/>
              <a:t>Poutní </a:t>
            </a:r>
            <a:r>
              <a:rPr lang="cs-CZ" sz="2000" b="1" dirty="0" smtClean="0"/>
              <a:t>místa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>
                <a:solidFill>
                  <a:srgbClr val="C00000"/>
                </a:solidFill>
              </a:rPr>
              <a:t> </a:t>
            </a:r>
            <a:r>
              <a:rPr lang="cs-CZ" sz="2000" b="1" dirty="0">
                <a:solidFill>
                  <a:srgbClr val="C00000"/>
                </a:solidFill>
              </a:rPr>
              <a:t>Emei </a:t>
            </a:r>
            <a:r>
              <a:rPr lang="cs-CZ" sz="2000" b="1" dirty="0" err="1">
                <a:solidFill>
                  <a:srgbClr val="C00000"/>
                </a:solidFill>
              </a:rPr>
              <a:t>Shan</a:t>
            </a:r>
            <a:endParaRPr lang="cs-CZ" sz="2000" dirty="0">
              <a:solidFill>
                <a:srgbClr val="C00000"/>
              </a:solidFill>
            </a:endParaRPr>
          </a:p>
          <a:p>
            <a:r>
              <a:rPr lang="cs-CZ" sz="2000" dirty="0"/>
              <a:t>      UNESCO, posvátná budhistická hora (3099m),  známá podle sochy Lešenský</a:t>
            </a:r>
          </a:p>
          <a:p>
            <a:r>
              <a:rPr lang="cs-CZ" sz="2000" dirty="0"/>
              <a:t>      </a:t>
            </a:r>
            <a:r>
              <a:rPr lang="cs-CZ" sz="2000" dirty="0" err="1"/>
              <a:t>buddha</a:t>
            </a:r>
            <a:r>
              <a:rPr lang="cs-CZ" sz="2000" dirty="0"/>
              <a:t> – největší na světě 71 m ze 7. stol., vytesaná do hory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Posvátné hory </a:t>
            </a:r>
            <a:r>
              <a:rPr lang="cs-CZ" sz="2000" dirty="0"/>
              <a:t>– </a:t>
            </a:r>
            <a:r>
              <a:rPr lang="cs-CZ" sz="2000" b="1" dirty="0" err="1"/>
              <a:t>Wutai</a:t>
            </a:r>
            <a:r>
              <a:rPr lang="cs-CZ" sz="2000" b="1" dirty="0"/>
              <a:t> </a:t>
            </a:r>
            <a:r>
              <a:rPr lang="cs-CZ" sz="2000" b="1" dirty="0" err="1"/>
              <a:t>Shan</a:t>
            </a:r>
            <a:r>
              <a:rPr lang="cs-CZ" sz="2000" b="1" dirty="0"/>
              <a:t>, Emei </a:t>
            </a:r>
            <a:r>
              <a:rPr lang="cs-CZ" sz="2000" b="1" dirty="0" err="1"/>
              <a:t>Shan</a:t>
            </a:r>
            <a:r>
              <a:rPr lang="cs-CZ" sz="2000" b="1" dirty="0"/>
              <a:t>,  </a:t>
            </a:r>
            <a:r>
              <a:rPr lang="cs-CZ" sz="2000" b="1" dirty="0" err="1"/>
              <a:t>Tchaj-šan</a:t>
            </a:r>
            <a:r>
              <a:rPr lang="cs-CZ" sz="2000" b="1" dirty="0"/>
              <a:t> </a:t>
            </a:r>
            <a:r>
              <a:rPr lang="cs-CZ" sz="2000" dirty="0"/>
              <a:t>1545, nejposvátnější hora Číny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Wudang-Shan</a:t>
            </a:r>
            <a:r>
              <a:rPr lang="cs-CZ" sz="2000" dirty="0"/>
              <a:t> – pohoří, UNESCO, buddhistické chrámy 7 – 17. st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 smtClean="0">
                <a:solidFill>
                  <a:srgbClr val="C00000"/>
                </a:solidFill>
              </a:rPr>
              <a:t>jeskyně </a:t>
            </a:r>
            <a:r>
              <a:rPr lang="cs-CZ" sz="2000" b="1" dirty="0" err="1">
                <a:solidFill>
                  <a:srgbClr val="C00000"/>
                </a:solidFill>
              </a:rPr>
              <a:t>Lung-men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/>
              <a:t>– UNESCO, kamenné sochy bohů, různé stáří, skalní chrámy                                 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jeskyně </a:t>
            </a:r>
            <a:r>
              <a:rPr lang="cs-CZ" sz="2000" b="1" dirty="0" err="1">
                <a:solidFill>
                  <a:srgbClr val="C00000"/>
                </a:solidFill>
              </a:rPr>
              <a:t>Mo-kao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/>
              <a:t>– UNESCO, jeskyně 1000 Buddhů,  4 . – 11. století (znovuobjevena v r. 1900, obsahuje přes 60 000 náboženských textů, nástěnných maleb , v 11. st. Byla zapečetěna kvůli muslimům, leží na hedvábné stezce</a:t>
            </a:r>
          </a:p>
        </p:txBody>
      </p:sp>
    </p:spTree>
    <p:extLst>
      <p:ext uri="{BB962C8B-B14F-4D97-AF65-F5344CB8AC3E}">
        <p14:creationId xmlns:p14="http://schemas.microsoft.com/office/powerpoint/2010/main" val="262190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Čína – autonomní oblasti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107504" y="987574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Hongkong</a:t>
            </a:r>
          </a:p>
          <a:p>
            <a:pPr lvl="0"/>
            <a:r>
              <a:rPr lang="cs-CZ" sz="2000" dirty="0"/>
              <a:t>byl britskou kolonií (vrácen r. 1997), má svoji samosprávu , patří mezi asijské tygry, profesionální CR</a:t>
            </a:r>
          </a:p>
          <a:p>
            <a:pPr lvl="0"/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u="sng" dirty="0"/>
              <a:t> </a:t>
            </a:r>
            <a:r>
              <a:rPr lang="cs-CZ" sz="2000" b="1" dirty="0">
                <a:solidFill>
                  <a:srgbClr val="C00000"/>
                </a:solidFill>
              </a:rPr>
              <a:t>Macao</a:t>
            </a:r>
          </a:p>
          <a:p>
            <a:pPr lvl="0"/>
            <a:r>
              <a:rPr lang="cs-CZ" sz="2000" dirty="0"/>
              <a:t>bývalá portugalská kolonie (vráceno r. 1999), historické centrum v  UNESCO</a:t>
            </a:r>
          </a:p>
          <a:p>
            <a:pPr lvl="0"/>
            <a:r>
              <a:rPr lang="cs-CZ" sz="2000" dirty="0"/>
              <a:t>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Tchaj-wan (ostrov)</a:t>
            </a:r>
          </a:p>
          <a:p>
            <a:pPr lvl="0"/>
            <a:r>
              <a:rPr lang="cs-CZ" sz="2000" dirty="0"/>
              <a:t>Hlavní město </a:t>
            </a:r>
            <a:r>
              <a:rPr lang="cs-CZ" sz="2000" dirty="0" err="1"/>
              <a:t>Taipei</a:t>
            </a:r>
            <a:r>
              <a:rPr lang="cs-CZ" sz="2000" dirty="0"/>
              <a:t>, usiluje o samostatnost</a:t>
            </a:r>
          </a:p>
        </p:txBody>
      </p:sp>
    </p:spTree>
    <p:extLst>
      <p:ext uri="{BB962C8B-B14F-4D97-AF65-F5344CB8AC3E}">
        <p14:creationId xmlns:p14="http://schemas.microsoft.com/office/powerpoint/2010/main" val="314931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en-GB" dirty="0" smtClean="0"/>
              <a:t>Ji</a:t>
            </a:r>
            <a:r>
              <a:rPr lang="cs-CZ" dirty="0" smtClean="0"/>
              <a:t>žní Asie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 smtClean="0"/>
          </a:p>
        </p:txBody>
      </p:sp>
      <p:sp>
        <p:nvSpPr>
          <p:cNvPr id="3" name="Obdélník 2"/>
          <p:cNvSpPr/>
          <p:nvPr/>
        </p:nvSpPr>
        <p:spPr>
          <a:xfrm>
            <a:off x="-29769" y="915566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cs-CZ" sz="2000" dirty="0"/>
              <a:t>Oblast poloostrova přední Indie a ostrovů v Indickém oceánu </a:t>
            </a:r>
          </a:p>
          <a:p>
            <a:pPr lvl="0"/>
            <a:r>
              <a:rPr lang="cs-CZ" sz="2000" dirty="0"/>
              <a:t>Státy, kde se uplatňuje cestovní ruch – </a:t>
            </a:r>
            <a:r>
              <a:rPr lang="cs-CZ" sz="2000" b="1" dirty="0"/>
              <a:t>Nepál, Srí Lanka, Maledivy, Indie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cs-CZ" sz="2000" dirty="0"/>
              <a:t>Státy bez cestovního ruchu – Bangladéš (závislost na OSN), Bhútán (zákaz politických stran, zákaz kouření), Pákistán (islámská země</a:t>
            </a:r>
            <a:r>
              <a:rPr lang="cs-CZ" sz="2000" dirty="0" smtClean="0"/>
              <a:t>)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cs-CZ" sz="2000" dirty="0" smtClean="0"/>
              <a:t>Pozor </a:t>
            </a:r>
            <a:r>
              <a:rPr lang="cs-CZ" sz="2000" dirty="0"/>
              <a:t>na klimatické podmínky, doporučuje se jezdit v období zimních monzunů (suché</a:t>
            </a:r>
            <a:r>
              <a:rPr lang="cs-CZ" sz="2000" dirty="0" smtClean="0"/>
              <a:t>)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cs-CZ" sz="2000" dirty="0" smtClean="0"/>
              <a:t>Zdravotní </a:t>
            </a:r>
            <a:r>
              <a:rPr lang="cs-CZ" sz="2000" dirty="0"/>
              <a:t>a hygienická rizika (zásady cestovní medicíny), </a:t>
            </a:r>
            <a:r>
              <a:rPr lang="cs-CZ" sz="2000" dirty="0" smtClean="0"/>
              <a:t>kriminalita vnitropolitické </a:t>
            </a:r>
            <a:r>
              <a:rPr lang="cs-CZ" sz="2000" dirty="0"/>
              <a:t>problémy (</a:t>
            </a:r>
            <a:r>
              <a:rPr lang="cs-CZ" sz="2000" b="1" dirty="0"/>
              <a:t>Kašmír</a:t>
            </a:r>
            <a:r>
              <a:rPr lang="cs-CZ" sz="2000" dirty="0"/>
              <a:t>, spory mezi Pákistánem a Indií</a:t>
            </a:r>
            <a:r>
              <a:rPr lang="cs-CZ" sz="2000" dirty="0" smtClean="0"/>
              <a:t>)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cs-CZ" sz="2000" b="1" dirty="0"/>
              <a:t>N</a:t>
            </a:r>
            <a:r>
              <a:rPr lang="cs-CZ" sz="2000" b="1" dirty="0" smtClean="0"/>
              <a:t>áboženský </a:t>
            </a:r>
            <a:r>
              <a:rPr lang="cs-CZ" sz="2000" b="1" dirty="0"/>
              <a:t>cestovní ruch</a:t>
            </a:r>
            <a:r>
              <a:rPr lang="cs-CZ" sz="2000" dirty="0"/>
              <a:t> – hinduismus, buddhismus, islám, </a:t>
            </a:r>
            <a:r>
              <a:rPr lang="cs-CZ" sz="2000" dirty="0" smtClean="0"/>
              <a:t>křesťanství, archeologické </a:t>
            </a:r>
            <a:r>
              <a:rPr lang="cs-CZ" sz="2000" dirty="0"/>
              <a:t>památky, pláže Indického </a:t>
            </a:r>
            <a:r>
              <a:rPr lang="cs-CZ" sz="2000" dirty="0" smtClean="0"/>
              <a:t>oceánu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cs-CZ" sz="2000" dirty="0" smtClean="0"/>
              <a:t>Gurmánská </a:t>
            </a:r>
            <a:r>
              <a:rPr lang="cs-CZ" sz="2000" dirty="0"/>
              <a:t>turistika (exotické ovoce, koření), nákupní </a:t>
            </a:r>
            <a:r>
              <a:rPr lang="cs-CZ" sz="2000" dirty="0" smtClean="0"/>
              <a:t>turistika, pohoří </a:t>
            </a:r>
            <a:r>
              <a:rPr lang="cs-CZ" sz="2000" b="1" dirty="0"/>
              <a:t>Himaláje</a:t>
            </a:r>
            <a:r>
              <a:rPr lang="cs-CZ" sz="2000" dirty="0"/>
              <a:t> a </a:t>
            </a:r>
            <a:r>
              <a:rPr lang="cs-CZ" sz="2000" b="1" dirty="0" err="1"/>
              <a:t>Karákorám</a:t>
            </a:r>
            <a:r>
              <a:rPr lang="cs-CZ" sz="2000" b="1" dirty="0"/>
              <a:t> – </a:t>
            </a:r>
            <a:r>
              <a:rPr lang="cs-CZ" sz="2000" dirty="0"/>
              <a:t>dobrodružná a vysokohorská  </a:t>
            </a:r>
            <a:r>
              <a:rPr lang="cs-CZ" sz="2000" dirty="0" smtClean="0"/>
              <a:t>turistika, národní </a:t>
            </a:r>
            <a:r>
              <a:rPr lang="cs-CZ" sz="2000" dirty="0"/>
              <a:t>parky, levné služby </a:t>
            </a:r>
          </a:p>
        </p:txBody>
      </p:sp>
    </p:spTree>
    <p:extLst>
      <p:ext uri="{BB962C8B-B14F-4D97-AF65-F5344CB8AC3E}">
        <p14:creationId xmlns:p14="http://schemas.microsoft.com/office/powerpoint/2010/main" val="139899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Čína – autonomní oblasti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107504" y="987574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Tibet</a:t>
            </a:r>
          </a:p>
          <a:p>
            <a:pPr lvl="0"/>
            <a:r>
              <a:rPr lang="cs-CZ" sz="2000" dirty="0"/>
              <a:t>r. 1912 získal do 50 let samostatnost, sídlo dalajlámy (nejvyšší představitel Tibetu) </a:t>
            </a:r>
          </a:p>
          <a:p>
            <a:r>
              <a:rPr lang="cs-CZ" sz="2000" dirty="0"/>
              <a:t>CR – náboženská a vysokohorská turistika, v r. 2006 železnice do Tibetu, do budoucna budovat </a:t>
            </a:r>
            <a:r>
              <a:rPr lang="cs-CZ" sz="2000" dirty="0" smtClean="0"/>
              <a:t>služby</a:t>
            </a:r>
          </a:p>
          <a:p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hlavní město Lhasa:  </a:t>
            </a:r>
            <a:r>
              <a:rPr lang="cs-CZ" sz="2000" b="1" dirty="0"/>
              <a:t>palác </a:t>
            </a:r>
            <a:r>
              <a:rPr lang="cs-CZ" sz="2000" b="1" dirty="0" err="1"/>
              <a:t>Potala</a:t>
            </a:r>
            <a:r>
              <a:rPr lang="cs-CZ" sz="2000" b="1" dirty="0"/>
              <a:t> </a:t>
            </a:r>
            <a:r>
              <a:rPr lang="cs-CZ" sz="2000" dirty="0"/>
              <a:t>(UNESCO, zimní palác Dalajlámy = žije v exilu v Indii, 17. stol., 2 části – bílý a červený palác, asi 1000 místností, 10 000 svatyní, 20 000 soch, součástí je škola – lámaistická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/>
              <a:t>Norbulingka</a:t>
            </a:r>
            <a:r>
              <a:rPr lang="cs-CZ" sz="2000" dirty="0"/>
              <a:t> – UNESCO, letní sídlo Dalajlámy, 18.stol.</a:t>
            </a:r>
          </a:p>
        </p:txBody>
      </p:sp>
    </p:spTree>
    <p:extLst>
      <p:ext uri="{BB962C8B-B14F-4D97-AF65-F5344CB8AC3E}">
        <p14:creationId xmlns:p14="http://schemas.microsoft.com/office/powerpoint/2010/main" val="190374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Čína – autonomní oblasti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107504" y="987574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Tibet</a:t>
            </a:r>
          </a:p>
          <a:p>
            <a:pPr lvl="0"/>
            <a:r>
              <a:rPr lang="cs-CZ" sz="2000" dirty="0"/>
              <a:t>r. 1912 získal do 50 let samostatnost, sídlo dalajlámy (nejvyšší představitel Tibetu) </a:t>
            </a:r>
          </a:p>
          <a:p>
            <a:r>
              <a:rPr lang="cs-CZ" sz="2000" dirty="0"/>
              <a:t>CR – náboženská a vysokohorská turistika, v r. 2006 železnice do Tibetu, do budoucna budovat </a:t>
            </a:r>
            <a:r>
              <a:rPr lang="cs-CZ" sz="2000" dirty="0" smtClean="0"/>
              <a:t>služby</a:t>
            </a:r>
          </a:p>
          <a:p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hlavní město Lhasa:  </a:t>
            </a:r>
            <a:r>
              <a:rPr lang="cs-CZ" sz="2000" b="1" dirty="0"/>
              <a:t>palác </a:t>
            </a:r>
            <a:r>
              <a:rPr lang="cs-CZ" sz="2000" b="1" dirty="0" err="1"/>
              <a:t>Potala</a:t>
            </a:r>
            <a:r>
              <a:rPr lang="cs-CZ" sz="2000" b="1" dirty="0"/>
              <a:t> </a:t>
            </a:r>
            <a:r>
              <a:rPr lang="cs-CZ" sz="2000" dirty="0"/>
              <a:t>(UNESCO, zimní palác Dalajlámy = žije v exilu v Indii, 17. stol., 2 části – bílý a červený palác, asi 1000 místností, 10 000 svatyní, 20 000 soch, součástí je škola – lámaistická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/>
              <a:t>Norbulingka</a:t>
            </a:r>
            <a:r>
              <a:rPr lang="cs-CZ" sz="2000" dirty="0"/>
              <a:t> – UNESCO, letní sídlo Dalajlámy, 18.stol.</a:t>
            </a:r>
          </a:p>
        </p:txBody>
      </p:sp>
    </p:spTree>
    <p:extLst>
      <p:ext uri="{BB962C8B-B14F-4D97-AF65-F5344CB8AC3E}">
        <p14:creationId xmlns:p14="http://schemas.microsoft.com/office/powerpoint/2010/main" val="272132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Japonsko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107504" y="987574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Hlavní město: Tokio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Státní zřízení: konstituční monarchie  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Jazyk: japonština                                                          </a:t>
            </a:r>
            <a:r>
              <a:rPr lang="cs-CZ" sz="1200" i="1" dirty="0"/>
              <a:t>obr. 1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Měna: japonský jen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377 835 km², Honšú, Kjúšú, </a:t>
            </a:r>
            <a:r>
              <a:rPr lang="cs-CZ" sz="2000" dirty="0" err="1"/>
              <a:t>Šikoku</a:t>
            </a:r>
            <a:r>
              <a:rPr lang="cs-CZ" sz="2000" dirty="0"/>
              <a:t>, Hokkaidó                                  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127 417 244   obyvatel  </a:t>
            </a:r>
          </a:p>
          <a:p>
            <a:pPr>
              <a:defRPr/>
            </a:pPr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cs-CZ" sz="2000" b="1" dirty="0"/>
              <a:t>zdrojová země, </a:t>
            </a:r>
            <a:r>
              <a:rPr lang="cs-CZ" sz="2000" dirty="0"/>
              <a:t>domácí CR, drahé služby </a:t>
            </a:r>
          </a:p>
          <a:p>
            <a:pPr lvl="0"/>
            <a:r>
              <a:rPr lang="cs-CZ" sz="2000" dirty="0"/>
              <a:t>poutní místa – buddhismus, šintoismus, tradiční japonské divadlo </a:t>
            </a:r>
            <a:r>
              <a:rPr lang="cs-CZ" sz="2000" dirty="0" err="1"/>
              <a:t>Nó</a:t>
            </a:r>
            <a:r>
              <a:rPr lang="cs-CZ" sz="2000" dirty="0"/>
              <a:t> a </a:t>
            </a:r>
            <a:r>
              <a:rPr lang="cs-CZ" sz="2000" dirty="0" err="1"/>
              <a:t>Kjógen</a:t>
            </a:r>
            <a:r>
              <a:rPr lang="cs-CZ" sz="2000" dirty="0"/>
              <a:t> – nemateriální památka UNESCO – klasické hudební drama (14. století), hrají pouze muži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cs-CZ" sz="2000" dirty="0"/>
              <a:t> významná města, Japonské Alpy, lázeňství, národní parky</a:t>
            </a:r>
          </a:p>
          <a:p>
            <a:pPr lvl="0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0187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Japonsko – královská města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107504" y="987574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 err="1">
                <a:solidFill>
                  <a:srgbClr val="C00000"/>
                </a:solidFill>
              </a:rPr>
              <a:t>Nara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/>
              <a:t>– historické centrum UNESCO</a:t>
            </a:r>
          </a:p>
          <a:p>
            <a:pPr lvl="0"/>
            <a:r>
              <a:rPr lang="cs-CZ" sz="2000" dirty="0"/>
              <a:t>1. hlavní město Japonska v 7. – 8. stol, symbolem města se stali jelínci</a:t>
            </a:r>
          </a:p>
          <a:p>
            <a:r>
              <a:rPr lang="cs-CZ" sz="2000" dirty="0" err="1"/>
              <a:t>Kofokudži</a:t>
            </a:r>
            <a:r>
              <a:rPr lang="cs-CZ" sz="2000" dirty="0"/>
              <a:t> – starobylý budhistický chrám, </a:t>
            </a:r>
            <a:r>
              <a:rPr lang="cs-CZ" sz="2000" dirty="0" err="1"/>
              <a:t>Todaidži</a:t>
            </a:r>
            <a:r>
              <a:rPr lang="cs-CZ" sz="2000" dirty="0"/>
              <a:t> – největší dřevěná budova na světě, císařský palác</a:t>
            </a:r>
          </a:p>
          <a:p>
            <a:r>
              <a:rPr lang="cs-CZ" sz="2000" dirty="0"/>
              <a:t>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Kjótó</a:t>
            </a:r>
          </a:p>
          <a:p>
            <a:r>
              <a:rPr lang="cs-CZ" sz="2000" dirty="0"/>
              <a:t>druhé hlavní město v 8. – 18.stol., nejkrásnější město Japonska – nebylo poničeno bombardováním za 2.sv. války, festivaly, univerzity</a:t>
            </a:r>
          </a:p>
        </p:txBody>
      </p:sp>
    </p:spTree>
    <p:extLst>
      <p:ext uri="{BB962C8B-B14F-4D97-AF65-F5344CB8AC3E}">
        <p14:creationId xmlns:p14="http://schemas.microsoft.com/office/powerpoint/2010/main" val="403591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Japonsko – královská města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107504" y="987574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 smtClean="0">
                <a:solidFill>
                  <a:srgbClr val="C00000"/>
                </a:solidFill>
              </a:rPr>
              <a:t>Kjótó</a:t>
            </a:r>
          </a:p>
          <a:p>
            <a:endParaRPr lang="cs-CZ" sz="2000" b="1" dirty="0">
              <a:solidFill>
                <a:srgbClr val="C0000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cs-CZ" sz="2000" dirty="0" smtClean="0"/>
              <a:t>budhistické </a:t>
            </a:r>
            <a:r>
              <a:rPr lang="cs-CZ" sz="2000" dirty="0"/>
              <a:t>i šintoistické chrámy= svatyně (1600 chrámů, 400 svatyní)</a:t>
            </a:r>
          </a:p>
          <a:p>
            <a:pPr lvl="0"/>
            <a:r>
              <a:rPr lang="cs-CZ" sz="2000" dirty="0"/>
              <a:t>17 památek UNESCO např.: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 err="1"/>
              <a:t>Tódži</a:t>
            </a:r>
            <a:r>
              <a:rPr lang="cs-CZ" sz="2000" dirty="0"/>
              <a:t> – budhistický chrám, pagoda tohoto chrámu je největší dřevěnou věží v Japonsku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 err="1"/>
              <a:t>Daigodži</a:t>
            </a:r>
            <a:r>
              <a:rPr lang="cs-CZ" sz="2000" dirty="0"/>
              <a:t> – budhistický chrám, má několik budov a 5 patrovou Pagodu, mezi chrámy jsou Japonské zahrady doplněné čajovnami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Císařský Kjótský palác – 17. stol.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Zlatý  (</a:t>
            </a:r>
            <a:r>
              <a:rPr lang="cs-CZ" sz="2000" dirty="0" err="1"/>
              <a:t>Kinkakudži</a:t>
            </a:r>
            <a:r>
              <a:rPr lang="cs-CZ" sz="2000" dirty="0"/>
              <a:t>) a Stříbrný (</a:t>
            </a:r>
            <a:r>
              <a:rPr lang="cs-CZ" sz="2000" dirty="0" err="1"/>
              <a:t>Gingakudži</a:t>
            </a:r>
            <a:r>
              <a:rPr lang="cs-CZ" sz="2000" dirty="0"/>
              <a:t>) pavilon- buddhistický chrám, ostatky Buddhy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 err="1"/>
              <a:t>Kijomizu</a:t>
            </a:r>
            <a:r>
              <a:rPr lang="cs-CZ" sz="2000" dirty="0"/>
              <a:t>-dera – patří mezi 21 divů světa, vodopád, jezírko</a:t>
            </a:r>
          </a:p>
          <a:p>
            <a:endParaRPr lang="cs-CZ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58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Japonsko – královská města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107504" y="987574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Nikko </a:t>
            </a:r>
          </a:p>
          <a:p>
            <a:pPr lvl="0"/>
            <a:r>
              <a:rPr lang="cs-CZ" sz="2000" dirty="0"/>
              <a:t>jedno z nejposvátnějších šintoistických míst Japonska, 8. stol., některé svatyně mauzoleum, termální lázně, UNESCO, je vstupem do NP Nikko – vodopády</a:t>
            </a:r>
          </a:p>
          <a:p>
            <a:r>
              <a:rPr lang="cs-CZ" sz="2000" dirty="0"/>
              <a:t>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Širakava a </a:t>
            </a:r>
            <a:r>
              <a:rPr lang="cs-CZ" sz="2000" b="1" dirty="0" err="1">
                <a:solidFill>
                  <a:srgbClr val="C00000"/>
                </a:solidFill>
              </a:rPr>
              <a:t>Gokojama</a:t>
            </a:r>
            <a:r>
              <a:rPr lang="cs-CZ" sz="2000" b="1" dirty="0">
                <a:solidFill>
                  <a:srgbClr val="C00000"/>
                </a:solidFill>
              </a:rPr>
              <a:t>	</a:t>
            </a:r>
          </a:p>
          <a:p>
            <a:pPr lvl="0"/>
            <a:r>
              <a:rPr lang="cs-CZ" sz="2000" dirty="0"/>
              <a:t>tradiční japonské vesnice, UNESCO , Alpy, tradiční výroba hedvábí – z housenek bource morušového, které chovají v podkroví, rodinné obydlí 40 – 50 lidí, postaveny bez hřebíků, kvůli sněhu</a:t>
            </a:r>
          </a:p>
          <a:p>
            <a:r>
              <a:rPr lang="cs-CZ" sz="2000" dirty="0"/>
              <a:t>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Hrad </a:t>
            </a:r>
            <a:r>
              <a:rPr lang="cs-CZ" sz="2000" b="1" dirty="0" err="1">
                <a:solidFill>
                  <a:srgbClr val="C00000"/>
                </a:solidFill>
              </a:rPr>
              <a:t>Himedži</a:t>
            </a:r>
            <a:endParaRPr lang="cs-CZ" sz="2000" b="1" dirty="0">
              <a:solidFill>
                <a:srgbClr val="C00000"/>
              </a:solidFill>
            </a:endParaRPr>
          </a:p>
          <a:p>
            <a:pPr lvl="0"/>
            <a:r>
              <a:rPr lang="cs-CZ" sz="2000" dirty="0"/>
              <a:t>nejznámější hradní komplex Japonska, UNESCO, 17. stol., „hrad bílé volavky“, obranná a obranná funkce</a:t>
            </a:r>
          </a:p>
          <a:p>
            <a:r>
              <a:rPr lang="cs-CZ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5128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Japonsko – královská města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107504" y="987574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Hirošima</a:t>
            </a:r>
          </a:p>
          <a:p>
            <a:pPr lvl="0"/>
            <a:r>
              <a:rPr lang="cs-CZ" sz="2000" dirty="0"/>
              <a:t>UNESCO – Památník míru = Atomový dóm – </a:t>
            </a:r>
            <a:endParaRPr lang="cs-CZ" sz="2000" dirty="0" smtClean="0"/>
          </a:p>
          <a:p>
            <a:pPr lvl="0"/>
            <a:endParaRPr lang="cs-CZ" sz="2000" dirty="0"/>
          </a:p>
          <a:p>
            <a:pPr lvl="0"/>
            <a:r>
              <a:rPr lang="cs-CZ" sz="2000" dirty="0" smtClean="0"/>
              <a:t>je </a:t>
            </a:r>
            <a:r>
              <a:rPr lang="cs-CZ" sz="2000" dirty="0"/>
              <a:t>z roku 1945 udržován v původním stavu – tedy k datu 6. 8. 1945 – kdy byla na Hirošimu svržena atomová bomba (vzpomínka na II. sv. válku – memento)</a:t>
            </a:r>
          </a:p>
          <a:p>
            <a:r>
              <a:rPr lang="cs-CZ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4331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Japonsko – jiné destinace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107504" y="987574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Sopka Fudžisan</a:t>
            </a:r>
          </a:p>
          <a:p>
            <a:pPr lvl="0"/>
            <a:r>
              <a:rPr lang="cs-CZ" sz="2000" dirty="0"/>
              <a:t>posvátné poutní místo, nejvyšší hora Japonska, budhistické svatyně – </a:t>
            </a:r>
            <a:r>
              <a:rPr lang="cs-CZ" sz="2000" dirty="0" smtClean="0"/>
              <a:t>pěší</a:t>
            </a: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Japonské Alpy</a:t>
            </a:r>
          </a:p>
          <a:p>
            <a:pPr lvl="0"/>
            <a:r>
              <a:rPr lang="cs-CZ" sz="2000" dirty="0"/>
              <a:t>střediska Nagano, </a:t>
            </a:r>
            <a:r>
              <a:rPr lang="cs-CZ" sz="2000" dirty="0" err="1" smtClean="0"/>
              <a:t>Sapporo</a:t>
            </a: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Japonské lázně 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dirty="0"/>
              <a:t>minerální a termální prameny, </a:t>
            </a:r>
            <a:r>
              <a:rPr lang="cs-CZ" sz="2000" dirty="0" err="1"/>
              <a:t>Hanone</a:t>
            </a:r>
            <a:r>
              <a:rPr lang="cs-CZ" sz="2000" dirty="0"/>
              <a:t>, </a:t>
            </a:r>
            <a:r>
              <a:rPr lang="cs-CZ" sz="2000" dirty="0" smtClean="0"/>
              <a:t>Dogo</a:t>
            </a: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Souostroví </a:t>
            </a:r>
            <a:r>
              <a:rPr lang="cs-CZ" sz="2000" b="1" dirty="0" err="1">
                <a:solidFill>
                  <a:srgbClr val="C00000"/>
                </a:solidFill>
              </a:rPr>
              <a:t>Rjúkjú</a:t>
            </a:r>
            <a:endParaRPr lang="cs-CZ" sz="2000" b="1" dirty="0">
              <a:solidFill>
                <a:srgbClr val="C00000"/>
              </a:solidFill>
            </a:endParaRPr>
          </a:p>
          <a:p>
            <a:pPr lvl="0"/>
            <a:r>
              <a:rPr lang="cs-CZ" sz="2000" dirty="0"/>
              <a:t>přímořské zájezdy, celoroční využití, subtropické podnebí</a:t>
            </a:r>
          </a:p>
          <a:p>
            <a:pPr lvl="0"/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Tokio</a:t>
            </a:r>
          </a:p>
          <a:p>
            <a:pPr lvl="0"/>
            <a:r>
              <a:rPr lang="cs-CZ" sz="2000" dirty="0"/>
              <a:t>Tokijské národní muzeum, bonsajové zahrady, Císařský palác</a:t>
            </a:r>
          </a:p>
        </p:txBody>
      </p:sp>
    </p:spTree>
    <p:extLst>
      <p:ext uri="{BB962C8B-B14F-4D97-AF65-F5344CB8AC3E}">
        <p14:creationId xmlns:p14="http://schemas.microsoft.com/office/powerpoint/2010/main" val="102726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Japonsko – jiné destinace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107504" y="987574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Sopka Fudžisan</a:t>
            </a:r>
          </a:p>
          <a:p>
            <a:pPr lvl="0"/>
            <a:r>
              <a:rPr lang="cs-CZ" sz="2000" dirty="0"/>
              <a:t>posvátné poutní místo, nejvyšší hora Japonska, budhistické svatyně – </a:t>
            </a:r>
            <a:r>
              <a:rPr lang="cs-CZ" sz="2000" dirty="0" smtClean="0"/>
              <a:t>pěší</a:t>
            </a: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Japonské Alpy</a:t>
            </a:r>
          </a:p>
          <a:p>
            <a:pPr lvl="0"/>
            <a:r>
              <a:rPr lang="cs-CZ" sz="2000" dirty="0"/>
              <a:t>střediska Nagano, </a:t>
            </a:r>
            <a:r>
              <a:rPr lang="cs-CZ" sz="2000" dirty="0" err="1" smtClean="0"/>
              <a:t>Sapporo</a:t>
            </a: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Japonské lázně 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dirty="0"/>
              <a:t>minerální a termální prameny, </a:t>
            </a:r>
            <a:r>
              <a:rPr lang="cs-CZ" sz="2000" dirty="0" err="1"/>
              <a:t>Hanone</a:t>
            </a:r>
            <a:r>
              <a:rPr lang="cs-CZ" sz="2000" dirty="0"/>
              <a:t>, </a:t>
            </a:r>
            <a:r>
              <a:rPr lang="cs-CZ" sz="2000" dirty="0" smtClean="0"/>
              <a:t>Dogo</a:t>
            </a: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Souostroví </a:t>
            </a:r>
            <a:r>
              <a:rPr lang="cs-CZ" sz="2000" b="1" dirty="0" err="1">
                <a:solidFill>
                  <a:srgbClr val="C00000"/>
                </a:solidFill>
              </a:rPr>
              <a:t>Rjúkjú</a:t>
            </a:r>
            <a:endParaRPr lang="cs-CZ" sz="2000" b="1" dirty="0">
              <a:solidFill>
                <a:srgbClr val="C00000"/>
              </a:solidFill>
            </a:endParaRPr>
          </a:p>
          <a:p>
            <a:pPr lvl="0"/>
            <a:r>
              <a:rPr lang="cs-CZ" sz="2000" dirty="0"/>
              <a:t>přímořské zájezdy, celoroční využití, subtropické podnebí</a:t>
            </a:r>
          </a:p>
          <a:p>
            <a:pPr lvl="0"/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>
                <a:solidFill>
                  <a:srgbClr val="C00000"/>
                </a:solidFill>
              </a:rPr>
              <a:t>Tokio</a:t>
            </a:r>
          </a:p>
          <a:p>
            <a:pPr lvl="0"/>
            <a:r>
              <a:rPr lang="cs-CZ" sz="2000" dirty="0"/>
              <a:t>Tokijské národní muzeum, bonsajové zahrady, Císařský palác</a:t>
            </a:r>
          </a:p>
        </p:txBody>
      </p:sp>
    </p:spTree>
    <p:extLst>
      <p:ext uri="{BB962C8B-B14F-4D97-AF65-F5344CB8AC3E}">
        <p14:creationId xmlns:p14="http://schemas.microsoft.com/office/powerpoint/2010/main" val="365011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sz="2800" dirty="0" smtClean="0"/>
              <a:t>Použitá literatura</a:t>
            </a:r>
            <a:endParaRPr lang="en-GB" sz="2800" dirty="0"/>
          </a:p>
        </p:txBody>
      </p:sp>
      <p:sp>
        <p:nvSpPr>
          <p:cNvPr id="4" name="Obdélník 2"/>
          <p:cNvSpPr/>
          <p:nvPr/>
        </p:nvSpPr>
        <p:spPr>
          <a:xfrm>
            <a:off x="107504" y="98757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cap="all" dirty="0"/>
              <a:t>Holeček M., </a:t>
            </a:r>
            <a:r>
              <a:rPr lang="cs-CZ" sz="2000" cap="all" dirty="0" err="1"/>
              <a:t>Mariot</a:t>
            </a:r>
            <a:r>
              <a:rPr lang="cs-CZ" sz="2000" cap="all" dirty="0"/>
              <a:t> </a:t>
            </a:r>
            <a:r>
              <a:rPr lang="cs-CZ" sz="2000" cap="all" dirty="0" smtClean="0"/>
              <a:t>P. a M. Střída</a:t>
            </a:r>
            <a:r>
              <a:rPr lang="cs-CZ" sz="2000" dirty="0" smtClean="0"/>
              <a:t>. 1999. </a:t>
            </a:r>
            <a:r>
              <a:rPr lang="cs-CZ" sz="2000" i="1" dirty="0" smtClean="0"/>
              <a:t>Zeměpis </a:t>
            </a:r>
            <a:r>
              <a:rPr lang="cs-CZ" sz="2000" i="1" dirty="0"/>
              <a:t>cestovního ruchu</a:t>
            </a:r>
            <a:r>
              <a:rPr lang="cs-CZ" sz="2000" dirty="0"/>
              <a:t>, Nakladatelství České geografické společnosti, s. r. o, </a:t>
            </a:r>
            <a:r>
              <a:rPr lang="cs-CZ" sz="2000" dirty="0" err="1" smtClean="0"/>
              <a:t>Praha.ISBN</a:t>
            </a:r>
            <a:r>
              <a:rPr lang="cs-CZ" sz="2000" dirty="0" smtClean="0"/>
              <a:t> </a:t>
            </a:r>
            <a:r>
              <a:rPr lang="cs-CZ" sz="2000" dirty="0"/>
              <a:t>80-86034-39-9 </a:t>
            </a:r>
          </a:p>
        </p:txBody>
      </p:sp>
    </p:spTree>
    <p:extLst>
      <p:ext uri="{BB962C8B-B14F-4D97-AF65-F5344CB8AC3E}">
        <p14:creationId xmlns:p14="http://schemas.microsoft.com/office/powerpoint/2010/main" val="427177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Indie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792" y="1059582"/>
            <a:ext cx="9036496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 smtClean="0"/>
          </a:p>
        </p:txBody>
      </p:sp>
      <p:sp>
        <p:nvSpPr>
          <p:cNvPr id="3" name="Obdélník 2"/>
          <p:cNvSpPr/>
          <p:nvPr/>
        </p:nvSpPr>
        <p:spPr>
          <a:xfrm>
            <a:off x="-29769" y="915566"/>
            <a:ext cx="90364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Hlavní město: Nové Dillí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Státní zřízení: parlamentní republika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Jazyk: hindština, angličtina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Měna: indická rupie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1947 (nezávislost na VB)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hinduismus, sikhismus, džinismus, islám, </a:t>
            </a:r>
            <a:r>
              <a:rPr lang="cs-CZ" sz="2000" dirty="0" err="1"/>
              <a:t>buddhimus</a:t>
            </a: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            3 287 590 km² 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cs-CZ" sz="2000" dirty="0"/>
              <a:t>            1 210 000 000 obyvatel </a:t>
            </a:r>
          </a:p>
        </p:txBody>
      </p:sp>
    </p:spTree>
    <p:extLst>
      <p:ext uri="{BB962C8B-B14F-4D97-AF65-F5344CB8AC3E}">
        <p14:creationId xmlns:p14="http://schemas.microsoft.com/office/powerpoint/2010/main" val="182472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07704" y="2067694"/>
            <a:ext cx="34916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 smtClean="0"/>
              <a:t>Děkuji za pozornost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Indie </a:t>
            </a:r>
            <a:endParaRPr lang="en-GB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od roku 1911 hlavní město (předtím Kalkata),  jedno z nejvíce znečištěných měst světa, řeka Jamuna </a:t>
            </a:r>
          </a:p>
          <a:p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cs-CZ" sz="2000" b="1" dirty="0"/>
              <a:t>UNESCO  památky</a:t>
            </a:r>
            <a:r>
              <a:rPr lang="cs-CZ" sz="2000" dirty="0"/>
              <a:t>:</a:t>
            </a:r>
          </a:p>
          <a:p>
            <a:pPr lvl="0"/>
            <a:r>
              <a:rPr lang="cs-CZ" sz="2000" dirty="0"/>
              <a:t>  </a:t>
            </a:r>
            <a:r>
              <a:rPr lang="cs-CZ" sz="2000" b="1" dirty="0" err="1">
                <a:solidFill>
                  <a:srgbClr val="C00000"/>
                </a:solidFill>
              </a:rPr>
              <a:t>Humaynova</a:t>
            </a:r>
            <a:r>
              <a:rPr lang="cs-CZ" sz="2000" b="1" dirty="0">
                <a:solidFill>
                  <a:srgbClr val="C00000"/>
                </a:solidFill>
              </a:rPr>
              <a:t> hrobka </a:t>
            </a:r>
            <a:r>
              <a:rPr lang="cs-CZ" sz="2000" dirty="0"/>
              <a:t>– první zahradní hrobka – 16. stol. Mauzoleum císaře </a:t>
            </a:r>
            <a:r>
              <a:rPr lang="cs-CZ" sz="2000" dirty="0" err="1"/>
              <a:t>Humayna</a:t>
            </a:r>
            <a:r>
              <a:rPr lang="cs-CZ" sz="2000" dirty="0"/>
              <a:t>  </a:t>
            </a:r>
            <a:endParaRPr lang="cs-CZ" sz="2000" dirty="0" smtClean="0"/>
          </a:p>
          <a:p>
            <a:pPr lvl="0"/>
            <a:endParaRPr lang="cs-CZ" sz="2000" dirty="0"/>
          </a:p>
          <a:p>
            <a:pPr lvl="0"/>
            <a:r>
              <a:rPr lang="cs-CZ" sz="2000" b="1" dirty="0"/>
              <a:t>  </a:t>
            </a:r>
            <a:r>
              <a:rPr lang="cs-CZ" sz="2000" b="1" dirty="0" err="1"/>
              <a:t>muhgalská</a:t>
            </a:r>
            <a:r>
              <a:rPr lang="cs-CZ" sz="2000" b="1" dirty="0"/>
              <a:t> architektura</a:t>
            </a:r>
            <a:r>
              <a:rPr lang="cs-CZ" sz="2000" dirty="0"/>
              <a:t> (typická pro Indii, 16. – 18. stol. – spojuje prvky indické, muslimské a perské, symboly nahých postav, minarety, mramor; hl. paláce, mauzolea), čtvercový charakter, uprostřed stavba, důležitou roli hrála </a:t>
            </a:r>
            <a:r>
              <a:rPr lang="cs-CZ" sz="2000" b="1" dirty="0"/>
              <a:t>voda,  </a:t>
            </a:r>
            <a:r>
              <a:rPr lang="cs-CZ" sz="2000" dirty="0" err="1"/>
              <a:t>Muhgalové</a:t>
            </a:r>
            <a:r>
              <a:rPr lang="cs-CZ" sz="2000" dirty="0"/>
              <a:t>=</a:t>
            </a:r>
            <a:r>
              <a:rPr lang="cs-CZ" sz="2000" dirty="0" err="1"/>
              <a:t>Mogulové</a:t>
            </a:r>
            <a:r>
              <a:rPr lang="cs-CZ" sz="2000" dirty="0"/>
              <a:t> vládnoucí dynastie Indie 1526 – 1857 </a:t>
            </a:r>
          </a:p>
          <a:p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6137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Indie </a:t>
            </a:r>
            <a:endParaRPr lang="en-GB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/>
              <a:t>od roku 1911 hlavní město (předtím Kalkata),  jedno z nejvíce znečištěných měst světa, řeka Jamuna </a:t>
            </a:r>
          </a:p>
          <a:p>
            <a:endParaRPr lang="cs-CZ" sz="2000" dirty="0"/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cs-CZ" sz="2000" b="1" dirty="0"/>
              <a:t>UNESCO  památky</a:t>
            </a:r>
            <a:r>
              <a:rPr lang="cs-CZ" sz="2000" dirty="0"/>
              <a:t>:</a:t>
            </a:r>
          </a:p>
          <a:p>
            <a:r>
              <a:rPr lang="cs-CZ" sz="2000" dirty="0"/>
              <a:t>  </a:t>
            </a:r>
            <a:r>
              <a:rPr lang="cs-CZ" sz="2000" b="1" dirty="0" err="1">
                <a:solidFill>
                  <a:srgbClr val="C00000"/>
                </a:solidFill>
              </a:rPr>
              <a:t>Kutub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err="1">
                <a:solidFill>
                  <a:srgbClr val="C00000"/>
                </a:solidFill>
              </a:rPr>
              <a:t>Minar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dirty="0"/>
              <a:t>–</a:t>
            </a:r>
            <a:r>
              <a:rPr lang="cs-CZ" sz="2000" b="1" dirty="0"/>
              <a:t> </a:t>
            </a:r>
            <a:r>
              <a:rPr lang="cs-CZ" sz="2000" dirty="0"/>
              <a:t>13. stol., minaret z červeného pískovce – pozůstatek po nejstarší indické mešitě, je mírně nakloněná (zemětřesení), největší cihlový minaret na světě 72 m 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/>
              <a:t> </a:t>
            </a:r>
            <a:r>
              <a:rPr lang="cs-CZ" sz="2000" b="1" dirty="0">
                <a:solidFill>
                  <a:srgbClr val="C00000"/>
                </a:solidFill>
              </a:rPr>
              <a:t>Červená pevnost </a:t>
            </a:r>
            <a:r>
              <a:rPr lang="cs-CZ" sz="2000" dirty="0"/>
              <a:t>– 17. stol., sídlo sultána, 6 královských paláců, zachovány 3 – muzea</a:t>
            </a:r>
          </a:p>
          <a:p>
            <a:endParaRPr lang="cs-CZ" sz="2000" dirty="0"/>
          </a:p>
          <a:p>
            <a:pPr lvl="0"/>
            <a:endParaRPr lang="cs-CZ" sz="2000" dirty="0"/>
          </a:p>
          <a:p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06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Indie </a:t>
            </a:r>
            <a:endParaRPr lang="en-GB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dirty="0"/>
              <a:t>Jiné památky:  </a:t>
            </a:r>
          </a:p>
          <a:p>
            <a:r>
              <a:rPr lang="cs-CZ" sz="2000" b="1" dirty="0" err="1">
                <a:solidFill>
                  <a:srgbClr val="C00000"/>
                </a:solidFill>
              </a:rPr>
              <a:t>Jama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 err="1">
                <a:solidFill>
                  <a:srgbClr val="C00000"/>
                </a:solidFill>
              </a:rPr>
              <a:t>Masjid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b="1" dirty="0"/>
              <a:t>(Páteční mešita</a:t>
            </a:r>
            <a:r>
              <a:rPr lang="cs-CZ" sz="2000" dirty="0"/>
              <a:t>) – největší indická mešita, </a:t>
            </a:r>
            <a:r>
              <a:rPr lang="cs-CZ" sz="2000" dirty="0" err="1"/>
              <a:t>muhghal</a:t>
            </a:r>
            <a:r>
              <a:rPr lang="cs-CZ" sz="2000" dirty="0"/>
              <a:t>. arch., 16. – 17. stol. 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Lotosový chrám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/>
              <a:t>– 1986, lotos – symbol míru a čistoty, lásky a nesmrtelnosti, tvar otevřeného lotosového květu, okolo 9 vodních nádrží (dojem, že lotos plave na vodě) </a:t>
            </a:r>
          </a:p>
          <a:p>
            <a:r>
              <a:rPr lang="cs-CZ" sz="2000" b="1" dirty="0">
                <a:solidFill>
                  <a:srgbClr val="C00000"/>
                </a:solidFill>
              </a:rPr>
              <a:t>India </a:t>
            </a:r>
            <a:r>
              <a:rPr lang="cs-CZ" sz="2000" b="1" dirty="0" err="1">
                <a:solidFill>
                  <a:srgbClr val="C00000"/>
                </a:solidFill>
              </a:rPr>
              <a:t>Gate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cs-CZ" sz="2000" b="1" dirty="0"/>
              <a:t>(Brána Indie)</a:t>
            </a:r>
            <a:r>
              <a:rPr lang="cs-CZ" sz="2000" dirty="0"/>
              <a:t> – památník indickým vojákům, kteří padli v I. sv. válce, válce s </a:t>
            </a:r>
            <a:r>
              <a:rPr lang="cs-CZ" sz="2000" dirty="0" err="1"/>
              <a:t>Pakistánem</a:t>
            </a:r>
            <a:r>
              <a:rPr lang="cs-CZ" sz="2000" dirty="0"/>
              <a:t> a Afganistánem, jména padlých vyrytá na 42 m vysokém memoriálu </a:t>
            </a:r>
          </a:p>
          <a:p>
            <a:pPr lvl="0"/>
            <a:endParaRPr lang="cs-CZ" sz="2000" dirty="0"/>
          </a:p>
          <a:p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734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Indie – turistické cíle 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0" y="915566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u="sng" dirty="0" err="1">
                <a:solidFill>
                  <a:srgbClr val="C00000"/>
                </a:solidFill>
              </a:rPr>
              <a:t>Ágra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/>
              <a:t> (UNESCO)</a:t>
            </a:r>
          </a:p>
          <a:p>
            <a:r>
              <a:rPr lang="cs-CZ" sz="2000" dirty="0"/>
              <a:t> Červená pevnost ze 17. stol., pískovec + mramor, sultánský palác</a:t>
            </a:r>
          </a:p>
          <a:p>
            <a:r>
              <a:rPr lang="cs-CZ" sz="2000" dirty="0"/>
              <a:t> </a:t>
            </a:r>
            <a:r>
              <a:rPr lang="cs-CZ" sz="2000" b="1" dirty="0" err="1"/>
              <a:t>Tádž</a:t>
            </a:r>
            <a:r>
              <a:rPr lang="cs-CZ" sz="2000" b="1" dirty="0"/>
              <a:t> </a:t>
            </a:r>
            <a:r>
              <a:rPr lang="cs-CZ" sz="2000" b="1" dirty="0" err="1"/>
              <a:t>Mahal</a:t>
            </a:r>
            <a:r>
              <a:rPr lang="cs-CZ" sz="2000" dirty="0"/>
              <a:t> (Pomník lásky) – z bílého mramoru, 17. stol.,  mauzoleum milované ženě, novodobý 7 div světa,   </a:t>
            </a:r>
            <a:r>
              <a:rPr lang="cs-CZ" sz="2000" b="1" dirty="0"/>
              <a:t>Malý </a:t>
            </a:r>
            <a:r>
              <a:rPr lang="cs-CZ" sz="2000" b="1" dirty="0" err="1"/>
              <a:t>Tádž</a:t>
            </a:r>
            <a:r>
              <a:rPr lang="cs-CZ" sz="2000" dirty="0"/>
              <a:t> – hrobka pro rodiče</a:t>
            </a:r>
            <a:r>
              <a:rPr lang="cs-CZ" sz="2000" b="1" dirty="0"/>
              <a:t> </a:t>
            </a:r>
          </a:p>
          <a:p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u="sng" dirty="0">
                <a:solidFill>
                  <a:srgbClr val="C00000"/>
                </a:solidFill>
              </a:rPr>
              <a:t>Bombaj </a:t>
            </a:r>
            <a:r>
              <a:rPr lang="cs-CZ" sz="2000" dirty="0"/>
              <a:t>– největší město</a:t>
            </a:r>
          </a:p>
          <a:p>
            <a:r>
              <a:rPr lang="cs-CZ" sz="2000" b="1" dirty="0"/>
              <a:t>      Brána Indie</a:t>
            </a:r>
            <a:r>
              <a:rPr lang="cs-CZ" sz="2000" dirty="0"/>
              <a:t> – 18. – 19. stol., při příležitosti návštěvy britského korunovačního páru</a:t>
            </a:r>
          </a:p>
          <a:p>
            <a:r>
              <a:rPr lang="cs-CZ" sz="2000" dirty="0"/>
              <a:t>      </a:t>
            </a:r>
            <a:r>
              <a:rPr lang="cs-CZ" sz="2000" b="1" dirty="0"/>
              <a:t>Viktoriino nádraží</a:t>
            </a:r>
            <a:r>
              <a:rPr lang="cs-CZ" sz="2000" dirty="0"/>
              <a:t> – 1888 – UNESCO,  </a:t>
            </a:r>
            <a:r>
              <a:rPr lang="cs-CZ" sz="2000" b="1" dirty="0" err="1"/>
              <a:t>Bolywood</a:t>
            </a:r>
            <a:r>
              <a:rPr lang="cs-CZ" sz="2000" dirty="0"/>
              <a:t> – filmové ateliéry</a:t>
            </a:r>
          </a:p>
          <a:p>
            <a:r>
              <a:rPr lang="cs-CZ" sz="2000" dirty="0"/>
              <a:t>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u="sng" dirty="0">
                <a:solidFill>
                  <a:srgbClr val="C00000"/>
                </a:solidFill>
              </a:rPr>
              <a:t>Džajpur</a:t>
            </a:r>
            <a:r>
              <a:rPr lang="cs-CZ" sz="2000" dirty="0"/>
              <a:t> (růžové město) – 17. stol., </a:t>
            </a:r>
            <a:r>
              <a:rPr lang="cs-CZ" sz="2000" b="1" dirty="0"/>
              <a:t>Sultánský palác větrů </a:t>
            </a:r>
            <a:r>
              <a:rPr lang="cs-CZ" sz="2000" dirty="0"/>
              <a:t>(přes 900 zdobených mřížovaných oken)</a:t>
            </a:r>
          </a:p>
          <a:p>
            <a:r>
              <a:rPr lang="cs-CZ" sz="2000" dirty="0"/>
              <a:t>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u="sng" dirty="0" err="1">
                <a:solidFill>
                  <a:srgbClr val="C00000"/>
                </a:solidFill>
              </a:rPr>
              <a:t>Váránasí</a:t>
            </a:r>
            <a:r>
              <a:rPr lang="cs-CZ" sz="2000" dirty="0">
                <a:solidFill>
                  <a:srgbClr val="C00000"/>
                </a:solidFill>
              </a:rPr>
              <a:t> </a:t>
            </a:r>
            <a:r>
              <a:rPr lang="cs-CZ" sz="2000" dirty="0"/>
              <a:t>– posvátné město hinduistů, nejposvátnější řeka Ganga,  příbytek jednoho z hlavních bohů – Šivy</a:t>
            </a:r>
          </a:p>
          <a:p>
            <a:r>
              <a:rPr lang="cs-CZ" sz="20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17317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Indie – turistické cíle </a:t>
            </a:r>
            <a:endParaRPr lang="en-GB" dirty="0"/>
          </a:p>
        </p:txBody>
      </p:sp>
      <p:sp>
        <p:nvSpPr>
          <p:cNvPr id="4" name="Obdélník 2"/>
          <p:cNvSpPr/>
          <p:nvPr/>
        </p:nvSpPr>
        <p:spPr>
          <a:xfrm>
            <a:off x="0" y="915566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dirty="0" smtClean="0"/>
              <a:t>Posvátné </a:t>
            </a:r>
            <a:r>
              <a:rPr lang="cs-CZ" sz="2000" dirty="0"/>
              <a:t>gháty</a:t>
            </a:r>
            <a:r>
              <a:rPr lang="cs-CZ" sz="2000" b="1" dirty="0"/>
              <a:t> </a:t>
            </a:r>
            <a:r>
              <a:rPr lang="cs-CZ" sz="2000" dirty="0"/>
              <a:t>–  schodiště k posvátným řekám a jezerům – meditace, jóga, obřady a  pohřební ceremonie </a:t>
            </a:r>
          </a:p>
          <a:p>
            <a:endParaRPr lang="cs-CZ" sz="2000" b="1" u="sng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u="sng" dirty="0" err="1">
                <a:solidFill>
                  <a:srgbClr val="C00000"/>
                </a:solidFill>
              </a:rPr>
              <a:t>Puškar</a:t>
            </a:r>
            <a:r>
              <a:rPr lang="cs-CZ" sz="2000" dirty="0"/>
              <a:t> – hind. poutní město okolo posvátného jezera </a:t>
            </a:r>
            <a:r>
              <a:rPr lang="cs-CZ" sz="2000" dirty="0" err="1"/>
              <a:t>Puškar</a:t>
            </a:r>
            <a:r>
              <a:rPr lang="cs-CZ" sz="2000" dirty="0"/>
              <a:t>, okolo 400 chrámů </a:t>
            </a:r>
            <a:endParaRPr lang="cs-CZ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000" b="1" u="sng" dirty="0" err="1">
                <a:solidFill>
                  <a:srgbClr val="C00000"/>
                </a:solidFill>
              </a:rPr>
              <a:t>Goa</a:t>
            </a:r>
            <a:r>
              <a:rPr lang="cs-CZ" sz="2000" dirty="0"/>
              <a:t> – UNESCO, bývalé portugalské město, 1 kolonie Portugalců v Asii, 16 – 17 stol.,</a:t>
            </a:r>
          </a:p>
          <a:p>
            <a:r>
              <a:rPr lang="cs-CZ" sz="2000" dirty="0"/>
              <a:t>            Křesťanské kostely, v okolí vyhlášené písečné pláže</a:t>
            </a:r>
          </a:p>
        </p:txBody>
      </p:sp>
    </p:spTree>
    <p:extLst>
      <p:ext uri="{BB962C8B-B14F-4D97-AF65-F5344CB8AC3E}">
        <p14:creationId xmlns:p14="http://schemas.microsoft.com/office/powerpoint/2010/main" val="210718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4195</TotalTime>
  <Words>1140</Words>
  <Application>Microsoft Office PowerPoint</Application>
  <PresentationFormat>Předvádění na obrazovce (16:9)</PresentationFormat>
  <Paragraphs>385</Paragraphs>
  <Slides>40</Slides>
  <Notes>39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5" baseType="lpstr">
      <vt:lpstr>Arial</vt:lpstr>
      <vt:lpstr>Calibri</vt:lpstr>
      <vt:lpstr>Times New Roman</vt:lpstr>
      <vt:lpstr>Wingdings</vt:lpstr>
      <vt:lpstr>SLU</vt:lpstr>
      <vt:lpstr>Název prezentace</vt:lpstr>
      <vt:lpstr>Regionalizace cestovního ruchu   Jihovýchodní a východní Asie</vt:lpstr>
      <vt:lpstr>Jižní Asie</vt:lpstr>
      <vt:lpstr>Indie</vt:lpstr>
      <vt:lpstr>Indie </vt:lpstr>
      <vt:lpstr>Indie </vt:lpstr>
      <vt:lpstr>Indie </vt:lpstr>
      <vt:lpstr>Indie – turistické cíle </vt:lpstr>
      <vt:lpstr>Indie – turistické cíle </vt:lpstr>
      <vt:lpstr>Indie – turistické cíle </vt:lpstr>
      <vt:lpstr>Indie – turistické cíle </vt:lpstr>
      <vt:lpstr>Nepál</vt:lpstr>
      <vt:lpstr>Nepál – cestovní ruch</vt:lpstr>
      <vt:lpstr>Srí Lanka</vt:lpstr>
      <vt:lpstr>Maledivy</vt:lpstr>
      <vt:lpstr>Jihovýchodní Asie</vt:lpstr>
      <vt:lpstr>Jihovýchodní Asie</vt:lpstr>
      <vt:lpstr>Thajsko</vt:lpstr>
      <vt:lpstr>Thajsko – cestovní ruch</vt:lpstr>
      <vt:lpstr>Thajsko – cestovní ruch</vt:lpstr>
      <vt:lpstr>Čína</vt:lpstr>
      <vt:lpstr>Čína</vt:lpstr>
      <vt:lpstr>Čína – klíčové památky</vt:lpstr>
      <vt:lpstr>Čína – klíčové památky</vt:lpstr>
      <vt:lpstr>Čína – klíčové památky v okolí Pekingu</vt:lpstr>
      <vt:lpstr>Čína – klíčové památky v okolí Pekingu</vt:lpstr>
      <vt:lpstr>Čína – jiné destinace</vt:lpstr>
      <vt:lpstr>Čína – jiné destinace</vt:lpstr>
      <vt:lpstr>Čína – autonomní oblasti</vt:lpstr>
      <vt:lpstr>Čína – autonomní oblasti</vt:lpstr>
      <vt:lpstr>Čína – autonomní oblasti</vt:lpstr>
      <vt:lpstr>Japonsko</vt:lpstr>
      <vt:lpstr>Japonsko – královská města</vt:lpstr>
      <vt:lpstr>Japonsko – královská města</vt:lpstr>
      <vt:lpstr>Japonsko – královská města</vt:lpstr>
      <vt:lpstr>Japonsko – královská města</vt:lpstr>
      <vt:lpstr>Japonsko – jiné destinace</vt:lpstr>
      <vt:lpstr>Japonsko – jiné destinace</vt:lpstr>
      <vt:lpstr>Použitá literatura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kajzar</cp:lastModifiedBy>
  <cp:revision>250</cp:revision>
  <dcterms:created xsi:type="dcterms:W3CDTF">2016-07-06T15:42:34Z</dcterms:created>
  <dcterms:modified xsi:type="dcterms:W3CDTF">2018-03-28T14:46:35Z</dcterms:modified>
</cp:coreProperties>
</file>