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636" r:id="rId2"/>
    <p:sldId id="514" r:id="rId3"/>
    <p:sldId id="601" r:id="rId4"/>
    <p:sldId id="602" r:id="rId5"/>
    <p:sldId id="603" r:id="rId6"/>
    <p:sldId id="604" r:id="rId7"/>
    <p:sldId id="605" r:id="rId8"/>
    <p:sldId id="606" r:id="rId9"/>
    <p:sldId id="607" r:id="rId10"/>
    <p:sldId id="608" r:id="rId11"/>
    <p:sldId id="609" r:id="rId12"/>
    <p:sldId id="610" r:id="rId13"/>
    <p:sldId id="611" r:id="rId14"/>
    <p:sldId id="612" r:id="rId15"/>
    <p:sldId id="613" r:id="rId16"/>
    <p:sldId id="614" r:id="rId17"/>
    <p:sldId id="615" r:id="rId18"/>
    <p:sldId id="616" r:id="rId19"/>
    <p:sldId id="617" r:id="rId20"/>
    <p:sldId id="618" r:id="rId21"/>
    <p:sldId id="619" r:id="rId22"/>
    <p:sldId id="620" r:id="rId23"/>
    <p:sldId id="621" r:id="rId24"/>
    <p:sldId id="622" r:id="rId25"/>
    <p:sldId id="623" r:id="rId26"/>
    <p:sldId id="624" r:id="rId27"/>
    <p:sldId id="637" r:id="rId28"/>
    <p:sldId id="625" r:id="rId29"/>
    <p:sldId id="626" r:id="rId30"/>
    <p:sldId id="627" r:id="rId31"/>
    <p:sldId id="628" r:id="rId32"/>
    <p:sldId id="629" r:id="rId33"/>
    <p:sldId id="630" r:id="rId34"/>
    <p:sldId id="631" r:id="rId35"/>
    <p:sldId id="632" r:id="rId36"/>
    <p:sldId id="633" r:id="rId37"/>
    <p:sldId id="634" r:id="rId38"/>
    <p:sldId id="635" r:id="rId39"/>
    <p:sldId id="480" r:id="rId40"/>
    <p:sldId id="293" r:id="rId4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6" d="100"/>
          <a:sy n="76" d="100"/>
        </p:scale>
        <p:origin x="123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08.12.2020</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42196380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9801590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689994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19646334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9640463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6169280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8814755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17676956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15296186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9067157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3892962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9556911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15873286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40614328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6063287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32847053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646905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2575228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14420841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387972875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4347297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6608355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342913820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400136376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219799926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44017364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217866583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381428082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127728461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37</a:t>
            </a:fld>
            <a:endParaRPr lang="cs-CZ"/>
          </a:p>
        </p:txBody>
      </p:sp>
    </p:spTree>
    <p:extLst>
      <p:ext uri="{BB962C8B-B14F-4D97-AF65-F5344CB8AC3E}">
        <p14:creationId xmlns:p14="http://schemas.microsoft.com/office/powerpoint/2010/main" val="355903950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38</a:t>
            </a:fld>
            <a:endParaRPr lang="cs-CZ"/>
          </a:p>
        </p:txBody>
      </p:sp>
    </p:spTree>
    <p:extLst>
      <p:ext uri="{BB962C8B-B14F-4D97-AF65-F5344CB8AC3E}">
        <p14:creationId xmlns:p14="http://schemas.microsoft.com/office/powerpoint/2010/main" val="27391028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39</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40</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1338838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37983676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3269684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1158696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767697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435438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a:ln w="0"/>
                <a:solidFill>
                  <a:schemeClr val="bg1"/>
                </a:solidFill>
                <a:effectLst>
                  <a:outerShdw blurRad="38100" dist="19050" dir="2700000" algn="tl" rotWithShape="0">
                    <a:schemeClr val="dk1">
                      <a:alpha val="40000"/>
                    </a:schemeClr>
                  </a:outerShdw>
                </a:effectLst>
              </a:rPr>
              <a:t>Prezentace předmětu:</a:t>
            </a:r>
          </a:p>
          <a:p>
            <a:pPr algn="ctr"/>
            <a:r>
              <a:rPr lang="cs-CZ" b="1" dirty="0">
                <a:ln w="0"/>
                <a:solidFill>
                  <a:schemeClr val="bg1"/>
                </a:solidFill>
                <a:effectLst>
                  <a:outerShdw blurRad="38100" dist="19050" dir="2700000" algn="tl" rotWithShape="0">
                    <a:schemeClr val="dk1">
                      <a:alpha val="40000"/>
                    </a:schemeClr>
                  </a:outerShdw>
                </a:effectLst>
              </a:rPr>
              <a:t>Geografie cestovního ruchu</a:t>
            </a:r>
          </a:p>
          <a:p>
            <a:pPr algn="ctr"/>
            <a:endParaRPr lang="cs-CZ" dirty="0">
              <a:ln w="0"/>
              <a:solidFill>
                <a:schemeClr val="bg1"/>
              </a:solidFill>
              <a:effectLst>
                <a:outerShdw blurRad="38100" dist="19050" dir="2700000" algn="tl" rotWithShape="0">
                  <a:schemeClr val="dk1">
                    <a:alpha val="40000"/>
                  </a:schemeClr>
                </a:outerShdw>
              </a:effectLst>
            </a:endParaRPr>
          </a:p>
          <a:p>
            <a:pPr algn="ctr"/>
            <a:r>
              <a:rPr lang="cs-CZ" dirty="0">
                <a:ln w="0"/>
                <a:solidFill>
                  <a:schemeClr val="bg1"/>
                </a:solidFill>
                <a:effectLst>
                  <a:outerShdw blurRad="38100" dist="19050" dir="2700000" algn="tl" rotWithShape="0">
                    <a:schemeClr val="dk1">
                      <a:alpha val="40000"/>
                    </a:schemeClr>
                  </a:outerShdw>
                </a:effectLst>
              </a:rPr>
              <a:t>Vyučující:</a:t>
            </a:r>
          </a:p>
          <a:p>
            <a:pPr algn="ctr"/>
            <a:r>
              <a:rPr lang="cs-CZ" b="1">
                <a:ln w="0"/>
                <a:solidFill>
                  <a:schemeClr val="bg1"/>
                </a:solidFill>
                <a:effectLst>
                  <a:outerShdw blurRad="38100" dist="19050" dir="2700000" algn="tl" rotWithShape="0">
                    <a:schemeClr val="dk1">
                      <a:alpha val="40000"/>
                    </a:schemeClr>
                  </a:outerShdw>
                </a:effectLst>
              </a:rPr>
              <a:t>Ing</a:t>
            </a:r>
            <a:r>
              <a:rPr lang="cs-CZ" b="1" dirty="0">
                <a:ln w="0"/>
                <a:solidFill>
                  <a:schemeClr val="bg1"/>
                </a:solidFill>
                <a:effectLst>
                  <a:outerShdw blurRad="38100" dist="19050" dir="2700000" algn="tl" rotWithShape="0">
                    <a:schemeClr val="dk1">
                      <a:alpha val="40000"/>
                    </a:schemeClr>
                  </a:outerShdw>
                </a:effectLst>
              </a:rPr>
              <a:t>. Patrik Kajzar, Ph.D.</a:t>
            </a: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409874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3612" y="1059582"/>
            <a:ext cx="9050108" cy="3528392"/>
          </a:xfrm>
          <a:prstGeom prst="rect">
            <a:avLst/>
          </a:prstGeom>
        </p:spPr>
        <p:txBody>
          <a:bodyPr>
            <a:noAutofit/>
          </a:bodyPr>
          <a:lstStyle/>
          <a:p>
            <a:pPr algn="just">
              <a:lnSpc>
                <a:spcPct val="80000"/>
              </a:lnSpc>
              <a:buFont typeface="Wingdings" panose="05000000000000000000" pitchFamily="2" charset="2"/>
              <a:buChar char="q"/>
            </a:pPr>
            <a:r>
              <a:rPr lang="cs-CZ" sz="2400" b="1" dirty="0"/>
              <a:t>Památkový katalog </a:t>
            </a:r>
            <a:r>
              <a:rPr lang="cs-CZ" sz="2400" dirty="0"/>
              <a:t>je nový systém evidence památek, obsahující komplexní údaje ke kulturním památkám, národním kulturním památkám, památkově chráněným územím, ochranným pásmům a nově také k dalším hodnotným objektům, jichž se zájem památkové péče dotýká. </a:t>
            </a:r>
          </a:p>
          <a:p>
            <a:pPr algn="just">
              <a:lnSpc>
                <a:spcPct val="80000"/>
              </a:lnSpc>
              <a:buFont typeface="Wingdings" panose="05000000000000000000" pitchFamily="2" charset="2"/>
              <a:buChar char="q"/>
            </a:pPr>
            <a:r>
              <a:rPr lang="cs-CZ" sz="2400" dirty="0"/>
              <a:t>Naleznete zde základní popisné informace včetně fotografie památky a odkazu na její umístění v katastrální mapě</a:t>
            </a:r>
            <a:r>
              <a:rPr lang="cs-CZ" sz="2400" b="1" dirty="0"/>
              <a:t>.</a:t>
            </a:r>
          </a:p>
          <a:p>
            <a:pPr algn="just">
              <a:lnSpc>
                <a:spcPct val="80000"/>
              </a:lnSpc>
              <a:buFont typeface="Wingdings" panose="05000000000000000000" pitchFamily="2" charset="2"/>
              <a:buChar char="q"/>
            </a:pPr>
            <a:r>
              <a:rPr lang="cs-CZ" sz="2400" dirty="0"/>
              <a:t>Postupně budou doplňovány další informace o historii objektu, slohovém určení, jeho dataci či autorovi.</a:t>
            </a:r>
          </a:p>
          <a:p>
            <a:pPr>
              <a:lnSpc>
                <a:spcPct val="80000"/>
              </a:lnSpc>
              <a:buFont typeface="Wingdings" panose="05000000000000000000" pitchFamily="2" charset="2"/>
              <a:buChar char="q"/>
            </a:pPr>
            <a:endParaRPr lang="cs-CZ" sz="2400" b="1" dirty="0"/>
          </a:p>
        </p:txBody>
      </p:sp>
      <p:sp>
        <p:nvSpPr>
          <p:cNvPr id="6" name="Nadpis 5"/>
          <p:cNvSpPr>
            <a:spLocks noGrp="1"/>
          </p:cNvSpPr>
          <p:nvPr>
            <p:ph type="title"/>
          </p:nvPr>
        </p:nvSpPr>
        <p:spPr>
          <a:xfrm>
            <a:off x="179512" y="195486"/>
            <a:ext cx="7056784" cy="507703"/>
          </a:xfrm>
        </p:spPr>
        <p:txBody>
          <a:bodyPr/>
          <a:lstStyle/>
          <a:p>
            <a:r>
              <a:rPr lang="cs-CZ" sz="2800" dirty="0"/>
              <a:t>Památkový katalog</a:t>
            </a:r>
            <a:br>
              <a:rPr lang="cs-CZ" sz="2800" dirty="0"/>
            </a:br>
            <a:endParaRPr lang="cs-CZ" sz="2800" dirty="0"/>
          </a:p>
        </p:txBody>
      </p:sp>
    </p:spTree>
    <p:extLst>
      <p:ext uri="{BB962C8B-B14F-4D97-AF65-F5344CB8AC3E}">
        <p14:creationId xmlns:p14="http://schemas.microsoft.com/office/powerpoint/2010/main" val="1537068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3612" y="1059582"/>
            <a:ext cx="9050108" cy="3528392"/>
          </a:xfrm>
          <a:prstGeom prst="rect">
            <a:avLst/>
          </a:prstGeom>
        </p:spPr>
        <p:txBody>
          <a:bodyPr>
            <a:noAutofit/>
          </a:bodyPr>
          <a:lstStyle/>
          <a:p>
            <a:pPr>
              <a:lnSpc>
                <a:spcPct val="80000"/>
              </a:lnSpc>
              <a:buFont typeface="Wingdings" panose="05000000000000000000" pitchFamily="2" charset="2"/>
              <a:buChar char="q"/>
            </a:pPr>
            <a:r>
              <a:rPr lang="cs-CZ" sz="2400" b="1" dirty="0"/>
              <a:t>Movitá a nemovitá věc, </a:t>
            </a:r>
            <a:r>
              <a:rPr lang="cs-CZ" sz="2400" dirty="0"/>
              <a:t>která je za kulturní památku prohlášena ministerstvem kultury.</a:t>
            </a:r>
          </a:p>
          <a:p>
            <a:pPr>
              <a:lnSpc>
                <a:spcPct val="80000"/>
              </a:lnSpc>
              <a:buFont typeface="Wingdings" panose="05000000000000000000" pitchFamily="2" charset="2"/>
              <a:buChar char="q"/>
            </a:pPr>
            <a:r>
              <a:rPr lang="cs-CZ" sz="2400" dirty="0"/>
              <a:t>Významné doklady historického vývoje, životního způsobu a prostředí od nejstarších dob do současnosti, jako projevy tvůrčích schopností a práce člověka pro hodnoty historické, umělecké, vědecké a technické.</a:t>
            </a:r>
          </a:p>
          <a:p>
            <a:pPr>
              <a:lnSpc>
                <a:spcPct val="80000"/>
              </a:lnSpc>
              <a:buFont typeface="Wingdings" panose="05000000000000000000" pitchFamily="2" charset="2"/>
              <a:buChar char="q"/>
            </a:pPr>
            <a:r>
              <a:rPr lang="cs-CZ" sz="2400" dirty="0"/>
              <a:t>Přímý vztah k významným osobnostem a historickým událostem.</a:t>
            </a:r>
          </a:p>
          <a:p>
            <a:pPr>
              <a:lnSpc>
                <a:spcPct val="80000"/>
              </a:lnSpc>
              <a:buFont typeface="Wingdings" panose="05000000000000000000" pitchFamily="2" charset="2"/>
              <a:buChar char="q"/>
            </a:pPr>
            <a:endParaRPr lang="cs-CZ" sz="2400" b="1" dirty="0"/>
          </a:p>
        </p:txBody>
      </p:sp>
      <p:sp>
        <p:nvSpPr>
          <p:cNvPr id="6" name="Nadpis 5"/>
          <p:cNvSpPr>
            <a:spLocks noGrp="1"/>
          </p:cNvSpPr>
          <p:nvPr>
            <p:ph type="title"/>
          </p:nvPr>
        </p:nvSpPr>
        <p:spPr>
          <a:xfrm>
            <a:off x="179512" y="195486"/>
            <a:ext cx="7056784" cy="507703"/>
          </a:xfrm>
        </p:spPr>
        <p:txBody>
          <a:bodyPr/>
          <a:lstStyle/>
          <a:p>
            <a:r>
              <a:rPr lang="cs-CZ" sz="2800" dirty="0"/>
              <a:t>Kulturní památka</a:t>
            </a:r>
            <a:br>
              <a:rPr lang="cs-CZ" sz="2800" dirty="0"/>
            </a:br>
            <a:endParaRPr lang="cs-CZ" sz="2800" dirty="0"/>
          </a:p>
        </p:txBody>
      </p:sp>
    </p:spTree>
    <p:extLst>
      <p:ext uri="{BB962C8B-B14F-4D97-AF65-F5344CB8AC3E}">
        <p14:creationId xmlns:p14="http://schemas.microsoft.com/office/powerpoint/2010/main" val="4269204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3612" y="1059582"/>
            <a:ext cx="9050108" cy="3528392"/>
          </a:xfrm>
          <a:prstGeom prst="rect">
            <a:avLst/>
          </a:prstGeom>
        </p:spPr>
        <p:txBody>
          <a:bodyPr>
            <a:noAutofit/>
          </a:bodyPr>
          <a:lstStyle/>
          <a:p>
            <a:pPr algn="just">
              <a:lnSpc>
                <a:spcPct val="80000"/>
              </a:lnSpc>
              <a:buFont typeface="Wingdings" panose="05000000000000000000" pitchFamily="2" charset="2"/>
              <a:buChar char="q"/>
            </a:pPr>
            <a:r>
              <a:rPr lang="cs-CZ" sz="2000" b="1" dirty="0"/>
              <a:t>Movitá a nemovitá věc, </a:t>
            </a:r>
            <a:r>
              <a:rPr lang="cs-CZ" sz="2000" dirty="0"/>
              <a:t>která je za kulturní památku prohlášena ministerstvem kultury.</a:t>
            </a:r>
          </a:p>
          <a:p>
            <a:pPr algn="just">
              <a:lnSpc>
                <a:spcPct val="80000"/>
              </a:lnSpc>
              <a:buFont typeface="Wingdings" panose="05000000000000000000" pitchFamily="2" charset="2"/>
              <a:buChar char="q"/>
            </a:pPr>
            <a:r>
              <a:rPr lang="cs-CZ" sz="2000" b="1" dirty="0"/>
              <a:t>Movité: </a:t>
            </a:r>
            <a:r>
              <a:rPr lang="cs-CZ" sz="2000" dirty="0"/>
              <a:t>díla starého malířství, sochařství a uměleckých řemesel, tvůrčí soubory vybavení především na hradech, v zámcích a církevních stavbách, předměty venkovské hmotné kultury, historické knihovny, strojní zařízení ve starých továrnách…</a:t>
            </a:r>
          </a:p>
          <a:p>
            <a:pPr algn="just">
              <a:lnSpc>
                <a:spcPct val="80000"/>
              </a:lnSpc>
              <a:buFont typeface="Wingdings" panose="05000000000000000000" pitchFamily="2" charset="2"/>
              <a:buChar char="q"/>
            </a:pPr>
            <a:r>
              <a:rPr lang="cs-CZ" sz="2000" b="1" dirty="0"/>
              <a:t>Nemovité: </a:t>
            </a:r>
            <a:r>
              <a:rPr lang="cs-CZ" sz="2000" dirty="0"/>
              <a:t>hrady a jejich zříceniny, zámky, tvrze, kostely, kláštery, kapličky, stavby lidové architektury a zemědělské usedlosti, městské obytné domy a paláce, radnice, městská opevnění a jejich dochované části (hradby a brány), staré továrny, historické zahrady a parky, pozemky s významnými archeologickými nálezy</a:t>
            </a:r>
          </a:p>
          <a:p>
            <a:pPr algn="just">
              <a:lnSpc>
                <a:spcPct val="80000"/>
              </a:lnSpc>
              <a:buFont typeface="Wingdings" panose="05000000000000000000" pitchFamily="2" charset="2"/>
              <a:buChar char="q"/>
            </a:pPr>
            <a:r>
              <a:rPr lang="cs-CZ" sz="2000" dirty="0"/>
              <a:t>Významné doklady historického vývoje, životního způsobu a prostředí od nejstarších dob do současnosti, jako projevy tvůrčích schopností a práce člověka pro hodnoty historické, umělecké, vědecké a technické.</a:t>
            </a:r>
          </a:p>
          <a:p>
            <a:pPr algn="just">
              <a:lnSpc>
                <a:spcPct val="80000"/>
              </a:lnSpc>
              <a:buFont typeface="Wingdings" panose="05000000000000000000" pitchFamily="2" charset="2"/>
              <a:buChar char="q"/>
            </a:pPr>
            <a:r>
              <a:rPr lang="cs-CZ" sz="2000" dirty="0"/>
              <a:t>Přímý vztah k významným osobnostem a historickým událostem.</a:t>
            </a:r>
          </a:p>
          <a:p>
            <a:pPr>
              <a:lnSpc>
                <a:spcPct val="80000"/>
              </a:lnSpc>
              <a:buFont typeface="Wingdings" panose="05000000000000000000" pitchFamily="2" charset="2"/>
              <a:buChar char="q"/>
            </a:pPr>
            <a:endParaRPr lang="cs-CZ" sz="2000" b="1" dirty="0"/>
          </a:p>
        </p:txBody>
      </p:sp>
      <p:sp>
        <p:nvSpPr>
          <p:cNvPr id="6" name="Nadpis 5"/>
          <p:cNvSpPr>
            <a:spLocks noGrp="1"/>
          </p:cNvSpPr>
          <p:nvPr>
            <p:ph type="title"/>
          </p:nvPr>
        </p:nvSpPr>
        <p:spPr>
          <a:xfrm>
            <a:off x="179512" y="195486"/>
            <a:ext cx="7056784" cy="507703"/>
          </a:xfrm>
        </p:spPr>
        <p:txBody>
          <a:bodyPr/>
          <a:lstStyle/>
          <a:p>
            <a:r>
              <a:rPr lang="cs-CZ" sz="2800" dirty="0"/>
              <a:t>Kulturní památka</a:t>
            </a:r>
            <a:br>
              <a:rPr lang="cs-CZ" sz="2800" dirty="0"/>
            </a:br>
            <a:endParaRPr lang="cs-CZ" sz="2800" dirty="0"/>
          </a:p>
        </p:txBody>
      </p:sp>
    </p:spTree>
    <p:extLst>
      <p:ext uri="{BB962C8B-B14F-4D97-AF65-F5344CB8AC3E}">
        <p14:creationId xmlns:p14="http://schemas.microsoft.com/office/powerpoint/2010/main" val="2278517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3612" y="1059582"/>
            <a:ext cx="9050108" cy="3528392"/>
          </a:xfrm>
          <a:prstGeom prst="rect">
            <a:avLst/>
          </a:prstGeom>
        </p:spPr>
        <p:txBody>
          <a:bodyPr>
            <a:noAutofit/>
          </a:bodyPr>
          <a:lstStyle/>
          <a:p>
            <a:pPr algn="just">
              <a:lnSpc>
                <a:spcPct val="80000"/>
              </a:lnSpc>
              <a:buFont typeface="Wingdings" panose="05000000000000000000" pitchFamily="2" charset="2"/>
              <a:buChar char="q"/>
            </a:pPr>
            <a:r>
              <a:rPr lang="cs-CZ" sz="1800" b="1" dirty="0"/>
              <a:t>KP, které tvoří nejvýznamnější součást kulturního bohatství národa</a:t>
            </a:r>
          </a:p>
          <a:p>
            <a:pPr algn="just">
              <a:lnSpc>
                <a:spcPct val="80000"/>
              </a:lnSpc>
              <a:buFont typeface="Wingdings" panose="05000000000000000000" pitchFamily="2" charset="2"/>
              <a:buChar char="q"/>
            </a:pPr>
            <a:r>
              <a:rPr lang="cs-CZ" sz="1800" dirty="0"/>
              <a:t>Např. slovanské hradiště Slavníkovců Libice na Nymbursku, hrad Karlštejn, zámek Kroměříž s Květnou a Podzámeckou zahradou, vila </a:t>
            </a:r>
            <a:r>
              <a:rPr lang="cs-CZ" sz="1800" dirty="0" err="1"/>
              <a:t>Tugendhat</a:t>
            </a:r>
            <a:r>
              <a:rPr lang="cs-CZ" sz="1800" dirty="0"/>
              <a:t> v Brně, kostel sv. Bartoloměje v Kolíně nebo horský hotel a televizní vysílač Ještěd u Liberce či hřebčín v Kladrubech nad Labem. Movité národní kulturní památky zahrnují především signifikantní doklady české státnosti a doklady historického vývoje národa a jeho vyspělosti na půdě umění a techniky. Především lze uvést korunovační klenoty, vybraný mobiliář z fondu Pražského hradu ze souboru Svatovítského fondu, pokladu chrámu sv. Víta apod.</a:t>
            </a:r>
          </a:p>
          <a:p>
            <a:pPr algn="just">
              <a:lnSpc>
                <a:spcPct val="80000"/>
              </a:lnSpc>
              <a:buFont typeface="Wingdings" panose="05000000000000000000" pitchFamily="2" charset="2"/>
              <a:buChar char="q"/>
            </a:pPr>
            <a:r>
              <a:rPr lang="cs-CZ" sz="1800" b="1" dirty="0"/>
              <a:t>Prohlášení věci za NKP</a:t>
            </a:r>
          </a:p>
          <a:p>
            <a:pPr algn="just">
              <a:lnSpc>
                <a:spcPct val="80000"/>
              </a:lnSpc>
              <a:buFont typeface="Wingdings" panose="05000000000000000000" pitchFamily="2" charset="2"/>
              <a:buChar char="ü"/>
            </a:pPr>
            <a:r>
              <a:rPr lang="cs-CZ" sz="1800" dirty="0"/>
              <a:t>Nařízením vlády,</a:t>
            </a:r>
          </a:p>
          <a:p>
            <a:pPr algn="just">
              <a:lnSpc>
                <a:spcPct val="80000"/>
              </a:lnSpc>
              <a:buFont typeface="Wingdings" panose="05000000000000000000" pitchFamily="2" charset="2"/>
              <a:buChar char="ü"/>
            </a:pPr>
            <a:r>
              <a:rPr lang="cs-CZ" sz="1800" dirty="0"/>
              <a:t>Publikace ve Sbírce zákonů,</a:t>
            </a:r>
          </a:p>
          <a:p>
            <a:pPr algn="just">
              <a:lnSpc>
                <a:spcPct val="80000"/>
              </a:lnSpc>
              <a:buFont typeface="Wingdings" panose="05000000000000000000" pitchFamily="2" charset="2"/>
              <a:buChar char="ü"/>
            </a:pPr>
            <a:r>
              <a:rPr lang="cs-CZ" sz="1800" dirty="0"/>
              <a:t>Vláda může stanovit podmínky jejich ochrany.</a:t>
            </a:r>
          </a:p>
          <a:p>
            <a:pPr algn="just">
              <a:lnSpc>
                <a:spcPct val="80000"/>
              </a:lnSpc>
              <a:buFont typeface="Wingdings" panose="05000000000000000000" pitchFamily="2" charset="2"/>
              <a:buChar char="q"/>
            </a:pPr>
            <a:r>
              <a:rPr lang="cs-CZ" sz="1800" dirty="0"/>
              <a:t>K 1. červenci 2017 bylo v České republice prohlášeno </a:t>
            </a:r>
            <a:r>
              <a:rPr lang="cs-CZ" sz="1800" b="1" dirty="0"/>
              <a:t>více  než tři sta nemovitých národních kulturních památek, Jejich seznam je zveřejněn na stránkách Národního památkového ústavu.</a:t>
            </a:r>
          </a:p>
          <a:p>
            <a:pPr algn="just">
              <a:lnSpc>
                <a:spcPct val="80000"/>
              </a:lnSpc>
              <a:buFont typeface="Wingdings" panose="05000000000000000000" pitchFamily="2" charset="2"/>
              <a:buChar char="q"/>
            </a:pPr>
            <a:endParaRPr lang="cs-CZ" sz="2400" dirty="0"/>
          </a:p>
          <a:p>
            <a:pPr>
              <a:lnSpc>
                <a:spcPct val="80000"/>
              </a:lnSpc>
              <a:buFont typeface="Wingdings" panose="05000000000000000000" pitchFamily="2" charset="2"/>
              <a:buChar char="q"/>
            </a:pPr>
            <a:endParaRPr lang="cs-CZ" sz="2000" b="1" dirty="0"/>
          </a:p>
        </p:txBody>
      </p:sp>
      <p:sp>
        <p:nvSpPr>
          <p:cNvPr id="6" name="Nadpis 5"/>
          <p:cNvSpPr>
            <a:spLocks noGrp="1"/>
          </p:cNvSpPr>
          <p:nvPr>
            <p:ph type="title"/>
          </p:nvPr>
        </p:nvSpPr>
        <p:spPr>
          <a:xfrm>
            <a:off x="179512" y="195486"/>
            <a:ext cx="7056784" cy="507703"/>
          </a:xfrm>
        </p:spPr>
        <p:txBody>
          <a:bodyPr/>
          <a:lstStyle/>
          <a:p>
            <a:r>
              <a:rPr lang="cs-CZ" sz="2800" dirty="0"/>
              <a:t>Národní kulturní památka</a:t>
            </a:r>
            <a:br>
              <a:rPr lang="cs-CZ" sz="2800" dirty="0"/>
            </a:br>
            <a:endParaRPr lang="cs-CZ" sz="2800" dirty="0"/>
          </a:p>
        </p:txBody>
      </p:sp>
    </p:spTree>
    <p:extLst>
      <p:ext uri="{BB962C8B-B14F-4D97-AF65-F5344CB8AC3E}">
        <p14:creationId xmlns:p14="http://schemas.microsoft.com/office/powerpoint/2010/main" val="2210875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3612" y="1059582"/>
            <a:ext cx="9050108" cy="3528392"/>
          </a:xfrm>
          <a:prstGeom prst="rect">
            <a:avLst/>
          </a:prstGeom>
        </p:spPr>
        <p:txBody>
          <a:bodyPr>
            <a:noAutofit/>
          </a:bodyPr>
          <a:lstStyle/>
          <a:p>
            <a:pPr algn="just">
              <a:lnSpc>
                <a:spcPct val="80000"/>
              </a:lnSpc>
              <a:buFont typeface="Wingdings" panose="05000000000000000000" pitchFamily="2" charset="2"/>
              <a:buChar char="q"/>
            </a:pPr>
            <a:r>
              <a:rPr lang="cs-CZ" sz="2000" dirty="0"/>
              <a:t>Území, jejichž charakter a prostředí určuje soubor nemovitých KP či archeologických nálezů.</a:t>
            </a:r>
          </a:p>
          <a:p>
            <a:pPr algn="just">
              <a:lnSpc>
                <a:spcPct val="80000"/>
              </a:lnSpc>
              <a:buFont typeface="Wingdings" panose="05000000000000000000" pitchFamily="2" charset="2"/>
              <a:buChar char="q"/>
            </a:pPr>
            <a:r>
              <a:rPr lang="cs-CZ" sz="2000" dirty="0"/>
              <a:t>Vláda je jako celek může nařízením prohlásit za památkovou rezervaci.</a:t>
            </a:r>
          </a:p>
          <a:p>
            <a:pPr algn="just">
              <a:lnSpc>
                <a:spcPct val="80000"/>
              </a:lnSpc>
              <a:buFont typeface="Wingdings" panose="05000000000000000000" pitchFamily="2" charset="2"/>
              <a:buChar char="q"/>
            </a:pPr>
            <a:r>
              <a:rPr lang="cs-CZ" sz="2000" dirty="0"/>
              <a:t>Památková rezervace je v České republice památkově chráněné území vyhlašované nařízením vlády. </a:t>
            </a:r>
          </a:p>
          <a:p>
            <a:pPr algn="just">
              <a:lnSpc>
                <a:spcPct val="80000"/>
              </a:lnSpc>
              <a:buFont typeface="Wingdings" panose="05000000000000000000" pitchFamily="2" charset="2"/>
              <a:buChar char="q"/>
            </a:pPr>
            <a:r>
              <a:rPr lang="cs-CZ" sz="2000" dirty="0"/>
              <a:t>Jde tedy o vyšší typ ochrany než památková zóna, která je vyhlašována vyhláškou ministerstva kultury. </a:t>
            </a:r>
          </a:p>
          <a:p>
            <a:pPr algn="just">
              <a:lnSpc>
                <a:spcPct val="80000"/>
              </a:lnSpc>
              <a:buFont typeface="Wingdings" panose="05000000000000000000" pitchFamily="2" charset="2"/>
              <a:buChar char="q"/>
            </a:pPr>
            <a:r>
              <a:rPr lang="cs-CZ" sz="2000" dirty="0"/>
              <a:t>Nad rámec zákona jsou v České republice rozlišovány tři hlavní typy památkových rezervací – </a:t>
            </a:r>
            <a:r>
              <a:rPr lang="cs-CZ" sz="2000" b="1" dirty="0"/>
              <a:t>městská památková rezervace, vesnická památková rezervace, archeologická památková rezervace</a:t>
            </a:r>
            <a:r>
              <a:rPr lang="cs-CZ" sz="2000" dirty="0"/>
              <a:t> – nebo může být památková rezervace do těchto typů nezařazená.</a:t>
            </a:r>
          </a:p>
          <a:p>
            <a:pPr algn="just">
              <a:lnSpc>
                <a:spcPct val="80000"/>
              </a:lnSpc>
              <a:buFont typeface="Wingdings" panose="05000000000000000000" pitchFamily="2" charset="2"/>
              <a:buChar char="q"/>
            </a:pPr>
            <a:endParaRPr lang="cs-CZ" sz="2000" dirty="0"/>
          </a:p>
          <a:p>
            <a:pPr algn="just">
              <a:lnSpc>
                <a:spcPct val="80000"/>
              </a:lnSpc>
              <a:buFont typeface="Wingdings" panose="05000000000000000000" pitchFamily="2" charset="2"/>
              <a:buChar char="q"/>
            </a:pPr>
            <a:endParaRPr lang="cs-CZ" sz="2400" dirty="0"/>
          </a:p>
          <a:p>
            <a:pPr>
              <a:lnSpc>
                <a:spcPct val="80000"/>
              </a:lnSpc>
              <a:buFont typeface="Wingdings" panose="05000000000000000000" pitchFamily="2" charset="2"/>
              <a:buChar char="q"/>
            </a:pPr>
            <a:endParaRPr lang="cs-CZ" sz="2000" b="1" dirty="0"/>
          </a:p>
        </p:txBody>
      </p:sp>
      <p:sp>
        <p:nvSpPr>
          <p:cNvPr id="6" name="Nadpis 5"/>
          <p:cNvSpPr>
            <a:spLocks noGrp="1"/>
          </p:cNvSpPr>
          <p:nvPr>
            <p:ph type="title"/>
          </p:nvPr>
        </p:nvSpPr>
        <p:spPr>
          <a:xfrm>
            <a:off x="179512" y="195486"/>
            <a:ext cx="7056784" cy="507703"/>
          </a:xfrm>
        </p:spPr>
        <p:txBody>
          <a:bodyPr/>
          <a:lstStyle/>
          <a:p>
            <a:r>
              <a:rPr lang="cs-CZ" sz="2800" dirty="0"/>
              <a:t>Památková rezervace a zóny </a:t>
            </a:r>
            <a:br>
              <a:rPr lang="cs-CZ" sz="2800" dirty="0"/>
            </a:br>
            <a:endParaRPr lang="cs-CZ" sz="2800" dirty="0"/>
          </a:p>
        </p:txBody>
      </p:sp>
    </p:spTree>
    <p:extLst>
      <p:ext uri="{BB962C8B-B14F-4D97-AF65-F5344CB8AC3E}">
        <p14:creationId xmlns:p14="http://schemas.microsoft.com/office/powerpoint/2010/main" val="13036389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3612" y="1059582"/>
            <a:ext cx="9050108" cy="3528392"/>
          </a:xfrm>
          <a:prstGeom prst="rect">
            <a:avLst/>
          </a:prstGeom>
        </p:spPr>
        <p:txBody>
          <a:bodyPr>
            <a:noAutofit/>
          </a:bodyPr>
          <a:lstStyle/>
          <a:p>
            <a:pPr algn="just">
              <a:lnSpc>
                <a:spcPct val="80000"/>
              </a:lnSpc>
              <a:buFont typeface="Wingdings" panose="05000000000000000000" pitchFamily="2" charset="2"/>
              <a:buChar char="q"/>
            </a:pPr>
            <a:endParaRPr lang="cs-CZ" sz="2000" dirty="0"/>
          </a:p>
          <a:p>
            <a:pPr algn="just">
              <a:lnSpc>
                <a:spcPct val="80000"/>
              </a:lnSpc>
              <a:buFont typeface="Wingdings" panose="05000000000000000000" pitchFamily="2" charset="2"/>
              <a:buChar char="q"/>
            </a:pPr>
            <a:endParaRPr lang="cs-CZ" sz="2400" dirty="0"/>
          </a:p>
          <a:p>
            <a:pPr>
              <a:lnSpc>
                <a:spcPct val="80000"/>
              </a:lnSpc>
              <a:buFont typeface="Wingdings" panose="05000000000000000000" pitchFamily="2" charset="2"/>
              <a:buChar char="q"/>
            </a:pPr>
            <a:endParaRPr lang="cs-CZ" sz="2000" b="1" dirty="0"/>
          </a:p>
        </p:txBody>
      </p:sp>
      <p:sp>
        <p:nvSpPr>
          <p:cNvPr id="6" name="Nadpis 5"/>
          <p:cNvSpPr>
            <a:spLocks noGrp="1"/>
          </p:cNvSpPr>
          <p:nvPr>
            <p:ph type="title"/>
          </p:nvPr>
        </p:nvSpPr>
        <p:spPr>
          <a:xfrm>
            <a:off x="179512" y="195486"/>
            <a:ext cx="7056784" cy="507703"/>
          </a:xfrm>
        </p:spPr>
        <p:txBody>
          <a:bodyPr/>
          <a:lstStyle/>
          <a:p>
            <a:r>
              <a:rPr lang="cs-CZ" sz="2800" dirty="0"/>
              <a:t>Památková rezervace a zóny </a:t>
            </a:r>
            <a:br>
              <a:rPr lang="cs-CZ" sz="2800" dirty="0"/>
            </a:br>
            <a:endParaRPr lang="cs-CZ" sz="2800" dirty="0"/>
          </a:p>
        </p:txBody>
      </p:sp>
      <p:sp>
        <p:nvSpPr>
          <p:cNvPr id="2" name="Obdélník 1"/>
          <p:cNvSpPr/>
          <p:nvPr/>
        </p:nvSpPr>
        <p:spPr>
          <a:xfrm>
            <a:off x="0" y="1140589"/>
            <a:ext cx="9036496" cy="3416320"/>
          </a:xfrm>
          <a:prstGeom prst="rect">
            <a:avLst/>
          </a:prstGeom>
        </p:spPr>
        <p:txBody>
          <a:bodyPr wrap="square">
            <a:spAutoFit/>
          </a:bodyPr>
          <a:lstStyle/>
          <a:p>
            <a:pPr marL="285750" indent="-285750" algn="just">
              <a:buFont typeface="Wingdings" panose="05000000000000000000" pitchFamily="2" charset="2"/>
              <a:buChar char="q"/>
            </a:pPr>
            <a:r>
              <a:rPr lang="cs-CZ" b="1" dirty="0"/>
              <a:t>Městská památková rezervace </a:t>
            </a:r>
            <a:r>
              <a:rPr lang="cs-CZ" dirty="0"/>
              <a:t>je vybraná část historického jádra města s dochovanými budovami (nebo jejich soubory) a městskou infrastrukturou (kašnami, sochami apod.) bez výrazněji rušivých stavebních zásahů z nové doby, jež je proto na základě podrobného uměleckohistorického průzkumu vhodné chránit. </a:t>
            </a:r>
          </a:p>
          <a:p>
            <a:pPr marL="285750" indent="-285750" algn="just">
              <a:buFont typeface="Wingdings" panose="05000000000000000000" pitchFamily="2" charset="2"/>
              <a:buChar char="q"/>
            </a:pPr>
            <a:r>
              <a:rPr lang="cs-CZ" dirty="0"/>
              <a:t>Chráněny jsou nejen jednotlivé stavby, ale i historický půdorys, urbanistická struktura, panorama apod.</a:t>
            </a:r>
          </a:p>
          <a:p>
            <a:pPr marL="285750" indent="-285750" algn="just">
              <a:buFont typeface="Wingdings" panose="05000000000000000000" pitchFamily="2" charset="2"/>
              <a:buChar char="q"/>
            </a:pPr>
            <a:r>
              <a:rPr lang="cs-CZ" b="1" dirty="0"/>
              <a:t>Vesnická památková rezervace </a:t>
            </a:r>
            <a:r>
              <a:rPr lang="cs-CZ" dirty="0"/>
              <a:t>(zkracována jako VPR) je vyšší stupeň plošné ochrany památkového území.</a:t>
            </a:r>
          </a:p>
          <a:p>
            <a:pPr marL="285750" indent="-285750" algn="just">
              <a:buFont typeface="Wingdings" panose="05000000000000000000" pitchFamily="2" charset="2"/>
              <a:buChar char="q"/>
            </a:pPr>
            <a:r>
              <a:rPr lang="cs-CZ" dirty="0"/>
              <a:t>VPR je území, jehož charakter a prostředí určuje soubor nemovitých kulturních památek. Jedná se o území se zachovanými stavbami lidového charakteru, tedy vesnice, dělnické kolonie nebo předměstské čtvrti s lidovou architekturou. Důležitá je zachovaná (případně jenom minimálně narušená) urbanistická struktura takového území.</a:t>
            </a:r>
          </a:p>
        </p:txBody>
      </p:sp>
    </p:spTree>
    <p:extLst>
      <p:ext uri="{BB962C8B-B14F-4D97-AF65-F5344CB8AC3E}">
        <p14:creationId xmlns:p14="http://schemas.microsoft.com/office/powerpoint/2010/main" val="271432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0991" y="687733"/>
            <a:ext cx="9050108" cy="3528392"/>
          </a:xfrm>
          <a:prstGeom prst="rect">
            <a:avLst/>
          </a:prstGeom>
        </p:spPr>
        <p:txBody>
          <a:bodyPr>
            <a:noAutofit/>
          </a:bodyPr>
          <a:lstStyle/>
          <a:p>
            <a:pPr algn="just">
              <a:lnSpc>
                <a:spcPct val="80000"/>
              </a:lnSpc>
              <a:buFont typeface="Wingdings" panose="05000000000000000000" pitchFamily="2" charset="2"/>
              <a:buChar char="q"/>
            </a:pPr>
            <a:endParaRPr lang="cs-CZ" sz="1800" dirty="0"/>
          </a:p>
          <a:p>
            <a:pPr algn="just">
              <a:lnSpc>
                <a:spcPct val="80000"/>
              </a:lnSpc>
              <a:buFont typeface="Wingdings" panose="05000000000000000000" pitchFamily="2" charset="2"/>
              <a:buChar char="q"/>
            </a:pPr>
            <a:r>
              <a:rPr lang="cs-CZ" sz="2000" b="1" dirty="0"/>
              <a:t>Archeologická památková rezervace </a:t>
            </a:r>
            <a:r>
              <a:rPr lang="cs-CZ" sz="2000" dirty="0"/>
              <a:t>je v České republice památkově chráněné území vyhlašované nařízením vlády na souvislém území s archeologickými nálezy. </a:t>
            </a:r>
          </a:p>
          <a:p>
            <a:pPr algn="just">
              <a:lnSpc>
                <a:spcPct val="80000"/>
              </a:lnSpc>
              <a:buFont typeface="Wingdings" panose="05000000000000000000" pitchFamily="2" charset="2"/>
              <a:buChar char="q"/>
            </a:pPr>
            <a:r>
              <a:rPr lang="cs-CZ" sz="2000" dirty="0"/>
              <a:t>Jde tedy o vyšší typ ochrany než památková zóna, která je vyhlašována vyhláškou ministerstva kultury. </a:t>
            </a:r>
          </a:p>
          <a:p>
            <a:pPr algn="just">
              <a:lnSpc>
                <a:spcPct val="80000"/>
              </a:lnSpc>
              <a:buFont typeface="Wingdings" panose="05000000000000000000" pitchFamily="2" charset="2"/>
              <a:buChar char="q"/>
            </a:pPr>
            <a:r>
              <a:rPr lang="cs-CZ" sz="2000" b="1" dirty="0"/>
              <a:t>Památková zóna </a:t>
            </a:r>
            <a:r>
              <a:rPr lang="cs-CZ" sz="2000" dirty="0"/>
              <a:t>je v České republice typ památkového území, tedy krajinného celku, kterému je vyhláškou ministerstva udělen zvláštní status se zvýšenou památkovou ochranou. Jde o nižší stupeň ochrany než památková rezervace. </a:t>
            </a:r>
          </a:p>
          <a:p>
            <a:pPr lvl="1" algn="just">
              <a:lnSpc>
                <a:spcPct val="80000"/>
              </a:lnSpc>
              <a:buFont typeface="Wingdings" panose="05000000000000000000" pitchFamily="2" charset="2"/>
              <a:buChar char="ü"/>
            </a:pPr>
            <a:r>
              <a:rPr lang="cs-CZ" sz="2000" b="1" dirty="0"/>
              <a:t>Městskou památkovou zónu </a:t>
            </a:r>
            <a:r>
              <a:rPr lang="cs-CZ" sz="2000" dirty="0"/>
              <a:t>vyhlašuje vyhláškami Ministerstvo kultury České republiky. Jedná se o část města, která je historicky významná.</a:t>
            </a:r>
          </a:p>
          <a:p>
            <a:pPr lvl="1" algn="just">
              <a:lnSpc>
                <a:spcPct val="80000"/>
              </a:lnSpc>
              <a:buFont typeface="Wingdings" panose="05000000000000000000" pitchFamily="2" charset="2"/>
              <a:buChar char="ü"/>
            </a:pPr>
            <a:r>
              <a:rPr lang="cs-CZ" sz="2000" b="1" dirty="0"/>
              <a:t>Vesnická památková zóna </a:t>
            </a:r>
            <a:r>
              <a:rPr lang="cs-CZ" sz="2000" dirty="0"/>
              <a:t>(zkracována jako VPZ) je v České republice stupněm plošné ochrany památkového území nižším než vesnická památková rezervace. Vesnická památková zóna má menší koncentraci kulturních památek než vesnická památková rezervace, ale vykazuje významné kulturní hodnoty jako historické prostředí nebo část krajinného celku.</a:t>
            </a:r>
            <a:endParaRPr lang="cs-CZ" sz="2000" b="1" dirty="0"/>
          </a:p>
        </p:txBody>
      </p:sp>
      <p:sp>
        <p:nvSpPr>
          <p:cNvPr id="6" name="Nadpis 5"/>
          <p:cNvSpPr>
            <a:spLocks noGrp="1"/>
          </p:cNvSpPr>
          <p:nvPr>
            <p:ph type="title"/>
          </p:nvPr>
        </p:nvSpPr>
        <p:spPr>
          <a:xfrm>
            <a:off x="179512" y="195486"/>
            <a:ext cx="7056784" cy="507703"/>
          </a:xfrm>
        </p:spPr>
        <p:txBody>
          <a:bodyPr/>
          <a:lstStyle/>
          <a:p>
            <a:r>
              <a:rPr lang="cs-CZ" sz="2800" dirty="0"/>
              <a:t>Památková rezervace a zóny </a:t>
            </a:r>
            <a:br>
              <a:rPr lang="cs-CZ" sz="2800" dirty="0"/>
            </a:br>
            <a:endParaRPr lang="cs-CZ" sz="2800" dirty="0"/>
          </a:p>
        </p:txBody>
      </p:sp>
    </p:spTree>
    <p:extLst>
      <p:ext uri="{BB962C8B-B14F-4D97-AF65-F5344CB8AC3E}">
        <p14:creationId xmlns:p14="http://schemas.microsoft.com/office/powerpoint/2010/main" val="17262194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915566"/>
            <a:ext cx="9050108" cy="3528392"/>
          </a:xfrm>
          <a:prstGeom prst="rect">
            <a:avLst/>
          </a:prstGeom>
        </p:spPr>
        <p:txBody>
          <a:bodyPr>
            <a:noAutofit/>
          </a:bodyPr>
          <a:lstStyle/>
          <a:p>
            <a:pPr algn="just">
              <a:lnSpc>
                <a:spcPct val="80000"/>
              </a:lnSpc>
              <a:buFont typeface="Wingdings" panose="05000000000000000000" pitchFamily="2" charset="2"/>
              <a:buChar char="q"/>
            </a:pPr>
            <a:r>
              <a:rPr lang="cs-CZ" sz="2400" b="1" dirty="0"/>
              <a:t>Krajinná památková zóna </a:t>
            </a:r>
            <a:r>
              <a:rPr lang="cs-CZ" sz="2400" dirty="0"/>
              <a:t>je specifickým typem chráněného území, které vykazuje jak přírodní, tak kulturně historické hodnoty, jejichž význam je pro vyhlášení ochrany daného území rozhodující.</a:t>
            </a:r>
          </a:p>
          <a:p>
            <a:pPr algn="just">
              <a:lnSpc>
                <a:spcPct val="80000"/>
              </a:lnSpc>
              <a:buFont typeface="Wingdings" panose="05000000000000000000" pitchFamily="2" charset="2"/>
              <a:buChar char="q"/>
            </a:pPr>
            <a:r>
              <a:rPr lang="cs-CZ" sz="2400" dirty="0"/>
              <a:t>Jako první dvě krajinné památkové zóny na území České republiky (tehdy ještě ČSFR) byly v roce 1992 prohlášeny Lednicko-valtický areál a bojiště bitvy u Slavkova.[2] Do roku 2017 bylo v České republice vyhlášeno celkem 25 krajinných památkových zón</a:t>
            </a:r>
          </a:p>
        </p:txBody>
      </p:sp>
      <p:sp>
        <p:nvSpPr>
          <p:cNvPr id="6" name="Nadpis 5"/>
          <p:cNvSpPr>
            <a:spLocks noGrp="1"/>
          </p:cNvSpPr>
          <p:nvPr>
            <p:ph type="title"/>
          </p:nvPr>
        </p:nvSpPr>
        <p:spPr>
          <a:xfrm>
            <a:off x="179512" y="195486"/>
            <a:ext cx="7056784" cy="507703"/>
          </a:xfrm>
        </p:spPr>
        <p:txBody>
          <a:bodyPr/>
          <a:lstStyle/>
          <a:p>
            <a:r>
              <a:rPr lang="cs-CZ" sz="2800" dirty="0"/>
              <a:t>Památková rezervace a zóny </a:t>
            </a:r>
            <a:br>
              <a:rPr lang="cs-CZ" sz="2800" dirty="0"/>
            </a:br>
            <a:endParaRPr lang="cs-CZ" sz="2800" dirty="0"/>
          </a:p>
        </p:txBody>
      </p:sp>
    </p:spTree>
    <p:extLst>
      <p:ext uri="{BB962C8B-B14F-4D97-AF65-F5344CB8AC3E}">
        <p14:creationId xmlns:p14="http://schemas.microsoft.com/office/powerpoint/2010/main" val="10303731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915566"/>
            <a:ext cx="9050108" cy="3528392"/>
          </a:xfrm>
          <a:prstGeom prst="rect">
            <a:avLst/>
          </a:prstGeom>
        </p:spPr>
        <p:txBody>
          <a:bodyPr>
            <a:noAutofit/>
          </a:bodyPr>
          <a:lstStyle/>
          <a:p>
            <a:pPr algn="just">
              <a:lnSpc>
                <a:spcPct val="80000"/>
              </a:lnSpc>
              <a:buFont typeface="Wingdings" panose="05000000000000000000" pitchFamily="2" charset="2"/>
              <a:buChar char="q"/>
            </a:pPr>
            <a:r>
              <a:rPr lang="cs-CZ" sz="1800" dirty="0"/>
              <a:t>V roce 1972 přijaly členské země UNESCO Úmluvu o světovém dědictví, která doplňuje úpravu péče o přírodní a kulturní památky jednotlivých zemí a která směřuje k identifikaci, ochraně, obnově prezentaci nejvýznamnějších světových památek. </a:t>
            </a:r>
          </a:p>
          <a:p>
            <a:pPr algn="just">
              <a:lnSpc>
                <a:spcPct val="80000"/>
              </a:lnSpc>
              <a:buFont typeface="Wingdings" panose="05000000000000000000" pitchFamily="2" charset="2"/>
              <a:buChar char="q"/>
            </a:pPr>
            <a:r>
              <a:rPr lang="cs-CZ" sz="1800" dirty="0"/>
              <a:t>Na základě Úmluvy byl konstituován Výbor pro světové dědictví (</a:t>
            </a:r>
            <a:r>
              <a:rPr lang="cs-CZ" sz="1800" dirty="0" err="1"/>
              <a:t>World</a:t>
            </a:r>
            <a:r>
              <a:rPr lang="cs-CZ" sz="1800" dirty="0"/>
              <a:t> </a:t>
            </a:r>
            <a:r>
              <a:rPr lang="cs-CZ" sz="1800" dirty="0" err="1"/>
              <a:t>Heritage</a:t>
            </a:r>
            <a:r>
              <a:rPr lang="cs-CZ" sz="1800" dirty="0"/>
              <a:t> </a:t>
            </a:r>
            <a:r>
              <a:rPr lang="cs-CZ" sz="1800" dirty="0" err="1"/>
              <a:t>Committee</a:t>
            </a:r>
            <a:r>
              <a:rPr lang="cs-CZ" sz="1800" dirty="0"/>
              <a:t>)  a Fond světového dědictví (</a:t>
            </a:r>
            <a:r>
              <a:rPr lang="cs-CZ" sz="1800" dirty="0" err="1"/>
              <a:t>World</a:t>
            </a:r>
            <a:r>
              <a:rPr lang="cs-CZ" sz="1800" dirty="0"/>
              <a:t> </a:t>
            </a:r>
            <a:r>
              <a:rPr lang="cs-CZ" sz="1800" dirty="0" err="1"/>
              <a:t>Heritage</a:t>
            </a:r>
            <a:r>
              <a:rPr lang="cs-CZ" sz="1800" dirty="0"/>
              <a:t> </a:t>
            </a:r>
            <a:r>
              <a:rPr lang="cs-CZ" sz="1800" dirty="0" err="1"/>
              <a:t>Fund</a:t>
            </a:r>
            <a:r>
              <a:rPr lang="cs-CZ" sz="1800" dirty="0"/>
              <a:t>), které začaly pracovat v roce 1976. </a:t>
            </a:r>
          </a:p>
          <a:p>
            <a:pPr algn="just">
              <a:lnSpc>
                <a:spcPct val="80000"/>
              </a:lnSpc>
              <a:buFont typeface="Wingdings" panose="05000000000000000000" pitchFamily="2" charset="2"/>
              <a:buChar char="q"/>
            </a:pPr>
            <a:r>
              <a:rPr lang="cs-CZ" sz="1800" dirty="0"/>
              <a:t>ČSFR přistoupila k Úmluvě dne 15. 11. 1990 </a:t>
            </a:r>
            <a:br>
              <a:rPr lang="cs-CZ" sz="1800" dirty="0"/>
            </a:br>
            <a:r>
              <a:rPr lang="cs-CZ" sz="1800" dirty="0"/>
              <a:t>a závaznou se pro ni stala dnem 15. 2. 1991. </a:t>
            </a:r>
            <a:br>
              <a:rPr lang="cs-CZ" sz="1800" dirty="0"/>
            </a:br>
            <a:r>
              <a:rPr lang="cs-CZ" sz="1800" dirty="0"/>
              <a:t>Na základě sukcese je platná pro ČR. </a:t>
            </a:r>
          </a:p>
          <a:p>
            <a:pPr algn="just">
              <a:lnSpc>
                <a:spcPct val="80000"/>
              </a:lnSpc>
              <a:buFont typeface="Wingdings" panose="05000000000000000000" pitchFamily="2" charset="2"/>
              <a:buChar char="q"/>
            </a:pPr>
            <a:r>
              <a:rPr lang="cs-CZ" sz="1800" dirty="0"/>
              <a:t>Text Úmluvy a oznámení o přístupu byly publikovány ve Sbírce zákonů č. 159/1991 Sb.</a:t>
            </a:r>
          </a:p>
          <a:p>
            <a:pPr algn="just">
              <a:lnSpc>
                <a:spcPct val="80000"/>
              </a:lnSpc>
              <a:buFont typeface="Wingdings" panose="05000000000000000000" pitchFamily="2" charset="2"/>
              <a:buChar char="q"/>
            </a:pPr>
            <a:r>
              <a:rPr lang="cs-CZ" sz="1800" dirty="0"/>
              <a:t>Hlavním posláním Úmluvy je povinnost smluvního státu zabezpečit označení, ochranu, zachování a předávání kulturního a přírodního dědictví budoucím generacím. Stát to zajistí při maximálním využití svých vlastních zdrojů, případně s mezinárodní pomocí a spoluprací. </a:t>
            </a:r>
          </a:p>
          <a:p>
            <a:pPr algn="just">
              <a:lnSpc>
                <a:spcPct val="80000"/>
              </a:lnSpc>
              <a:buFont typeface="Wingdings" panose="05000000000000000000" pitchFamily="2" charset="2"/>
              <a:buChar char="q"/>
            </a:pPr>
            <a:endParaRPr lang="cs-CZ" sz="2400" dirty="0"/>
          </a:p>
          <a:p>
            <a:pPr algn="just">
              <a:lnSpc>
                <a:spcPct val="80000"/>
              </a:lnSpc>
              <a:buFont typeface="Wingdings" panose="05000000000000000000" pitchFamily="2" charset="2"/>
              <a:buChar char="q"/>
            </a:pPr>
            <a:endParaRPr lang="cs-CZ" sz="2400" dirty="0"/>
          </a:p>
        </p:txBody>
      </p:sp>
      <p:sp>
        <p:nvSpPr>
          <p:cNvPr id="6" name="Nadpis 5"/>
          <p:cNvSpPr>
            <a:spLocks noGrp="1"/>
          </p:cNvSpPr>
          <p:nvPr>
            <p:ph type="title"/>
          </p:nvPr>
        </p:nvSpPr>
        <p:spPr>
          <a:xfrm>
            <a:off x="179512" y="195486"/>
            <a:ext cx="7056784" cy="507703"/>
          </a:xfrm>
        </p:spPr>
        <p:txBody>
          <a:bodyPr/>
          <a:lstStyle/>
          <a:p>
            <a:r>
              <a:rPr lang="cs-CZ" sz="2800" dirty="0"/>
              <a:t>Památky UNESCO v ČR</a:t>
            </a:r>
            <a:br>
              <a:rPr lang="cs-CZ" sz="2800" dirty="0"/>
            </a:br>
            <a:endParaRPr lang="cs-CZ" sz="2800" dirty="0"/>
          </a:p>
        </p:txBody>
      </p:sp>
    </p:spTree>
    <p:extLst>
      <p:ext uri="{BB962C8B-B14F-4D97-AF65-F5344CB8AC3E}">
        <p14:creationId xmlns:p14="http://schemas.microsoft.com/office/powerpoint/2010/main" val="29845970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915566"/>
            <a:ext cx="9050108" cy="3528392"/>
          </a:xfrm>
          <a:prstGeom prst="rect">
            <a:avLst/>
          </a:prstGeom>
        </p:spPr>
        <p:txBody>
          <a:bodyPr>
            <a:noAutofit/>
          </a:bodyPr>
          <a:lstStyle/>
          <a:p>
            <a:pPr algn="just">
              <a:lnSpc>
                <a:spcPct val="80000"/>
              </a:lnSpc>
              <a:buFont typeface="Wingdings" panose="05000000000000000000" pitchFamily="2" charset="2"/>
              <a:buChar char="q"/>
            </a:pPr>
            <a:r>
              <a:rPr lang="cs-CZ" sz="2400" dirty="0"/>
              <a:t>Spolupráce České republiky s UNESCO v oblasti péče o kulturní dědictví je v kompetenci Ministerstva kultury. </a:t>
            </a:r>
          </a:p>
          <a:p>
            <a:pPr algn="just">
              <a:lnSpc>
                <a:spcPct val="80000"/>
              </a:lnSpc>
              <a:buFont typeface="Wingdings" panose="05000000000000000000" pitchFamily="2" charset="2"/>
              <a:buChar char="q"/>
            </a:pPr>
            <a:r>
              <a:rPr lang="cs-CZ" sz="2400" dirty="0"/>
              <a:t>Největší podíl spolupráce je založen na naplňování Úmluvy o ochraně světového kulturního a přírodního dědictví. Jedná se o unikátní mezinárodní právně závazný dokument, který spojuje princip ochrany kulturního dědictví s ochranou přírody. </a:t>
            </a:r>
          </a:p>
          <a:p>
            <a:pPr algn="just">
              <a:lnSpc>
                <a:spcPct val="80000"/>
              </a:lnSpc>
              <a:buFont typeface="Wingdings" panose="05000000000000000000" pitchFamily="2" charset="2"/>
              <a:buChar char="q"/>
            </a:pPr>
            <a:r>
              <a:rPr lang="cs-CZ" sz="2400" dirty="0"/>
              <a:t>Na základě Úmluvy se vytváří </a:t>
            </a:r>
            <a:r>
              <a:rPr lang="cs-CZ" sz="2400" b="1" dirty="0"/>
              <a:t>Seznam světového dědictví (</a:t>
            </a:r>
            <a:r>
              <a:rPr lang="cs-CZ" sz="2400" b="1" dirty="0" err="1"/>
              <a:t>World</a:t>
            </a:r>
            <a:r>
              <a:rPr lang="cs-CZ" sz="2400" b="1" dirty="0"/>
              <a:t> </a:t>
            </a:r>
            <a:r>
              <a:rPr lang="cs-CZ" sz="2400" b="1" dirty="0" err="1"/>
              <a:t>Heritage</a:t>
            </a:r>
            <a:r>
              <a:rPr lang="cs-CZ" sz="2400" b="1" dirty="0"/>
              <a:t> List),</a:t>
            </a:r>
            <a:r>
              <a:rPr lang="cs-CZ" sz="2400" dirty="0"/>
              <a:t> do něhož jsou zapisovány památky s mimořádnými univerzálními hodnotami. (Pro tento seznam se v České republice často užívá název Seznam památek UNESCO, který však není přesný.) </a:t>
            </a:r>
          </a:p>
          <a:p>
            <a:pPr algn="just">
              <a:lnSpc>
                <a:spcPct val="80000"/>
              </a:lnSpc>
              <a:buFont typeface="Wingdings" panose="05000000000000000000" pitchFamily="2" charset="2"/>
              <a:buChar char="q"/>
            </a:pPr>
            <a:endParaRPr lang="cs-CZ" sz="2400" dirty="0"/>
          </a:p>
          <a:p>
            <a:pPr algn="just">
              <a:lnSpc>
                <a:spcPct val="80000"/>
              </a:lnSpc>
              <a:buFont typeface="Wingdings" panose="05000000000000000000" pitchFamily="2" charset="2"/>
              <a:buChar char="q"/>
            </a:pPr>
            <a:endParaRPr lang="cs-CZ" sz="2400" dirty="0"/>
          </a:p>
        </p:txBody>
      </p:sp>
      <p:sp>
        <p:nvSpPr>
          <p:cNvPr id="6" name="Nadpis 5"/>
          <p:cNvSpPr>
            <a:spLocks noGrp="1"/>
          </p:cNvSpPr>
          <p:nvPr>
            <p:ph type="title"/>
          </p:nvPr>
        </p:nvSpPr>
        <p:spPr>
          <a:xfrm>
            <a:off x="179512" y="195486"/>
            <a:ext cx="7056784" cy="507703"/>
          </a:xfrm>
        </p:spPr>
        <p:txBody>
          <a:bodyPr/>
          <a:lstStyle/>
          <a:p>
            <a:r>
              <a:rPr lang="cs-CZ" sz="2800" dirty="0"/>
              <a:t>Památky UNESCO v ČR</a:t>
            </a:r>
            <a:br>
              <a:rPr lang="cs-CZ" sz="2800" dirty="0"/>
            </a:br>
            <a:endParaRPr lang="cs-CZ" sz="2800" dirty="0"/>
          </a:p>
        </p:txBody>
      </p:sp>
    </p:spTree>
    <p:extLst>
      <p:ext uri="{BB962C8B-B14F-4D97-AF65-F5344CB8AC3E}">
        <p14:creationId xmlns:p14="http://schemas.microsoft.com/office/powerpoint/2010/main" val="803257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br>
              <a:rPr lang="pl-PL" sz="4000" b="1" dirty="0">
                <a:solidFill>
                  <a:schemeClr val="bg1"/>
                </a:solidFill>
                <a:latin typeface="Times New Roman" panose="02020603050405020304" pitchFamily="18" charset="0"/>
                <a:cs typeface="Times New Roman" panose="02020603050405020304" pitchFamily="18" charset="0"/>
              </a:rPr>
            </a:br>
            <a:br>
              <a:rPr lang="pl-PL"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a:solidFill>
                  <a:srgbClr val="307871"/>
                </a:solidFill>
                <a:latin typeface="Times New Roman" panose="02020603050405020304" pitchFamily="18" charset="0"/>
                <a:cs typeface="Times New Roman" panose="02020603050405020304" pitchFamily="18" charset="0"/>
              </a:rPr>
              <a:t>Geografie cestovního ruchu</a:t>
            </a: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br>
              <a:rPr lang="pl-PL" sz="4000" b="1">
                <a:solidFill>
                  <a:schemeClr val="bg1"/>
                </a:solidFill>
                <a:latin typeface="Times New Roman" panose="02020603050405020304" pitchFamily="18" charset="0"/>
                <a:cs typeface="Times New Roman" panose="02020603050405020304" pitchFamily="18" charset="0"/>
              </a:rPr>
            </a:br>
            <a:br>
              <a:rPr lang="pl-PL"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br>
              <a:rPr lang="cs-CZ" sz="4000" b="1">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646331"/>
          </a:xfrm>
          <a:prstGeom prst="rect">
            <a:avLst/>
          </a:prstGeom>
        </p:spPr>
        <p:txBody>
          <a:bodyPr wrap="square">
            <a:spAutoFit/>
          </a:bodyPr>
          <a:lstStyle/>
          <a:p>
            <a:pPr algn="ctr"/>
            <a:r>
              <a:rPr lang="pl-PL" dirty="0">
                <a:solidFill>
                  <a:schemeClr val="bg1"/>
                </a:solidFill>
              </a:rPr>
              <a:t>Tato přednáška byla vytvořena pro projekt„</a:t>
            </a:r>
            <a:r>
              <a:rPr lang="cs-CZ" dirty="0">
                <a:solidFill>
                  <a:schemeClr val="bg1"/>
                </a:solidFill>
              </a:rPr>
              <a:t>Rozvoj vzdělávání na Slezské univerzitě v Opavě“ </a:t>
            </a:r>
            <a:r>
              <a:rPr lang="cs-CZ" dirty="0"/>
              <a:t>Opavě</a:t>
            </a:r>
          </a:p>
        </p:txBody>
      </p:sp>
      <p:sp>
        <p:nvSpPr>
          <p:cNvPr id="12" name="Obdélník 11"/>
          <p:cNvSpPr/>
          <p:nvPr/>
        </p:nvSpPr>
        <p:spPr>
          <a:xfrm>
            <a:off x="355297" y="322352"/>
            <a:ext cx="5608154" cy="1631216"/>
          </a:xfrm>
          <a:prstGeom prst="rect">
            <a:avLst/>
          </a:prstGeom>
        </p:spPr>
        <p:txBody>
          <a:bodyPr wrap="square">
            <a:spAutoFit/>
          </a:bodyPr>
          <a:lstStyle/>
          <a:p>
            <a:pPr algn="ctr"/>
            <a:r>
              <a:rPr lang="pl-PL" sz="3200" b="1" dirty="0">
                <a:solidFill>
                  <a:schemeClr val="bg1"/>
                </a:solidFill>
              </a:rPr>
              <a:t>5. Vybrané památky a památková péče v ČR</a:t>
            </a:r>
            <a:br>
              <a:rPr lang="pl-PL" sz="3600" b="1" dirty="0">
                <a:solidFill>
                  <a:schemeClr val="bg1"/>
                </a:solidFill>
              </a:rPr>
            </a:br>
            <a:r>
              <a:rPr lang="pl-PL" sz="3600" b="1" dirty="0">
                <a:solidFill>
                  <a:schemeClr val="bg1"/>
                </a:solidFill>
              </a:rPr>
              <a:t> </a:t>
            </a:r>
            <a:endParaRPr lang="cs-CZ" sz="3600" b="1" dirty="0"/>
          </a:p>
        </p:txBody>
      </p:sp>
      <p:pic>
        <p:nvPicPr>
          <p:cNvPr id="5" name="Obrázek 4"/>
          <p:cNvPicPr>
            <a:picLocks noChangeAspect="1"/>
          </p:cNvPicPr>
          <p:nvPr/>
        </p:nvPicPr>
        <p:blipFill>
          <a:blip r:embed="rId4"/>
          <a:stretch>
            <a:fillRect/>
          </a:stretch>
        </p:blipFill>
        <p:spPr>
          <a:xfrm>
            <a:off x="827584" y="1491630"/>
            <a:ext cx="4436962" cy="2570863"/>
          </a:xfrm>
          <a:prstGeom prst="rect">
            <a:avLst/>
          </a:prstGeom>
        </p:spPr>
      </p:pic>
    </p:spTree>
    <p:extLst>
      <p:ext uri="{BB962C8B-B14F-4D97-AF65-F5344CB8AC3E}">
        <p14:creationId xmlns:p14="http://schemas.microsoft.com/office/powerpoint/2010/main" val="39672936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915566"/>
            <a:ext cx="9050108" cy="3528392"/>
          </a:xfrm>
          <a:prstGeom prst="rect">
            <a:avLst/>
          </a:prstGeom>
        </p:spPr>
        <p:txBody>
          <a:bodyPr>
            <a:noAutofit/>
          </a:bodyPr>
          <a:lstStyle/>
          <a:p>
            <a:pPr algn="just">
              <a:lnSpc>
                <a:spcPct val="80000"/>
              </a:lnSpc>
              <a:buFont typeface="Wingdings" panose="05000000000000000000" pitchFamily="2" charset="2"/>
              <a:buChar char="q"/>
            </a:pPr>
            <a:r>
              <a:rPr lang="cs-CZ" sz="1800" dirty="0"/>
              <a:t>O zápisu do prestižního Seznamu světového dědictví rozhoduje Výbor světového dědictví, složený ze zástupců smluvních stran úmluvy. </a:t>
            </a:r>
          </a:p>
          <a:p>
            <a:pPr algn="just">
              <a:lnSpc>
                <a:spcPct val="80000"/>
              </a:lnSpc>
              <a:buFont typeface="Wingdings" panose="05000000000000000000" pitchFamily="2" charset="2"/>
              <a:buChar char="q"/>
            </a:pPr>
            <a:r>
              <a:rPr lang="cs-CZ" sz="1800" dirty="0"/>
              <a:t>Ve svých rozhodnutích se Výbor opírá </a:t>
            </a:r>
            <a:br>
              <a:rPr lang="cs-CZ" sz="1800" dirty="0"/>
            </a:br>
            <a:r>
              <a:rPr lang="cs-CZ" sz="1800" dirty="0"/>
              <a:t>o odborná stanoviska poradních organizací. </a:t>
            </a:r>
            <a:br>
              <a:rPr lang="cs-CZ" sz="1800" dirty="0"/>
            </a:br>
            <a:r>
              <a:rPr lang="cs-CZ" sz="1800" dirty="0"/>
              <a:t>V oblasti kulturního dědictví je tímto orgánem ICOMOS (International </a:t>
            </a:r>
            <a:r>
              <a:rPr lang="cs-CZ" sz="1800" dirty="0" err="1"/>
              <a:t>Council</a:t>
            </a:r>
            <a:r>
              <a:rPr lang="cs-CZ" sz="1800" dirty="0"/>
              <a:t> </a:t>
            </a:r>
            <a:r>
              <a:rPr lang="cs-CZ" sz="1800" dirty="0" err="1"/>
              <a:t>of</a:t>
            </a:r>
            <a:r>
              <a:rPr lang="cs-CZ" sz="1800" dirty="0"/>
              <a:t> </a:t>
            </a:r>
            <a:r>
              <a:rPr lang="cs-CZ" sz="1800" dirty="0" err="1"/>
              <a:t>Monuments</a:t>
            </a:r>
            <a:r>
              <a:rPr lang="cs-CZ" sz="1800" dirty="0"/>
              <a:t> and </a:t>
            </a:r>
            <a:r>
              <a:rPr lang="cs-CZ" sz="1800" dirty="0" err="1"/>
              <a:t>Sites</a:t>
            </a:r>
            <a:r>
              <a:rPr lang="cs-CZ" sz="1800" dirty="0"/>
              <a:t>) - Mezinárodní rada pro památky a sídla.</a:t>
            </a:r>
          </a:p>
          <a:p>
            <a:pPr algn="just">
              <a:lnSpc>
                <a:spcPct val="80000"/>
              </a:lnSpc>
              <a:buFont typeface="Wingdings" panose="05000000000000000000" pitchFamily="2" charset="2"/>
              <a:buChar char="q"/>
            </a:pPr>
            <a:r>
              <a:rPr lang="cs-CZ" sz="1800" dirty="0"/>
              <a:t>Základním principem výběru památek do Seznamu světového dědictví je </a:t>
            </a:r>
            <a:r>
              <a:rPr lang="cs-CZ" sz="1800" b="1" dirty="0"/>
              <a:t>jejich mimořádná hodnota, jedinečnost, autenticita a celistvost. </a:t>
            </a:r>
          </a:p>
          <a:p>
            <a:pPr algn="just">
              <a:lnSpc>
                <a:spcPct val="80000"/>
              </a:lnSpc>
              <a:buFont typeface="Wingdings" panose="05000000000000000000" pitchFamily="2" charset="2"/>
              <a:buChar char="q"/>
            </a:pPr>
            <a:r>
              <a:rPr lang="cs-CZ" sz="1800" dirty="0"/>
              <a:t>V seznamu nemohou být všechny hodnotné památky. Seznam je reprezentativní a zapsané památky částečně symbolicky zastupují určitý stavební typ daného období </a:t>
            </a:r>
            <a:br>
              <a:rPr lang="cs-CZ" sz="1800" dirty="0"/>
            </a:br>
            <a:r>
              <a:rPr lang="cs-CZ" sz="1800" dirty="0"/>
              <a:t>v určitém širším regionu. Na druhé straně výběr podléhá i geopolitickým </a:t>
            </a:r>
            <a:r>
              <a:rPr lang="cs-CZ" sz="1800" dirty="0" err="1"/>
              <a:t>hlediskůmPro</a:t>
            </a:r>
            <a:r>
              <a:rPr lang="cs-CZ" sz="1800" dirty="0"/>
              <a:t> zápis na Seznam světového dědictví je nezbytné v nominační dokumentaci a v průběhu expertního posuzování prokázat, že nominovaná památka (lokalita) splňuje jednu či více z kritérií, splňují požadavek maximální autenticity a je prokázána dostatečnost koncepčních materiálů, zajišťujících uchování památky do budoucnosti.</a:t>
            </a:r>
          </a:p>
          <a:p>
            <a:pPr algn="just">
              <a:lnSpc>
                <a:spcPct val="80000"/>
              </a:lnSpc>
              <a:buFont typeface="Wingdings" panose="05000000000000000000" pitchFamily="2" charset="2"/>
              <a:buChar char="q"/>
            </a:pPr>
            <a:endParaRPr lang="cs-CZ" sz="2400" dirty="0"/>
          </a:p>
          <a:p>
            <a:pPr algn="just">
              <a:lnSpc>
                <a:spcPct val="80000"/>
              </a:lnSpc>
              <a:buFont typeface="Wingdings" panose="05000000000000000000" pitchFamily="2" charset="2"/>
              <a:buChar char="q"/>
            </a:pPr>
            <a:endParaRPr lang="cs-CZ" sz="2400" dirty="0"/>
          </a:p>
          <a:p>
            <a:pPr algn="just">
              <a:lnSpc>
                <a:spcPct val="80000"/>
              </a:lnSpc>
              <a:buFont typeface="Wingdings" panose="05000000000000000000" pitchFamily="2" charset="2"/>
              <a:buChar char="q"/>
            </a:pPr>
            <a:endParaRPr lang="cs-CZ" sz="2400" dirty="0"/>
          </a:p>
        </p:txBody>
      </p:sp>
      <p:sp>
        <p:nvSpPr>
          <p:cNvPr id="6" name="Nadpis 5"/>
          <p:cNvSpPr>
            <a:spLocks noGrp="1"/>
          </p:cNvSpPr>
          <p:nvPr>
            <p:ph type="title"/>
          </p:nvPr>
        </p:nvSpPr>
        <p:spPr>
          <a:xfrm>
            <a:off x="179512" y="195486"/>
            <a:ext cx="7056784" cy="507703"/>
          </a:xfrm>
        </p:spPr>
        <p:txBody>
          <a:bodyPr/>
          <a:lstStyle/>
          <a:p>
            <a:r>
              <a:rPr lang="cs-CZ" sz="2800" dirty="0"/>
              <a:t>Památky UNESCO v ČR</a:t>
            </a:r>
            <a:br>
              <a:rPr lang="cs-CZ" sz="2800" dirty="0"/>
            </a:br>
            <a:endParaRPr lang="cs-CZ" sz="2800" dirty="0"/>
          </a:p>
        </p:txBody>
      </p:sp>
    </p:spTree>
    <p:extLst>
      <p:ext uri="{BB962C8B-B14F-4D97-AF65-F5344CB8AC3E}">
        <p14:creationId xmlns:p14="http://schemas.microsoft.com/office/powerpoint/2010/main" val="19782114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915566"/>
            <a:ext cx="9050108" cy="3528392"/>
          </a:xfrm>
          <a:prstGeom prst="rect">
            <a:avLst/>
          </a:prstGeom>
        </p:spPr>
        <p:txBody>
          <a:bodyPr>
            <a:noAutofit/>
          </a:bodyPr>
          <a:lstStyle/>
          <a:p>
            <a:pPr algn="just">
              <a:lnSpc>
                <a:spcPct val="80000"/>
              </a:lnSpc>
              <a:buFont typeface="Wingdings" panose="05000000000000000000" pitchFamily="2" charset="2"/>
              <a:buChar char="q"/>
            </a:pPr>
            <a:r>
              <a:rPr lang="cs-CZ" sz="2400" dirty="0"/>
              <a:t>Národní památkový ústav z pověření Ministerstva kultury zpracovává podklady pro nominace památek České republiky na Seznam světového dědictví v oblasti kulturního dědictví. </a:t>
            </a:r>
          </a:p>
          <a:p>
            <a:pPr algn="just">
              <a:lnSpc>
                <a:spcPct val="80000"/>
              </a:lnSpc>
              <a:buFont typeface="Wingdings" panose="05000000000000000000" pitchFamily="2" charset="2"/>
              <a:buChar char="q"/>
            </a:pPr>
            <a:r>
              <a:rPr lang="cs-CZ" sz="2400" dirty="0"/>
              <a:t>Územní pracoviště NPÚ připravují podklady pro monitorovací zprávy o těch českých památkách, které již na tomto prestižním Seznamu zapsány jsou. </a:t>
            </a:r>
          </a:p>
          <a:p>
            <a:pPr algn="just">
              <a:lnSpc>
                <a:spcPct val="80000"/>
              </a:lnSpc>
              <a:buFont typeface="Wingdings" panose="05000000000000000000" pitchFamily="2" charset="2"/>
              <a:buChar char="q"/>
            </a:pPr>
            <a:r>
              <a:rPr lang="cs-CZ" sz="2400" dirty="0"/>
              <a:t>V červenci 2017 bylo na seznamu světového dědictví 1073 položek. Z toho 832 položek kulturního dědictví, 206 přírodního a 35 smíšeného ve 167 státech světa.</a:t>
            </a:r>
          </a:p>
          <a:p>
            <a:pPr algn="just">
              <a:lnSpc>
                <a:spcPct val="80000"/>
              </a:lnSpc>
              <a:buFont typeface="Wingdings" panose="05000000000000000000" pitchFamily="2" charset="2"/>
              <a:buChar char="q"/>
            </a:pPr>
            <a:r>
              <a:rPr lang="cs-CZ" sz="2400" dirty="0"/>
              <a:t>Česko má na tomto seznamu celkem </a:t>
            </a:r>
            <a:r>
              <a:rPr lang="cs-CZ" sz="2400" b="1" dirty="0"/>
              <a:t>14 památek. Dalších 6 položek </a:t>
            </a:r>
            <a:r>
              <a:rPr lang="cs-CZ" sz="2400" dirty="0"/>
              <a:t>má Česko v kategorii </a:t>
            </a:r>
            <a:r>
              <a:rPr lang="cs-CZ" sz="2400" b="1" dirty="0"/>
              <a:t>nehmotného kulturního dědictví.</a:t>
            </a:r>
          </a:p>
          <a:p>
            <a:pPr algn="just">
              <a:lnSpc>
                <a:spcPct val="80000"/>
              </a:lnSpc>
              <a:buFont typeface="Wingdings" panose="05000000000000000000" pitchFamily="2" charset="2"/>
              <a:buChar char="q"/>
            </a:pPr>
            <a:endParaRPr lang="cs-CZ" sz="2400" dirty="0"/>
          </a:p>
          <a:p>
            <a:pPr algn="just">
              <a:lnSpc>
                <a:spcPct val="80000"/>
              </a:lnSpc>
              <a:buFont typeface="Wingdings" panose="05000000000000000000" pitchFamily="2" charset="2"/>
              <a:buChar char="q"/>
            </a:pPr>
            <a:endParaRPr lang="cs-CZ" sz="2400" dirty="0"/>
          </a:p>
        </p:txBody>
      </p:sp>
      <p:sp>
        <p:nvSpPr>
          <p:cNvPr id="6" name="Nadpis 5"/>
          <p:cNvSpPr>
            <a:spLocks noGrp="1"/>
          </p:cNvSpPr>
          <p:nvPr>
            <p:ph type="title"/>
          </p:nvPr>
        </p:nvSpPr>
        <p:spPr>
          <a:xfrm>
            <a:off x="179512" y="195486"/>
            <a:ext cx="7056784" cy="507703"/>
          </a:xfrm>
        </p:spPr>
        <p:txBody>
          <a:bodyPr/>
          <a:lstStyle/>
          <a:p>
            <a:r>
              <a:rPr lang="cs-CZ" sz="2800" dirty="0"/>
              <a:t>Památky UNESCO v ČR</a:t>
            </a:r>
            <a:br>
              <a:rPr lang="cs-CZ" sz="2800" dirty="0"/>
            </a:br>
            <a:endParaRPr lang="cs-CZ" sz="2800" dirty="0"/>
          </a:p>
        </p:txBody>
      </p:sp>
    </p:spTree>
    <p:extLst>
      <p:ext uri="{BB962C8B-B14F-4D97-AF65-F5344CB8AC3E}">
        <p14:creationId xmlns:p14="http://schemas.microsoft.com/office/powerpoint/2010/main" val="2007543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915566"/>
            <a:ext cx="9050108" cy="3528392"/>
          </a:xfrm>
          <a:prstGeom prst="rect">
            <a:avLst/>
          </a:prstGeom>
        </p:spPr>
        <p:txBody>
          <a:bodyPr>
            <a:noAutofit/>
          </a:bodyPr>
          <a:lstStyle/>
          <a:p>
            <a:pPr algn="just">
              <a:lnSpc>
                <a:spcPct val="80000"/>
              </a:lnSpc>
              <a:buFont typeface="Wingdings" panose="05000000000000000000" pitchFamily="2" charset="2"/>
              <a:buChar char="q"/>
            </a:pPr>
            <a:r>
              <a:rPr lang="cs-CZ" sz="2400" b="1" dirty="0"/>
              <a:t>Za kulturní dědictví považovány:</a:t>
            </a:r>
          </a:p>
          <a:p>
            <a:pPr algn="just">
              <a:lnSpc>
                <a:spcPct val="80000"/>
              </a:lnSpc>
              <a:buFont typeface="Wingdings" panose="05000000000000000000" pitchFamily="2" charset="2"/>
              <a:buChar char="ü"/>
            </a:pPr>
            <a:r>
              <a:rPr lang="cs-CZ" sz="2400" b="1" dirty="0"/>
              <a:t>památníky</a:t>
            </a:r>
            <a:r>
              <a:rPr lang="cs-CZ" sz="2400" dirty="0"/>
              <a:t> (architektonická díla, díla monumentálního sochařství a malířství, prvky či struktury archeologické povahy, nápisy, jeskynní obydlí a kombinace prvků, jež mají výjimečnou světovou hodnotu z hlediska dějin, umění či vědy);</a:t>
            </a:r>
          </a:p>
          <a:p>
            <a:pPr algn="just">
              <a:lnSpc>
                <a:spcPct val="80000"/>
              </a:lnSpc>
              <a:buFont typeface="Wingdings" panose="05000000000000000000" pitchFamily="2" charset="2"/>
              <a:buChar char="ü"/>
            </a:pPr>
            <a:r>
              <a:rPr lang="cs-CZ" sz="2400" b="1" dirty="0"/>
              <a:t>skupiny budov </a:t>
            </a:r>
            <a:r>
              <a:rPr lang="cs-CZ" sz="2400" dirty="0"/>
              <a:t>(skupiny oddělených či spojených budov, které mají z důvodu své architektury, stejnorodosti či umístění v krajině </a:t>
            </a:r>
            <a:r>
              <a:rPr lang="cs-CZ" sz="2400" b="1" dirty="0"/>
              <a:t>výjimečnou světovou hodnotu z hlediska dějin, umění či vědy);</a:t>
            </a:r>
          </a:p>
          <a:p>
            <a:pPr algn="just">
              <a:lnSpc>
                <a:spcPct val="80000"/>
              </a:lnSpc>
              <a:buFont typeface="Wingdings" panose="05000000000000000000" pitchFamily="2" charset="2"/>
              <a:buChar char="ü"/>
            </a:pPr>
            <a:r>
              <a:rPr lang="cs-CZ" sz="2400" b="1" dirty="0"/>
              <a:t>lokality </a:t>
            </a:r>
            <a:r>
              <a:rPr lang="cs-CZ" sz="2400" dirty="0"/>
              <a:t>(výtvory člověka či kombinovaná díla přírody a člověka a oblasti zahrnující místa archeologických nálezů mající výjimečnou světovou hodnotu z dějinného, estetického, etnologického či antropologického hlediska)</a:t>
            </a:r>
          </a:p>
          <a:p>
            <a:pPr algn="just">
              <a:lnSpc>
                <a:spcPct val="80000"/>
              </a:lnSpc>
              <a:buFont typeface="Wingdings" panose="05000000000000000000" pitchFamily="2" charset="2"/>
              <a:buChar char="q"/>
            </a:pPr>
            <a:endParaRPr lang="cs-CZ" sz="2400" dirty="0"/>
          </a:p>
          <a:p>
            <a:pPr algn="just">
              <a:lnSpc>
                <a:spcPct val="80000"/>
              </a:lnSpc>
              <a:buFont typeface="Wingdings" panose="05000000000000000000" pitchFamily="2" charset="2"/>
              <a:buChar char="q"/>
            </a:pPr>
            <a:endParaRPr lang="cs-CZ" sz="2400" dirty="0"/>
          </a:p>
        </p:txBody>
      </p:sp>
      <p:sp>
        <p:nvSpPr>
          <p:cNvPr id="6" name="Nadpis 5"/>
          <p:cNvSpPr>
            <a:spLocks noGrp="1"/>
          </p:cNvSpPr>
          <p:nvPr>
            <p:ph type="title"/>
          </p:nvPr>
        </p:nvSpPr>
        <p:spPr>
          <a:xfrm>
            <a:off x="179512" y="195486"/>
            <a:ext cx="7056784" cy="507703"/>
          </a:xfrm>
        </p:spPr>
        <p:txBody>
          <a:bodyPr/>
          <a:lstStyle/>
          <a:p>
            <a:r>
              <a:rPr lang="cs-CZ" sz="2800" dirty="0"/>
              <a:t>Památky UNESCO v ČR</a:t>
            </a:r>
            <a:br>
              <a:rPr lang="cs-CZ" sz="2800" dirty="0"/>
            </a:br>
            <a:endParaRPr lang="cs-CZ" sz="2800" dirty="0"/>
          </a:p>
        </p:txBody>
      </p:sp>
    </p:spTree>
    <p:extLst>
      <p:ext uri="{BB962C8B-B14F-4D97-AF65-F5344CB8AC3E}">
        <p14:creationId xmlns:p14="http://schemas.microsoft.com/office/powerpoint/2010/main" val="24769999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915566"/>
            <a:ext cx="9050108" cy="3528392"/>
          </a:xfrm>
          <a:prstGeom prst="rect">
            <a:avLst/>
          </a:prstGeom>
        </p:spPr>
        <p:txBody>
          <a:bodyPr>
            <a:noAutofit/>
          </a:bodyPr>
          <a:lstStyle/>
          <a:p>
            <a:pPr algn="just">
              <a:lnSpc>
                <a:spcPct val="80000"/>
              </a:lnSpc>
              <a:buFont typeface="Wingdings" panose="05000000000000000000" pitchFamily="2" charset="2"/>
              <a:buChar char="q"/>
            </a:pPr>
            <a:r>
              <a:rPr lang="cs-CZ" sz="2400" b="1" dirty="0"/>
              <a:t>Za přírodní dědictví jsou považovány:</a:t>
            </a:r>
          </a:p>
          <a:p>
            <a:pPr algn="just">
              <a:lnSpc>
                <a:spcPct val="80000"/>
              </a:lnSpc>
              <a:buFont typeface="Wingdings" panose="05000000000000000000" pitchFamily="2" charset="2"/>
              <a:buChar char="ü"/>
            </a:pPr>
            <a:r>
              <a:rPr lang="cs-CZ" sz="2400" b="1" dirty="0"/>
              <a:t>přírodní jevy </a:t>
            </a:r>
            <a:r>
              <a:rPr lang="cs-CZ" sz="2400" dirty="0"/>
              <a:t>tvořené fyzickými a biologickými útvary nebo skupinami takovýchto útvarů, jež mají výjimečnou světovou hodnotu z estetického či vědeckého hlediska;</a:t>
            </a:r>
          </a:p>
          <a:p>
            <a:pPr algn="just">
              <a:lnSpc>
                <a:spcPct val="80000"/>
              </a:lnSpc>
              <a:buFont typeface="Wingdings" panose="05000000000000000000" pitchFamily="2" charset="2"/>
              <a:buChar char="ü"/>
            </a:pPr>
            <a:r>
              <a:rPr lang="cs-CZ" sz="2400" b="1" dirty="0"/>
              <a:t>geologické a fyziografické útvary </a:t>
            </a:r>
            <a:r>
              <a:rPr lang="cs-CZ" sz="2400" dirty="0"/>
              <a:t>a přesně vymezené oblasti, které tvoří místo přirozeného výskytu ohrožených druhů zvířat a rostlin výjimečné světové hodnoty z hlediska vědy či péče o zachování </a:t>
            </a:r>
            <a:r>
              <a:rPr lang="cs-CZ" sz="2400" b="1" dirty="0"/>
              <a:t>přírody;</a:t>
            </a:r>
          </a:p>
          <a:p>
            <a:pPr algn="just">
              <a:lnSpc>
                <a:spcPct val="80000"/>
              </a:lnSpc>
              <a:buFont typeface="Wingdings" panose="05000000000000000000" pitchFamily="2" charset="2"/>
              <a:buChar char="ü"/>
            </a:pPr>
            <a:r>
              <a:rPr lang="cs-CZ" sz="2400" b="1" dirty="0"/>
              <a:t>přírodní lokality, </a:t>
            </a:r>
            <a:r>
              <a:rPr lang="cs-CZ" sz="2400" dirty="0"/>
              <a:t>či přesně vymezené přírodní oblasti světové hodnoty z hlediska vědy, péče o zachování přírody nebo přírodní krásy.</a:t>
            </a:r>
          </a:p>
          <a:p>
            <a:pPr algn="just">
              <a:lnSpc>
                <a:spcPct val="80000"/>
              </a:lnSpc>
              <a:buFont typeface="Wingdings" panose="05000000000000000000" pitchFamily="2" charset="2"/>
              <a:buChar char="q"/>
            </a:pPr>
            <a:endParaRPr lang="cs-CZ" sz="2400" dirty="0"/>
          </a:p>
          <a:p>
            <a:pPr algn="just">
              <a:lnSpc>
                <a:spcPct val="80000"/>
              </a:lnSpc>
              <a:buFont typeface="Wingdings" panose="05000000000000000000" pitchFamily="2" charset="2"/>
              <a:buChar char="q"/>
            </a:pPr>
            <a:endParaRPr lang="cs-CZ" sz="2400" dirty="0"/>
          </a:p>
        </p:txBody>
      </p:sp>
      <p:sp>
        <p:nvSpPr>
          <p:cNvPr id="6" name="Nadpis 5"/>
          <p:cNvSpPr>
            <a:spLocks noGrp="1"/>
          </p:cNvSpPr>
          <p:nvPr>
            <p:ph type="title"/>
          </p:nvPr>
        </p:nvSpPr>
        <p:spPr>
          <a:xfrm>
            <a:off x="179512" y="195486"/>
            <a:ext cx="7056784" cy="507703"/>
          </a:xfrm>
        </p:spPr>
        <p:txBody>
          <a:bodyPr/>
          <a:lstStyle/>
          <a:p>
            <a:r>
              <a:rPr lang="cs-CZ" sz="2800" dirty="0"/>
              <a:t>Památky UNESCO v ČR</a:t>
            </a:r>
            <a:br>
              <a:rPr lang="cs-CZ" sz="2800" dirty="0"/>
            </a:br>
            <a:endParaRPr lang="cs-CZ" sz="2800" dirty="0"/>
          </a:p>
        </p:txBody>
      </p:sp>
    </p:spTree>
    <p:extLst>
      <p:ext uri="{BB962C8B-B14F-4D97-AF65-F5344CB8AC3E}">
        <p14:creationId xmlns:p14="http://schemas.microsoft.com/office/powerpoint/2010/main" val="32441779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915566"/>
            <a:ext cx="9050108" cy="3528392"/>
          </a:xfrm>
          <a:prstGeom prst="rect">
            <a:avLst/>
          </a:prstGeom>
        </p:spPr>
        <p:txBody>
          <a:bodyPr>
            <a:noAutofit/>
          </a:bodyPr>
          <a:lstStyle/>
          <a:p>
            <a:pPr algn="just">
              <a:lnSpc>
                <a:spcPct val="80000"/>
              </a:lnSpc>
              <a:buFont typeface="Wingdings" panose="05000000000000000000" pitchFamily="2" charset="2"/>
              <a:buChar char="q"/>
            </a:pPr>
            <a:endParaRPr lang="cs-CZ" sz="2400" dirty="0"/>
          </a:p>
          <a:p>
            <a:pPr algn="just">
              <a:lnSpc>
                <a:spcPct val="80000"/>
              </a:lnSpc>
              <a:buFont typeface="Wingdings" panose="05000000000000000000" pitchFamily="2" charset="2"/>
              <a:buChar char="q"/>
            </a:pPr>
            <a:r>
              <a:rPr lang="cs-CZ" sz="2000" b="1" dirty="0"/>
              <a:t>Slovácký Verbuňk </a:t>
            </a:r>
            <a:r>
              <a:rPr lang="cs-CZ" sz="2000" dirty="0"/>
              <a:t>(2005) </a:t>
            </a:r>
            <a:r>
              <a:rPr lang="cs-CZ" sz="2000" b="1" dirty="0"/>
              <a:t>- </a:t>
            </a:r>
            <a:r>
              <a:rPr lang="cs-CZ" sz="2000" dirty="0"/>
              <a:t>Slovácký verbuňk patří mezi mužské tance skočného charakteru. Je tancem improvizovaným, který není vázán přesnými choreografickými pravidly. Jeho neodmyslitelnou součástí je předzpěv taneční písně. Vyskytuje se v </a:t>
            </a:r>
            <a:r>
              <a:rPr lang="cs-CZ" sz="2000" dirty="0" err="1"/>
              <a:t>jiihovýchodní</a:t>
            </a:r>
            <a:r>
              <a:rPr lang="cs-CZ" sz="2000" dirty="0"/>
              <a:t> části Moravy - Slovácko. Lze rozlišovat sedm regionálních typů. Verbuňk je součástí přirozených tanečních příležitostí (hody, zábavy), existuje však také v pódiové formě.</a:t>
            </a:r>
            <a:endParaRPr lang="cs-CZ" sz="2000" b="1" dirty="0"/>
          </a:p>
          <a:p>
            <a:pPr algn="just">
              <a:lnSpc>
                <a:spcPct val="80000"/>
              </a:lnSpc>
              <a:buFont typeface="Wingdings" panose="05000000000000000000" pitchFamily="2" charset="2"/>
              <a:buChar char="q"/>
            </a:pPr>
            <a:r>
              <a:rPr lang="cs-CZ" sz="2000" b="1" dirty="0"/>
              <a:t>Sokolnictví </a:t>
            </a:r>
            <a:r>
              <a:rPr lang="cs-CZ" sz="2000" dirty="0"/>
              <a:t>(2010) - Sokolnictví je jedním z nejstarších vztahů mezi člověkem a dravcem, které trvá více než 4000 let. Je to tradiční aktivita lovu pomocí cvičených dravých ptáků v přirozeném prostředí. </a:t>
            </a:r>
          </a:p>
          <a:p>
            <a:pPr algn="just">
              <a:lnSpc>
                <a:spcPct val="80000"/>
              </a:lnSpc>
              <a:buFont typeface="Wingdings" panose="05000000000000000000" pitchFamily="2" charset="2"/>
              <a:buChar char="q"/>
            </a:pPr>
            <a:r>
              <a:rPr lang="cs-CZ" sz="2000" b="1" dirty="0"/>
              <a:t>Masopust</a:t>
            </a:r>
            <a:r>
              <a:rPr lang="cs-CZ" sz="2000" dirty="0"/>
              <a:t> (2010) - Na </a:t>
            </a:r>
            <a:r>
              <a:rPr lang="cs-CZ" sz="2000" dirty="0" err="1"/>
              <a:t>Hlinecku</a:t>
            </a:r>
            <a:r>
              <a:rPr lang="cs-CZ" sz="2000" dirty="0"/>
              <a:t> jsou doloženy popisy masopustních obchůzek a masek z konce 19. století, v některých vesnicích se konají spontánně po několik generací v téměř nezměněné podobě (Hamry, Studnice, Vortová) do dnešních dnů.</a:t>
            </a:r>
          </a:p>
          <a:p>
            <a:pPr algn="just">
              <a:lnSpc>
                <a:spcPct val="80000"/>
              </a:lnSpc>
              <a:buFont typeface="Wingdings" panose="05000000000000000000" pitchFamily="2" charset="2"/>
              <a:buChar char="q"/>
            </a:pPr>
            <a:endParaRPr lang="cs-CZ" sz="2000" dirty="0"/>
          </a:p>
        </p:txBody>
      </p:sp>
      <p:sp>
        <p:nvSpPr>
          <p:cNvPr id="6" name="Nadpis 5"/>
          <p:cNvSpPr>
            <a:spLocks noGrp="1"/>
          </p:cNvSpPr>
          <p:nvPr>
            <p:ph type="title"/>
          </p:nvPr>
        </p:nvSpPr>
        <p:spPr>
          <a:xfrm>
            <a:off x="179512" y="195486"/>
            <a:ext cx="7056784" cy="507703"/>
          </a:xfrm>
        </p:spPr>
        <p:txBody>
          <a:bodyPr/>
          <a:lstStyle/>
          <a:p>
            <a:r>
              <a:rPr lang="cs-CZ" sz="2800" dirty="0"/>
              <a:t>Nehmotné kulturní dědictví UNESCO v ČR</a:t>
            </a:r>
            <a:br>
              <a:rPr lang="cs-CZ" sz="2800" dirty="0"/>
            </a:br>
            <a:endParaRPr lang="cs-CZ" sz="2800" dirty="0"/>
          </a:p>
        </p:txBody>
      </p:sp>
    </p:spTree>
    <p:extLst>
      <p:ext uri="{BB962C8B-B14F-4D97-AF65-F5344CB8AC3E}">
        <p14:creationId xmlns:p14="http://schemas.microsoft.com/office/powerpoint/2010/main" val="21721151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0" y="915566"/>
            <a:ext cx="9050108" cy="3528392"/>
          </a:xfrm>
          <a:prstGeom prst="rect">
            <a:avLst/>
          </a:prstGeom>
        </p:spPr>
        <p:txBody>
          <a:bodyPr>
            <a:noAutofit/>
          </a:bodyPr>
          <a:lstStyle/>
          <a:p>
            <a:pPr algn="just">
              <a:lnSpc>
                <a:spcPct val="80000"/>
              </a:lnSpc>
              <a:buFont typeface="Wingdings" panose="05000000000000000000" pitchFamily="2" charset="2"/>
              <a:buChar char="q"/>
            </a:pPr>
            <a:endParaRPr lang="cs-CZ" sz="2400" dirty="0"/>
          </a:p>
          <a:p>
            <a:pPr algn="just">
              <a:lnSpc>
                <a:spcPct val="80000"/>
              </a:lnSpc>
              <a:buFont typeface="Wingdings" panose="05000000000000000000" pitchFamily="2" charset="2"/>
              <a:buChar char="q"/>
            </a:pPr>
            <a:r>
              <a:rPr lang="cs-CZ" sz="2400" b="1" dirty="0"/>
              <a:t>Jízda králů </a:t>
            </a:r>
            <a:r>
              <a:rPr lang="cs-CZ" sz="2400" dirty="0"/>
              <a:t>(2011) - Jízda králů je lidový obyčej doposud neznámého původu, spojený povětšinou s tradičním křesťanským svátkem. U nás se udržuje už jen na Slovácku a na Hané, ačkoliv dříve byla po celé České republice velmi hojná.</a:t>
            </a:r>
          </a:p>
          <a:p>
            <a:pPr algn="just">
              <a:lnSpc>
                <a:spcPct val="80000"/>
              </a:lnSpc>
              <a:buFont typeface="Wingdings" panose="05000000000000000000" pitchFamily="2" charset="2"/>
              <a:buChar char="q"/>
            </a:pPr>
            <a:r>
              <a:rPr lang="cs-CZ" sz="2400" b="1" dirty="0" err="1"/>
              <a:t>Loutkařství</a:t>
            </a:r>
            <a:r>
              <a:rPr lang="cs-CZ" sz="2400" dirty="0"/>
              <a:t> (2016) - České loutkářství je uznáváno jako významný kulturní a společenský fenomén, jehož masové rozšíření po českých zemí se datuje do poloviny 19. století. Marionetáři, kteří hráli česky, se tehdy stali součástí procesu národního obrození.</a:t>
            </a:r>
          </a:p>
          <a:p>
            <a:pPr algn="just">
              <a:lnSpc>
                <a:spcPct val="80000"/>
              </a:lnSpc>
              <a:buFont typeface="Wingdings" panose="05000000000000000000" pitchFamily="2" charset="2"/>
              <a:buChar char="q"/>
            </a:pPr>
            <a:r>
              <a:rPr lang="cs-CZ" sz="2400" b="1" dirty="0"/>
              <a:t>Modrotisk </a:t>
            </a:r>
            <a:r>
              <a:rPr lang="cs-CZ" sz="2400" dirty="0"/>
              <a:t>(2018) - Textilní tiskařská technika. Zapsáno roku 2018. Společně se Slovenskem, Německem, Rakouskem a Maďarskem.[</a:t>
            </a:r>
          </a:p>
          <a:p>
            <a:pPr algn="just">
              <a:lnSpc>
                <a:spcPct val="80000"/>
              </a:lnSpc>
              <a:buFont typeface="Wingdings" panose="05000000000000000000" pitchFamily="2" charset="2"/>
              <a:buChar char="q"/>
            </a:pPr>
            <a:endParaRPr lang="cs-CZ" sz="2000" dirty="0"/>
          </a:p>
        </p:txBody>
      </p:sp>
      <p:sp>
        <p:nvSpPr>
          <p:cNvPr id="6" name="Nadpis 5"/>
          <p:cNvSpPr>
            <a:spLocks noGrp="1"/>
          </p:cNvSpPr>
          <p:nvPr>
            <p:ph type="title"/>
          </p:nvPr>
        </p:nvSpPr>
        <p:spPr>
          <a:xfrm>
            <a:off x="179512" y="195486"/>
            <a:ext cx="7056784" cy="507703"/>
          </a:xfrm>
        </p:spPr>
        <p:txBody>
          <a:bodyPr/>
          <a:lstStyle/>
          <a:p>
            <a:r>
              <a:rPr lang="cs-CZ" sz="2800" dirty="0"/>
              <a:t>Nehmotné kulturní dědictví UNESCO v ČR</a:t>
            </a:r>
            <a:br>
              <a:rPr lang="cs-CZ" sz="2800" dirty="0"/>
            </a:br>
            <a:endParaRPr lang="cs-CZ" sz="2800" dirty="0"/>
          </a:p>
        </p:txBody>
      </p:sp>
    </p:spTree>
    <p:extLst>
      <p:ext uri="{BB962C8B-B14F-4D97-AF65-F5344CB8AC3E}">
        <p14:creationId xmlns:p14="http://schemas.microsoft.com/office/powerpoint/2010/main" val="39534815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267494"/>
            <a:ext cx="7056784" cy="507703"/>
          </a:xfrm>
        </p:spPr>
        <p:txBody>
          <a:bodyPr/>
          <a:lstStyle/>
          <a:p>
            <a:r>
              <a:rPr lang="cs-CZ" sz="2800" dirty="0"/>
              <a:t>Hmotné kulturní dědictví UNESCO v ČR</a:t>
            </a:r>
            <a:br>
              <a:rPr lang="cs-CZ" sz="2800" dirty="0"/>
            </a:br>
            <a:endParaRPr lang="cs-CZ" sz="2000" dirty="0"/>
          </a:p>
        </p:txBody>
      </p:sp>
      <p:sp>
        <p:nvSpPr>
          <p:cNvPr id="2" name="Obdélník 1"/>
          <p:cNvSpPr/>
          <p:nvPr/>
        </p:nvSpPr>
        <p:spPr>
          <a:xfrm>
            <a:off x="0" y="775197"/>
            <a:ext cx="9144000" cy="4339650"/>
          </a:xfrm>
          <a:prstGeom prst="rect">
            <a:avLst/>
          </a:prstGeom>
        </p:spPr>
        <p:txBody>
          <a:bodyPr wrap="square">
            <a:spAutoFit/>
          </a:bodyPr>
          <a:lstStyle/>
          <a:p>
            <a:r>
              <a:rPr lang="cs-CZ" sz="2400" b="1" dirty="0"/>
              <a:t>Památky UNESCO</a:t>
            </a:r>
            <a:br>
              <a:rPr lang="cs-CZ" sz="2400" dirty="0"/>
            </a:br>
            <a:r>
              <a:rPr lang="cs-CZ" sz="2400" dirty="0"/>
              <a:t>Historické jádro Prahy (1992) </a:t>
            </a:r>
            <a:br>
              <a:rPr lang="cs-CZ" sz="2400" dirty="0"/>
            </a:br>
            <a:r>
              <a:rPr lang="cs-CZ" sz="2400" dirty="0"/>
              <a:t>Historické jádro Českého Krumlova (1992) </a:t>
            </a:r>
            <a:br>
              <a:rPr lang="cs-CZ" sz="2400" dirty="0"/>
            </a:br>
            <a:r>
              <a:rPr lang="cs-CZ" sz="2400" dirty="0"/>
              <a:t>Historické jádro Telče (1992) </a:t>
            </a:r>
            <a:br>
              <a:rPr lang="cs-CZ" sz="2400" dirty="0"/>
            </a:br>
            <a:r>
              <a:rPr lang="cs-CZ" sz="2400" dirty="0"/>
              <a:t>Poutní kostel sv. Jana Nepomuckého na Zelené hoře (1994)</a:t>
            </a:r>
            <a:br>
              <a:rPr lang="cs-CZ" sz="2400" dirty="0"/>
            </a:br>
            <a:r>
              <a:rPr lang="cs-CZ" sz="2400" dirty="0"/>
              <a:t>Kutná Hora: historické jádro města s kostelem sv. Barbory a katedrálou Panny Marie v Sedlci (1995). </a:t>
            </a:r>
            <a:br>
              <a:rPr lang="cs-CZ" sz="2400" dirty="0"/>
            </a:br>
            <a:r>
              <a:rPr lang="cs-CZ" sz="2400" dirty="0"/>
              <a:t>Kulturní krajina Lednice-Valtice (1996) </a:t>
            </a:r>
            <a:br>
              <a:rPr lang="cs-CZ" sz="2400" dirty="0"/>
            </a:br>
            <a:r>
              <a:rPr lang="cs-CZ" sz="2400" dirty="0"/>
              <a:t>Vesnice Holašovice (1998) </a:t>
            </a:r>
            <a:br>
              <a:rPr lang="cs-CZ" sz="2400" dirty="0"/>
            </a:br>
            <a:r>
              <a:rPr lang="cs-CZ" sz="2400" dirty="0"/>
              <a:t>Zahrady a zámek v Kroměříži (1998) </a:t>
            </a:r>
            <a:br>
              <a:rPr lang="cs-CZ" dirty="0"/>
            </a:br>
            <a:br>
              <a:rPr lang="cs-CZ" dirty="0"/>
            </a:br>
            <a:endParaRPr lang="cs-CZ" dirty="0"/>
          </a:p>
        </p:txBody>
      </p:sp>
    </p:spTree>
    <p:extLst>
      <p:ext uri="{BB962C8B-B14F-4D97-AF65-F5344CB8AC3E}">
        <p14:creationId xmlns:p14="http://schemas.microsoft.com/office/powerpoint/2010/main" val="14883144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267494"/>
            <a:ext cx="7056784" cy="507703"/>
          </a:xfrm>
        </p:spPr>
        <p:txBody>
          <a:bodyPr/>
          <a:lstStyle/>
          <a:p>
            <a:r>
              <a:rPr lang="cs-CZ" sz="2800" dirty="0"/>
              <a:t>Hmotné kulturní dědictví UNESCO v ČR</a:t>
            </a:r>
            <a:br>
              <a:rPr lang="cs-CZ" sz="2800" dirty="0"/>
            </a:br>
            <a:endParaRPr lang="cs-CZ" sz="2000" dirty="0"/>
          </a:p>
        </p:txBody>
      </p:sp>
      <p:sp>
        <p:nvSpPr>
          <p:cNvPr id="2" name="Obdélník 1"/>
          <p:cNvSpPr/>
          <p:nvPr/>
        </p:nvSpPr>
        <p:spPr>
          <a:xfrm>
            <a:off x="0" y="775197"/>
            <a:ext cx="9144000" cy="3785652"/>
          </a:xfrm>
          <a:prstGeom prst="rect">
            <a:avLst/>
          </a:prstGeom>
        </p:spPr>
        <p:txBody>
          <a:bodyPr wrap="square">
            <a:spAutoFit/>
          </a:bodyPr>
          <a:lstStyle/>
          <a:p>
            <a:r>
              <a:rPr lang="cs-CZ" sz="2400" b="1" dirty="0"/>
              <a:t>Památky UNESCO</a:t>
            </a:r>
            <a:br>
              <a:rPr lang="cs-CZ" sz="2400" dirty="0"/>
            </a:br>
            <a:r>
              <a:rPr lang="cs-CZ" sz="2400" dirty="0"/>
              <a:t>Zámek v Litomyšli (1999) </a:t>
            </a:r>
            <a:br>
              <a:rPr lang="cs-CZ" sz="2400" dirty="0"/>
            </a:br>
            <a:r>
              <a:rPr lang="cs-CZ" sz="2400" dirty="0"/>
              <a:t>Sloup Nejsvětější Trojice v Olomouci (2000) </a:t>
            </a:r>
            <a:br>
              <a:rPr lang="cs-CZ" sz="2400" dirty="0"/>
            </a:br>
            <a:r>
              <a:rPr lang="cs-CZ" sz="2400" dirty="0"/>
              <a:t>Vila </a:t>
            </a:r>
            <a:r>
              <a:rPr lang="cs-CZ" sz="2400" dirty="0" err="1"/>
              <a:t>Tugendhat</a:t>
            </a:r>
            <a:r>
              <a:rPr lang="cs-CZ" sz="2400" dirty="0"/>
              <a:t> v Brně (2001) </a:t>
            </a:r>
            <a:br>
              <a:rPr lang="cs-CZ" sz="2400" dirty="0"/>
            </a:br>
            <a:r>
              <a:rPr lang="cs-CZ" sz="2400" dirty="0"/>
              <a:t>Židovská čtvrť a bazilika sv. Prokopa v Třebíči (2003)</a:t>
            </a:r>
          </a:p>
          <a:p>
            <a:r>
              <a:rPr lang="cs-CZ" sz="2400" dirty="0"/>
              <a:t>Hornická krajina </a:t>
            </a:r>
            <a:r>
              <a:rPr lang="cs-CZ" sz="2400" dirty="0" err="1"/>
              <a:t>Erzgebirge</a:t>
            </a:r>
            <a:r>
              <a:rPr lang="cs-CZ" sz="2400" dirty="0"/>
              <a:t>/Krušnohoří zapsáno (2019) společně s Německem</a:t>
            </a:r>
          </a:p>
          <a:p>
            <a:r>
              <a:rPr lang="cs-CZ" sz="2400" dirty="0"/>
              <a:t>Národní hřebčín Kladruby nad Labem (2019)</a:t>
            </a:r>
          </a:p>
          <a:p>
            <a:endParaRPr lang="cs-CZ" sz="2400" dirty="0"/>
          </a:p>
          <a:p>
            <a:r>
              <a:rPr lang="cs-CZ" sz="2400" dirty="0"/>
              <a:t>https://www.unesco-czech.cz/unesco-pamatky/</a:t>
            </a:r>
          </a:p>
        </p:txBody>
      </p:sp>
    </p:spTree>
    <p:extLst>
      <p:ext uri="{BB962C8B-B14F-4D97-AF65-F5344CB8AC3E}">
        <p14:creationId xmlns:p14="http://schemas.microsoft.com/office/powerpoint/2010/main" val="5791131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267494"/>
            <a:ext cx="7056784" cy="507703"/>
          </a:xfrm>
        </p:spPr>
        <p:txBody>
          <a:bodyPr/>
          <a:lstStyle/>
          <a:p>
            <a:r>
              <a:rPr lang="cs-CZ" sz="2800" dirty="0"/>
              <a:t>Církevní památky</a:t>
            </a:r>
            <a:br>
              <a:rPr lang="cs-CZ" sz="2800" dirty="0"/>
            </a:br>
            <a:endParaRPr lang="cs-CZ" sz="2000" dirty="0"/>
          </a:p>
        </p:txBody>
      </p:sp>
      <p:sp>
        <p:nvSpPr>
          <p:cNvPr id="2" name="Obdélník 1"/>
          <p:cNvSpPr/>
          <p:nvPr/>
        </p:nvSpPr>
        <p:spPr>
          <a:xfrm>
            <a:off x="0" y="775197"/>
            <a:ext cx="9144000" cy="646331"/>
          </a:xfrm>
          <a:prstGeom prst="rect">
            <a:avLst/>
          </a:prstGeom>
        </p:spPr>
        <p:txBody>
          <a:bodyPr wrap="square">
            <a:spAutoFit/>
          </a:bodyPr>
          <a:lstStyle/>
          <a:p>
            <a:br>
              <a:rPr lang="cs-CZ" dirty="0"/>
            </a:br>
            <a:endParaRPr lang="cs-CZ" dirty="0"/>
          </a:p>
        </p:txBody>
      </p:sp>
      <p:sp>
        <p:nvSpPr>
          <p:cNvPr id="3" name="Obdélník 2"/>
          <p:cNvSpPr/>
          <p:nvPr/>
        </p:nvSpPr>
        <p:spPr>
          <a:xfrm>
            <a:off x="0" y="1098362"/>
            <a:ext cx="8820472" cy="3785652"/>
          </a:xfrm>
          <a:prstGeom prst="rect">
            <a:avLst/>
          </a:prstGeom>
        </p:spPr>
        <p:txBody>
          <a:bodyPr wrap="square">
            <a:spAutoFit/>
          </a:bodyPr>
          <a:lstStyle/>
          <a:p>
            <a:pPr marL="285750" indent="-285750" algn="just">
              <a:buFont typeface="Wingdings" panose="05000000000000000000" pitchFamily="2" charset="2"/>
              <a:buChar char="q"/>
            </a:pPr>
            <a:r>
              <a:rPr lang="cs-CZ" sz="2000" b="1" dirty="0"/>
              <a:t>Náboženský cestovní ruch </a:t>
            </a:r>
            <a:r>
              <a:rPr lang="cs-CZ" sz="2000" dirty="0"/>
              <a:t>představuje specifickou formu turismu a tudíž se i vyznačuje určitými specifickými znaky. Pro náboženský cestovní ruch jsou charakteristické následující rysy:</a:t>
            </a:r>
          </a:p>
          <a:p>
            <a:pPr algn="just"/>
            <a:r>
              <a:rPr lang="cs-CZ" sz="2000" dirty="0"/>
              <a:t>- nejdůležitější roli zde hraje cíl a nezáleží na tom, jak rychle se k němu osoba dostane nebo, jak moc je tento cíl cesty vzdálený;</a:t>
            </a:r>
          </a:p>
          <a:p>
            <a:pPr algn="just"/>
            <a:r>
              <a:rPr lang="cs-CZ" sz="2000" dirty="0"/>
              <a:t>- nutnost respektování náboženských, společenských a kulturních zvyklostí účastníků;</a:t>
            </a:r>
          </a:p>
          <a:p>
            <a:pPr algn="just"/>
            <a:r>
              <a:rPr lang="cs-CZ" sz="2000" dirty="0"/>
              <a:t>- vzhledem k tomu, že se této formy turismu často účastní starší osoby, je nutné upravit denní režim právě podle věku účastníků;</a:t>
            </a:r>
          </a:p>
          <a:p>
            <a:pPr algn="just"/>
            <a:r>
              <a:rPr lang="cs-CZ" sz="2000" dirty="0"/>
              <a:t>- nutnost přípravy a zajištění speciálních ubytovacích, stravovacích, dopravních, průvodcovských a dalších služeb tak, aby byly v souladu s potřebami a požadavky turistů.</a:t>
            </a:r>
          </a:p>
        </p:txBody>
      </p:sp>
    </p:spTree>
    <p:extLst>
      <p:ext uri="{BB962C8B-B14F-4D97-AF65-F5344CB8AC3E}">
        <p14:creationId xmlns:p14="http://schemas.microsoft.com/office/powerpoint/2010/main" val="36380289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267494"/>
            <a:ext cx="7056784" cy="507703"/>
          </a:xfrm>
        </p:spPr>
        <p:txBody>
          <a:bodyPr/>
          <a:lstStyle/>
          <a:p>
            <a:r>
              <a:rPr lang="cs-CZ" sz="2800" dirty="0"/>
              <a:t>Církevní památky</a:t>
            </a:r>
            <a:br>
              <a:rPr lang="cs-CZ" sz="2800" dirty="0"/>
            </a:br>
            <a:endParaRPr lang="cs-CZ" sz="2000" dirty="0"/>
          </a:p>
        </p:txBody>
      </p:sp>
      <p:sp>
        <p:nvSpPr>
          <p:cNvPr id="2" name="Obdélník 1"/>
          <p:cNvSpPr/>
          <p:nvPr/>
        </p:nvSpPr>
        <p:spPr>
          <a:xfrm>
            <a:off x="0" y="775197"/>
            <a:ext cx="9144000" cy="646331"/>
          </a:xfrm>
          <a:prstGeom prst="rect">
            <a:avLst/>
          </a:prstGeom>
        </p:spPr>
        <p:txBody>
          <a:bodyPr wrap="square">
            <a:spAutoFit/>
          </a:bodyPr>
          <a:lstStyle/>
          <a:p>
            <a:br>
              <a:rPr lang="cs-CZ" dirty="0"/>
            </a:br>
            <a:endParaRPr lang="cs-CZ" dirty="0"/>
          </a:p>
        </p:txBody>
      </p:sp>
      <p:sp>
        <p:nvSpPr>
          <p:cNvPr id="3" name="Obdélník 2"/>
          <p:cNvSpPr/>
          <p:nvPr/>
        </p:nvSpPr>
        <p:spPr>
          <a:xfrm>
            <a:off x="0" y="1098362"/>
            <a:ext cx="8820472" cy="3785652"/>
          </a:xfrm>
          <a:prstGeom prst="rect">
            <a:avLst/>
          </a:prstGeom>
        </p:spPr>
        <p:txBody>
          <a:bodyPr wrap="square">
            <a:spAutoFit/>
          </a:bodyPr>
          <a:lstStyle/>
          <a:p>
            <a:pPr marL="285750" indent="-285750" algn="just">
              <a:buFont typeface="Wingdings" panose="05000000000000000000" pitchFamily="2" charset="2"/>
              <a:buChar char="q"/>
            </a:pPr>
            <a:r>
              <a:rPr lang="cs-CZ" sz="2000" b="1" dirty="0"/>
              <a:t>Náboženský cestovní ruch </a:t>
            </a:r>
            <a:r>
              <a:rPr lang="cs-CZ" sz="2000" dirty="0"/>
              <a:t>představuje specifickou formu turismu a tudíž se i vyznačuje určitými specifickými znaky. Pro náboženský cestovní ruch jsou charakteristické následující rysy:</a:t>
            </a:r>
          </a:p>
          <a:p>
            <a:pPr algn="just"/>
            <a:r>
              <a:rPr lang="cs-CZ" sz="2000" dirty="0"/>
              <a:t>- nejdůležitější roli zde hraje cíl a nezáleží na tom, jak rychle se k němu osoba dostane nebo, jak moc je tento cíl cesty vzdálený;</a:t>
            </a:r>
          </a:p>
          <a:p>
            <a:pPr algn="just"/>
            <a:r>
              <a:rPr lang="cs-CZ" sz="2000" dirty="0"/>
              <a:t>- nutnost respektování náboženských, společenských a kulturních zvyklostí účastníků;</a:t>
            </a:r>
          </a:p>
          <a:p>
            <a:pPr algn="just"/>
            <a:r>
              <a:rPr lang="cs-CZ" sz="2000" dirty="0"/>
              <a:t>- vzhledem k tomu, že se této formy turismu často účastní starší osoby, je nutné upravit denní režim právě podle věku účastníků;</a:t>
            </a:r>
          </a:p>
          <a:p>
            <a:pPr algn="just"/>
            <a:r>
              <a:rPr lang="cs-CZ" sz="2000" dirty="0"/>
              <a:t>- nutnost přípravy a zajištění speciálních ubytovacích, stravovacích, dopravních, průvodcovských a dalších služeb tak, aby byly v souladu s potřebami a požadavky turistů.</a:t>
            </a:r>
          </a:p>
        </p:txBody>
      </p:sp>
    </p:spTree>
    <p:extLst>
      <p:ext uri="{BB962C8B-B14F-4D97-AF65-F5344CB8AC3E}">
        <p14:creationId xmlns:p14="http://schemas.microsoft.com/office/powerpoint/2010/main" val="2127400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3612" y="1059582"/>
            <a:ext cx="9050108" cy="3528392"/>
          </a:xfrm>
          <a:prstGeom prst="rect">
            <a:avLst/>
          </a:prstGeom>
        </p:spPr>
        <p:txBody>
          <a:bodyPr>
            <a:noAutofit/>
          </a:bodyPr>
          <a:lstStyle/>
          <a:p>
            <a:pPr algn="just">
              <a:lnSpc>
                <a:spcPct val="80000"/>
              </a:lnSpc>
              <a:buFont typeface="Wingdings" panose="05000000000000000000" pitchFamily="2" charset="2"/>
              <a:buChar char="q"/>
            </a:pPr>
            <a:r>
              <a:rPr lang="cs-CZ" sz="2400" b="1" dirty="0"/>
              <a:t>Kulturní památky </a:t>
            </a:r>
            <a:r>
              <a:rPr lang="cs-CZ" sz="2400" dirty="0"/>
              <a:t>jako velice cenný odkaz uměleckého a tvůrčího potenciálu a doklad společenského vývoje tvoří neodmyslitelnou součást hmotného prostředí i soudobého života. </a:t>
            </a:r>
          </a:p>
          <a:p>
            <a:pPr algn="just">
              <a:lnSpc>
                <a:spcPct val="80000"/>
              </a:lnSpc>
              <a:buFont typeface="Wingdings" panose="05000000000000000000" pitchFamily="2" charset="2"/>
              <a:buChar char="q"/>
            </a:pPr>
            <a:r>
              <a:rPr lang="cs-CZ" sz="2400" b="1" dirty="0"/>
              <a:t>Komplexní péče </a:t>
            </a:r>
            <a:r>
              <a:rPr lang="cs-CZ" sz="2400" dirty="0"/>
              <a:t>o jejich zachování a optimální uplatnění v dnešním životě patří k jedněm z důležitých úkolů státu.</a:t>
            </a:r>
          </a:p>
          <a:p>
            <a:pPr algn="just">
              <a:lnSpc>
                <a:spcPct val="80000"/>
              </a:lnSpc>
              <a:buFont typeface="Wingdings" panose="05000000000000000000" pitchFamily="2" charset="2"/>
              <a:buChar char="q"/>
            </a:pPr>
            <a:r>
              <a:rPr lang="cs-CZ" sz="2400" b="1" dirty="0"/>
              <a:t>Soustava činností a opatření, </a:t>
            </a:r>
            <a:r>
              <a:rPr lang="cs-CZ" sz="2400" dirty="0"/>
              <a:t>která vede a směřuje k uchování kulturních památek a k jejich organickému začlenění do současného života, je památkovou péčí.</a:t>
            </a:r>
          </a:p>
          <a:p>
            <a:pPr>
              <a:lnSpc>
                <a:spcPct val="80000"/>
              </a:lnSpc>
              <a:buFont typeface="Wingdings" panose="05000000000000000000" pitchFamily="2" charset="2"/>
              <a:buChar char="q"/>
            </a:pPr>
            <a:endParaRPr lang="cs-CZ" sz="1800" b="1" dirty="0"/>
          </a:p>
        </p:txBody>
      </p:sp>
      <p:sp>
        <p:nvSpPr>
          <p:cNvPr id="6" name="Nadpis 5"/>
          <p:cNvSpPr>
            <a:spLocks noGrp="1"/>
          </p:cNvSpPr>
          <p:nvPr>
            <p:ph type="title"/>
          </p:nvPr>
        </p:nvSpPr>
        <p:spPr>
          <a:xfrm>
            <a:off x="179512" y="195486"/>
            <a:ext cx="7056784" cy="507703"/>
          </a:xfrm>
        </p:spPr>
        <p:txBody>
          <a:bodyPr/>
          <a:lstStyle/>
          <a:p>
            <a:r>
              <a:rPr lang="cs-CZ" sz="2800" dirty="0"/>
              <a:t>Památková péče</a:t>
            </a: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3</a:t>
            </a:fld>
            <a:endParaRPr lang="cs-CZ" dirty="0"/>
          </a:p>
        </p:txBody>
      </p:sp>
    </p:spTree>
    <p:extLst>
      <p:ext uri="{BB962C8B-B14F-4D97-AF65-F5344CB8AC3E}">
        <p14:creationId xmlns:p14="http://schemas.microsoft.com/office/powerpoint/2010/main" val="24688015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267494"/>
            <a:ext cx="7056784" cy="507703"/>
          </a:xfrm>
        </p:spPr>
        <p:txBody>
          <a:bodyPr/>
          <a:lstStyle/>
          <a:p>
            <a:r>
              <a:rPr lang="cs-CZ" sz="2800" dirty="0"/>
              <a:t>Církevní památky (sakrální stavby)</a:t>
            </a:r>
            <a:br>
              <a:rPr lang="cs-CZ" sz="2800" dirty="0"/>
            </a:br>
            <a:endParaRPr lang="cs-CZ" sz="2000" dirty="0"/>
          </a:p>
        </p:txBody>
      </p:sp>
      <p:sp>
        <p:nvSpPr>
          <p:cNvPr id="2" name="Obdélník 1"/>
          <p:cNvSpPr/>
          <p:nvPr/>
        </p:nvSpPr>
        <p:spPr>
          <a:xfrm>
            <a:off x="0" y="775197"/>
            <a:ext cx="9144000" cy="4524315"/>
          </a:xfrm>
          <a:prstGeom prst="rect">
            <a:avLst/>
          </a:prstGeom>
        </p:spPr>
        <p:txBody>
          <a:bodyPr wrap="square">
            <a:spAutoFit/>
          </a:bodyPr>
          <a:lstStyle/>
          <a:p>
            <a:pPr marL="285750" indent="-285750">
              <a:buFontTx/>
              <a:buChar char="-"/>
            </a:pPr>
            <a:r>
              <a:rPr lang="cs-CZ" dirty="0"/>
              <a:t>Náboženský CR v ČR pomáhá zmírňovat sezónní výkyvy,</a:t>
            </a:r>
          </a:p>
          <a:p>
            <a:pPr marL="285750" indent="-285750" algn="just">
              <a:buFontTx/>
              <a:buChar char="-"/>
            </a:pPr>
            <a:r>
              <a:rPr lang="cs-CZ" dirty="0"/>
              <a:t>Rovnoměrné rozložení turistů v regionech ČR,</a:t>
            </a:r>
          </a:p>
          <a:p>
            <a:pPr marL="285750" indent="-285750" algn="just">
              <a:buFontTx/>
              <a:buChar char="-"/>
            </a:pPr>
            <a:r>
              <a:rPr lang="cs-CZ" dirty="0"/>
              <a:t>Prezentace kulturních a historických hodnot území ČR v zahraničí nové cílové skupině,</a:t>
            </a:r>
          </a:p>
          <a:p>
            <a:pPr marL="285750" indent="-285750" algn="just">
              <a:buFontTx/>
              <a:buChar char="-"/>
            </a:pPr>
            <a:r>
              <a:rPr lang="cs-CZ" dirty="0"/>
              <a:t>Využití sakrálních staveb.</a:t>
            </a:r>
          </a:p>
          <a:p>
            <a:pPr marL="285750" indent="-285750" algn="just">
              <a:buFontTx/>
              <a:buChar char="-"/>
            </a:pPr>
            <a:r>
              <a:rPr lang="cs-CZ" dirty="0"/>
              <a:t>Více než tisíciletý vývoj církevní architektury předkládá jedinečné svědectví o duchovním a sociálním vývoji kulturního života našich předků. Při cestě za poznáváním této nezbytné součásti kultury každého národa si zajisté uvědomíte význam těchto jedinečných svědků minulosti, jejichž význam často překračuje hranice naší republiky a leckdy i evropského kontinentu</a:t>
            </a:r>
          </a:p>
          <a:p>
            <a:pPr marL="285750" indent="-285750" algn="just">
              <a:buFontTx/>
              <a:buChar char="-"/>
            </a:pPr>
            <a:r>
              <a:rPr lang="cs-CZ" dirty="0"/>
              <a:t>Do církevních (sakrálních staveb) můžeme zařadit: </a:t>
            </a:r>
            <a:r>
              <a:rPr lang="cs-CZ" b="1" dirty="0"/>
              <a:t>kláštery, katedrály, chrámy, kostely, poutní místa, baziliky, kaple a kapličky.</a:t>
            </a:r>
          </a:p>
          <a:p>
            <a:pPr marL="285750" indent="-285750" algn="just">
              <a:buFontTx/>
              <a:buChar char="-"/>
            </a:pPr>
            <a:r>
              <a:rPr lang="cs-CZ" dirty="0"/>
              <a:t>Břevnovský klášter, Želivský klášter, Doksanský klášter, Strahovský klášter či klášter v západočeských Plasech, Katedrála sv. Víta (Praha), Chrám svatých Cyrila a Metoděje (Praha), Katedrála sv. Bartoloměje (Plzeň), Katedrála sv. Václava (Olomouc).</a:t>
            </a:r>
          </a:p>
          <a:p>
            <a:pPr marL="285750" indent="-285750">
              <a:buFontTx/>
              <a:buChar char="-"/>
            </a:pPr>
            <a:endParaRPr lang="cs-CZ" dirty="0"/>
          </a:p>
          <a:p>
            <a:pPr marL="285750" indent="-285750">
              <a:buFontTx/>
              <a:buChar char="-"/>
            </a:pPr>
            <a:endParaRPr lang="cs-CZ" dirty="0"/>
          </a:p>
        </p:txBody>
      </p:sp>
    </p:spTree>
    <p:extLst>
      <p:ext uri="{BB962C8B-B14F-4D97-AF65-F5344CB8AC3E}">
        <p14:creationId xmlns:p14="http://schemas.microsoft.com/office/powerpoint/2010/main" val="8399358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267494"/>
            <a:ext cx="7056784" cy="507703"/>
          </a:xfrm>
        </p:spPr>
        <p:txBody>
          <a:bodyPr/>
          <a:lstStyle/>
          <a:p>
            <a:r>
              <a:rPr lang="cs-CZ" sz="2800" dirty="0"/>
              <a:t>Církevní památky (sakrální stavby)</a:t>
            </a:r>
            <a:br>
              <a:rPr lang="cs-CZ" sz="2800" dirty="0"/>
            </a:br>
            <a:endParaRPr lang="cs-CZ" sz="2000" dirty="0"/>
          </a:p>
        </p:txBody>
      </p:sp>
      <p:sp>
        <p:nvSpPr>
          <p:cNvPr id="2" name="Obdélník 1"/>
          <p:cNvSpPr/>
          <p:nvPr/>
        </p:nvSpPr>
        <p:spPr>
          <a:xfrm>
            <a:off x="0" y="775197"/>
            <a:ext cx="9144000" cy="646331"/>
          </a:xfrm>
          <a:prstGeom prst="rect">
            <a:avLst/>
          </a:prstGeom>
        </p:spPr>
        <p:txBody>
          <a:bodyPr wrap="square">
            <a:spAutoFit/>
          </a:bodyPr>
          <a:lstStyle/>
          <a:p>
            <a:pPr marL="285750" indent="-285750">
              <a:buFontTx/>
              <a:buChar char="-"/>
            </a:pPr>
            <a:endParaRPr lang="cs-CZ" dirty="0"/>
          </a:p>
          <a:p>
            <a:pPr marL="285750" indent="-285750">
              <a:buFontTx/>
              <a:buChar char="-"/>
            </a:pPr>
            <a:endParaRPr lang="cs-CZ" dirty="0"/>
          </a:p>
        </p:txBody>
      </p:sp>
      <p:sp>
        <p:nvSpPr>
          <p:cNvPr id="3" name="Obdélník 2"/>
          <p:cNvSpPr/>
          <p:nvPr/>
        </p:nvSpPr>
        <p:spPr>
          <a:xfrm>
            <a:off x="-12676" y="915566"/>
            <a:ext cx="8905155" cy="3416320"/>
          </a:xfrm>
          <a:prstGeom prst="rect">
            <a:avLst/>
          </a:prstGeom>
        </p:spPr>
        <p:txBody>
          <a:bodyPr wrap="square">
            <a:spAutoFit/>
          </a:bodyPr>
          <a:lstStyle/>
          <a:p>
            <a:pPr marL="285750" indent="-285750" algn="just">
              <a:buFont typeface="Wingdings" panose="05000000000000000000" pitchFamily="2" charset="2"/>
              <a:buChar char="q"/>
            </a:pPr>
            <a:r>
              <a:rPr lang="cs-CZ" dirty="0"/>
              <a:t>Pro každého věřícího přichází čas od času moment na vydání se k některému </a:t>
            </a:r>
            <a:r>
              <a:rPr lang="cs-CZ" b="1" dirty="0"/>
              <a:t>z poutních míst</a:t>
            </a:r>
            <a:r>
              <a:rPr lang="cs-CZ" dirty="0"/>
              <a:t>, která se pro svou historii a religiózní příběh přitahují pozornost po dlouhá staletí. V České republice se těchto míst najde na dvě desítky, přičemž většina z nich je atraktivní i pro člověka nevyznávajícího žádnou víru.</a:t>
            </a:r>
          </a:p>
          <a:p>
            <a:pPr marL="285750" indent="-285750" algn="just">
              <a:buFont typeface="Wingdings" panose="05000000000000000000" pitchFamily="2" charset="2"/>
              <a:buChar char="q"/>
            </a:pPr>
            <a:r>
              <a:rPr lang="cs-CZ" b="1" dirty="0"/>
              <a:t>Poutní místo </a:t>
            </a:r>
            <a:r>
              <a:rPr lang="cs-CZ" dirty="0"/>
              <a:t>- poutní místo jako část zemského povrchu, která je jednotlivci či skupinami považována za významnou lokalitu, jež si zaslouží projevy úcty, oddanosti a loajálnosti. </a:t>
            </a:r>
          </a:p>
          <a:p>
            <a:pPr marL="285750" indent="-285750" algn="just">
              <a:buFont typeface="Wingdings" panose="05000000000000000000" pitchFamily="2" charset="2"/>
              <a:buChar char="q"/>
            </a:pPr>
            <a:r>
              <a:rPr lang="cs-CZ" dirty="0"/>
              <a:t>Např. Poutní areál v Mariánské </a:t>
            </a:r>
            <a:r>
              <a:rPr lang="cs-CZ" dirty="0" err="1"/>
              <a:t>Týnici</a:t>
            </a:r>
            <a:r>
              <a:rPr lang="cs-CZ" dirty="0"/>
              <a:t>, Poutní kostel Nanebevzetí Panny Marie ve Staré Boleslavi či Poutní kostel sv. Šebestiána na Svatém kopečku v Mikulově.</a:t>
            </a:r>
          </a:p>
          <a:p>
            <a:pPr marL="285750" indent="-285750" algn="just">
              <a:buFont typeface="Wingdings" panose="05000000000000000000" pitchFamily="2" charset="2"/>
              <a:buChar char="q"/>
            </a:pPr>
            <a:r>
              <a:rPr lang="cs-CZ" b="1" dirty="0"/>
              <a:t>Baziliky </a:t>
            </a:r>
            <a:r>
              <a:rPr lang="cs-CZ" dirty="0"/>
              <a:t>v Třebíči, Velehradě, Tismicích, Gruntě či Olomouci.</a:t>
            </a:r>
          </a:p>
          <a:p>
            <a:pPr marL="285750" indent="-285750" algn="just">
              <a:buFont typeface="Wingdings" panose="05000000000000000000" pitchFamily="2" charset="2"/>
              <a:buChar char="q"/>
            </a:pPr>
            <a:r>
              <a:rPr lang="cs-CZ" b="1" dirty="0"/>
              <a:t>Kaple </a:t>
            </a:r>
            <a:r>
              <a:rPr lang="cs-CZ" dirty="0"/>
              <a:t>Panny Marie Sedmibolestné v Pelhřimově, kaple sv. Anny v Mnichově Hradišti, kaple sv. Klimenta v Hradci Králové či </a:t>
            </a:r>
            <a:r>
              <a:rPr lang="cs-CZ" dirty="0" err="1"/>
              <a:t>Santiniho</a:t>
            </a:r>
            <a:r>
              <a:rPr lang="cs-CZ" dirty="0"/>
              <a:t> kaple v Panenských Břežanech.</a:t>
            </a:r>
          </a:p>
          <a:p>
            <a:pPr marL="285750" indent="-285750">
              <a:buFont typeface="Wingdings" panose="05000000000000000000" pitchFamily="2" charset="2"/>
              <a:buChar char="q"/>
            </a:pPr>
            <a:endParaRPr lang="cs-CZ" dirty="0"/>
          </a:p>
        </p:txBody>
      </p:sp>
    </p:spTree>
    <p:extLst>
      <p:ext uri="{BB962C8B-B14F-4D97-AF65-F5344CB8AC3E}">
        <p14:creationId xmlns:p14="http://schemas.microsoft.com/office/powerpoint/2010/main" val="20216379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267494"/>
            <a:ext cx="7056784" cy="507703"/>
          </a:xfrm>
        </p:spPr>
        <p:txBody>
          <a:bodyPr/>
          <a:lstStyle/>
          <a:p>
            <a:r>
              <a:rPr lang="cs-CZ" sz="2800" dirty="0"/>
              <a:t>Technické památky</a:t>
            </a:r>
            <a:br>
              <a:rPr lang="cs-CZ" sz="2800" dirty="0"/>
            </a:br>
            <a:endParaRPr lang="cs-CZ" sz="2000" dirty="0"/>
          </a:p>
        </p:txBody>
      </p:sp>
      <p:sp>
        <p:nvSpPr>
          <p:cNvPr id="2" name="Obdélník 1"/>
          <p:cNvSpPr/>
          <p:nvPr/>
        </p:nvSpPr>
        <p:spPr>
          <a:xfrm>
            <a:off x="0" y="775197"/>
            <a:ext cx="9144000" cy="646331"/>
          </a:xfrm>
          <a:prstGeom prst="rect">
            <a:avLst/>
          </a:prstGeom>
        </p:spPr>
        <p:txBody>
          <a:bodyPr wrap="square">
            <a:spAutoFit/>
          </a:bodyPr>
          <a:lstStyle/>
          <a:p>
            <a:pPr marL="285750" indent="-285750">
              <a:buFontTx/>
              <a:buChar char="-"/>
            </a:pPr>
            <a:endParaRPr lang="cs-CZ" dirty="0"/>
          </a:p>
          <a:p>
            <a:pPr marL="285750" indent="-285750">
              <a:buFontTx/>
              <a:buChar char="-"/>
            </a:pPr>
            <a:endParaRPr lang="cs-CZ" dirty="0"/>
          </a:p>
        </p:txBody>
      </p:sp>
      <p:sp>
        <p:nvSpPr>
          <p:cNvPr id="3" name="Obdélník 2"/>
          <p:cNvSpPr/>
          <p:nvPr/>
        </p:nvSpPr>
        <p:spPr>
          <a:xfrm>
            <a:off x="-12676" y="915566"/>
            <a:ext cx="8905155" cy="3139321"/>
          </a:xfrm>
          <a:prstGeom prst="rect">
            <a:avLst/>
          </a:prstGeom>
        </p:spPr>
        <p:txBody>
          <a:bodyPr wrap="square">
            <a:spAutoFit/>
          </a:bodyPr>
          <a:lstStyle/>
          <a:p>
            <a:pPr marL="285750" indent="-285750" algn="just">
              <a:buFont typeface="Wingdings" panose="05000000000000000000" pitchFamily="2" charset="2"/>
              <a:buChar char="q"/>
            </a:pPr>
            <a:r>
              <a:rPr lang="cs-CZ" b="1" dirty="0"/>
              <a:t>Technickou památkou </a:t>
            </a:r>
            <a:r>
              <a:rPr lang="cs-CZ" dirty="0"/>
              <a:t>se rozumí konkrétní hmotný (i když třeba již v krajině méně zřetelný) pozůstatek lidské činnosti, tzn. lokality, objekty nebo zařízení, které svou existencí a příběhem vypovídají o vývoji vědy, výroby a techniky v jakýchkoli historických, kulturních, ekonomických a společenských souvislostech.</a:t>
            </a:r>
          </a:p>
          <a:p>
            <a:pPr marL="285750" indent="-285750" algn="just">
              <a:buFont typeface="Wingdings" panose="05000000000000000000" pitchFamily="2" charset="2"/>
              <a:buChar char="q"/>
            </a:pPr>
            <a:r>
              <a:rPr lang="cs-CZ" dirty="0"/>
              <a:t>Za technickou památku považovat </a:t>
            </a:r>
            <a:r>
              <a:rPr lang="cs-CZ" b="1" dirty="0"/>
              <a:t>každý předmět nebo objekt, který vznikl následkem lidské činnosti a jehož účelem je přizpůsobení přírody potřebám člověka a vyznačující se určitou historickou hodnotou dokumentující </a:t>
            </a:r>
            <a:r>
              <a:rPr lang="cs-CZ" b="1" i="1" dirty="0"/>
              <a:t>tuto </a:t>
            </a:r>
            <a:r>
              <a:rPr lang="cs-CZ" dirty="0"/>
              <a:t>činnost v takové míře, že to rozhoduje o potřebě trvalého zachování dané památky jako kulturního statku.</a:t>
            </a:r>
          </a:p>
          <a:p>
            <a:pPr marL="285750" indent="-285750" algn="just">
              <a:buFont typeface="Wingdings" panose="05000000000000000000" pitchFamily="2" charset="2"/>
              <a:buChar char="q"/>
            </a:pPr>
            <a:r>
              <a:rPr lang="cs-CZ" dirty="0"/>
              <a:t>Podmínkou tedy není zápis do seznamu kulturních památek dle zákona č. 20/1987 Sb., o státní památkové péči.</a:t>
            </a:r>
          </a:p>
          <a:p>
            <a:pPr marL="285750" indent="-285750">
              <a:buFont typeface="Wingdings" panose="05000000000000000000" pitchFamily="2" charset="2"/>
              <a:buChar char="q"/>
            </a:pPr>
            <a:endParaRPr lang="cs-CZ" dirty="0"/>
          </a:p>
        </p:txBody>
      </p:sp>
    </p:spTree>
    <p:extLst>
      <p:ext uri="{BB962C8B-B14F-4D97-AF65-F5344CB8AC3E}">
        <p14:creationId xmlns:p14="http://schemas.microsoft.com/office/powerpoint/2010/main" val="19731223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267494"/>
            <a:ext cx="7056784" cy="507703"/>
          </a:xfrm>
        </p:spPr>
        <p:txBody>
          <a:bodyPr/>
          <a:lstStyle/>
          <a:p>
            <a:r>
              <a:rPr lang="cs-CZ" sz="2800" dirty="0"/>
              <a:t>Technické památky</a:t>
            </a:r>
            <a:br>
              <a:rPr lang="cs-CZ" sz="2800" dirty="0"/>
            </a:br>
            <a:endParaRPr lang="cs-CZ" sz="2000" dirty="0"/>
          </a:p>
        </p:txBody>
      </p:sp>
      <p:sp>
        <p:nvSpPr>
          <p:cNvPr id="2" name="Obdélník 1"/>
          <p:cNvSpPr/>
          <p:nvPr/>
        </p:nvSpPr>
        <p:spPr>
          <a:xfrm>
            <a:off x="0" y="775197"/>
            <a:ext cx="9144000" cy="646331"/>
          </a:xfrm>
          <a:prstGeom prst="rect">
            <a:avLst/>
          </a:prstGeom>
        </p:spPr>
        <p:txBody>
          <a:bodyPr wrap="square">
            <a:spAutoFit/>
          </a:bodyPr>
          <a:lstStyle/>
          <a:p>
            <a:pPr marL="285750" indent="-285750">
              <a:buFontTx/>
              <a:buChar char="-"/>
            </a:pPr>
            <a:endParaRPr lang="cs-CZ" dirty="0"/>
          </a:p>
          <a:p>
            <a:pPr marL="285750" indent="-285750">
              <a:buFontTx/>
              <a:buChar char="-"/>
            </a:pPr>
            <a:endParaRPr lang="cs-CZ" dirty="0"/>
          </a:p>
        </p:txBody>
      </p:sp>
      <p:sp>
        <p:nvSpPr>
          <p:cNvPr id="3" name="Obdélník 2"/>
          <p:cNvSpPr/>
          <p:nvPr/>
        </p:nvSpPr>
        <p:spPr>
          <a:xfrm>
            <a:off x="-12676" y="915566"/>
            <a:ext cx="8905155" cy="3139321"/>
          </a:xfrm>
          <a:prstGeom prst="rect">
            <a:avLst/>
          </a:prstGeom>
        </p:spPr>
        <p:txBody>
          <a:bodyPr wrap="square">
            <a:spAutoFit/>
          </a:bodyPr>
          <a:lstStyle/>
          <a:p>
            <a:pPr marL="285750" indent="-285750">
              <a:buFont typeface="Wingdings" panose="05000000000000000000" pitchFamily="2" charset="2"/>
              <a:buChar char="q"/>
            </a:pPr>
            <a:r>
              <a:rPr lang="cs-CZ" sz="2000" b="1" dirty="0"/>
              <a:t>Technická památka </a:t>
            </a:r>
            <a:r>
              <a:rPr lang="cs-CZ" sz="2000" dirty="0"/>
              <a:t>je tak významným dokladem uplatnění techniky v procesu, který vytváří hmotné statky sloužící k uspokojení materiálních potřeb lidí a umožňujících ovládnutí přírodních sil. </a:t>
            </a:r>
          </a:p>
          <a:p>
            <a:pPr marL="285750" indent="-285750">
              <a:buFont typeface="Wingdings" panose="05000000000000000000" pitchFamily="2" charset="2"/>
              <a:buChar char="q"/>
            </a:pPr>
            <a:r>
              <a:rPr lang="cs-CZ" sz="2000" dirty="0"/>
              <a:t>Oprávněně proto o technických památkách lze hovořit jako o památkách lidského poznání, vědy, výroby a rozvoje, které dokumentují nejen tvůrčí schopnosti člověka, ale i civilizační pokrok.</a:t>
            </a:r>
          </a:p>
          <a:p>
            <a:pPr marL="285750" indent="-285750">
              <a:buFont typeface="Wingdings" panose="05000000000000000000" pitchFamily="2" charset="2"/>
              <a:buChar char="q"/>
            </a:pPr>
            <a:r>
              <a:rPr lang="cs-CZ" sz="2000" dirty="0"/>
              <a:t>Zahrnují díla související s </a:t>
            </a:r>
            <a:r>
              <a:rPr lang="cs-CZ" sz="2000" b="1" dirty="0"/>
              <a:t>hornictvím, hutnictvím, energetikou či s rozvojem dopravy, ale na své si přijdou také  milovníci romantických mlýnů a dřevěných lávek.</a:t>
            </a:r>
          </a:p>
          <a:p>
            <a:pPr marL="285750" indent="-285750">
              <a:buFont typeface="Wingdings" panose="05000000000000000000" pitchFamily="2" charset="2"/>
              <a:buChar char="q"/>
            </a:pPr>
            <a:endParaRPr lang="cs-CZ" dirty="0"/>
          </a:p>
        </p:txBody>
      </p:sp>
    </p:spTree>
    <p:extLst>
      <p:ext uri="{BB962C8B-B14F-4D97-AF65-F5344CB8AC3E}">
        <p14:creationId xmlns:p14="http://schemas.microsoft.com/office/powerpoint/2010/main" val="8230107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267494"/>
            <a:ext cx="7056784" cy="507703"/>
          </a:xfrm>
        </p:spPr>
        <p:txBody>
          <a:bodyPr/>
          <a:lstStyle/>
          <a:p>
            <a:r>
              <a:rPr lang="cs-CZ" sz="2800" dirty="0"/>
              <a:t>Technické památky</a:t>
            </a:r>
            <a:br>
              <a:rPr lang="cs-CZ" sz="2800" dirty="0"/>
            </a:br>
            <a:endParaRPr lang="cs-CZ" sz="2000" dirty="0"/>
          </a:p>
        </p:txBody>
      </p:sp>
      <p:sp>
        <p:nvSpPr>
          <p:cNvPr id="2" name="Obdélník 1"/>
          <p:cNvSpPr/>
          <p:nvPr/>
        </p:nvSpPr>
        <p:spPr>
          <a:xfrm>
            <a:off x="0" y="775197"/>
            <a:ext cx="9144000" cy="646331"/>
          </a:xfrm>
          <a:prstGeom prst="rect">
            <a:avLst/>
          </a:prstGeom>
        </p:spPr>
        <p:txBody>
          <a:bodyPr wrap="square">
            <a:spAutoFit/>
          </a:bodyPr>
          <a:lstStyle/>
          <a:p>
            <a:pPr marL="285750" indent="-285750">
              <a:buFontTx/>
              <a:buChar char="-"/>
            </a:pPr>
            <a:endParaRPr lang="cs-CZ" dirty="0"/>
          </a:p>
          <a:p>
            <a:pPr marL="285750" indent="-285750">
              <a:buFontTx/>
              <a:buChar char="-"/>
            </a:pPr>
            <a:endParaRPr lang="cs-CZ" dirty="0"/>
          </a:p>
        </p:txBody>
      </p:sp>
      <p:sp>
        <p:nvSpPr>
          <p:cNvPr id="3" name="Obdélník 2"/>
          <p:cNvSpPr/>
          <p:nvPr/>
        </p:nvSpPr>
        <p:spPr>
          <a:xfrm>
            <a:off x="-12676" y="915566"/>
            <a:ext cx="8905155" cy="3970318"/>
          </a:xfrm>
          <a:prstGeom prst="rect">
            <a:avLst/>
          </a:prstGeom>
        </p:spPr>
        <p:txBody>
          <a:bodyPr wrap="square">
            <a:spAutoFit/>
          </a:bodyPr>
          <a:lstStyle/>
          <a:p>
            <a:r>
              <a:rPr lang="cs-CZ" dirty="0"/>
              <a:t>•   </a:t>
            </a:r>
            <a:r>
              <a:rPr lang="cs-CZ" b="1" dirty="0"/>
              <a:t>Technické památky pro zpracování zemědělských produktů </a:t>
            </a:r>
            <a:r>
              <a:rPr lang="cs-CZ" dirty="0"/>
              <a:t>– (špýchar a sýpka, pivovar, vodní a větrný mlýn a jiná výrobní stavba)</a:t>
            </a:r>
          </a:p>
          <a:p>
            <a:r>
              <a:rPr lang="cs-CZ" dirty="0"/>
              <a:t>• </a:t>
            </a:r>
            <a:r>
              <a:rPr lang="cs-CZ" b="1" dirty="0"/>
              <a:t>Technické památky pro zpracování dřeva </a:t>
            </a:r>
            <a:r>
              <a:rPr lang="cs-CZ" dirty="0"/>
              <a:t>– (pila, kolárna a jiná výrobní stavba)</a:t>
            </a:r>
          </a:p>
          <a:p>
            <a:r>
              <a:rPr lang="cs-CZ" dirty="0"/>
              <a:t>•   </a:t>
            </a:r>
            <a:r>
              <a:rPr lang="cs-CZ" b="1" dirty="0"/>
              <a:t>Vodohospodářské technické památky </a:t>
            </a:r>
            <a:r>
              <a:rPr lang="cs-CZ" dirty="0"/>
              <a:t>– (rybník, přehrada, kašna, vodojem, přečerpávací stanice, vodárenská věž, vodní kanál a jiná stavba)</a:t>
            </a:r>
          </a:p>
          <a:p>
            <a:r>
              <a:rPr lang="cs-CZ" dirty="0"/>
              <a:t>•   </a:t>
            </a:r>
            <a:r>
              <a:rPr lang="cs-CZ" b="1" dirty="0"/>
              <a:t>Dopravní technické památky </a:t>
            </a:r>
            <a:r>
              <a:rPr lang="cs-CZ" dirty="0"/>
              <a:t>– (silniční a železniční most, lodní přístav, železniční trať a jiná stavba)</a:t>
            </a:r>
          </a:p>
          <a:p>
            <a:r>
              <a:rPr lang="cs-CZ" dirty="0"/>
              <a:t>•   </a:t>
            </a:r>
            <a:r>
              <a:rPr lang="cs-CZ" b="1" dirty="0"/>
              <a:t>Technické památky a pozůstatky těžby surovin </a:t>
            </a:r>
            <a:r>
              <a:rPr lang="cs-CZ" dirty="0"/>
              <a:t>–  (rýžoviště, uhelný důl, rudný důl a jiná výrobní stavba)</a:t>
            </a:r>
          </a:p>
          <a:p>
            <a:r>
              <a:rPr lang="cs-CZ" dirty="0"/>
              <a:t>•   </a:t>
            </a:r>
            <a:r>
              <a:rPr lang="cs-CZ" b="1" dirty="0"/>
              <a:t>Technické památky po hutnické výrobě a kovovýrobě </a:t>
            </a:r>
            <a:r>
              <a:rPr lang="cs-CZ" dirty="0"/>
              <a:t>–  (huť na neželezné kovy, hamr, kovárna, strojírna a jiná výrobní stavba)</a:t>
            </a:r>
          </a:p>
          <a:p>
            <a:r>
              <a:rPr lang="cs-CZ" dirty="0"/>
              <a:t>• </a:t>
            </a:r>
            <a:r>
              <a:rPr lang="cs-CZ" b="1" dirty="0"/>
              <a:t>Technické památky ostatní výroby </a:t>
            </a:r>
            <a:r>
              <a:rPr lang="cs-CZ" dirty="0"/>
              <a:t>– (cihelna, sklárna, porcelánka, keramická továrna, papírna a jiná výrobní stavba)</a:t>
            </a:r>
          </a:p>
          <a:p>
            <a:pPr marL="285750" indent="-285750">
              <a:buFont typeface="Wingdings" panose="05000000000000000000" pitchFamily="2" charset="2"/>
              <a:buChar char="q"/>
            </a:pPr>
            <a:endParaRPr lang="cs-CZ" dirty="0"/>
          </a:p>
        </p:txBody>
      </p:sp>
    </p:spTree>
    <p:extLst>
      <p:ext uri="{BB962C8B-B14F-4D97-AF65-F5344CB8AC3E}">
        <p14:creationId xmlns:p14="http://schemas.microsoft.com/office/powerpoint/2010/main" val="42113996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267494"/>
            <a:ext cx="7056784" cy="507703"/>
          </a:xfrm>
        </p:spPr>
        <p:txBody>
          <a:bodyPr/>
          <a:lstStyle/>
          <a:p>
            <a:r>
              <a:rPr lang="cs-CZ" sz="2800" dirty="0"/>
              <a:t>Technické památky</a:t>
            </a:r>
            <a:br>
              <a:rPr lang="cs-CZ" sz="2800" dirty="0"/>
            </a:br>
            <a:endParaRPr lang="cs-CZ" sz="2000" dirty="0"/>
          </a:p>
        </p:txBody>
      </p:sp>
      <p:sp>
        <p:nvSpPr>
          <p:cNvPr id="2" name="Obdélník 1"/>
          <p:cNvSpPr/>
          <p:nvPr/>
        </p:nvSpPr>
        <p:spPr>
          <a:xfrm>
            <a:off x="0" y="775197"/>
            <a:ext cx="9144000" cy="646331"/>
          </a:xfrm>
          <a:prstGeom prst="rect">
            <a:avLst/>
          </a:prstGeom>
        </p:spPr>
        <p:txBody>
          <a:bodyPr wrap="square">
            <a:spAutoFit/>
          </a:bodyPr>
          <a:lstStyle/>
          <a:p>
            <a:pPr marL="285750" indent="-285750">
              <a:buFontTx/>
              <a:buChar char="-"/>
            </a:pPr>
            <a:endParaRPr lang="cs-CZ" dirty="0"/>
          </a:p>
          <a:p>
            <a:pPr marL="285750" indent="-285750">
              <a:buFontTx/>
              <a:buChar char="-"/>
            </a:pPr>
            <a:endParaRPr lang="cs-CZ" dirty="0"/>
          </a:p>
        </p:txBody>
      </p:sp>
      <p:sp>
        <p:nvSpPr>
          <p:cNvPr id="3" name="Obdélník 2"/>
          <p:cNvSpPr/>
          <p:nvPr/>
        </p:nvSpPr>
        <p:spPr>
          <a:xfrm>
            <a:off x="-12676" y="915566"/>
            <a:ext cx="8905155" cy="3416320"/>
          </a:xfrm>
          <a:prstGeom prst="rect">
            <a:avLst/>
          </a:prstGeom>
        </p:spPr>
        <p:txBody>
          <a:bodyPr wrap="square">
            <a:spAutoFit/>
          </a:bodyPr>
          <a:lstStyle/>
          <a:p>
            <a:r>
              <a:rPr lang="cs-CZ" sz="2400" dirty="0"/>
              <a:t>•   Jiné technické památky stavebního charakteru –  (rozhledna, lázeňský dům, městské opevnění, muzea a jiné stavby)</a:t>
            </a:r>
          </a:p>
          <a:p>
            <a:pPr marL="285750" indent="-285750">
              <a:buFont typeface="Wingdings" panose="05000000000000000000" pitchFamily="2" charset="2"/>
              <a:buChar char="q"/>
            </a:pPr>
            <a:endParaRPr lang="cs-CZ" sz="2400" dirty="0"/>
          </a:p>
          <a:p>
            <a:pPr marL="285750" indent="-285750">
              <a:buFont typeface="Wingdings" panose="05000000000000000000" pitchFamily="2" charset="2"/>
              <a:buChar char="q"/>
            </a:pPr>
            <a:r>
              <a:rPr lang="cs-CZ" sz="2400" b="1" dirty="0"/>
              <a:t>Technickou atraktivitou cestovního ruchu je: </a:t>
            </a:r>
          </a:p>
          <a:p>
            <a:pPr marL="285750" indent="-285750">
              <a:buFont typeface="Wingdings" panose="05000000000000000000" pitchFamily="2" charset="2"/>
              <a:buChar char="q"/>
            </a:pPr>
            <a:r>
              <a:rPr lang="cs-CZ" sz="2400" dirty="0"/>
              <a:t>stavba, technické zařízení nebo technické řešení jedinečné nebo zajímavé svým provedením, vztahem k okolním stavbám, velikostí, historickým nebo současným významem, designem apod. a stávající se tak cílem pro návštěvníky (např. mosty, tunely, vodní i větrné mlýny, těžní věže, železniční viadukty, kanály…)</a:t>
            </a:r>
          </a:p>
        </p:txBody>
      </p:sp>
    </p:spTree>
    <p:extLst>
      <p:ext uri="{BB962C8B-B14F-4D97-AF65-F5344CB8AC3E}">
        <p14:creationId xmlns:p14="http://schemas.microsoft.com/office/powerpoint/2010/main" val="14439843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267494"/>
            <a:ext cx="7056784" cy="507703"/>
          </a:xfrm>
        </p:spPr>
        <p:txBody>
          <a:bodyPr/>
          <a:lstStyle/>
          <a:p>
            <a:r>
              <a:rPr lang="cs-CZ" sz="2800" dirty="0"/>
              <a:t>Vybrané technické památky v ČR</a:t>
            </a:r>
            <a:br>
              <a:rPr lang="cs-CZ" sz="2800" dirty="0"/>
            </a:br>
            <a:endParaRPr lang="cs-CZ" sz="2000" dirty="0"/>
          </a:p>
        </p:txBody>
      </p:sp>
      <p:sp>
        <p:nvSpPr>
          <p:cNvPr id="2" name="Obdélník 1"/>
          <p:cNvSpPr/>
          <p:nvPr/>
        </p:nvSpPr>
        <p:spPr>
          <a:xfrm>
            <a:off x="0" y="775197"/>
            <a:ext cx="9144000" cy="3600986"/>
          </a:xfrm>
          <a:prstGeom prst="rect">
            <a:avLst/>
          </a:prstGeom>
        </p:spPr>
        <p:txBody>
          <a:bodyPr wrap="square">
            <a:spAutoFit/>
          </a:bodyPr>
          <a:lstStyle/>
          <a:p>
            <a:pPr marL="285750" indent="-285750">
              <a:buFontTx/>
              <a:buChar char="-"/>
            </a:pPr>
            <a:endParaRPr lang="cs-CZ" dirty="0"/>
          </a:p>
          <a:p>
            <a:pPr marL="342900" indent="-342900" algn="just">
              <a:buFont typeface="Wingdings" panose="05000000000000000000" pitchFamily="2" charset="2"/>
              <a:buChar char="q"/>
            </a:pPr>
            <a:r>
              <a:rPr lang="cs-CZ" sz="2400" b="1" dirty="0"/>
              <a:t>Moravskoslezský kraj </a:t>
            </a:r>
            <a:r>
              <a:rPr lang="cs-CZ" sz="2400" dirty="0"/>
              <a:t>je vzhledem ke svému industriálnímu zaměření protkán desítkami technických památek, které zde můžete obdivovat po celý rok. </a:t>
            </a:r>
          </a:p>
          <a:p>
            <a:pPr marL="342900" indent="-342900" algn="just">
              <a:buFont typeface="Wingdings" panose="05000000000000000000" pitchFamily="2" charset="2"/>
              <a:buChar char="q"/>
            </a:pPr>
            <a:r>
              <a:rPr lang="cs-CZ" sz="2400" dirty="0"/>
              <a:t>Z výběru těch nejzajímavějších za návštěvu stojí </a:t>
            </a:r>
            <a:r>
              <a:rPr lang="cs-CZ" sz="2400" b="1" dirty="0"/>
              <a:t>vodní nádrže Šance v Ostravici, těžní věž dolu Jindřich v Ostravě, </a:t>
            </a:r>
            <a:r>
              <a:rPr lang="cs-CZ" sz="2400" b="1" dirty="0" err="1"/>
              <a:t>Weisshuhnův</a:t>
            </a:r>
            <a:r>
              <a:rPr lang="cs-CZ" sz="2400" b="1" dirty="0"/>
              <a:t> kanál u Hradce nad Moravicí, vodojem ve Vratimově, větrný mlýn v Cholticích, most Miloše Sýkory v Ostravě či důl Michal v moravskoslezské metropoli Ostravě.</a:t>
            </a:r>
          </a:p>
          <a:p>
            <a:pPr marL="285750" indent="-285750">
              <a:buFontTx/>
              <a:buChar char="-"/>
            </a:pPr>
            <a:endParaRPr lang="cs-CZ" dirty="0"/>
          </a:p>
        </p:txBody>
      </p:sp>
    </p:spTree>
    <p:extLst>
      <p:ext uri="{BB962C8B-B14F-4D97-AF65-F5344CB8AC3E}">
        <p14:creationId xmlns:p14="http://schemas.microsoft.com/office/powerpoint/2010/main" val="11746190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267494"/>
            <a:ext cx="7056784" cy="507703"/>
          </a:xfrm>
        </p:spPr>
        <p:txBody>
          <a:bodyPr/>
          <a:lstStyle/>
          <a:p>
            <a:r>
              <a:rPr lang="cs-CZ" sz="2800" dirty="0"/>
              <a:t>Vybrané technické památky v ČR</a:t>
            </a:r>
            <a:br>
              <a:rPr lang="cs-CZ" sz="2800" dirty="0"/>
            </a:br>
            <a:br>
              <a:rPr lang="cs-CZ" sz="2800" dirty="0"/>
            </a:br>
            <a:endParaRPr lang="cs-CZ" sz="2000" dirty="0"/>
          </a:p>
        </p:txBody>
      </p:sp>
      <p:sp>
        <p:nvSpPr>
          <p:cNvPr id="2" name="Obdélník 1"/>
          <p:cNvSpPr/>
          <p:nvPr/>
        </p:nvSpPr>
        <p:spPr>
          <a:xfrm>
            <a:off x="0" y="775197"/>
            <a:ext cx="9144000" cy="2954655"/>
          </a:xfrm>
          <a:prstGeom prst="rect">
            <a:avLst/>
          </a:prstGeom>
        </p:spPr>
        <p:txBody>
          <a:bodyPr wrap="square">
            <a:spAutoFit/>
          </a:bodyPr>
          <a:lstStyle/>
          <a:p>
            <a:pPr marL="285750" indent="-285750">
              <a:buFontTx/>
              <a:buChar char="-"/>
            </a:pPr>
            <a:endParaRPr lang="cs-CZ" dirty="0"/>
          </a:p>
          <a:p>
            <a:pPr marL="342900" indent="-342900" algn="just">
              <a:buFont typeface="Wingdings" panose="05000000000000000000" pitchFamily="2" charset="2"/>
              <a:buChar char="q"/>
            </a:pPr>
            <a:r>
              <a:rPr lang="cs-CZ" sz="2400" b="1" dirty="0"/>
              <a:t>Zlínský kraj </a:t>
            </a:r>
            <a:r>
              <a:rPr lang="cs-CZ" sz="2400" dirty="0"/>
              <a:t>není jen oblastí zaslíbenou ševcům a jejich starobylému řemeslu, ale nabízí i dostatek dalších technických památek.</a:t>
            </a:r>
          </a:p>
          <a:p>
            <a:pPr marL="342900" indent="-342900" algn="just">
              <a:buFont typeface="Wingdings" panose="05000000000000000000" pitchFamily="2" charset="2"/>
              <a:buChar char="q"/>
            </a:pPr>
            <a:r>
              <a:rPr lang="cs-CZ" sz="2400" b="1" dirty="0"/>
              <a:t>Jedná se zvláště o Maxmiliánův vodovod v Kroměříži, Luhačovickou přehradu, Areál baťových závodů v krajském městě Zlíně, vodní nádrž Fryšták, vodní nádrž ve Slušovicích, větrný mlýn Štípa ve Zlíně či vyhlášený Baťův mrakodrap stojící též ve Zlíně.</a:t>
            </a:r>
          </a:p>
        </p:txBody>
      </p:sp>
    </p:spTree>
    <p:extLst>
      <p:ext uri="{BB962C8B-B14F-4D97-AF65-F5344CB8AC3E}">
        <p14:creationId xmlns:p14="http://schemas.microsoft.com/office/powerpoint/2010/main" val="261180607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267494"/>
            <a:ext cx="7056784" cy="507703"/>
          </a:xfrm>
        </p:spPr>
        <p:txBody>
          <a:bodyPr/>
          <a:lstStyle/>
          <a:p>
            <a:r>
              <a:rPr lang="cs-CZ" sz="2800" dirty="0"/>
              <a:t>Vybrané technické památky v ČR</a:t>
            </a:r>
            <a:br>
              <a:rPr lang="cs-CZ" sz="2800" dirty="0"/>
            </a:br>
            <a:br>
              <a:rPr lang="cs-CZ" sz="2800" dirty="0"/>
            </a:br>
            <a:endParaRPr lang="cs-CZ" sz="2000" dirty="0"/>
          </a:p>
        </p:txBody>
      </p:sp>
      <p:sp>
        <p:nvSpPr>
          <p:cNvPr id="2" name="Obdélník 1"/>
          <p:cNvSpPr/>
          <p:nvPr/>
        </p:nvSpPr>
        <p:spPr>
          <a:xfrm>
            <a:off x="0" y="775197"/>
            <a:ext cx="9144000" cy="2954655"/>
          </a:xfrm>
          <a:prstGeom prst="rect">
            <a:avLst/>
          </a:prstGeom>
        </p:spPr>
        <p:txBody>
          <a:bodyPr wrap="square">
            <a:spAutoFit/>
          </a:bodyPr>
          <a:lstStyle/>
          <a:p>
            <a:pPr marL="285750" indent="-285750">
              <a:buFontTx/>
              <a:buChar char="-"/>
            </a:pPr>
            <a:endParaRPr lang="cs-CZ" dirty="0"/>
          </a:p>
          <a:p>
            <a:pPr marL="342900" indent="-342900" algn="just">
              <a:buFont typeface="Wingdings" panose="05000000000000000000" pitchFamily="2" charset="2"/>
              <a:buChar char="q"/>
            </a:pPr>
            <a:r>
              <a:rPr lang="cs-CZ" sz="2400" b="1" dirty="0"/>
              <a:t>Mezi technické památky hl. města Prahy </a:t>
            </a:r>
            <a:r>
              <a:rPr lang="cs-CZ" sz="2400" dirty="0"/>
              <a:t>můžeme zařadit opravdu různorodé objekty a zařízení</a:t>
            </a:r>
            <a:r>
              <a:rPr lang="cs-CZ" sz="2400" b="1" dirty="0"/>
              <a:t>. Při této cestě proti proudu času vás zajisté zaujmou především prostory pražského podzemí s obrovským systémem kolektorů, Novoměstská vodárenská věž, Nuselský most, </a:t>
            </a:r>
            <a:r>
              <a:rPr lang="cs-CZ" sz="2400" b="1" dirty="0" err="1"/>
              <a:t>Petzoldova</a:t>
            </a:r>
            <a:r>
              <a:rPr lang="cs-CZ" sz="2400" b="1" dirty="0"/>
              <a:t> vápenka, bývalý větrný mlýn Větrník, lanovka Petřín, Křižíkova fontána či souhrnná expozice Národního Technického muzea.</a:t>
            </a:r>
          </a:p>
        </p:txBody>
      </p:sp>
    </p:spTree>
    <p:extLst>
      <p:ext uri="{BB962C8B-B14F-4D97-AF65-F5344CB8AC3E}">
        <p14:creationId xmlns:p14="http://schemas.microsoft.com/office/powerpoint/2010/main" val="10629189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a:t>Výběr z použité literatury:</a:t>
            </a:r>
            <a:br>
              <a:rPr lang="cs-CZ" dirty="0"/>
            </a:br>
            <a:endParaRPr lang="cs-CZ" dirty="0"/>
          </a:p>
        </p:txBody>
      </p:sp>
      <p:sp>
        <p:nvSpPr>
          <p:cNvPr id="3" name="Obdélník 2"/>
          <p:cNvSpPr/>
          <p:nvPr/>
        </p:nvSpPr>
        <p:spPr>
          <a:xfrm>
            <a:off x="0" y="915566"/>
            <a:ext cx="9144000" cy="3847207"/>
          </a:xfrm>
          <a:prstGeom prst="rect">
            <a:avLst/>
          </a:prstGeom>
        </p:spPr>
        <p:txBody>
          <a:bodyPr wrap="square">
            <a:spAutoFit/>
          </a:bodyPr>
          <a:lstStyle/>
          <a:p>
            <a:pPr marL="285750" indent="-285750" algn="just">
              <a:buFont typeface="Wingdings" panose="05000000000000000000" pitchFamily="2" charset="2"/>
              <a:buChar char="q"/>
            </a:pPr>
            <a:r>
              <a:rPr lang="en-US" sz="2000" dirty="0"/>
              <a:t>HALL, M. C. and S. B. PAGE, 2014. The Geography of tourism and Recreation: Environment, Place and Space. Oxford: Routledge. ISBN 978-04-158-3399-8.</a:t>
            </a:r>
            <a:endParaRPr lang="cs-CZ" sz="2000" dirty="0"/>
          </a:p>
          <a:p>
            <a:pPr marL="285750" indent="-285750" algn="just">
              <a:buFont typeface="Wingdings" panose="05000000000000000000" pitchFamily="2" charset="2"/>
              <a:buChar char="q"/>
            </a:pPr>
            <a:r>
              <a:rPr lang="cs-CZ" sz="2000" dirty="0"/>
              <a:t>HAMARNEH, I., 2012. Geografie turismu - mimoevropská teritoria. Praha: </a:t>
            </a:r>
            <a:r>
              <a:rPr lang="cs-CZ" sz="2000" dirty="0" err="1"/>
              <a:t>Grada</a:t>
            </a:r>
            <a:r>
              <a:rPr lang="cs-CZ" sz="2000" dirty="0"/>
              <a:t> </a:t>
            </a:r>
            <a:r>
              <a:rPr lang="cs-CZ" sz="2000" dirty="0" err="1"/>
              <a:t>Publishing</a:t>
            </a:r>
            <a:r>
              <a:rPr lang="cs-CZ" sz="2000" dirty="0"/>
              <a:t>. ISBN 978-80-247-4430-8.</a:t>
            </a:r>
          </a:p>
          <a:p>
            <a:pPr marL="285750" indent="-285750" algn="just">
              <a:buFont typeface="Wingdings" panose="05000000000000000000" pitchFamily="2" charset="2"/>
              <a:buChar char="q"/>
            </a:pPr>
            <a:r>
              <a:rPr lang="cs-CZ" sz="2000" dirty="0"/>
              <a:t>HRALA, V., 2013. Geografie cestovního ruchu. Praha: Idea servis. ISBN 978-80-859-7079-1.</a:t>
            </a:r>
          </a:p>
          <a:p>
            <a:pPr marL="285750" indent="-285750" algn="just">
              <a:buFont typeface="Wingdings" panose="05000000000000000000" pitchFamily="2" charset="2"/>
              <a:buChar char="q"/>
            </a:pPr>
            <a:r>
              <a:rPr lang="cs-CZ" sz="2000" dirty="0"/>
              <a:t>KAJZAR, P., 2015. Vybrané kapitoly z geografie cestovního ruchu. Karviná: SU OPF. ISBN 978-80-7510-156-3.</a:t>
            </a:r>
          </a:p>
          <a:p>
            <a:pPr marL="285750" indent="-285750" algn="just">
              <a:buFont typeface="Wingdings" panose="05000000000000000000" pitchFamily="2" charset="2"/>
              <a:buChar char="q"/>
            </a:pPr>
            <a:r>
              <a:rPr lang="cs-CZ" sz="2000" dirty="0"/>
              <a:t>VYSTOUPIL, J., M. ŠAUER a kol., 2011. Geografie cestovního ruchu České republiky. Plzeň: Aleš Čeněk. ISBN 978-80-7380-340-7.</a:t>
            </a:r>
          </a:p>
          <a:p>
            <a:pPr marL="285750" indent="-285750" algn="just">
              <a:buFont typeface="Wingdings" panose="05000000000000000000" pitchFamily="2" charset="2"/>
              <a:buChar char="q"/>
            </a:pPr>
            <a:r>
              <a:rPr lang="en-US" sz="2200" cap="all" dirty="0"/>
              <a:t>Williams, </a:t>
            </a:r>
            <a:r>
              <a:rPr lang="en-US" sz="2200" dirty="0"/>
              <a:t>S.</a:t>
            </a:r>
            <a:r>
              <a:rPr lang="cs-CZ" sz="2200" dirty="0"/>
              <a:t>, </a:t>
            </a:r>
            <a:r>
              <a:rPr lang="en-US" sz="2200" dirty="0"/>
              <a:t>1998. Tourism Geography. London and New York: Routledge.</a:t>
            </a:r>
            <a:r>
              <a:rPr lang="cs-CZ" sz="2200" dirty="0"/>
              <a:t> </a:t>
            </a:r>
            <a:r>
              <a:rPr lang="en-US" sz="2200" dirty="0"/>
              <a:t>ISBN 0-415-14214-8</a:t>
            </a:r>
            <a:r>
              <a:rPr lang="cs-CZ" sz="2200" dirty="0"/>
              <a:t>.</a:t>
            </a:r>
          </a:p>
        </p:txBody>
      </p:sp>
    </p:spTree>
    <p:extLst>
      <p:ext uri="{BB962C8B-B14F-4D97-AF65-F5344CB8AC3E}">
        <p14:creationId xmlns:p14="http://schemas.microsoft.com/office/powerpoint/2010/main" val="1906552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3612" y="1059582"/>
            <a:ext cx="9050108" cy="3528392"/>
          </a:xfrm>
          <a:prstGeom prst="rect">
            <a:avLst/>
          </a:prstGeom>
        </p:spPr>
        <p:txBody>
          <a:bodyPr>
            <a:noAutofit/>
          </a:bodyPr>
          <a:lstStyle/>
          <a:p>
            <a:pPr algn="just">
              <a:lnSpc>
                <a:spcPct val="80000"/>
              </a:lnSpc>
              <a:buFont typeface="Wingdings" panose="05000000000000000000" pitchFamily="2" charset="2"/>
              <a:buChar char="q"/>
            </a:pPr>
            <a:r>
              <a:rPr lang="cs-CZ" sz="2400" b="1" dirty="0"/>
              <a:t>Památková péče v České republice </a:t>
            </a:r>
            <a:r>
              <a:rPr lang="cs-CZ" sz="2400" dirty="0"/>
              <a:t>je vykonávána především prostřednictvím státních orgánů na základě zákona České národní rady č. 20/1987 Sb., o státní památkové péči. Probíhá formou evidence, ochrany a záchrany (konzervace, restaurování, rekonstrukce) a vhodného společenského uplatnění památek, případně vyhlášením tzv. ochranného pásma (dle § 17). </a:t>
            </a:r>
          </a:p>
          <a:p>
            <a:pPr algn="just">
              <a:lnSpc>
                <a:spcPct val="80000"/>
              </a:lnSpc>
              <a:buFont typeface="Wingdings" panose="05000000000000000000" pitchFamily="2" charset="2"/>
              <a:buChar char="q"/>
            </a:pPr>
            <a:r>
              <a:rPr lang="cs-CZ" sz="2400" dirty="0"/>
              <a:t>Jedná se o </a:t>
            </a:r>
            <a:r>
              <a:rPr lang="cs-CZ" sz="2400" b="1" dirty="0"/>
              <a:t>ochranu vybraných objektů </a:t>
            </a:r>
            <a:r>
              <a:rPr lang="cs-CZ" sz="2400" dirty="0"/>
              <a:t>(věc nebo soubor věcí) movitého i nemovitého kulturního dědictví, které byly prohlášeny za kulturní památku České republiky. Chráněny mohou být též části sídel jako památková rezervace či památková zóna. Národní kulturní památky a památkové rezervace vyhlašuje nařízeními vláda, památkové zóny a kulturní památky vyhlašuje ministerstvo kultury.</a:t>
            </a:r>
          </a:p>
          <a:p>
            <a:pPr>
              <a:lnSpc>
                <a:spcPct val="80000"/>
              </a:lnSpc>
              <a:buFont typeface="Wingdings" panose="05000000000000000000" pitchFamily="2" charset="2"/>
              <a:buChar char="q"/>
            </a:pPr>
            <a:endParaRPr lang="cs-CZ" sz="1800" b="1" dirty="0"/>
          </a:p>
        </p:txBody>
      </p:sp>
      <p:sp>
        <p:nvSpPr>
          <p:cNvPr id="6" name="Nadpis 5"/>
          <p:cNvSpPr>
            <a:spLocks noGrp="1"/>
          </p:cNvSpPr>
          <p:nvPr>
            <p:ph type="title"/>
          </p:nvPr>
        </p:nvSpPr>
        <p:spPr>
          <a:xfrm>
            <a:off x="179512" y="195486"/>
            <a:ext cx="7056784" cy="507703"/>
          </a:xfrm>
        </p:spPr>
        <p:txBody>
          <a:bodyPr/>
          <a:lstStyle/>
          <a:p>
            <a:r>
              <a:rPr lang="cs-CZ" sz="2800" dirty="0"/>
              <a:t>Památková péče v ČR</a:t>
            </a:r>
          </a:p>
        </p:txBody>
      </p:sp>
      <p:sp>
        <p:nvSpPr>
          <p:cNvPr id="2" name="Zástupný symbol pro číslo snímku 1"/>
          <p:cNvSpPr>
            <a:spLocks noGrp="1"/>
          </p:cNvSpPr>
          <p:nvPr>
            <p:ph type="sldNum" sz="quarter" idx="12"/>
          </p:nvPr>
        </p:nvSpPr>
        <p:spPr/>
        <p:txBody>
          <a:bodyPr/>
          <a:lstStyle/>
          <a:p>
            <a:fld id="{560808B9-4D1F-4069-9EB9-CD8802008F4E}" type="slidenum">
              <a:rPr lang="cs-CZ" smtClean="0"/>
              <a:pPr/>
              <a:t>4</a:t>
            </a:fld>
            <a:endParaRPr lang="cs-CZ" dirty="0"/>
          </a:p>
        </p:txBody>
      </p:sp>
    </p:spTree>
    <p:extLst>
      <p:ext uri="{BB962C8B-B14F-4D97-AF65-F5344CB8AC3E}">
        <p14:creationId xmlns:p14="http://schemas.microsoft.com/office/powerpoint/2010/main" val="20595030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pic>
        <p:nvPicPr>
          <p:cNvPr id="2" name="Obrázek 1"/>
          <p:cNvPicPr>
            <a:picLocks noChangeAspect="1"/>
          </p:cNvPicPr>
          <p:nvPr/>
        </p:nvPicPr>
        <p:blipFill rotWithShape="1">
          <a:blip r:embed="rId3"/>
          <a:srcRect t="44093" b="34910"/>
          <a:stretch/>
        </p:blipFill>
        <p:spPr>
          <a:xfrm>
            <a:off x="1529597" y="2139702"/>
            <a:ext cx="4572638" cy="720081"/>
          </a:xfrm>
          <a:prstGeom prst="rect">
            <a:avLst/>
          </a:prstGeom>
        </p:spPr>
      </p:pic>
    </p:spTree>
    <p:extLst>
      <p:ext uri="{BB962C8B-B14F-4D97-AF65-F5344CB8AC3E}">
        <p14:creationId xmlns:p14="http://schemas.microsoft.com/office/powerpoint/2010/main" val="2552446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3612" y="1059582"/>
            <a:ext cx="9050108" cy="3528392"/>
          </a:xfrm>
          <a:prstGeom prst="rect">
            <a:avLst/>
          </a:prstGeom>
        </p:spPr>
        <p:txBody>
          <a:bodyPr>
            <a:noAutofit/>
          </a:bodyPr>
          <a:lstStyle/>
          <a:p>
            <a:pPr algn="just">
              <a:lnSpc>
                <a:spcPct val="80000"/>
              </a:lnSpc>
              <a:buFont typeface="Wingdings" panose="05000000000000000000" pitchFamily="2" charset="2"/>
              <a:buChar char="q"/>
            </a:pPr>
            <a:r>
              <a:rPr lang="cs-CZ" sz="2400" b="1" dirty="0"/>
              <a:t>Památkový fond </a:t>
            </a:r>
            <a:r>
              <a:rPr lang="cs-CZ" sz="2400" dirty="0"/>
              <a:t>jako jedna z nejvýznamnějších součástí bohatství našeho státu a národa má obrovský přínos z hlediska jeho nenahraditelných hodnot jak historických, tak i uměleckých, estetických, památkových i užitkových. </a:t>
            </a:r>
          </a:p>
          <a:p>
            <a:pPr algn="just">
              <a:lnSpc>
                <a:spcPct val="80000"/>
              </a:lnSpc>
              <a:buFont typeface="Wingdings" panose="05000000000000000000" pitchFamily="2" charset="2"/>
              <a:buChar char="q"/>
            </a:pPr>
            <a:r>
              <a:rPr lang="cs-CZ" sz="2400" dirty="0"/>
              <a:t>Od účinnosti platného zákona se památkový fond rozšiřuje výhradně prohlášením věci za kulturní památku Ministerstvem kultury. </a:t>
            </a:r>
          </a:p>
          <a:p>
            <a:pPr algn="just">
              <a:lnSpc>
                <a:spcPct val="80000"/>
              </a:lnSpc>
              <a:buFont typeface="Wingdings" panose="05000000000000000000" pitchFamily="2" charset="2"/>
              <a:buChar char="q"/>
            </a:pPr>
            <a:r>
              <a:rPr lang="cs-CZ" sz="2400" b="1" dirty="0"/>
              <a:t>Evidence památek </a:t>
            </a:r>
            <a:r>
              <a:rPr lang="cs-CZ" sz="2400" dirty="0"/>
              <a:t>se provádí zápisem do Ústředního seznamu kulturních památek ČR, který vede Národní památkový ústav, ústřední pracoviště v Praze.</a:t>
            </a:r>
          </a:p>
          <a:p>
            <a:pPr>
              <a:lnSpc>
                <a:spcPct val="80000"/>
              </a:lnSpc>
              <a:buFont typeface="Wingdings" panose="05000000000000000000" pitchFamily="2" charset="2"/>
              <a:buChar char="q"/>
            </a:pPr>
            <a:endParaRPr lang="cs-CZ" sz="1800" b="1" dirty="0"/>
          </a:p>
        </p:txBody>
      </p:sp>
      <p:sp>
        <p:nvSpPr>
          <p:cNvPr id="6" name="Nadpis 5"/>
          <p:cNvSpPr>
            <a:spLocks noGrp="1"/>
          </p:cNvSpPr>
          <p:nvPr>
            <p:ph type="title"/>
          </p:nvPr>
        </p:nvSpPr>
        <p:spPr>
          <a:xfrm>
            <a:off x="179512" y="195486"/>
            <a:ext cx="7056784" cy="507703"/>
          </a:xfrm>
        </p:spPr>
        <p:txBody>
          <a:bodyPr/>
          <a:lstStyle/>
          <a:p>
            <a:r>
              <a:rPr lang="cs-CZ" sz="2800" dirty="0"/>
              <a:t>Památkový fond ČR</a:t>
            </a:r>
          </a:p>
        </p:txBody>
      </p:sp>
    </p:spTree>
    <p:extLst>
      <p:ext uri="{BB962C8B-B14F-4D97-AF65-F5344CB8AC3E}">
        <p14:creationId xmlns:p14="http://schemas.microsoft.com/office/powerpoint/2010/main" val="4014788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3612" y="1059582"/>
            <a:ext cx="9050108" cy="3528392"/>
          </a:xfrm>
          <a:prstGeom prst="rect">
            <a:avLst/>
          </a:prstGeom>
        </p:spPr>
        <p:txBody>
          <a:bodyPr>
            <a:noAutofit/>
          </a:bodyPr>
          <a:lstStyle/>
          <a:p>
            <a:pPr algn="just">
              <a:lnSpc>
                <a:spcPct val="80000"/>
              </a:lnSpc>
              <a:buFont typeface="Wingdings" panose="05000000000000000000" pitchFamily="2" charset="2"/>
              <a:buChar char="q"/>
            </a:pPr>
            <a:r>
              <a:rPr lang="cs-CZ" sz="2400" b="1" dirty="0"/>
              <a:t>Památkový fond České republiky </a:t>
            </a:r>
            <a:r>
              <a:rPr lang="cs-CZ" sz="2400" dirty="0"/>
              <a:t>zahrnuje nemovité památky, jako jsou církevní a sakrální stavby, lidová a venkovská zástavba, technické památky včetně dopravních staveb, ale také archeologická naleziště a kulturní krajinu formovanou lidmi. Patří sem také soubor bývalých šlechtických sídel, tedy hradů a zámků, s unikátně dochovaným mobiliářem, tedy původním vybavením, a historickými knihovními fondy. </a:t>
            </a:r>
          </a:p>
          <a:p>
            <a:pPr algn="just">
              <a:lnSpc>
                <a:spcPct val="80000"/>
              </a:lnSpc>
              <a:buFont typeface="Wingdings" panose="05000000000000000000" pitchFamily="2" charset="2"/>
              <a:buChar char="q"/>
            </a:pPr>
            <a:r>
              <a:rPr lang="cs-CZ" sz="2400" b="1" dirty="0"/>
              <a:t>Neméně hodnotné </a:t>
            </a:r>
            <a:r>
              <a:rPr lang="cs-CZ" sz="2400" dirty="0"/>
              <a:t>jsou movité památky, tedy umělecká díla (například sochy a malby), cenné uměleckořemeslné předměty, k nimž patří klenoty, nábytek a vybavení domů a domácností, ale také zbraně nebo hudební nástroje.</a:t>
            </a:r>
          </a:p>
          <a:p>
            <a:pPr>
              <a:lnSpc>
                <a:spcPct val="80000"/>
              </a:lnSpc>
              <a:buFont typeface="Wingdings" panose="05000000000000000000" pitchFamily="2" charset="2"/>
              <a:buChar char="q"/>
            </a:pPr>
            <a:endParaRPr lang="cs-CZ" sz="1800" b="1" dirty="0"/>
          </a:p>
        </p:txBody>
      </p:sp>
      <p:sp>
        <p:nvSpPr>
          <p:cNvPr id="6" name="Nadpis 5"/>
          <p:cNvSpPr>
            <a:spLocks noGrp="1"/>
          </p:cNvSpPr>
          <p:nvPr>
            <p:ph type="title"/>
          </p:nvPr>
        </p:nvSpPr>
        <p:spPr>
          <a:xfrm>
            <a:off x="179512" y="195486"/>
            <a:ext cx="7056784" cy="507703"/>
          </a:xfrm>
        </p:spPr>
        <p:txBody>
          <a:bodyPr/>
          <a:lstStyle/>
          <a:p>
            <a:r>
              <a:rPr lang="cs-CZ" sz="2800" dirty="0"/>
              <a:t>Památkový fond ČR</a:t>
            </a:r>
          </a:p>
        </p:txBody>
      </p:sp>
    </p:spTree>
    <p:extLst>
      <p:ext uri="{BB962C8B-B14F-4D97-AF65-F5344CB8AC3E}">
        <p14:creationId xmlns:p14="http://schemas.microsoft.com/office/powerpoint/2010/main" val="1738079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3612" y="1059582"/>
            <a:ext cx="9050108" cy="3528392"/>
          </a:xfrm>
          <a:prstGeom prst="rect">
            <a:avLst/>
          </a:prstGeom>
        </p:spPr>
        <p:txBody>
          <a:bodyPr>
            <a:noAutofit/>
          </a:bodyPr>
          <a:lstStyle/>
          <a:p>
            <a:pPr algn="just">
              <a:lnSpc>
                <a:spcPct val="80000"/>
              </a:lnSpc>
              <a:buFont typeface="Wingdings" panose="05000000000000000000" pitchFamily="2" charset="2"/>
              <a:buChar char="q"/>
            </a:pPr>
            <a:r>
              <a:rPr lang="cs-CZ" sz="2400" dirty="0"/>
              <a:t>To nejcennější z našeho movitého i nemovitého dědictví je státem chráněno – přibližně 40 tisíc nemovitostí a 40 tisíc děl a předmětů je evidováno jako kulturní památka. </a:t>
            </a:r>
          </a:p>
          <a:p>
            <a:pPr algn="just">
              <a:lnSpc>
                <a:spcPct val="80000"/>
              </a:lnSpc>
              <a:buFont typeface="Wingdings" panose="05000000000000000000" pitchFamily="2" charset="2"/>
              <a:buChar char="q"/>
            </a:pPr>
            <a:r>
              <a:rPr lang="cs-CZ" sz="2400" dirty="0"/>
              <a:t>Asi 300 nejvýznamnějších z nich má status nejvyšší – národní kulturní památka. </a:t>
            </a:r>
          </a:p>
          <a:p>
            <a:pPr algn="just">
              <a:lnSpc>
                <a:spcPct val="80000"/>
              </a:lnSpc>
              <a:buFont typeface="Wingdings" panose="05000000000000000000" pitchFamily="2" charset="2"/>
              <a:buChar char="q"/>
            </a:pPr>
            <a:r>
              <a:rPr lang="cs-CZ" sz="2400" dirty="0"/>
              <a:t>Nadnárodní význam a hodnota dvanácti kulturních statků České republiky byly celosvětově uznány </a:t>
            </a:r>
            <a:r>
              <a:rPr lang="cs-CZ" sz="2400" b="1" dirty="0"/>
              <a:t>zapsáním na seznam světového dědictví UNESCO.</a:t>
            </a:r>
          </a:p>
          <a:p>
            <a:pPr>
              <a:lnSpc>
                <a:spcPct val="80000"/>
              </a:lnSpc>
              <a:buFont typeface="Wingdings" panose="05000000000000000000" pitchFamily="2" charset="2"/>
              <a:buChar char="q"/>
            </a:pPr>
            <a:endParaRPr lang="cs-CZ" sz="1800" b="1" dirty="0"/>
          </a:p>
        </p:txBody>
      </p:sp>
      <p:sp>
        <p:nvSpPr>
          <p:cNvPr id="6" name="Nadpis 5"/>
          <p:cNvSpPr>
            <a:spLocks noGrp="1"/>
          </p:cNvSpPr>
          <p:nvPr>
            <p:ph type="title"/>
          </p:nvPr>
        </p:nvSpPr>
        <p:spPr>
          <a:xfrm>
            <a:off x="179512" y="195486"/>
            <a:ext cx="7056784" cy="507703"/>
          </a:xfrm>
        </p:spPr>
        <p:txBody>
          <a:bodyPr/>
          <a:lstStyle/>
          <a:p>
            <a:r>
              <a:rPr lang="cs-CZ" sz="2800" dirty="0"/>
              <a:t>Památkový fond ČR</a:t>
            </a:r>
          </a:p>
        </p:txBody>
      </p:sp>
    </p:spTree>
    <p:extLst>
      <p:ext uri="{BB962C8B-B14F-4D97-AF65-F5344CB8AC3E}">
        <p14:creationId xmlns:p14="http://schemas.microsoft.com/office/powerpoint/2010/main" val="2337557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3612" y="1059582"/>
            <a:ext cx="9050108" cy="3528392"/>
          </a:xfrm>
          <a:prstGeom prst="rect">
            <a:avLst/>
          </a:prstGeom>
        </p:spPr>
        <p:txBody>
          <a:bodyPr>
            <a:noAutofit/>
          </a:bodyPr>
          <a:lstStyle/>
          <a:p>
            <a:pPr>
              <a:lnSpc>
                <a:spcPct val="80000"/>
              </a:lnSpc>
              <a:buFont typeface="Wingdings" panose="05000000000000000000" pitchFamily="2" charset="2"/>
              <a:buChar char="q"/>
            </a:pPr>
            <a:r>
              <a:rPr lang="cs-CZ" sz="2400" dirty="0"/>
              <a:t>Neveřejná část je přístupná pro pracovníky památkové péče: NPÚ, Ministerstvo kultury, Krajské </a:t>
            </a:r>
            <a:r>
              <a:rPr lang="cs-CZ" sz="2400" dirty="0" err="1"/>
              <a:t>úřady,Obce</a:t>
            </a:r>
            <a:r>
              <a:rPr lang="cs-CZ" sz="2400" dirty="0"/>
              <a:t> s rozšířenou působností, Obecní úřady</a:t>
            </a:r>
          </a:p>
          <a:p>
            <a:pPr>
              <a:lnSpc>
                <a:spcPct val="80000"/>
              </a:lnSpc>
              <a:buFont typeface="Wingdings" panose="05000000000000000000" pitchFamily="2" charset="2"/>
              <a:buChar char="q"/>
            </a:pPr>
            <a:r>
              <a:rPr lang="cs-CZ" sz="2400" b="1" dirty="0"/>
              <a:t>Aplikace umožňuje uživatelům vyhledávat, zobrazit, exportovat podrobnější údaje:</a:t>
            </a:r>
          </a:p>
          <a:p>
            <a:pPr>
              <a:lnSpc>
                <a:spcPct val="80000"/>
              </a:lnSpc>
              <a:buFont typeface="Wingdings" panose="05000000000000000000" pitchFamily="2" charset="2"/>
              <a:buChar char="q"/>
            </a:pPr>
            <a:r>
              <a:rPr lang="cs-CZ" sz="2400" dirty="0"/>
              <a:t>  nemovitých kulturních památkách, o movitých kulturních památkách</a:t>
            </a:r>
          </a:p>
          <a:p>
            <a:pPr>
              <a:lnSpc>
                <a:spcPct val="80000"/>
              </a:lnSpc>
              <a:buFont typeface="Wingdings" panose="05000000000000000000" pitchFamily="2" charset="2"/>
              <a:buChar char="q"/>
            </a:pPr>
            <a:r>
              <a:rPr lang="cs-CZ" sz="2400" dirty="0"/>
              <a:t>  národních kulturních památkách,   o památkách UNESCO</a:t>
            </a:r>
          </a:p>
          <a:p>
            <a:pPr>
              <a:lnSpc>
                <a:spcPct val="80000"/>
              </a:lnSpc>
              <a:buFont typeface="Wingdings" panose="05000000000000000000" pitchFamily="2" charset="2"/>
              <a:buChar char="q"/>
            </a:pPr>
            <a:r>
              <a:rPr lang="cs-CZ" sz="2400" dirty="0"/>
              <a:t>  památkově chráněných územích,   o ochranných pásmech</a:t>
            </a:r>
          </a:p>
          <a:p>
            <a:pPr>
              <a:lnSpc>
                <a:spcPct val="80000"/>
              </a:lnSpc>
              <a:buFont typeface="Wingdings" panose="05000000000000000000" pitchFamily="2" charset="2"/>
              <a:buChar char="q"/>
            </a:pPr>
            <a:r>
              <a:rPr lang="cs-CZ" sz="2400" dirty="0"/>
              <a:t>  nejohroženějších kulturních památkách povolení k restaurování</a:t>
            </a:r>
          </a:p>
          <a:p>
            <a:pPr>
              <a:lnSpc>
                <a:spcPct val="80000"/>
              </a:lnSpc>
              <a:buFont typeface="Wingdings" panose="05000000000000000000" pitchFamily="2" charset="2"/>
              <a:buChar char="q"/>
            </a:pPr>
            <a:endParaRPr lang="cs-CZ" sz="1800" b="1" dirty="0"/>
          </a:p>
        </p:txBody>
      </p:sp>
      <p:sp>
        <p:nvSpPr>
          <p:cNvPr id="6" name="Nadpis 5"/>
          <p:cNvSpPr>
            <a:spLocks noGrp="1"/>
          </p:cNvSpPr>
          <p:nvPr>
            <p:ph type="title"/>
          </p:nvPr>
        </p:nvSpPr>
        <p:spPr>
          <a:xfrm>
            <a:off x="179512" y="195486"/>
            <a:ext cx="7056784" cy="507703"/>
          </a:xfrm>
        </p:spPr>
        <p:txBody>
          <a:bodyPr/>
          <a:lstStyle/>
          <a:p>
            <a:r>
              <a:rPr lang="cs-CZ" sz="2800" dirty="0"/>
              <a:t>Informační systém pro vedení památek</a:t>
            </a:r>
            <a:br>
              <a:rPr lang="cs-CZ" sz="2800" dirty="0"/>
            </a:br>
            <a:endParaRPr lang="cs-CZ" sz="2800" dirty="0"/>
          </a:p>
        </p:txBody>
      </p:sp>
    </p:spTree>
    <p:extLst>
      <p:ext uri="{BB962C8B-B14F-4D97-AF65-F5344CB8AC3E}">
        <p14:creationId xmlns:p14="http://schemas.microsoft.com/office/powerpoint/2010/main" val="1594911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3612" y="1059582"/>
            <a:ext cx="9050108" cy="3528392"/>
          </a:xfrm>
          <a:prstGeom prst="rect">
            <a:avLst/>
          </a:prstGeom>
        </p:spPr>
        <p:txBody>
          <a:bodyPr>
            <a:noAutofit/>
          </a:bodyPr>
          <a:lstStyle/>
          <a:p>
            <a:pPr algn="just">
              <a:lnSpc>
                <a:spcPct val="80000"/>
              </a:lnSpc>
              <a:buFont typeface="Wingdings" panose="05000000000000000000" pitchFamily="2" charset="2"/>
              <a:buChar char="q"/>
            </a:pPr>
            <a:r>
              <a:rPr lang="cs-CZ" sz="2400" b="1" dirty="0"/>
              <a:t>Veřejná část aplikace umožňuje všem uživatelům  vyhledávat, zobrazit, exportovat údaje:</a:t>
            </a:r>
          </a:p>
          <a:p>
            <a:pPr algn="just">
              <a:lnSpc>
                <a:spcPct val="80000"/>
              </a:lnSpc>
              <a:buFont typeface="Wingdings" panose="05000000000000000000" pitchFamily="2" charset="2"/>
              <a:buChar char="q"/>
            </a:pPr>
            <a:r>
              <a:rPr lang="cs-CZ" sz="2400" dirty="0"/>
              <a:t>nemovitých kulturních památkách</a:t>
            </a:r>
          </a:p>
          <a:p>
            <a:pPr algn="just">
              <a:lnSpc>
                <a:spcPct val="80000"/>
              </a:lnSpc>
              <a:buFont typeface="Wingdings" panose="05000000000000000000" pitchFamily="2" charset="2"/>
              <a:buChar char="q"/>
            </a:pPr>
            <a:r>
              <a:rPr lang="cs-CZ" sz="2400" dirty="0"/>
              <a:t>národních kulturních památkách</a:t>
            </a:r>
          </a:p>
          <a:p>
            <a:pPr algn="just">
              <a:lnSpc>
                <a:spcPct val="80000"/>
              </a:lnSpc>
              <a:buFont typeface="Wingdings" panose="05000000000000000000" pitchFamily="2" charset="2"/>
              <a:buChar char="q"/>
            </a:pPr>
            <a:r>
              <a:rPr lang="cs-CZ" sz="2400" dirty="0"/>
              <a:t>památkách UNESCO</a:t>
            </a:r>
          </a:p>
          <a:p>
            <a:pPr algn="just">
              <a:lnSpc>
                <a:spcPct val="80000"/>
              </a:lnSpc>
              <a:buFont typeface="Wingdings" panose="05000000000000000000" pitchFamily="2" charset="2"/>
              <a:buChar char="q"/>
            </a:pPr>
            <a:r>
              <a:rPr lang="cs-CZ" sz="2400" dirty="0"/>
              <a:t>památkově chráněných územích a ochranných pásmech o nejohroženějších památkách</a:t>
            </a:r>
          </a:p>
          <a:p>
            <a:pPr>
              <a:lnSpc>
                <a:spcPct val="80000"/>
              </a:lnSpc>
              <a:buFont typeface="Wingdings" panose="05000000000000000000" pitchFamily="2" charset="2"/>
              <a:buChar char="q"/>
            </a:pPr>
            <a:endParaRPr lang="cs-CZ" sz="2400" b="1" dirty="0"/>
          </a:p>
        </p:txBody>
      </p:sp>
      <p:sp>
        <p:nvSpPr>
          <p:cNvPr id="6" name="Nadpis 5"/>
          <p:cNvSpPr>
            <a:spLocks noGrp="1"/>
          </p:cNvSpPr>
          <p:nvPr>
            <p:ph type="title"/>
          </p:nvPr>
        </p:nvSpPr>
        <p:spPr>
          <a:xfrm>
            <a:off x="179512" y="195486"/>
            <a:ext cx="7056784" cy="507703"/>
          </a:xfrm>
        </p:spPr>
        <p:txBody>
          <a:bodyPr/>
          <a:lstStyle/>
          <a:p>
            <a:r>
              <a:rPr lang="cs-CZ" sz="2800" dirty="0"/>
              <a:t>Informační systém pro vedení památek</a:t>
            </a:r>
            <a:br>
              <a:rPr lang="cs-CZ" sz="2800" dirty="0"/>
            </a:br>
            <a:endParaRPr lang="cs-CZ" sz="2800" dirty="0"/>
          </a:p>
        </p:txBody>
      </p:sp>
    </p:spTree>
    <p:extLst>
      <p:ext uri="{BB962C8B-B14F-4D97-AF65-F5344CB8AC3E}">
        <p14:creationId xmlns:p14="http://schemas.microsoft.com/office/powerpoint/2010/main" val="2202876366"/>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4115</TotalTime>
  <Words>4096</Words>
  <Application>Microsoft Office PowerPoint</Application>
  <PresentationFormat>Předvádění na obrazovce (16:9)</PresentationFormat>
  <Paragraphs>249</Paragraphs>
  <Slides>40</Slides>
  <Notes>39</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40</vt:i4>
      </vt:variant>
    </vt:vector>
  </HeadingPairs>
  <TitlesOfParts>
    <vt:vector size="45" baseType="lpstr">
      <vt:lpstr>Arial</vt:lpstr>
      <vt:lpstr>Calibri</vt:lpstr>
      <vt:lpstr>Times New Roman</vt:lpstr>
      <vt:lpstr>Wingdings</vt:lpstr>
      <vt:lpstr>SLU</vt:lpstr>
      <vt:lpstr>Název prezentace</vt:lpstr>
      <vt:lpstr>      </vt:lpstr>
      <vt:lpstr>Památková péče</vt:lpstr>
      <vt:lpstr>Památková péče v ČR</vt:lpstr>
      <vt:lpstr>Památkový fond ČR</vt:lpstr>
      <vt:lpstr>Památkový fond ČR</vt:lpstr>
      <vt:lpstr>Památkový fond ČR</vt:lpstr>
      <vt:lpstr>Informační systém pro vedení památek </vt:lpstr>
      <vt:lpstr>Informační systém pro vedení památek </vt:lpstr>
      <vt:lpstr>Památkový katalog </vt:lpstr>
      <vt:lpstr>Kulturní památka </vt:lpstr>
      <vt:lpstr>Kulturní památka </vt:lpstr>
      <vt:lpstr>Národní kulturní památka </vt:lpstr>
      <vt:lpstr>Památková rezervace a zóny  </vt:lpstr>
      <vt:lpstr>Památková rezervace a zóny  </vt:lpstr>
      <vt:lpstr>Památková rezervace a zóny  </vt:lpstr>
      <vt:lpstr>Památková rezervace a zóny  </vt:lpstr>
      <vt:lpstr>Památky UNESCO v ČR </vt:lpstr>
      <vt:lpstr>Památky UNESCO v ČR </vt:lpstr>
      <vt:lpstr>Památky UNESCO v ČR </vt:lpstr>
      <vt:lpstr>Památky UNESCO v ČR </vt:lpstr>
      <vt:lpstr>Památky UNESCO v ČR </vt:lpstr>
      <vt:lpstr>Památky UNESCO v ČR </vt:lpstr>
      <vt:lpstr>Nehmotné kulturní dědictví UNESCO v ČR </vt:lpstr>
      <vt:lpstr>Nehmotné kulturní dědictví UNESCO v ČR </vt:lpstr>
      <vt:lpstr>Hmotné kulturní dědictví UNESCO v ČR </vt:lpstr>
      <vt:lpstr>Hmotné kulturní dědictví UNESCO v ČR </vt:lpstr>
      <vt:lpstr>Církevní památky </vt:lpstr>
      <vt:lpstr>Církevní památky </vt:lpstr>
      <vt:lpstr>Církevní památky (sakrální stavby) </vt:lpstr>
      <vt:lpstr>Církevní památky (sakrální stavby) </vt:lpstr>
      <vt:lpstr>Technické památky </vt:lpstr>
      <vt:lpstr>Technické památky </vt:lpstr>
      <vt:lpstr>Technické památky </vt:lpstr>
      <vt:lpstr>Technické památky </vt:lpstr>
      <vt:lpstr>Vybrané technické památky v ČR </vt:lpstr>
      <vt:lpstr>Vybrané technické památky v ČR  </vt:lpstr>
      <vt:lpstr>Vybrané technické památky v ČR  </vt:lpstr>
      <vt:lpstr>Výběr z použité literatury: </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Patrik Kajzar</cp:lastModifiedBy>
  <cp:revision>210</cp:revision>
  <dcterms:created xsi:type="dcterms:W3CDTF">2016-07-06T15:42:34Z</dcterms:created>
  <dcterms:modified xsi:type="dcterms:W3CDTF">2020-12-08T09:14:54Z</dcterms:modified>
</cp:coreProperties>
</file>