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15" r:id="rId2"/>
    <p:sldId id="516" r:id="rId3"/>
    <p:sldId id="267" r:id="rId4"/>
    <p:sldId id="294" r:id="rId5"/>
    <p:sldId id="295" r:id="rId6"/>
    <p:sldId id="297" r:id="rId7"/>
    <p:sldId id="296" r:id="rId8"/>
    <p:sldId id="293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9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940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5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35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8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inkova@opf.slu.cz" TargetMode="External"/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Patrik Kajzar, Ph.D. – přednášky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Klára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Václavínková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semináře</a:t>
            </a:r>
            <a:endParaRPr lang="nl-NL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1003574"/>
            <a:ext cx="5111750" cy="215900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9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EBDEC-EC7D-4DE7-A7C5-ADE9527F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6A6BE3-96E2-4D93-BAE6-E34CD63A8ED5}"/>
              </a:ext>
            </a:extLst>
          </p:cNvPr>
          <p:cNvSpPr/>
          <p:nvPr/>
        </p:nvSpPr>
        <p:spPr>
          <a:xfrm>
            <a:off x="611560" y="120359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sz="2400" b="1" dirty="0"/>
              <a:t>Ing. Patrik Kajzar, Ph.D.</a:t>
            </a:r>
          </a:p>
          <a:p>
            <a:pPr algn="just"/>
            <a:r>
              <a:rPr lang="da-DK" sz="2400" dirty="0"/>
              <a:t>kancelář č. d. VB127</a:t>
            </a:r>
          </a:p>
          <a:p>
            <a:pPr algn="just"/>
            <a:r>
              <a:rPr lang="da-DK" sz="2400" dirty="0"/>
              <a:t>e-mail: </a:t>
            </a:r>
            <a:r>
              <a:rPr lang="da-DK" sz="2400" dirty="0">
                <a:hlinkClick r:id="rId2"/>
              </a:rPr>
              <a:t>kajzar@opf.slu.cz</a:t>
            </a:r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b="1" dirty="0"/>
              <a:t>Mgr. Klára </a:t>
            </a:r>
            <a:r>
              <a:rPr lang="cs-CZ" sz="2400" b="1" dirty="0" err="1"/>
              <a:t>Václavínková</a:t>
            </a:r>
            <a:endParaRPr lang="cs-CZ" sz="2400" b="1" dirty="0"/>
          </a:p>
          <a:p>
            <a:pPr algn="just"/>
            <a:r>
              <a:rPr lang="cs-CZ" sz="2400" dirty="0"/>
              <a:t>kancelář č. d. VB127</a:t>
            </a:r>
          </a:p>
          <a:p>
            <a:pPr algn="just"/>
            <a:r>
              <a:rPr lang="da-DK" sz="2400" dirty="0"/>
              <a:t>e-mail</a:t>
            </a:r>
            <a:r>
              <a:rPr lang="cs-CZ" sz="2400" dirty="0"/>
              <a:t>: </a:t>
            </a:r>
            <a:r>
              <a:rPr lang="cs-CZ" sz="2400" dirty="0">
                <a:hlinkClick r:id="rId3"/>
              </a:rPr>
              <a:t>vaclavinkova@opf.slu.cz</a:t>
            </a:r>
            <a:endParaRPr lang="cs-CZ" sz="2400" dirty="0"/>
          </a:p>
          <a:p>
            <a:pPr algn="just"/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77955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92899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1.	Úvod do mezinárodního cestovního ruchu</a:t>
            </a:r>
          </a:p>
          <a:p>
            <a:r>
              <a:rPr lang="cs-CZ" sz="2000" dirty="0"/>
              <a:t>2.	Mezinárodní cestovní ruch a jeho role ve světové ekonomice</a:t>
            </a:r>
          </a:p>
          <a:p>
            <a:r>
              <a:rPr lang="cs-CZ" sz="2000" dirty="0"/>
              <a:t>3.	Statistický monitoring mezinárodního cestovního ruchu</a:t>
            </a:r>
          </a:p>
          <a:p>
            <a:r>
              <a:rPr lang="cs-CZ" sz="2000" dirty="0"/>
              <a:t>4.	Regionální rozložení mezinárodního cestovního ruchu</a:t>
            </a:r>
          </a:p>
          <a:p>
            <a:r>
              <a:rPr lang="cs-CZ" sz="2000" dirty="0"/>
              <a:t>5.	Památky UNESCO a mezinárodní cestovní ruch</a:t>
            </a:r>
          </a:p>
          <a:p>
            <a:r>
              <a:rPr lang="cs-CZ" sz="2000" dirty="0"/>
              <a:t>6.	Mezinárodní organizace v cestovním </a:t>
            </a:r>
            <a:r>
              <a:rPr lang="cs-CZ" sz="2000" dirty="0" err="1"/>
              <a:t>ruchu_I</a:t>
            </a:r>
            <a:endParaRPr lang="cs-CZ" sz="2000" dirty="0"/>
          </a:p>
          <a:p>
            <a:r>
              <a:rPr lang="cs-CZ" sz="2000" dirty="0"/>
              <a:t>7.	Mezinárodní organizace v cestovním </a:t>
            </a:r>
            <a:r>
              <a:rPr lang="cs-CZ" sz="2000" dirty="0" err="1"/>
              <a:t>ruchu_II</a:t>
            </a:r>
            <a:endParaRPr lang="cs-CZ" sz="2000" dirty="0"/>
          </a:p>
          <a:p>
            <a:r>
              <a:rPr lang="cs-CZ" sz="2000" dirty="0"/>
              <a:t>8.	Privátní subjekty v mezinárodním cestovním </a:t>
            </a:r>
            <a:r>
              <a:rPr lang="cs-CZ" sz="2000" dirty="0" err="1"/>
              <a:t>ruchu_I</a:t>
            </a:r>
            <a:endParaRPr lang="cs-CZ" sz="2000" dirty="0"/>
          </a:p>
          <a:p>
            <a:r>
              <a:rPr lang="cs-CZ" sz="2000" dirty="0"/>
              <a:t>9.	Privátní subjekty v mezinárodním cestovním </a:t>
            </a:r>
            <a:r>
              <a:rPr lang="cs-CZ" sz="2000" dirty="0" err="1"/>
              <a:t>ruchu_II</a:t>
            </a:r>
            <a:endParaRPr lang="cs-CZ" sz="2000" dirty="0"/>
          </a:p>
          <a:p>
            <a:r>
              <a:rPr lang="cs-CZ" sz="2000" dirty="0"/>
              <a:t>10.	Udržitelnost v mezinárodním cestovním ruchu</a:t>
            </a:r>
          </a:p>
          <a:p>
            <a:r>
              <a:rPr lang="cs-CZ" sz="2000" dirty="0"/>
              <a:t>11.	Mezinárodní cestovní ruch v evropském prostoru</a:t>
            </a:r>
          </a:p>
          <a:p>
            <a:r>
              <a:rPr lang="cs-CZ" sz="2000" dirty="0"/>
              <a:t>12.	Postavení ČR v mezinárodním CR</a:t>
            </a:r>
          </a:p>
          <a:p>
            <a:r>
              <a:rPr lang="cs-CZ" sz="2000" dirty="0"/>
              <a:t>13.	Shrnutí a aktuality z oblasti MCR</a:t>
            </a:r>
          </a:p>
          <a:p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05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23478"/>
            <a:ext cx="4536504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-24549" y="987574"/>
            <a:ext cx="916014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Povinná:</a:t>
            </a:r>
          </a:p>
          <a:p>
            <a:pPr algn="just"/>
            <a:r>
              <a:rPr lang="cs-CZ" sz="1600" dirty="0"/>
              <a:t>HAMARNEH, I., 2014. Mezinárodní cestovní ruch: vybrané kapitoly. Praha: Univerzita Jana Amose Komenského. ISBN 978-80-7452-040-2. </a:t>
            </a:r>
          </a:p>
          <a:p>
            <a:pPr algn="just"/>
            <a:r>
              <a:rPr lang="cs-CZ" sz="1600" dirty="0"/>
              <a:t>KAJZAR P, 2018. Mezinárodní cestovní ruch. Karviná: SU OPF. ISBN 978-80-7510-299-7</a:t>
            </a:r>
          </a:p>
          <a:p>
            <a:pPr algn="just"/>
            <a:r>
              <a:rPr lang="cs-CZ" sz="1600" dirty="0"/>
              <a:t>PALATKOVÁ, M., 2014. Mezinárodní turismus: analýza pozice turismu ve světové ekonomice, změny mezinárodního turismu v důsledku globálních změn, evropská integrace a mezinárodní turismus. 2., </a:t>
            </a:r>
            <a:r>
              <a:rPr lang="cs-CZ" sz="1600" dirty="0" err="1"/>
              <a:t>aktualiz</a:t>
            </a:r>
            <a:r>
              <a:rPr lang="cs-CZ" sz="1600" dirty="0"/>
              <a:t>. a </a:t>
            </a:r>
            <a:r>
              <a:rPr lang="cs-CZ" sz="1600" dirty="0" err="1"/>
              <a:t>rozš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978-80-247-4862-7.</a:t>
            </a:r>
          </a:p>
          <a:p>
            <a:pPr algn="just"/>
            <a:r>
              <a:rPr lang="cs-CZ" sz="1600" b="1" dirty="0"/>
              <a:t>Doporučená:</a:t>
            </a:r>
          </a:p>
          <a:p>
            <a:pPr algn="just"/>
            <a:r>
              <a:rPr lang="cs-CZ" sz="1600" dirty="0"/>
              <a:t>GÚČÍK, M., 2010. </a:t>
            </a:r>
            <a:r>
              <a:rPr lang="cs-CZ" sz="1600" dirty="0" err="1"/>
              <a:t>Cestovný</a:t>
            </a:r>
            <a:r>
              <a:rPr lang="cs-CZ" sz="1600" dirty="0"/>
              <a:t> ruch: Vybrané kapitoly. Banská Bystrica: </a:t>
            </a:r>
            <a:r>
              <a:rPr lang="cs-CZ" sz="1600" dirty="0" err="1"/>
              <a:t>EkF</a:t>
            </a:r>
            <a:r>
              <a:rPr lang="cs-CZ" sz="1600" dirty="0"/>
              <a:t> UMB. ISBN 978-80-89090-80-8.</a:t>
            </a:r>
          </a:p>
          <a:p>
            <a:pPr algn="just"/>
            <a:r>
              <a:rPr lang="cs-CZ" sz="1600" dirty="0"/>
              <a:t>JAROLÍMKOVÁ, L. a J. ŘEHOŘKOVÁ, 2009. Postavení České republiky ve světovém cestovním ruchu, VŠE Praha. ISBN 978-80-245-1472-7.</a:t>
            </a:r>
          </a:p>
          <a:p>
            <a:pPr algn="just"/>
            <a:r>
              <a:rPr lang="cs-CZ" sz="1600" dirty="0"/>
              <a:t>KMECO, L., 2006. </a:t>
            </a:r>
            <a:r>
              <a:rPr lang="cs-CZ" sz="1600" dirty="0" err="1"/>
              <a:t>Využitie</a:t>
            </a:r>
            <a:r>
              <a:rPr lang="cs-CZ" sz="1600" dirty="0"/>
              <a:t> </a:t>
            </a:r>
            <a:r>
              <a:rPr lang="cs-CZ" sz="1600" dirty="0" err="1"/>
              <a:t>kulturného</a:t>
            </a:r>
            <a:r>
              <a:rPr lang="cs-CZ" sz="1600" dirty="0"/>
              <a:t> </a:t>
            </a:r>
            <a:r>
              <a:rPr lang="cs-CZ" sz="1600" dirty="0" err="1"/>
              <a:t>dedičstva</a:t>
            </a:r>
            <a:r>
              <a:rPr lang="cs-CZ" sz="1600" dirty="0"/>
              <a:t> v </a:t>
            </a:r>
            <a:r>
              <a:rPr lang="cs-CZ" sz="1600" dirty="0" err="1"/>
              <a:t>cestovnom</a:t>
            </a:r>
            <a:r>
              <a:rPr lang="cs-CZ" sz="1600" dirty="0"/>
              <a:t> ruchu. Bánská Bystrica: Ekonomická fakulta UMB. ISBN 80-8083-245-5. </a:t>
            </a:r>
          </a:p>
          <a:p>
            <a:r>
              <a:rPr lang="cs-CZ" sz="1600" dirty="0"/>
              <a:t>LADE, C., 2020. International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Futures</a:t>
            </a:r>
            <a:r>
              <a:rPr lang="cs-CZ" sz="1600" dirty="0"/>
              <a:t>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Drivers</a:t>
            </a:r>
            <a:r>
              <a:rPr lang="cs-CZ" sz="1600" dirty="0"/>
              <a:t> and </a:t>
            </a:r>
            <a:r>
              <a:rPr lang="cs-CZ" sz="1600" dirty="0" err="1"/>
              <a:t>Impacts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Change</a:t>
            </a:r>
            <a:r>
              <a:rPr lang="cs-CZ" sz="1600" dirty="0"/>
              <a:t>. </a:t>
            </a:r>
            <a:r>
              <a:rPr lang="cs-CZ" sz="1600" dirty="0" err="1"/>
              <a:t>Goodfellow</a:t>
            </a:r>
            <a:r>
              <a:rPr lang="cs-CZ" sz="1600" dirty="0"/>
              <a:t>. ISBN 978-1911635239.</a:t>
            </a:r>
          </a:p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407" y="1059582"/>
            <a:ext cx="81546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1296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Podmínky pro absolvování kurzu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927540"/>
            <a:ext cx="6984776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Vypracování seminární práce a její úspěšná obhajoba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2400" b="1" dirty="0"/>
              <a:t>Docházka na semináře min. 60 % </a:t>
            </a:r>
            <a:r>
              <a:rPr lang="cs-CZ" sz="2400" b="1" dirty="0"/>
              <a:t>- 10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2x Průběžný test (</a:t>
            </a:r>
            <a:r>
              <a:rPr lang="cs-CZ" sz="2400" b="1" dirty="0">
                <a:solidFill>
                  <a:srgbClr val="92D050"/>
                </a:solidFill>
              </a:rPr>
              <a:t>na přednášce</a:t>
            </a:r>
            <a:r>
              <a:rPr lang="cs-CZ" sz="2400" b="1" dirty="0"/>
              <a:t>) – 2 x 10b. TERMÍN – </a:t>
            </a:r>
            <a:r>
              <a:rPr lang="cs-CZ" sz="2400" b="1" dirty="0">
                <a:solidFill>
                  <a:srgbClr val="92D050"/>
                </a:solidFill>
              </a:rPr>
              <a:t>13.3.2023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/>
              <a:t>a </a:t>
            </a:r>
            <a:r>
              <a:rPr lang="cs-CZ" sz="2400" b="1" dirty="0">
                <a:solidFill>
                  <a:srgbClr val="92D050"/>
                </a:solidFill>
              </a:rPr>
              <a:t>3.4. 2023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Písemná zkouška – 60 b.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altLang="cs-CZ" sz="800" b="1" i="1" u="heavy" dirty="0"/>
              <a:t>___________________________________________________________________________________________</a:t>
            </a:r>
            <a:endParaRPr lang="cs-CZ" sz="800" b="1" i="1" u="heavy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400" b="1" dirty="0"/>
              <a:t>Celkové hodnocení: 100 bodů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629984"/>
            <a:ext cx="218255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2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7504" y="843558"/>
            <a:ext cx="89289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b="1" dirty="0"/>
              <a:t>Témata dle sylabu aplikovaná na: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- konkrétní problémy MCR (udržitelnost, pandemie COVID-19, trendy, bezpečnost, lidské zdroje, atd.) </a:t>
            </a:r>
          </a:p>
          <a:p>
            <a:pPr>
              <a:defRPr/>
            </a:pPr>
            <a:r>
              <a:rPr lang="cs-CZ" altLang="cs-CZ" sz="2400" dirty="0"/>
              <a:t>- konkrétní privátní subjekty (organizace) v MCR a jejich role,</a:t>
            </a:r>
          </a:p>
          <a:p>
            <a:pPr>
              <a:defRPr/>
            </a:pPr>
            <a:r>
              <a:rPr lang="cs-CZ" altLang="cs-CZ" sz="2400" dirty="0"/>
              <a:t>- na vybrané destinace a její statistiky MCR,</a:t>
            </a:r>
          </a:p>
          <a:p>
            <a:pPr>
              <a:defRPr/>
            </a:pPr>
            <a:r>
              <a:rPr lang="cs-CZ" altLang="cs-CZ" sz="2400" dirty="0"/>
              <a:t>- představení vybraných památek MCR a jejich význam, atd.</a:t>
            </a:r>
          </a:p>
          <a:p>
            <a:pPr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Obhajoba SP ve formě prezentace na 15 min.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Word 7 stran (</a:t>
            </a:r>
            <a:r>
              <a:rPr lang="cs-CZ" altLang="cs-CZ" sz="2400" dirty="0"/>
              <a:t>včetně úvodu,…závěru a použité literatury</a:t>
            </a:r>
            <a:r>
              <a:rPr lang="cs-CZ" altLang="cs-CZ" sz="2400" b="1" dirty="0"/>
              <a:t>) a vložení do IS SU do </a:t>
            </a:r>
            <a:r>
              <a:rPr lang="cs-CZ" altLang="cs-CZ" sz="2400" b="1" dirty="0">
                <a:solidFill>
                  <a:srgbClr val="FF0000"/>
                </a:solidFill>
              </a:rPr>
              <a:t>22. 4. 2023.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Úvodní strana –</a:t>
            </a:r>
            <a:r>
              <a:rPr lang="cs-CZ" altLang="cs-CZ" sz="2400" dirty="0"/>
              <a:t> název předmětu, vyučující, akademický rok, semestr, jméno studenta, číslo studenta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i="1" dirty="0"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i="1" dirty="0">
                <a:cs typeface="Arial" panose="020B0604020202020204" pitchFamily="34" charset="0"/>
              </a:rPr>
              <a:t>Obsah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Úvod, Kapitoly……. Závěr a </a:t>
            </a:r>
            <a:r>
              <a:rPr lang="cs-CZ" altLang="cs-CZ" sz="2400" b="1" i="1" dirty="0">
                <a:solidFill>
                  <a:srgbClr val="307871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i="1" dirty="0">
                <a:cs typeface="Arial" panose="020B0604020202020204" pitchFamily="34" charset="0"/>
              </a:rPr>
              <a:t>Seznam použitých pramenů – </a:t>
            </a:r>
            <a:r>
              <a:rPr lang="cs-CZ" altLang="cs-CZ" sz="2400" dirty="0"/>
              <a:t>časopisy, knihy, fulltextové databáze (FOK), statistiky,…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121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827584" y="2211710"/>
            <a:ext cx="4572638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3975</TotalTime>
  <Words>606</Words>
  <Application>Microsoft Office PowerPoint</Application>
  <PresentationFormat>Předvádění na obrazovce (16:9)</PresentationFormat>
  <Paragraphs>79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Název prezentace     </vt:lpstr>
      <vt:lpstr>Vyučující</vt:lpstr>
      <vt:lpstr>Struktura přednášek</vt:lpstr>
      <vt:lpstr>Literatura</vt:lpstr>
      <vt:lpstr>Podmínky pro absolvování kurzu</vt:lpstr>
      <vt:lpstr>Témata seminárních prací</vt:lpstr>
      <vt:lpstr>Struktura seminární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203</cp:revision>
  <dcterms:created xsi:type="dcterms:W3CDTF">2016-07-06T15:42:34Z</dcterms:created>
  <dcterms:modified xsi:type="dcterms:W3CDTF">2023-03-25T11:32:34Z</dcterms:modified>
</cp:coreProperties>
</file>