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515" r:id="rId2"/>
    <p:sldId id="256" r:id="rId3"/>
    <p:sldId id="481" r:id="rId4"/>
    <p:sldId id="482" r:id="rId5"/>
    <p:sldId id="483" r:id="rId6"/>
    <p:sldId id="484" r:id="rId7"/>
    <p:sldId id="485" r:id="rId8"/>
    <p:sldId id="486" r:id="rId9"/>
    <p:sldId id="487" r:id="rId10"/>
    <p:sldId id="488" r:id="rId11"/>
    <p:sldId id="489" r:id="rId12"/>
    <p:sldId id="490" r:id="rId13"/>
    <p:sldId id="491" r:id="rId14"/>
    <p:sldId id="492" r:id="rId15"/>
    <p:sldId id="493" r:id="rId16"/>
    <p:sldId id="494" r:id="rId17"/>
    <p:sldId id="495" r:id="rId18"/>
    <p:sldId id="496" r:id="rId19"/>
    <p:sldId id="497" r:id="rId20"/>
    <p:sldId id="498" r:id="rId21"/>
    <p:sldId id="500" r:id="rId22"/>
    <p:sldId id="501" r:id="rId23"/>
    <p:sldId id="502" r:id="rId24"/>
    <p:sldId id="503" r:id="rId25"/>
    <p:sldId id="504" r:id="rId26"/>
    <p:sldId id="505" r:id="rId27"/>
    <p:sldId id="506" r:id="rId28"/>
    <p:sldId id="507" r:id="rId29"/>
    <p:sldId id="509" r:id="rId30"/>
    <p:sldId id="508" r:id="rId31"/>
    <p:sldId id="499" r:id="rId32"/>
    <p:sldId id="510" r:id="rId33"/>
    <p:sldId id="511" r:id="rId34"/>
    <p:sldId id="512" r:id="rId35"/>
    <p:sldId id="513" r:id="rId36"/>
    <p:sldId id="514" r:id="rId37"/>
    <p:sldId id="480" r:id="rId38"/>
    <p:sldId id="293" r:id="rId3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33" autoAdjust="0"/>
  </p:normalViewPr>
  <p:slideViewPr>
    <p:cSldViewPr>
      <p:cViewPr varScale="1">
        <p:scale>
          <a:sx n="76" d="100"/>
          <a:sy n="76" d="100"/>
        </p:scale>
        <p:origin x="96" y="3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05.04.2018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865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371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817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327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0921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63265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900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300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16496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4333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4516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6081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1363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0336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2867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177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426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1985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30935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577273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9037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4052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12126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0184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7187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0064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1474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2157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7678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78610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248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339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277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211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137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34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405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Mezinárodní cestovní ruch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Patrik 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Kajzar,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4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 – fyzický vliv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915566"/>
            <a:ext cx="91439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Fyzický vliv turismu jsou patrné na první pohled. Dochází k nim jak ve fázi přípravy, tak zejména ve fázi realizace turismu.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Nejvýznamnějším zdrojem negativních vlivů z hlediska turistické infrastruktury je stavba a provoz turistických dopravních zařízení (lanovek, vleků, sněhových </a:t>
            </a:r>
            <a:r>
              <a:rPr lang="cs-CZ" sz="2000" dirty="0" err="1"/>
              <a:t>rolb</a:t>
            </a:r>
            <a:r>
              <a:rPr lang="cs-CZ" sz="2000" dirty="0"/>
              <a:t>), úprava sjezdovek, umělé zasněžování, vytváření cyklistických a pěších stezek, přístavy pro jachty a motorové čluny či výstavba sportovních a rekreačních zařízení (golfových hřišť či sportovišť), což má za následek ztrátu přirozených stanovišť pro faunu a floru a </a:t>
            </a:r>
            <a:r>
              <a:rPr lang="cs-CZ" sz="2000" b="1" dirty="0"/>
              <a:t>zhoršení kvality krajiny. </a:t>
            </a: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Problémem </a:t>
            </a:r>
            <a:r>
              <a:rPr lang="cs-CZ" sz="2000" b="1" dirty="0"/>
              <a:t>je též nadměrná koncentrace cestovního ruchu v některých oblastech. </a:t>
            </a: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S turismem je také </a:t>
            </a:r>
            <a:r>
              <a:rPr lang="cs-CZ" sz="2000" b="1" dirty="0"/>
              <a:t>spojen vandalismus, způsobovaný návštěvníky v podobě nápisů či sgrafitů na skalních a jiných přírodních útvarech</a:t>
            </a:r>
            <a:r>
              <a:rPr lang="cs-CZ" sz="2000" b="1" dirty="0" smtClean="0"/>
              <a:t>.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80096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 – fyzický vliv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Typickým </a:t>
            </a:r>
            <a:r>
              <a:rPr lang="cs-CZ" sz="1900" b="1" dirty="0"/>
              <a:t>projevem tohoto poškozování nejen v rozvojových zemích je tzv. „hon za suvenýry“ („</a:t>
            </a:r>
            <a:r>
              <a:rPr lang="cs-CZ" sz="1900" b="1" dirty="0" err="1"/>
              <a:t>souve¬nir</a:t>
            </a:r>
            <a:r>
              <a:rPr lang="cs-CZ" sz="1900" b="1" dirty="0"/>
              <a:t> </a:t>
            </a:r>
            <a:r>
              <a:rPr lang="cs-CZ" sz="1900" b="1" dirty="0" err="1"/>
              <a:t>hunting</a:t>
            </a:r>
            <a:r>
              <a:rPr lang="cs-CZ" sz="1900" b="1" dirty="0"/>
              <a:t>“) a </a:t>
            </a:r>
            <a:r>
              <a:rPr lang="cs-CZ" sz="1900" dirty="0"/>
              <a:t>provozování motorových člunů a skútrů a potápění na místech, kde to není vhodné.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Poškozování </a:t>
            </a:r>
            <a:r>
              <a:rPr lang="cs-CZ" sz="1900" dirty="0"/>
              <a:t>kulturních hodnot je výrazem turistického vandalismu, zejména v objektech a prostranstvích historického významu, jejichž typickými projevy jsou nápisy a grafity na zdech objektů či nepovolený sběr archeologických </a:t>
            </a:r>
            <a:r>
              <a:rPr lang="cs-CZ" sz="1900" dirty="0" smtClean="0"/>
              <a:t>nálezů.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Mezi zdokumentované příklady patří </a:t>
            </a:r>
            <a:r>
              <a:rPr lang="cs-CZ" sz="1900" dirty="0" smtClean="0"/>
              <a:t>např.:</a:t>
            </a: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poničení nástěnných kreseb v hrobkách v Údolí králů (horní Egypt</a:t>
            </a:r>
            <a:r>
              <a:rPr lang="cs-CZ" sz="1900" dirty="0" smtClean="0"/>
              <a:t>),</a:t>
            </a: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a znesvěcení náboženských soch v Káthmándú (Nepál). </a:t>
            </a: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Jedna z nejznámějších pláží </a:t>
            </a:r>
            <a:r>
              <a:rPr lang="cs-CZ" sz="1900" dirty="0" err="1"/>
              <a:t>Francouské</a:t>
            </a:r>
            <a:r>
              <a:rPr lang="cs-CZ" sz="1900" dirty="0"/>
              <a:t> </a:t>
            </a:r>
            <a:r>
              <a:rPr lang="cs-CZ" sz="1900" dirty="0" err="1"/>
              <a:t>riviery</a:t>
            </a:r>
            <a:r>
              <a:rPr lang="cs-CZ" sz="1900" dirty="0"/>
              <a:t>, </a:t>
            </a:r>
            <a:r>
              <a:rPr lang="cs-CZ" sz="1900" dirty="0" err="1"/>
              <a:t>Croisette</a:t>
            </a:r>
            <a:r>
              <a:rPr lang="cs-CZ" sz="1900" dirty="0"/>
              <a:t> v letovisku Saint-Maxime, se za posledních 50 let používání zmenšila o třetinu.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Aktuálním problémem jsou i </a:t>
            </a:r>
            <a:r>
              <a:rPr lang="cs-CZ" sz="1900" b="1" dirty="0"/>
              <a:t>přeplněné pláže Středomoří</a:t>
            </a:r>
            <a:r>
              <a:rPr lang="cs-CZ" sz="1900" dirty="0"/>
              <a:t>, které v roce 1999 zaplavilo 220 milionů návštěvníků a v roce 2020 to má být až 400 milionů.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06303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ekonomické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Pozitivní dopady: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Příliv </a:t>
            </a:r>
            <a:r>
              <a:rPr lang="cs-CZ" sz="1900" dirty="0"/>
              <a:t>investic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Tvorba pracovních příležitostí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Potenciální dopady na HDP, obchodní bilanci atd.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Diverzifikace ekonomických rizik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Příliv cizí </a:t>
            </a:r>
            <a:r>
              <a:rPr lang="cs-CZ" sz="1900" dirty="0" smtClean="0"/>
              <a:t>měny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Negativní dopady</a:t>
            </a: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Kongesce veřejných prostor a komunikací </a:t>
            </a:r>
            <a:r>
              <a:rPr lang="cs-CZ" sz="1900" dirty="0" smtClean="0"/>
              <a:t> - Situace</a:t>
            </a:r>
            <a:r>
              <a:rPr lang="cs-CZ" sz="1900" dirty="0"/>
              <a:t>, kdy dochází k přetížení, resp. nadměrnému využívání prostranství a infrastruktury návštěvníky destinace</a:t>
            </a:r>
            <a:r>
              <a:rPr lang="cs-CZ" sz="1900" dirty="0" smtClean="0"/>
              <a:t>,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Ekonomické úniky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Pokles příjmů státu nebo regionu, místa, způsobený nutností importovat zboží, služby nebo finanční prostředky z okolních států nebo regionů,</a:t>
            </a:r>
          </a:p>
          <a:p>
            <a:pPr algn="just"/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1827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ekonomické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Také </a:t>
            </a:r>
            <a:r>
              <a:rPr lang="cs-CZ" sz="1900" dirty="0"/>
              <a:t>daňové zisky  do velké míry plynou do míst sídel firem, ne do lokalit jednotlivých provozoven</a:t>
            </a:r>
            <a:r>
              <a:rPr lang="cs-CZ" sz="1900" dirty="0" smtClean="0"/>
              <a:t>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/>
              <a:t>Typické především pro mezinárodní hotelové řetězce, restaurační řetězce a velké mezinárodní touroperátory, kteří dovážejí zboží a služby do destinace na úkor místního zboží a služeb a odčerpávají zisk.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/>
              <a:t>Destabilizace pracovního trhu (sezónnost, různé finanční ohodnocení, odsátí pracovních sil z jiného odvětví),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/>
              <a:t>Destabilizace cenových poměrů (především v neprospěch domácího obyvatelstva),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/>
              <a:t>Spekulace s nemovitostmi.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1900" dirty="0"/>
              <a:t>Sezónní a jádrová inflace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1900" dirty="0"/>
              <a:t>Jev zvýšení cenové hladiny důsledkem zvýšené časoprostorové koncentrace nabídky, zpravidla na území destinačního jádra a období turistické </a:t>
            </a:r>
            <a:r>
              <a:rPr lang="cs-CZ" sz="1900" dirty="0" smtClean="0"/>
              <a:t>sezóny.</a:t>
            </a: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59788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ekonomické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b="1" dirty="0"/>
              <a:t>Efekt turistické pasti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/>
              <a:t>Nežádoucí působení neregulovaného cestovního ruchu, který svými podnikatelskými aktivitami znehodnocuje svůj vlastní kapitál (kulturní a přírodní hodnoty destinace) a tím i předpoklady pro svůj ekonomicky, ekologicky i společensky udržitelný rozvoj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100" b="1" dirty="0" smtClean="0"/>
              <a:t>Intenzita dopadu tohoto efektu je dána zejména následujícími faktory: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relativní návštěvnost (vztažená na počet obyvatel),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 smtClean="0"/>
              <a:t>sezónnost</a:t>
            </a:r>
            <a:r>
              <a:rPr lang="cs-CZ" sz="2100" dirty="0"/>
              <a:t>, zranitelnost ekosystémů,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/>
              <a:t>míra ekonomické závislosti rezidentů na CR.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cs-CZ" sz="2100" dirty="0"/>
              <a:t>míra regulace CR.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65790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sociokulturní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Stejně jako vliv turismu na fyzické prostředí lze i vlivy turismu na prostředí sociokulturní vymezit v oblasti přípravy infrastruktury pro turismus a ve fázi samotné realizace turismu.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Zásadní odlišnost spočívá v tom, že objektivní posuzování a kvantifikace vlivu turismu na sociokulturní prostředí nejsou prakticky možné.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Sociokulturní</a:t>
            </a:r>
            <a:r>
              <a:rPr lang="cs-CZ" sz="1900" dirty="0" smtClean="0"/>
              <a:t> prostředí je dáno rezidenty žijícími v destinaci a jejich sociálními, kulturními, politickými i ekonomickými vazbami.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Význačným projevem cestovního ruchu a dalších vlivů je </a:t>
            </a:r>
            <a:r>
              <a:rPr lang="cs-CZ" sz="1900" b="1" dirty="0"/>
              <a:t>akulturace, </a:t>
            </a:r>
            <a:r>
              <a:rPr lang="cs-CZ" sz="1900" dirty="0"/>
              <a:t>projevující se jako proces změn kultury a společnosti vůbec v důsledku dlouhodobějšího či opakovaného styku  kulturně odlišných společenských skupin, v němž jedna skupina (na rozdíl od </a:t>
            </a:r>
            <a:r>
              <a:rPr lang="cs-CZ" sz="1900" dirty="0" err="1"/>
              <a:t>transkulturace</a:t>
            </a:r>
            <a:r>
              <a:rPr lang="cs-CZ" sz="1900" dirty="0"/>
              <a:t>, kdy jde o kontakt a výměnu mezi dvěma kulturami zhruba stejné komplexnosti a technické úrovně) má výrazně nižší technickou úroveň.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54479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sociokulturní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 Nejčastěji jde o vliv angloamerické (západní) kultury na původní kulturu méně vyspělých společností.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/>
              <a:t>Akulturace může mít kladné i záporné dopady </a:t>
            </a:r>
            <a:r>
              <a:rPr lang="cs-CZ" sz="1900" dirty="0"/>
              <a:t>– může rychle a výrazně změnit životní styl místní komunity a snížit tak atraktivitu (gravitaci) dané destinace pro návštěvníky, současně může vést ke zvýšení životní úrovně (hygienické návyky, motivace pro rozvoj aj.).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Podstatně méně intenzivní je naopak ovlivňování návštěvníků místní kulturou (menší doba expozice) - zejména v běžném případě návštěvníka z rozvinutější země v zemi méně rozvinuté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err="1"/>
              <a:t>Komodifikace</a:t>
            </a:r>
            <a:r>
              <a:rPr lang="cs-CZ" sz="1900" dirty="0"/>
              <a:t> zdrojů cestovního ruchu je procesem, kdy se z daného zdroje (jevu) cestovního ruchu stává komodita.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66896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sociokulturní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V rámci procesu komercializace je zboží vyráběno a nabízeno masově a ztrácí se jeho jedinečnost – příkladem je </a:t>
            </a:r>
            <a:r>
              <a:rPr lang="cs-CZ" sz="1900" b="1" dirty="0" err="1" smtClean="0"/>
              <a:t>komodifikace</a:t>
            </a:r>
            <a:r>
              <a:rPr lang="cs-CZ" sz="1900" b="1" dirty="0" smtClean="0"/>
              <a:t> a </a:t>
            </a:r>
            <a:r>
              <a:rPr lang="cs-CZ" sz="1900" b="1" dirty="0" err="1" smtClean="0"/>
              <a:t>stereotypizace</a:t>
            </a:r>
            <a:r>
              <a:rPr lang="cs-CZ" sz="1900" b="1" dirty="0" smtClean="0"/>
              <a:t> </a:t>
            </a:r>
            <a:r>
              <a:rPr lang="cs-CZ" sz="1900" dirty="0" smtClean="0"/>
              <a:t>místního uměleckého řemesla a masová výroba více či méně kýčovitých suvenýrů.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Zde je výrazná provázanost s dopady na přírodní složky geografického prostředí, neboť např. masová výroba suvenýrů z korálů pochopitelně vede k destrukci cenných korálových útesů ve spojitosti se svým termínem „kulturní prostituce“ uvádí, že kultura je nabízena jako zdroj cestovního ruchu, komodita, která má být prodána autokarovým </a:t>
            </a:r>
            <a:r>
              <a:rPr lang="cs-CZ" sz="1900" dirty="0" smtClean="0"/>
              <a:t>skupinám.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Ztráta autenticity je procesem mizení nebo oslabování původnosti, reálnosti, </a:t>
            </a:r>
            <a:r>
              <a:rPr lang="cs-CZ" sz="1900" dirty="0" smtClean="0"/>
              <a:t>pravdivosti.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V </a:t>
            </a:r>
            <a:r>
              <a:rPr lang="cs-CZ" sz="1900" dirty="0"/>
              <a:t>realitě cestovního ruchu (např. při ochraně památek, v umění, při hodnocení životního stylu, folklóru) se popisuje a hodnotí míra autenticity události, způsobu rekonstrukce stavby atd. </a:t>
            </a: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30719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sociokulturní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3552" y="915566"/>
            <a:ext cx="9143999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Jedním </a:t>
            </a:r>
            <a:r>
              <a:rPr lang="cs-CZ" sz="2000" dirty="0"/>
              <a:t>z negativních dopadů komerčního masového cestovního ruchu je právě postupná ztráta autenticity místní kultury, architektury, všedního života místní komunity, upomínkových předmětů </a:t>
            </a:r>
            <a:r>
              <a:rPr lang="cs-CZ" sz="2000" dirty="0" smtClean="0"/>
              <a:t>atd.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Typy účastníků turismu z hlediska jeho sociokulturního působení jsou vymezovány z hlediska rozvoje turismu v destinaci a přizpůsobování návštěvníků destinace či naopak přizpůsobování rezidentů návštěvníkům následovně: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Průzkumníci (nízký počet, plná akceptace rezidentů v destinaci),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Elitní turisté (malý počet, z velké míry se přizpůsobují poměrům v destinaci),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 smtClean="0"/>
              <a:t>„</a:t>
            </a:r>
            <a:r>
              <a:rPr lang="cs-CZ" sz="2000" dirty="0" err="1" smtClean="0"/>
              <a:t>Off</a:t>
            </a:r>
            <a:r>
              <a:rPr lang="cs-CZ" sz="2000" dirty="0" smtClean="0"/>
              <a:t>-beat“ turisté (malý počet, stále se z velké míry přizpůsobují místním poměrům),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 </a:t>
            </a:r>
            <a:r>
              <a:rPr lang="cs-CZ" sz="2000" dirty="0" smtClean="0"/>
              <a:t>Nevšední turisté (vybočují z řady organizovaných turistů, jsou příležitostně k vidění, částečně se přizpůsobují),</a:t>
            </a:r>
          </a:p>
          <a:p>
            <a:pPr algn="just"/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74324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sociokulturní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7796" y="843558"/>
            <a:ext cx="914399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Začínající masoví turisté (stále větší počet, hledají „západní“ komfort),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Masoví turisté (vysoký počet, kontinuální příjezdy, očekávají „západní“ komfort, nepřizpůsobují se,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 smtClean="0"/>
              <a:t>Charteroví turisté (masový příjezd do destinace, vyžadují „západní“ komfort, nehodlají se přizpůsobovat.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Sociální efekty </a:t>
            </a:r>
            <a:endParaRPr lang="cs-CZ" sz="19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900" b="1" dirty="0" smtClean="0"/>
              <a:t>Demonstrační efekt - </a:t>
            </a:r>
            <a:r>
              <a:rPr lang="cs-CZ" sz="1900" dirty="0" smtClean="0"/>
              <a:t>Napodobování </a:t>
            </a:r>
            <a:r>
              <a:rPr lang="cs-CZ" sz="1900" dirty="0"/>
              <a:t>vzorců chování návštěvníků rezidenty a účast rezidentů na konzumaci služeb cestovního ruchu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1900" b="1" dirty="0"/>
              <a:t>Módnost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Jak ze strany investorů tak návštěvníků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Ovlivnění procesu rozhodování člověka výběrem a vztahem dalších jedinců k produktu a způsobem jeho propagace, vytvářením obrazu produktu, který je populární, žádoucí, moderní St. </a:t>
            </a:r>
            <a:r>
              <a:rPr lang="cs-CZ" sz="1900" dirty="0" err="1"/>
              <a:t>Tropez</a:t>
            </a:r>
            <a:r>
              <a:rPr lang="cs-CZ" sz="1900" dirty="0"/>
              <a:t>, Davos, </a:t>
            </a:r>
            <a:r>
              <a:rPr lang="cs-CZ" sz="1900" dirty="0" err="1"/>
              <a:t>Aspen</a:t>
            </a:r>
            <a:r>
              <a:rPr lang="cs-CZ" sz="1900" dirty="0"/>
              <a:t>, Špindlerův </a:t>
            </a:r>
            <a:r>
              <a:rPr lang="cs-CZ" sz="1900" dirty="0" smtClean="0"/>
              <a:t>Mlýn apod.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19452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59074" y="555525"/>
            <a:ext cx="5400600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847257" y="2651800"/>
            <a:ext cx="3032806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Patrik Kajzar, Ph.D.</a:t>
            </a:r>
          </a:p>
          <a:p>
            <a:pPr algn="r"/>
            <a:r>
              <a:rPr lang="cs-CZ" altLang="cs-CZ" sz="18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Předmět: </a:t>
            </a:r>
          </a:p>
          <a:p>
            <a:pPr algn="r"/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cestovní ruch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Nadpis 1"/>
          <p:cNvSpPr txBox="1">
            <a:spLocks/>
          </p:cNvSpPr>
          <p:nvPr/>
        </p:nvSpPr>
        <p:spPr>
          <a:xfrm>
            <a:off x="259990" y="707925"/>
            <a:ext cx="5599684" cy="2160240"/>
          </a:xfrm>
          <a:prstGeom prst="rect">
            <a:avLst/>
          </a:prstGeom>
        </p:spPr>
        <p:txBody>
          <a:bodyPr anchor="t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9990" y="4062493"/>
            <a:ext cx="5608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Tato </a:t>
            </a:r>
            <a:r>
              <a:rPr lang="pl-PL" dirty="0" smtClean="0">
                <a:solidFill>
                  <a:schemeClr val="bg1"/>
                </a:solidFill>
              </a:rPr>
              <a:t>přednáška </a:t>
            </a:r>
            <a:r>
              <a:rPr lang="pl-PL" dirty="0">
                <a:solidFill>
                  <a:schemeClr val="bg1"/>
                </a:solidFill>
              </a:rPr>
              <a:t>byla vytvořena pro projekt„</a:t>
            </a:r>
            <a:r>
              <a:rPr lang="cs-CZ" dirty="0" smtClean="0">
                <a:solidFill>
                  <a:schemeClr val="bg1"/>
                </a:solidFill>
              </a:rPr>
              <a:t>Rozvoj vzdělávání na Slezské univerzitě v Opavě“ </a:t>
            </a:r>
            <a:r>
              <a:rPr lang="cs-CZ" dirty="0"/>
              <a:t>Opavě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866" y="1897833"/>
            <a:ext cx="4690238" cy="2090910"/>
          </a:xfrm>
          <a:prstGeom prst="rect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259990" y="761114"/>
            <a:ext cx="56081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bg1"/>
                </a:solidFill>
              </a:rPr>
              <a:t>10</a:t>
            </a:r>
            <a:r>
              <a:rPr lang="pl-PL" sz="2800" b="1" dirty="0">
                <a:solidFill>
                  <a:schemeClr val="bg1"/>
                </a:solidFill>
              </a:rPr>
              <a:t>. </a:t>
            </a:r>
            <a:r>
              <a:rPr lang="pl-PL" sz="2800" b="1" dirty="0" smtClean="0">
                <a:solidFill>
                  <a:schemeClr val="bg1"/>
                </a:solidFill>
              </a:rPr>
              <a:t>Udržitelnost </a:t>
            </a:r>
            <a:r>
              <a:rPr lang="pl-PL" sz="2800" b="1" dirty="0">
                <a:solidFill>
                  <a:schemeClr val="bg1"/>
                </a:solidFill>
              </a:rPr>
              <a:t>v mezinárodním cestovním ruchu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Možnosti řešení negativních vlivů turismu – udržitelný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69" y="915566"/>
            <a:ext cx="9143999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dirty="0" smtClean="0"/>
              <a:t>Otázku řešení negativních vlivů turismu lze nahlížet v několika rovinách, jež se týkají jednotlivých oblastí vlivu – </a:t>
            </a:r>
            <a:r>
              <a:rPr lang="cs-CZ" b="1" dirty="0" smtClean="0"/>
              <a:t>vlivu na fyzické prostředí a vlivu na sociokulturní prostředí</a:t>
            </a:r>
            <a:r>
              <a:rPr lang="cs-CZ" dirty="0"/>
              <a:t> </a:t>
            </a:r>
            <a:r>
              <a:rPr lang="cs-CZ" dirty="0" smtClean="0"/>
              <a:t>i </a:t>
            </a:r>
            <a:r>
              <a:rPr lang="cs-CZ" b="1" dirty="0" smtClean="0"/>
              <a:t>ekonomické prostředí.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dirty="0" smtClean="0"/>
              <a:t>Je zřejmé, že smysluplné řešení problémů musí být </a:t>
            </a:r>
            <a:r>
              <a:rPr lang="cs-CZ" b="1" dirty="0" smtClean="0"/>
              <a:t>komplexní.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dirty="0" smtClean="0"/>
              <a:t>Komplexní přístup k řešení negativních vlivů turismu představuje koncept udržitelnosti, resp. </a:t>
            </a:r>
            <a:r>
              <a:rPr lang="cs-CZ" b="1" dirty="0"/>
              <a:t>u</a:t>
            </a:r>
            <a:r>
              <a:rPr lang="cs-CZ" b="1" dirty="0" smtClean="0"/>
              <a:t>držitelného turismu. Udržitelný turismus představuje </a:t>
            </a:r>
            <a:r>
              <a:rPr lang="cs-CZ" dirty="0" smtClean="0"/>
              <a:t>filosofii a koncepční přístup k rozvoji turismu. </a:t>
            </a:r>
            <a:r>
              <a:rPr lang="cs-CZ" b="1" dirty="0" smtClean="0"/>
              <a:t>Udržitelný </a:t>
            </a:r>
            <a:r>
              <a:rPr lang="cs-CZ" b="1" dirty="0"/>
              <a:t>cestovní ruch definovala UNWTO (United </a:t>
            </a:r>
            <a:r>
              <a:rPr lang="cs-CZ" b="1" dirty="0" err="1"/>
              <a:t>Nations</a:t>
            </a:r>
            <a:r>
              <a:rPr lang="cs-CZ" b="1" dirty="0"/>
              <a:t> </a:t>
            </a:r>
            <a:r>
              <a:rPr lang="cs-CZ" b="1" dirty="0" err="1"/>
              <a:t>World</a:t>
            </a:r>
            <a:r>
              <a:rPr lang="cs-CZ" b="1" dirty="0"/>
              <a:t> </a:t>
            </a:r>
            <a:r>
              <a:rPr lang="cs-CZ" b="1" dirty="0" err="1"/>
              <a:t>Tourism</a:t>
            </a:r>
            <a:r>
              <a:rPr lang="cs-CZ" b="1" dirty="0"/>
              <a:t> </a:t>
            </a:r>
            <a:r>
              <a:rPr lang="cs-CZ" b="1" dirty="0" err="1"/>
              <a:t>Organisation</a:t>
            </a:r>
            <a:r>
              <a:rPr lang="cs-CZ" b="1" dirty="0"/>
              <a:t>, Světová organizace cestovního ruchu) v roce 2004 </a:t>
            </a:r>
            <a:r>
              <a:rPr lang="cs-CZ" b="1" dirty="0" smtClean="0"/>
              <a:t>jako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b="1" i="1" dirty="0" smtClean="0"/>
              <a:t>„Pravidla </a:t>
            </a:r>
            <a:r>
              <a:rPr lang="cs-CZ" b="1" i="1" dirty="0"/>
              <a:t>pro udržitelný cestovní ruch a jeho řídící praktiky jsou aplikovatelné na všechny formy cestovního ruchu ve všech typech destinací (turistických cílů) a to včetně masového cestovního ruchu a různých specifických segmentů. Principy udržitelnosti se vztahují k environmentálním, ekonomickým a </a:t>
            </a:r>
            <a:r>
              <a:rPr lang="cs-CZ" b="1" i="1" dirty="0" err="1"/>
              <a:t>socio</a:t>
            </a:r>
            <a:r>
              <a:rPr lang="cs-CZ" b="1" i="1" dirty="0"/>
              <a:t>-kulturním aspektům rozvoje cestovního ruchu a nezbytností je dosažení vyváženého poměru všech těchto tří dimenzí tak, aby bylo dosaženo dlouhodobého </a:t>
            </a:r>
            <a:r>
              <a:rPr lang="cs-CZ" b="1" i="1" dirty="0" smtClean="0"/>
              <a:t>účinku.“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48224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/>
              <a:t>U</a:t>
            </a:r>
            <a:r>
              <a:rPr lang="cs-CZ" sz="2100" dirty="0" smtClean="0"/>
              <a:t>držitelný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dirty="0" smtClean="0"/>
              <a:t>Jinými slovy řečeno: </a:t>
            </a:r>
            <a:r>
              <a:rPr lang="cs-CZ" b="1" dirty="0" smtClean="0"/>
              <a:t>udržitelný </a:t>
            </a:r>
            <a:r>
              <a:rPr lang="cs-CZ" b="1" dirty="0"/>
              <a:t>cestovní ruch (</a:t>
            </a:r>
            <a:r>
              <a:rPr lang="cs-CZ" b="1" dirty="0" err="1"/>
              <a:t>ang.sustainable</a:t>
            </a:r>
            <a:r>
              <a:rPr lang="cs-CZ" b="1" dirty="0"/>
              <a:t> </a:t>
            </a:r>
            <a:r>
              <a:rPr lang="cs-CZ" b="1" dirty="0" err="1"/>
              <a:t>tourism</a:t>
            </a:r>
            <a:r>
              <a:rPr lang="cs-CZ" b="1" dirty="0"/>
              <a:t>) </a:t>
            </a:r>
            <a:r>
              <a:rPr lang="cs-CZ" b="1" dirty="0" smtClean="0"/>
              <a:t>=                              </a:t>
            </a:r>
            <a:r>
              <a:rPr lang="cs-CZ" b="1" dirty="0"/>
              <a:t>cestovní ruch, který dlouhodobě nenarušuje přírodní, kulturní a sociální prostředí</a:t>
            </a:r>
            <a:r>
              <a:rPr lang="cs-CZ" b="1" dirty="0" smtClean="0"/>
              <a:t>".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dirty="0"/>
              <a:t>Rok 2017 byl rozhodnutím Valného shromáždění vyhlášen Mezinárodním rokem udržitelného cestovního ruchu. </a:t>
            </a:r>
            <a:endParaRPr lang="cs-CZ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b="1" dirty="0" smtClean="0"/>
              <a:t>Cílem </a:t>
            </a:r>
            <a:r>
              <a:rPr lang="cs-CZ" b="1" dirty="0"/>
              <a:t>je zvýšit povědomí všech skupin společnosti o jeho významu  pro rozvoj, podnítit spolupráci všech zainteresovaných stran a docílit pozitivních změn na úrovni politik, obchodních praktik i spotřebitelského chování. Udržitelný cestovní ruch se tak může stát významným příspěvkem k Agendě 2030 a Cílům udržitelného rozvoje</a:t>
            </a:r>
            <a:r>
              <a:rPr lang="cs-CZ" b="1" dirty="0" smtClean="0"/>
              <a:t>.</a:t>
            </a:r>
            <a:endParaRPr lang="cs-CZ" b="1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b="1" dirty="0"/>
              <a:t>Mezinárodní rok udržitelného cestovního ruchu pro rozvoj bude podporovat</a:t>
            </a:r>
            <a:r>
              <a:rPr lang="cs-CZ" b="1" dirty="0" smtClean="0"/>
              <a:t>:</a:t>
            </a:r>
            <a:endParaRPr lang="cs-CZ" b="1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dirty="0"/>
              <a:t>(1)      Inkluzivní a udržitelný ekonomický </a:t>
            </a:r>
            <a:r>
              <a:rPr lang="cs-CZ" dirty="0" smtClean="0"/>
              <a:t>růst</a:t>
            </a:r>
            <a:endParaRPr lang="cs-CZ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dirty="0"/>
              <a:t>(2)      Sociální začleňování, zaměstnanost a snižování </a:t>
            </a:r>
            <a:r>
              <a:rPr lang="cs-CZ" dirty="0" smtClean="0"/>
              <a:t>chudoby</a:t>
            </a:r>
            <a:endParaRPr lang="cs-CZ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dirty="0"/>
              <a:t>(3)      Efektivitu zdrojů, ochranu životního prostředí a řešení změny </a:t>
            </a:r>
            <a:r>
              <a:rPr lang="cs-CZ" dirty="0" smtClean="0"/>
              <a:t>klimatu</a:t>
            </a:r>
            <a:endParaRPr lang="cs-CZ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dirty="0"/>
              <a:t>(4)      Kulturní  hodnoty, rozmanitost a </a:t>
            </a:r>
            <a:r>
              <a:rPr lang="cs-CZ" dirty="0" smtClean="0"/>
              <a:t>dědictví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dirty="0"/>
              <a:t>(5)    </a:t>
            </a:r>
            <a:r>
              <a:rPr lang="cs-CZ" dirty="0" smtClean="0"/>
              <a:t>  Vzájemné </a:t>
            </a:r>
            <a:r>
              <a:rPr lang="cs-CZ" dirty="0"/>
              <a:t>porozumění, mír a bezpečnost</a:t>
            </a:r>
            <a:r>
              <a:rPr lang="cs-CZ" b="1" dirty="0" smtClean="0"/>
              <a:t>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3378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Udržitelný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i="1" dirty="0"/>
              <a:t>Program Organizace spojených národů pro životní prostředí, který v současnosti zastřešuje základní pravidla ekoturistiky</a:t>
            </a:r>
            <a:r>
              <a:rPr lang="cs-CZ" sz="2000" b="1" dirty="0"/>
              <a:t>, </a:t>
            </a:r>
            <a:r>
              <a:rPr lang="cs-CZ" sz="2000" b="1" dirty="0" smtClean="0"/>
              <a:t>definuje ekoturismus jako </a:t>
            </a:r>
            <a:r>
              <a:rPr lang="cs-CZ" sz="2000" b="1" dirty="0"/>
              <a:t>formu udržitelné turistiky, která aktivně přispívá k ochraně přírodního a kulturního dědictví; v plánování, rozvoji a provozu zahrnuje místní a domorodé komunity, přispívá k jejich prosperitě, návštěvníkovi vysvětluje význam přírodního a kulturního bohatství; je vhodná pro nezávislé cestovatele stejně jako pro organizované zájezdy malých skupin. </a:t>
            </a: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i="1" dirty="0" smtClean="0"/>
              <a:t>Jedná se o odpovědné </a:t>
            </a:r>
            <a:r>
              <a:rPr lang="cs-CZ" sz="2000" i="1" dirty="0"/>
              <a:t>cestování do přírodních oblastí, které chrání životní prostředí a zlepšuje prosperitu místních lidí." </a:t>
            </a:r>
            <a:endParaRPr lang="cs-CZ" sz="2000" i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/>
              <a:t>MEZI ZÁKLADNÍ PRINCIPY UDRŽITELNÉHO ROZVOJE PATŘÍ: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Propojení </a:t>
            </a:r>
            <a:r>
              <a:rPr lang="cs-CZ" sz="2000" b="1" dirty="0"/>
              <a:t>základních oblastí života </a:t>
            </a:r>
            <a:r>
              <a:rPr lang="cs-CZ" sz="2000" dirty="0"/>
              <a:t>– ekonomické, sociální a životního prostředí; </a:t>
            </a:r>
            <a:r>
              <a:rPr lang="cs-CZ" sz="2000" dirty="0" smtClean="0"/>
              <a:t>řešení zohledňující </a:t>
            </a:r>
            <a:r>
              <a:rPr lang="cs-CZ" sz="2000" dirty="0"/>
              <a:t>pouze některé z nich není dlouhodobě efektivní</a:t>
            </a:r>
            <a:r>
              <a:rPr lang="cs-CZ" sz="2000" dirty="0" smtClean="0"/>
              <a:t>;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3522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Udržitelný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7383" y="987574"/>
            <a:ext cx="914399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b="1" dirty="0" smtClean="0"/>
              <a:t>Dlouhodobá </a:t>
            </a:r>
            <a:r>
              <a:rPr lang="cs-CZ" sz="1900" b="1" dirty="0"/>
              <a:t>perspektiva </a:t>
            </a:r>
            <a:r>
              <a:rPr lang="cs-CZ" sz="1900" dirty="0"/>
              <a:t>– každé rozhodnutí je třeba zvažovat z hlediska </a:t>
            </a:r>
            <a:r>
              <a:rPr lang="cs-CZ" sz="1900" dirty="0" smtClean="0"/>
              <a:t>dlouhodobých dopadů</a:t>
            </a:r>
            <a:r>
              <a:rPr lang="cs-CZ" sz="1900" dirty="0"/>
              <a:t>, je třeba strategicky plánovat;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b="1" dirty="0" smtClean="0"/>
              <a:t>Kapacita </a:t>
            </a:r>
            <a:r>
              <a:rPr lang="cs-CZ" sz="1900" b="1" dirty="0"/>
              <a:t>životního prostředí je omezená </a:t>
            </a:r>
            <a:r>
              <a:rPr lang="cs-CZ" sz="1900" dirty="0"/>
              <a:t>– nejenom jako zdroje surovin, látek a </a:t>
            </a:r>
            <a:r>
              <a:rPr lang="cs-CZ" sz="1900" dirty="0" smtClean="0"/>
              <a:t>funkcí potřebných </a:t>
            </a:r>
            <a:r>
              <a:rPr lang="cs-CZ" sz="1900" dirty="0"/>
              <a:t>k životu, ale také jako prostoru pro odpady a znečištění všeho druhu;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b="1" dirty="0" smtClean="0"/>
              <a:t>Předběžná </a:t>
            </a:r>
            <a:r>
              <a:rPr lang="cs-CZ" sz="1900" b="1" dirty="0"/>
              <a:t>opatrnost </a:t>
            </a:r>
            <a:r>
              <a:rPr lang="cs-CZ" sz="1900" dirty="0"/>
              <a:t>– důsledky některých našich činností nejsou vždy </a:t>
            </a:r>
            <a:r>
              <a:rPr lang="cs-CZ" sz="1900" dirty="0" smtClean="0"/>
              <a:t>známé, nebo naše poznání </a:t>
            </a:r>
            <a:r>
              <a:rPr lang="cs-CZ" sz="1900" dirty="0"/>
              <a:t>zákonitostí fungujících v životním prostředí je stále ještě na nízkém stupni, a proto </a:t>
            </a:r>
            <a:r>
              <a:rPr lang="cs-CZ" sz="1900" dirty="0" smtClean="0"/>
              <a:t>je na </a:t>
            </a:r>
            <a:r>
              <a:rPr lang="cs-CZ" sz="1900" dirty="0"/>
              <a:t>místě být opatrní;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b="1" dirty="0" smtClean="0"/>
              <a:t>Prevence </a:t>
            </a:r>
            <a:r>
              <a:rPr lang="cs-CZ" sz="1900" dirty="0"/>
              <a:t>– je mnohem efektivnější než následné řešení dopadů; na řešení problémů, </a:t>
            </a:r>
            <a:r>
              <a:rPr lang="cs-CZ" sz="1900" dirty="0" smtClean="0"/>
              <a:t>které již </a:t>
            </a:r>
            <a:r>
              <a:rPr lang="cs-CZ" sz="1900" dirty="0"/>
              <a:t>vzniknou, musí být vynakládáno mnohem větší množství zdrojů (časových, </a:t>
            </a:r>
            <a:r>
              <a:rPr lang="cs-CZ" sz="1900" dirty="0" smtClean="0"/>
              <a:t>finančních i </a:t>
            </a:r>
            <a:r>
              <a:rPr lang="cs-CZ" sz="1900" dirty="0"/>
              <a:t>lidských);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b="1" dirty="0" smtClean="0"/>
              <a:t>Kvalita </a:t>
            </a:r>
            <a:r>
              <a:rPr lang="cs-CZ" sz="1900" b="1" dirty="0"/>
              <a:t>života </a:t>
            </a:r>
            <a:r>
              <a:rPr lang="cs-CZ" sz="1900" dirty="0"/>
              <a:t>– má rozměr nejen materiální, ale také společenský, etický, estetický, </a:t>
            </a:r>
            <a:r>
              <a:rPr lang="cs-CZ" sz="1900" dirty="0" smtClean="0"/>
              <a:t>duchovní, kulturní </a:t>
            </a:r>
            <a:r>
              <a:rPr lang="cs-CZ" sz="1900" dirty="0"/>
              <a:t>a další, lidé mají přirozené právo na kvalitní život</a:t>
            </a:r>
            <a:r>
              <a:rPr lang="cs-CZ" sz="1900" dirty="0" smtClean="0"/>
              <a:t>;</a:t>
            </a: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148526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Udržitelný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0573" y="987574"/>
            <a:ext cx="914399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b="1" dirty="0" smtClean="0"/>
              <a:t>Sociální </a:t>
            </a:r>
            <a:r>
              <a:rPr lang="cs-CZ" sz="2100" b="1" dirty="0"/>
              <a:t>spravedlnost </a:t>
            </a:r>
            <a:r>
              <a:rPr lang="cs-CZ" sz="2100" dirty="0"/>
              <a:t>– příležitostí i zodpovědnosti by měly být děleny mezi země, </a:t>
            </a:r>
            <a:r>
              <a:rPr lang="cs-CZ" sz="2100" dirty="0" smtClean="0"/>
              <a:t>regiony i </a:t>
            </a:r>
            <a:r>
              <a:rPr lang="cs-CZ" sz="2100" dirty="0"/>
              <a:t>mezi rozdílné sociální skupiny</a:t>
            </a:r>
            <a:r>
              <a:rPr lang="cs-CZ" sz="2100" dirty="0" smtClean="0"/>
              <a:t>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b="1" dirty="0" smtClean="0"/>
              <a:t>Udržitelný turismus charakterizují 3 základní rysy: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b="1" dirty="0" smtClean="0"/>
              <a:t>Kvalita</a:t>
            </a:r>
            <a:r>
              <a:rPr lang="cs-CZ" sz="2100" dirty="0" smtClean="0"/>
              <a:t> ( kvalita zážitku pro účastníka turismu a zlepšení kvality života místních obyvatel včetně zachování kvality fyzického prostředí destinace),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b="1" dirty="0" smtClean="0"/>
              <a:t>Kontinuita </a:t>
            </a:r>
            <a:r>
              <a:rPr lang="cs-CZ" sz="2100" dirty="0" smtClean="0"/>
              <a:t>(zajištění kontinuity přírodních a kulturních zdrojů, na nichž je turismus závislý),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100" b="1" dirty="0" smtClean="0"/>
              <a:t>Vyváženost </a:t>
            </a:r>
            <a:r>
              <a:rPr lang="cs-CZ" sz="2100" dirty="0" smtClean="0"/>
              <a:t>(vyváženost mezi jednotlivými pilíři udržitelnosti a vyváženost mezi potřebami turismu představeného zejména poskytovateli služeb, potřebami místních obyvatel i návštěvníků destinace.</a:t>
            </a:r>
            <a:endParaRPr lang="cs-CZ" sz="2100" b="1" dirty="0"/>
          </a:p>
        </p:txBody>
      </p:sp>
    </p:spTree>
    <p:extLst>
      <p:ext uri="{BB962C8B-B14F-4D97-AF65-F5344CB8AC3E}">
        <p14:creationId xmlns:p14="http://schemas.microsoft.com/office/powerpoint/2010/main" val="42398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Udržitelný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Znaky udržitelného společenství</a:t>
            </a:r>
          </a:p>
          <a:p>
            <a:pPr algn="just"/>
            <a:r>
              <a:rPr lang="cs-CZ" sz="1900" dirty="0" smtClean="0"/>
              <a:t>• </a:t>
            </a:r>
            <a:r>
              <a:rPr lang="cs-CZ" sz="1900" dirty="0"/>
              <a:t>Zdroje jsou využívány efektivně a odpad je minimalizován uzavřenými cykly.</a:t>
            </a:r>
          </a:p>
          <a:p>
            <a:pPr algn="just"/>
            <a:r>
              <a:rPr lang="cs-CZ" sz="1900" dirty="0" smtClean="0"/>
              <a:t>• Znečis</a:t>
            </a:r>
            <a:r>
              <a:rPr lang="cs-CZ" sz="1900" dirty="0"/>
              <a:t>ť</a:t>
            </a:r>
            <a:r>
              <a:rPr lang="cs-CZ" sz="1900" dirty="0" smtClean="0"/>
              <a:t>ování </a:t>
            </a:r>
            <a:r>
              <a:rPr lang="cs-CZ" sz="1900" dirty="0"/>
              <a:t>je omezené na stupeň, se kterým se přírodní systémy dokáží vyrovnávat.</a:t>
            </a:r>
          </a:p>
          <a:p>
            <a:pPr algn="just"/>
            <a:r>
              <a:rPr lang="cs-CZ" sz="1900" dirty="0"/>
              <a:t>• Je oceňována a chráněna rozmanitost přírody (biodiverzita).</a:t>
            </a:r>
          </a:p>
          <a:p>
            <a:pPr algn="just"/>
            <a:r>
              <a:rPr lang="cs-CZ" sz="1900" dirty="0"/>
              <a:t>• Tam, kde je to možné, jsou místní potřeby uspokojovány z místních zdrojů.</a:t>
            </a:r>
          </a:p>
          <a:p>
            <a:pPr algn="just"/>
            <a:r>
              <a:rPr lang="cs-CZ" sz="1900" dirty="0"/>
              <a:t>• Obyvatelé mají možnost získat pitnou vodu a jídlo v potřebném množství a </a:t>
            </a:r>
            <a:r>
              <a:rPr lang="cs-CZ" sz="1900" dirty="0" smtClean="0"/>
              <a:t>dostatečné kvalitě</a:t>
            </a:r>
            <a:r>
              <a:rPr lang="cs-CZ" sz="1900" dirty="0"/>
              <a:t>.</a:t>
            </a:r>
          </a:p>
          <a:p>
            <a:pPr algn="just"/>
            <a:r>
              <a:rPr lang="cs-CZ" sz="1900" dirty="0"/>
              <a:t>• Lidé mají možnost získat odpovídající bydlení.</a:t>
            </a:r>
          </a:p>
          <a:p>
            <a:pPr algn="just"/>
            <a:r>
              <a:rPr lang="cs-CZ" sz="1900" dirty="0"/>
              <a:t>• Každý má příležitost získat uspokojivou práci, místní ekonomika není závislá na </a:t>
            </a:r>
            <a:r>
              <a:rPr lang="cs-CZ" sz="1900" dirty="0" smtClean="0"/>
              <a:t>několika málo </a:t>
            </a:r>
            <a:r>
              <a:rPr lang="cs-CZ" sz="1900" dirty="0"/>
              <a:t>provozovatelích, ale je různorodá.</a:t>
            </a:r>
          </a:p>
          <a:p>
            <a:pPr algn="just"/>
            <a:r>
              <a:rPr lang="cs-CZ" sz="1900" dirty="0"/>
              <a:t>• Zdraví člověka je chráněno vytvářením bezpečného, zdravého a příjemného životního </a:t>
            </a:r>
            <a:r>
              <a:rPr lang="cs-CZ" sz="1900" dirty="0" smtClean="0"/>
              <a:t>prostředí a </a:t>
            </a:r>
            <a:r>
              <a:rPr lang="cs-CZ" sz="1900" dirty="0"/>
              <a:t>zajištěním zdravotních služeb, které zdůrazňují prevenci před nemocí, stejně jako </a:t>
            </a:r>
            <a:r>
              <a:rPr lang="cs-CZ" sz="1900" dirty="0" smtClean="0"/>
              <a:t>řádnou péči </a:t>
            </a:r>
            <a:r>
              <a:rPr lang="cs-CZ" sz="1900" dirty="0"/>
              <a:t>o nemocné. Je podporován zdravý způsob života</a:t>
            </a:r>
          </a:p>
        </p:txBody>
      </p:sp>
    </p:spTree>
    <p:extLst>
      <p:ext uri="{BB962C8B-B14F-4D97-AF65-F5344CB8AC3E}">
        <p14:creationId xmlns:p14="http://schemas.microsoft.com/office/powerpoint/2010/main" val="1444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Strategie udržitelného rozvoje EU</a:t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UR je vizí dalšího rozvoje, která integruje ekonomické, sociální a environmentální zájmy.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Tato široká </a:t>
            </a:r>
            <a:r>
              <a:rPr lang="cs-CZ" sz="1900" dirty="0"/>
              <a:t>definice je však příčinou toho, že je velmi obtížné dosáhnout shody, co to </a:t>
            </a:r>
            <a:r>
              <a:rPr lang="cs-CZ" sz="1900" dirty="0" smtClean="0"/>
              <a:t>znamená v </a:t>
            </a:r>
            <a:r>
              <a:rPr lang="cs-CZ" sz="1900" dirty="0"/>
              <a:t>praxi.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Z </a:t>
            </a:r>
            <a:r>
              <a:rPr lang="cs-CZ" sz="1900" dirty="0"/>
              <a:t>toho pak vyplývá riziko, že se současná opatření ve třech pilířích </a:t>
            </a:r>
            <a:r>
              <a:rPr lang="cs-CZ" sz="1900" dirty="0" smtClean="0"/>
              <a:t>(pouze přejmenují a </a:t>
            </a:r>
            <a:r>
              <a:rPr lang="cs-CZ" sz="1900" dirty="0"/>
              <a:t>mnoho se </a:t>
            </a:r>
            <a:r>
              <a:rPr lang="cs-CZ" sz="1900" dirty="0" smtClean="0"/>
              <a:t>nezmění. Z </a:t>
            </a:r>
            <a:r>
              <a:rPr lang="cs-CZ" sz="1900" dirty="0"/>
              <a:t>tohoto důvodu se EK zaměřila na klíčové body, o nichž existuje shoda a na jejichž </a:t>
            </a:r>
            <a:r>
              <a:rPr lang="cs-CZ" sz="1900" dirty="0" smtClean="0"/>
              <a:t>základě lze </a:t>
            </a:r>
            <a:r>
              <a:rPr lang="cs-CZ" sz="1900" dirty="0"/>
              <a:t>připravit akceschopnou strategii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PATŘÍ SEM:</a:t>
            </a:r>
          </a:p>
          <a:p>
            <a:pPr algn="just"/>
            <a:r>
              <a:rPr lang="cs-CZ" sz="1900" dirty="0"/>
              <a:t>• </a:t>
            </a:r>
            <a:r>
              <a:rPr lang="cs-CZ" sz="1900" b="1" dirty="0"/>
              <a:t>Kvalita života </a:t>
            </a:r>
            <a:r>
              <a:rPr lang="cs-CZ" sz="1900" dirty="0"/>
              <a:t>– UR musí klást důraz na vyvážené vztahy mezi třemi pilíři, které </a:t>
            </a:r>
            <a:r>
              <a:rPr lang="cs-CZ" sz="1900" dirty="0" smtClean="0"/>
              <a:t>přispívají k </a:t>
            </a:r>
            <a:r>
              <a:rPr lang="cs-CZ" sz="1900" dirty="0"/>
              <a:t>celkové kvalitě života; snaha dosahovat UR znamená zaměřit se na dlouhodobé </a:t>
            </a:r>
            <a:r>
              <a:rPr lang="cs-CZ" sz="1900" dirty="0" smtClean="0"/>
              <a:t>otázky, s </a:t>
            </a:r>
            <a:r>
              <a:rPr lang="cs-CZ" sz="1900" dirty="0"/>
              <a:t>jejichž řešením je nutné začít nyní; je to dynamický proces, protože priority se mohou </a:t>
            </a:r>
            <a:r>
              <a:rPr lang="cs-CZ" sz="1900" dirty="0" smtClean="0"/>
              <a:t>měnit a </a:t>
            </a:r>
            <a:r>
              <a:rPr lang="cs-CZ" sz="1900" dirty="0"/>
              <a:t>technologický vývoj přináší nové možnosti a nová rizika.</a:t>
            </a: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244201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Strategie udržitelného rozvoje EU</a:t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000" dirty="0"/>
              <a:t>• </a:t>
            </a:r>
            <a:r>
              <a:rPr lang="cs-CZ" sz="2000" b="1" dirty="0"/>
              <a:t>Odpovědný přístup k využívání zdrojů</a:t>
            </a:r>
          </a:p>
          <a:p>
            <a:pPr algn="just"/>
            <a:r>
              <a:rPr lang="cs-CZ" sz="2000" dirty="0"/>
              <a:t>• </a:t>
            </a:r>
            <a:r>
              <a:rPr lang="cs-CZ" sz="2000" b="1" dirty="0"/>
              <a:t>Respektování vzájemných souvislostí v rozhodování </a:t>
            </a:r>
            <a:r>
              <a:rPr lang="cs-CZ" sz="2000" dirty="0"/>
              <a:t>– což vede k lepšímu </a:t>
            </a:r>
            <a:r>
              <a:rPr lang="cs-CZ" sz="2000" dirty="0" smtClean="0"/>
              <a:t>využívání možných </a:t>
            </a:r>
            <a:r>
              <a:rPr lang="cs-CZ" sz="2000" dirty="0"/>
              <a:t>synergií jednotlivých opatření, nevyhnutelné kompromisy je nutné provádět </a:t>
            </a:r>
            <a:r>
              <a:rPr lang="cs-CZ" sz="2000" dirty="0" smtClean="0"/>
              <a:t>transparentně a </a:t>
            </a:r>
            <a:r>
              <a:rPr lang="cs-CZ" sz="2000" dirty="0"/>
              <a:t>odpovědně.</a:t>
            </a:r>
          </a:p>
          <a:p>
            <a:pPr algn="just"/>
            <a:r>
              <a:rPr lang="cs-CZ" sz="2000" dirty="0"/>
              <a:t>• </a:t>
            </a:r>
            <a:r>
              <a:rPr lang="cs-CZ" sz="2000" b="1" dirty="0"/>
              <a:t>Malý soubor konkrétních </a:t>
            </a:r>
            <a:r>
              <a:rPr lang="cs-CZ" sz="2000" b="1" dirty="0" smtClean="0"/>
              <a:t>priorit UR </a:t>
            </a:r>
            <a:r>
              <a:rPr lang="cs-CZ" sz="2000" b="1" dirty="0"/>
              <a:t>je z části o cílech </a:t>
            </a:r>
            <a:r>
              <a:rPr lang="cs-CZ" sz="2000" dirty="0"/>
              <a:t>(čeho se chce dosáhnout) a z části o prostředcích (jaká opatření </a:t>
            </a:r>
            <a:r>
              <a:rPr lang="cs-CZ" sz="2000" dirty="0" smtClean="0"/>
              <a:t>jsou potřeba </a:t>
            </a:r>
            <a:r>
              <a:rPr lang="cs-CZ" sz="2000" dirty="0"/>
              <a:t>k dosažení cílů). Na začátku diskusí by měla tedy být především otevřená </a:t>
            </a:r>
            <a:r>
              <a:rPr lang="cs-CZ" sz="2000" dirty="0" smtClean="0"/>
              <a:t>debata o  </a:t>
            </a:r>
            <a:r>
              <a:rPr lang="cs-CZ" sz="2000" dirty="0"/>
              <a:t>politických </a:t>
            </a:r>
            <a:r>
              <a:rPr lang="cs-CZ" sz="2000" dirty="0" smtClean="0"/>
              <a:t>prioritách.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Na přijetí nové </a:t>
            </a:r>
            <a:r>
              <a:rPr lang="cs-CZ" sz="2000" b="1" dirty="0"/>
              <a:t>Strategie udržitelného rozvoje EU se v červnu 2006 </a:t>
            </a:r>
            <a:r>
              <a:rPr lang="cs-CZ" sz="2000" dirty="0"/>
              <a:t>na summitu Evropské </a:t>
            </a:r>
            <a:r>
              <a:rPr lang="cs-CZ" sz="2000" dirty="0" smtClean="0"/>
              <a:t>rady v </a:t>
            </a:r>
            <a:r>
              <a:rPr lang="cs-CZ" sz="2000" dirty="0"/>
              <a:t>Bruselu shodli čelní představitelé států Evropské unie.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Zelený </a:t>
            </a:r>
            <a:r>
              <a:rPr lang="cs-CZ" sz="2000" dirty="0"/>
              <a:t>kruh, asociace </a:t>
            </a:r>
            <a:r>
              <a:rPr lang="cs-CZ" sz="2000" dirty="0" smtClean="0"/>
              <a:t>ekologických nevládních </a:t>
            </a:r>
            <a:r>
              <a:rPr lang="cs-CZ" sz="2000" dirty="0"/>
              <a:t>organizací, přivítal, že se rakouské předsednictví zasadilo o přijetí takovéto </a:t>
            </a:r>
            <a:r>
              <a:rPr lang="cs-CZ" sz="2000" dirty="0" smtClean="0"/>
              <a:t>ambiciózní podoby </a:t>
            </a:r>
            <a:r>
              <a:rPr lang="cs-CZ" sz="2000" dirty="0"/>
              <a:t>strategie.</a:t>
            </a:r>
            <a:endParaRPr lang="cs-CZ" sz="2000" dirty="0" smtClean="0"/>
          </a:p>
          <a:p>
            <a:pPr algn="just"/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36517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/>
              <a:t>Strategie udržitelného rozvoje EU</a:t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Nová strategie vymezuje cíle a opatření pro oblasti energetiky, změny klimatu, dopravy, </a:t>
            </a:r>
            <a:r>
              <a:rPr lang="cs-CZ" sz="1900" dirty="0" smtClean="0"/>
              <a:t>udržitelné výroby </a:t>
            </a:r>
            <a:r>
              <a:rPr lang="cs-CZ" sz="1900" dirty="0"/>
              <a:t>a spotřeby, využívání přírodních zdrojů, veřejného zdraví, sociální </a:t>
            </a:r>
            <a:r>
              <a:rPr lang="cs-CZ" sz="1900" dirty="0" smtClean="0"/>
              <a:t>soudržnosti, chudoby </a:t>
            </a:r>
            <a:r>
              <a:rPr lang="cs-CZ" sz="1900" dirty="0"/>
              <a:t>a rozvojové pomoci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 </a:t>
            </a:r>
            <a:r>
              <a:rPr lang="cs-CZ" sz="1900" dirty="0"/>
              <a:t>Přijetí této ambiciózní strategie je známkou toho, že </a:t>
            </a:r>
            <a:r>
              <a:rPr lang="cs-CZ" sz="1900" dirty="0" smtClean="0"/>
              <a:t>Lisabonské cíle </a:t>
            </a:r>
            <a:r>
              <a:rPr lang="cs-CZ" sz="1900" dirty="0"/>
              <a:t>budou sledovány v širším kontextu zásad UR</a:t>
            </a:r>
            <a:r>
              <a:rPr lang="cs-CZ" sz="19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9808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Udržitelnost v certifikačních systémech kvality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21446" y="915566"/>
            <a:ext cx="914399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Udržitelné produkty turismu by měly být produkty kvalitní, a to nejen z hlediska kvality pro návštěvníka destinace, ale i pro rezidenta destinace.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Kvalita je obvykle definována jako minimální úroveň služby, kterou může destinace /firma nabídnout zákazníkovi s cílem uspokojit jeho potřeby a která může být udržena.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ISO 9000:2005 definuje kvalitu služby jako stupeň uspokojení zákazníka díky souboru neoddělitelných vlastností služby.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V posledních 20 letech se stále více prosazují certifikáty kvality založené na principech udržitelnosti, a tedy zohlednění nejen přínosů pro zákazníka (návštěvníka destinace), ale i přínosů pro rezidenty v destinaci.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Pro další životnost certifikačních systémů je podstatné jejich vnímání a přijímání ze strany klienta, jenž si musí být vědom kvality a obsahu produktu, který je certifikován, a zejména za něj musí být ochoten platit vyšší cenu než za „běžné“ produkty, které nároky na udržitelnost nesplňují.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176324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Prosazování udržitelnosti v mezinárodním turismus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Turismus ovlivňuje okolní prostředí v každém ohledu.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Jde o působení na  </a:t>
            </a:r>
            <a:r>
              <a:rPr lang="cs-CZ" sz="2000" b="1" dirty="0" smtClean="0"/>
              <a:t>fyzické</a:t>
            </a:r>
            <a:r>
              <a:rPr lang="cs-CZ" sz="2000" dirty="0" smtClean="0"/>
              <a:t>, </a:t>
            </a:r>
            <a:r>
              <a:rPr lang="cs-CZ" sz="2000" b="1" dirty="0" smtClean="0"/>
              <a:t>ekonomické a sociokulturní, </a:t>
            </a:r>
            <a:r>
              <a:rPr lang="cs-CZ" sz="2000" dirty="0" smtClean="0"/>
              <a:t>které se projevuje ve dvou časově vymezených  fázích: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Ve fázi přípravy a budování infrastruktury pro turismus,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b="1" dirty="0" smtClean="0"/>
              <a:t>Ve fázi samotné realizace turismus.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cs-CZ" sz="2000" b="1" dirty="0"/>
              <a:t>Klasifikace vlivů CR na geografické </a:t>
            </a:r>
            <a:r>
              <a:rPr lang="cs-CZ" sz="2000" b="1" dirty="0" smtClean="0"/>
              <a:t>prostředí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000" b="1" dirty="0"/>
              <a:t>Hledisko hierarchické úrovně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000" dirty="0"/>
              <a:t>Globální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000" dirty="0"/>
              <a:t>Národní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000" dirty="0"/>
              <a:t>Regionální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000" dirty="0"/>
              <a:t>Lokální</a:t>
            </a:r>
          </a:p>
          <a:p>
            <a:r>
              <a:rPr lang="cs-CZ" sz="2000" b="1" dirty="0"/>
              <a:t/>
            </a:r>
            <a:br>
              <a:rPr lang="cs-CZ" sz="2000" b="1" dirty="0"/>
            </a:b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334317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02483"/>
            <a:ext cx="7704856" cy="507703"/>
          </a:xfrm>
        </p:spPr>
        <p:txBody>
          <a:bodyPr/>
          <a:lstStyle/>
          <a:p>
            <a:r>
              <a:rPr lang="cs-CZ" dirty="0" smtClean="0"/>
              <a:t>Udržitelnost v certifikačních systémech kvality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-36512" y="627534"/>
            <a:ext cx="9143999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 </a:t>
            </a:r>
            <a:r>
              <a:rPr lang="cs-CZ" dirty="0"/>
              <a:t>Mezi mezinárodní systémy dostupné </a:t>
            </a:r>
            <a:r>
              <a:rPr lang="cs-CZ" dirty="0" smtClean="0"/>
              <a:t>i v </a:t>
            </a:r>
            <a:r>
              <a:rPr lang="cs-CZ" dirty="0"/>
              <a:t>České republice patří </a:t>
            </a:r>
            <a:r>
              <a:rPr lang="cs-CZ" dirty="0" smtClean="0"/>
              <a:t>např.:</a:t>
            </a:r>
            <a:endParaRPr lang="cs-CZ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b="1" dirty="0"/>
              <a:t>    systém hodnocení environmentálního managementu podniku podle mezinárodní normy ISO 14001</a:t>
            </a:r>
            <a:r>
              <a:rPr lang="cs-CZ" dirty="0"/>
              <a:t>; systém je zaměřen primárně na environmentální aspekty podnikání. Právě tento systém často používají </a:t>
            </a:r>
            <a:r>
              <a:rPr lang="cs-CZ" dirty="0" smtClean="0"/>
              <a:t>touroperátoři;</a:t>
            </a:r>
            <a:endParaRPr lang="cs-CZ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b="1" dirty="0"/>
              <a:t>    program </a:t>
            </a:r>
            <a:r>
              <a:rPr lang="cs-CZ" b="1" dirty="0" err="1"/>
              <a:t>ekoznačení</a:t>
            </a:r>
            <a:r>
              <a:rPr lang="cs-CZ" b="1" dirty="0"/>
              <a:t> EU (tzv. EU </a:t>
            </a:r>
            <a:r>
              <a:rPr lang="cs-CZ" b="1" dirty="0" err="1"/>
              <a:t>Flower</a:t>
            </a:r>
            <a:r>
              <a:rPr lang="cs-CZ" b="1" dirty="0"/>
              <a:t>, evropská květina); </a:t>
            </a:r>
            <a:r>
              <a:rPr lang="cs-CZ" dirty="0"/>
              <a:t>tento systém je určen mj. i pro ubytovací služby, v Evropě dosud není v porovnání s jinými systémy příliš rozšířený, jde však o systém garantovaný státní správou; v ČR jej vedle „ekologicky šetrné služby“ implementuje Česká informační agentura životního </a:t>
            </a:r>
            <a:r>
              <a:rPr lang="cs-CZ" dirty="0" smtClean="0"/>
              <a:t>prostředí;</a:t>
            </a:r>
            <a:endParaRPr lang="cs-CZ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b="1" dirty="0"/>
              <a:t>    ECEAT </a:t>
            </a:r>
            <a:r>
              <a:rPr lang="cs-CZ" b="1" dirty="0" err="1"/>
              <a:t>Quality</a:t>
            </a:r>
            <a:r>
              <a:rPr lang="cs-CZ" b="1" dirty="0"/>
              <a:t> Label</a:t>
            </a:r>
            <a:r>
              <a:rPr lang="cs-CZ" dirty="0"/>
              <a:t>; soukromá značka, která se od roku 1993 zaměřuje na ubytovací služby a věnuje se všem aspektům udržitelnosti; je vhodná i pro malé ubytovací kapacity; výhodou je propracovaný marketing označených podniků; český podnik se značkou ECEAT získal v roce 2006 prestižní evropskou cenu </a:t>
            </a:r>
            <a:r>
              <a:rPr lang="cs-CZ" dirty="0" err="1"/>
              <a:t>Royal</a:t>
            </a:r>
            <a:r>
              <a:rPr lang="cs-CZ" dirty="0"/>
              <a:t>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Award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Sustainable</a:t>
            </a:r>
            <a:r>
              <a:rPr lang="cs-CZ" dirty="0"/>
              <a:t> </a:t>
            </a:r>
            <a:r>
              <a:rPr lang="cs-CZ" dirty="0" err="1"/>
              <a:t>Tourism</a:t>
            </a:r>
            <a:r>
              <a:rPr lang="cs-CZ" dirty="0"/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dirty="0"/>
              <a:t>    </a:t>
            </a:r>
            <a:r>
              <a:rPr lang="cs-CZ" b="1" dirty="0"/>
              <a:t>další mezinárodní systémy mají v ČR </a:t>
            </a:r>
            <a:r>
              <a:rPr lang="cs-CZ" dirty="0"/>
              <a:t>jenom omezené nebo žádné zastoupení, například </a:t>
            </a:r>
            <a:r>
              <a:rPr lang="cs-CZ" dirty="0" err="1" smtClean="0"/>
              <a:t>GreenKey</a:t>
            </a:r>
            <a:r>
              <a:rPr lang="cs-CZ" dirty="0" smtClean="0"/>
              <a:t> (hotely, kempy, a atraktivity celosvětově) a </a:t>
            </a:r>
            <a:r>
              <a:rPr lang="cs-CZ" dirty="0"/>
              <a:t>Green </a:t>
            </a:r>
            <a:r>
              <a:rPr lang="cs-CZ" dirty="0" smtClean="0"/>
              <a:t>Globe 21 (univerz. působnost).</a:t>
            </a:r>
          </a:p>
        </p:txBody>
      </p:sp>
    </p:spTree>
    <p:extLst>
      <p:ext uri="{BB962C8B-B14F-4D97-AF65-F5344CB8AC3E}">
        <p14:creationId xmlns:p14="http://schemas.microsoft.com/office/powerpoint/2010/main" val="197120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Role mezinárodních organizací v prosazování udržitelného turismus</a:t>
            </a:r>
            <a:r>
              <a:rPr lang="cs-CZ" sz="2100" dirty="0"/>
              <a:t/>
            </a:r>
            <a:br>
              <a:rPr lang="cs-CZ" sz="2100" dirty="0"/>
            </a:br>
            <a:endParaRPr lang="cs-CZ" sz="2100" dirty="0"/>
          </a:p>
        </p:txBody>
      </p:sp>
      <p:sp>
        <p:nvSpPr>
          <p:cNvPr id="3" name="Obdélník 2"/>
          <p:cNvSpPr/>
          <p:nvPr/>
        </p:nvSpPr>
        <p:spPr>
          <a:xfrm>
            <a:off x="1" y="1059582"/>
            <a:ext cx="9143999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Činnost mezinárodních organizací se v oblasti udržitelného turismu odvíjí od základního a prvního komplexního dokumentu o udržitelném rozvoje Země, od </a:t>
            </a:r>
            <a:r>
              <a:rPr lang="cs-CZ" sz="1900" b="1" dirty="0" smtClean="0"/>
              <a:t>Agendy 21.</a:t>
            </a:r>
          </a:p>
          <a:p>
            <a:pPr algn="just"/>
            <a:r>
              <a:rPr lang="cs-CZ" sz="1900" dirty="0" smtClean="0"/>
              <a:t>• </a:t>
            </a:r>
            <a:r>
              <a:rPr lang="cs-CZ" sz="1900" b="1" dirty="0" smtClean="0"/>
              <a:t>je dokumentem OSN, </a:t>
            </a:r>
            <a:r>
              <a:rPr lang="cs-CZ" sz="1900" dirty="0" smtClean="0"/>
              <a:t>který </a:t>
            </a:r>
            <a:r>
              <a:rPr lang="cs-CZ" sz="1900" dirty="0"/>
              <a:t>rozpracovává principy udržitelného rozvoje v globálním </a:t>
            </a:r>
            <a:r>
              <a:rPr lang="cs-CZ" sz="1900" dirty="0" smtClean="0"/>
              <a:t>měřítku do jednotlivých </a:t>
            </a:r>
            <a:r>
              <a:rPr lang="cs-CZ" sz="1900" dirty="0"/>
              <a:t>problémových oblastí;</a:t>
            </a:r>
          </a:p>
          <a:p>
            <a:pPr algn="just"/>
            <a:r>
              <a:rPr lang="cs-CZ" sz="1900" dirty="0"/>
              <a:t>• „agenda“ je slovo latinského původu a znamená program nebo také seznam věcí, které </a:t>
            </a:r>
            <a:r>
              <a:rPr lang="cs-CZ" sz="1900" dirty="0" smtClean="0"/>
              <a:t>je třeba </a:t>
            </a:r>
            <a:r>
              <a:rPr lang="cs-CZ" sz="1900" dirty="0"/>
              <a:t>udělat, aby bylo dosaženo cíle;</a:t>
            </a:r>
          </a:p>
          <a:p>
            <a:pPr algn="just"/>
            <a:r>
              <a:rPr lang="cs-CZ" sz="1900" dirty="0" smtClean="0"/>
              <a:t>• </a:t>
            </a:r>
            <a:r>
              <a:rPr lang="cs-CZ" sz="1900" dirty="0"/>
              <a:t>číslo „21“ odkazuje na 21. století a s ním spojené problémy, které lidstvo bude muset v </a:t>
            </a:r>
            <a:r>
              <a:rPr lang="cs-CZ" sz="1900" dirty="0" smtClean="0"/>
              <a:t>zájmu přežití </a:t>
            </a:r>
            <a:r>
              <a:rPr lang="cs-CZ" sz="1900" dirty="0"/>
              <a:t>řešit;</a:t>
            </a:r>
          </a:p>
          <a:p>
            <a:pPr algn="just"/>
            <a:r>
              <a:rPr lang="cs-CZ" sz="1900" dirty="0"/>
              <a:t>• znamená program pro 21. století, ukazující cestu k udržitelnému rozvoji na naší planetě;</a:t>
            </a:r>
          </a:p>
          <a:p>
            <a:pPr algn="just"/>
            <a:r>
              <a:rPr lang="cs-CZ" sz="1900" dirty="0"/>
              <a:t>• je komplexním návodem globálních akcí, které mohou poznamenat nebo ovlivnit </a:t>
            </a:r>
            <a:r>
              <a:rPr lang="cs-CZ" sz="1900" dirty="0" smtClean="0"/>
              <a:t>přechod na </a:t>
            </a:r>
            <a:r>
              <a:rPr lang="cs-CZ" sz="1900" dirty="0"/>
              <a:t>UR;</a:t>
            </a:r>
          </a:p>
          <a:p>
            <a:pPr algn="just"/>
            <a:r>
              <a:rPr lang="cs-CZ" sz="1900" dirty="0"/>
              <a:t>• je koncepčním podkladem pro vytvoření Místní Agendy 21.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3627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Role mezinárodních organizací v prosazování udržitelného turismus</a:t>
            </a:r>
            <a:r>
              <a:rPr lang="cs-CZ" sz="2100" dirty="0"/>
              <a:t/>
            </a:r>
            <a:br>
              <a:rPr lang="cs-CZ" sz="2100" dirty="0"/>
            </a:br>
            <a:endParaRPr lang="cs-CZ" sz="2100" dirty="0"/>
          </a:p>
        </p:txBody>
      </p:sp>
      <p:sp>
        <p:nvSpPr>
          <p:cNvPr id="3" name="Obdélník 2"/>
          <p:cNvSpPr/>
          <p:nvPr/>
        </p:nvSpPr>
        <p:spPr>
          <a:xfrm>
            <a:off x="1" y="1059582"/>
            <a:ext cx="9143999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Tento dokument byl přijat v roce 1992 účastníky Konference OSN o životním prostředí </a:t>
            </a:r>
            <a:r>
              <a:rPr lang="cs-CZ" sz="2000" dirty="0" smtClean="0"/>
              <a:t>rozvoji (UNCED</a:t>
            </a:r>
            <a:r>
              <a:rPr lang="cs-CZ" sz="2000" dirty="0"/>
              <a:t>), která se konala v brazilském Rio de </a:t>
            </a:r>
            <a:r>
              <a:rPr lang="cs-CZ" sz="2000" dirty="0" err="1"/>
              <a:t>Janeiru</a:t>
            </a:r>
            <a:r>
              <a:rPr lang="cs-CZ" sz="2000" dirty="0"/>
              <a:t> a která je nazývaná </a:t>
            </a:r>
            <a:r>
              <a:rPr lang="cs-CZ" sz="2000" b="1" dirty="0"/>
              <a:t>„Summitem Země</a:t>
            </a:r>
            <a:r>
              <a:rPr lang="cs-CZ" sz="2000" b="1" dirty="0" smtClean="0"/>
              <a:t>“, </a:t>
            </a:r>
            <a:r>
              <a:rPr lang="cs-CZ" sz="2000" dirty="0" smtClean="0"/>
              <a:t>protože </a:t>
            </a:r>
            <a:r>
              <a:rPr lang="cs-CZ" sz="2000" dirty="0"/>
              <a:t>se na ní sešlo 10 tisíc oficiálních delegátů ze 178 zemí světa, z toho 116 hlav </a:t>
            </a:r>
            <a:r>
              <a:rPr lang="cs-CZ" sz="2000" dirty="0" smtClean="0"/>
              <a:t>států a </a:t>
            </a:r>
            <a:r>
              <a:rPr lang="cs-CZ" sz="2000" dirty="0"/>
              <a:t>15 tisíc aktivistů na paralelním globálním fóru</a:t>
            </a:r>
            <a:r>
              <a:rPr lang="cs-CZ" sz="2000" dirty="0" smtClean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Představitelé zúčastněných zemí se zde sešli proto, aby řešili naléhavé otázky dalšího </a:t>
            </a:r>
            <a:r>
              <a:rPr lang="cs-CZ" sz="2000" dirty="0" smtClean="0"/>
              <a:t>vývoje na </a:t>
            </a:r>
            <a:r>
              <a:rPr lang="cs-CZ" sz="2000" dirty="0"/>
              <a:t>naší planetě. Nebylo to tedy jednání jenom o životním prostředí, ale také o kvalitě </a:t>
            </a:r>
            <a:r>
              <a:rPr lang="cs-CZ" sz="2000" dirty="0" smtClean="0"/>
              <a:t>života a </a:t>
            </a:r>
            <a:r>
              <a:rPr lang="cs-CZ" sz="2000" dirty="0"/>
              <a:t>budoucím rozvoji v globálním </a:t>
            </a:r>
            <a:r>
              <a:rPr lang="cs-CZ" sz="2000" dirty="0" smtClean="0"/>
              <a:t>měřítku.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Bylo konstatováno, že problémy, které máme před sebou, jsou větší, než aby si s nimi </a:t>
            </a:r>
            <a:r>
              <a:rPr lang="cs-CZ" sz="2000" dirty="0" smtClean="0"/>
              <a:t>dokázala poradit </a:t>
            </a:r>
            <a:r>
              <a:rPr lang="cs-CZ" sz="2000" dirty="0"/>
              <a:t>kterákoli jednotlivá země, a že nezbytným nástrojem pro uplatnění </a:t>
            </a:r>
            <a:r>
              <a:rPr lang="cs-CZ" sz="2000" dirty="0" smtClean="0"/>
              <a:t>principů udržitelného </a:t>
            </a:r>
            <a:r>
              <a:rPr lang="cs-CZ" sz="2000" dirty="0"/>
              <a:t>rozvoje je mezinárodní spolupráce.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01956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Role mezinárodních organizací v prosazování udržitelného turismus</a:t>
            </a:r>
            <a:r>
              <a:rPr lang="cs-CZ" sz="2100" dirty="0"/>
              <a:t/>
            </a:r>
            <a:br>
              <a:rPr lang="cs-CZ" sz="2100" dirty="0"/>
            </a:br>
            <a:endParaRPr lang="cs-CZ" sz="2100" dirty="0"/>
          </a:p>
        </p:txBody>
      </p:sp>
      <p:sp>
        <p:nvSpPr>
          <p:cNvPr id="3" name="Obdélník 2"/>
          <p:cNvSpPr/>
          <p:nvPr/>
        </p:nvSpPr>
        <p:spPr>
          <a:xfrm>
            <a:off x="1" y="1059582"/>
            <a:ext cx="9143999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Výsledkem velmi složitých jednání byla shoda na určitých zásadách a přijetí několika </a:t>
            </a:r>
            <a:r>
              <a:rPr lang="cs-CZ" sz="1900" dirty="0" smtClean="0"/>
              <a:t>významných dokumentů</a:t>
            </a:r>
            <a:r>
              <a:rPr lang="cs-CZ" sz="1900" dirty="0"/>
              <a:t>, které podepsali také představitelé tehdejšího Československa</a:t>
            </a:r>
            <a:r>
              <a:rPr lang="cs-CZ" sz="1900" dirty="0" smtClean="0"/>
              <a:t>.</a:t>
            </a: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/>
              <a:t>TĚMITO DOKUMENTY JSOU: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Deklarace z Rio de </a:t>
            </a:r>
            <a:r>
              <a:rPr lang="cs-CZ" sz="1900" dirty="0" err="1"/>
              <a:t>Janeira</a:t>
            </a:r>
            <a:r>
              <a:rPr lang="cs-CZ" sz="1900" dirty="0"/>
              <a:t> o životním prostředí a rozvoji,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Rámcová úmluva Spojených národů o změně klimatu,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Úmluva o biologické rozmanitosti,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Prohlášení k principům globální dohody o využívání, ochraně a trvale udržitelném rozvoji všech typů lesů,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1900" dirty="0"/>
              <a:t>Agenda 21</a:t>
            </a:r>
            <a:r>
              <a:rPr lang="cs-CZ" sz="1900" dirty="0" smtClean="0"/>
              <a:t>.</a:t>
            </a: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Vedle UWTO se na prosazování principů udržitelného turismu podílejí i další organizace, zejména WTTC, </a:t>
            </a:r>
            <a:r>
              <a:rPr lang="cs-CZ" sz="1900" dirty="0" err="1" smtClean="0"/>
              <a:t>PaTA</a:t>
            </a:r>
            <a:r>
              <a:rPr lang="cs-CZ" sz="1900" dirty="0" smtClean="0"/>
              <a:t> a UNEP, integrační uskupení jako EU, APEC, ASEAN.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6476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Role mezinárodních organizací v prosazování udržitelného turismus</a:t>
            </a:r>
            <a:r>
              <a:rPr lang="cs-CZ" sz="2100" dirty="0"/>
              <a:t/>
            </a:r>
            <a:br>
              <a:rPr lang="cs-CZ" sz="2100" dirty="0"/>
            </a:br>
            <a:endParaRPr lang="cs-CZ" sz="2100" dirty="0"/>
          </a:p>
        </p:txBody>
      </p:sp>
      <p:sp>
        <p:nvSpPr>
          <p:cNvPr id="3" name="Obdélník 2"/>
          <p:cNvSpPr/>
          <p:nvPr/>
        </p:nvSpPr>
        <p:spPr>
          <a:xfrm>
            <a:off x="1" y="1059582"/>
            <a:ext cx="9143999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UNWTO hraje významnou roli i v oblasti udržitelného turismu.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Základním nástrojem prosazování udržitelného turismu je účast UNWTO při přípravě dokumentů, které se udržitelnosti turismu týkají, a nebo jejich přijímání.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Jedná se o sérii dokumentů, zejména deklarací, z nichž zásadní roli hraje dokument </a:t>
            </a:r>
            <a:r>
              <a:rPr lang="cs-CZ" sz="2100" b="1" dirty="0" smtClean="0"/>
              <a:t>Globální kodex etika v turismu </a:t>
            </a:r>
            <a:r>
              <a:rPr lang="cs-CZ" sz="2100" dirty="0" smtClean="0"/>
              <a:t>(</a:t>
            </a:r>
            <a:r>
              <a:rPr lang="cs-CZ" sz="2100" dirty="0" err="1" smtClean="0"/>
              <a:t>Global</a:t>
            </a:r>
            <a:r>
              <a:rPr lang="cs-CZ" sz="2100" dirty="0" smtClean="0"/>
              <a:t> </a:t>
            </a:r>
            <a:r>
              <a:rPr lang="cs-CZ" sz="2100" dirty="0" err="1" smtClean="0"/>
              <a:t>Code</a:t>
            </a:r>
            <a:r>
              <a:rPr lang="cs-CZ" sz="2100" dirty="0" smtClean="0"/>
              <a:t> </a:t>
            </a:r>
            <a:r>
              <a:rPr lang="cs-CZ" sz="2100" dirty="0" err="1" smtClean="0"/>
              <a:t>of</a:t>
            </a:r>
            <a:r>
              <a:rPr lang="cs-CZ" sz="2100" dirty="0" smtClean="0"/>
              <a:t> </a:t>
            </a:r>
            <a:r>
              <a:rPr lang="cs-CZ" sz="2100" dirty="0" err="1" smtClean="0"/>
              <a:t>Ethics</a:t>
            </a:r>
            <a:r>
              <a:rPr lang="cs-CZ" sz="2100" dirty="0" smtClean="0"/>
              <a:t> </a:t>
            </a:r>
            <a:r>
              <a:rPr lang="cs-CZ" sz="2100" dirty="0" err="1" smtClean="0"/>
              <a:t>for</a:t>
            </a:r>
            <a:r>
              <a:rPr lang="cs-CZ" sz="2100" dirty="0" smtClean="0"/>
              <a:t> </a:t>
            </a:r>
            <a:r>
              <a:rPr lang="cs-CZ" sz="2100" dirty="0" err="1" smtClean="0"/>
              <a:t>Tourism</a:t>
            </a:r>
            <a:r>
              <a:rPr lang="cs-CZ" sz="2100" dirty="0" smtClean="0"/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100" dirty="0" smtClean="0"/>
              <a:t>Aktivity, které provádí UNWTO při prosazování udržitelnosti, spočívající v plánování udržitelnosti, shromažďování příkladů nejlepší praxe, stanovování indikátorů turismu i v podpoře certifikačních systémů na bázi udržitelnosti.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7657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Role mezinárodních organizací v prosazování udržitelného turismus</a:t>
            </a:r>
            <a:r>
              <a:rPr lang="cs-CZ" sz="2100" dirty="0"/>
              <a:t/>
            </a:r>
            <a:br>
              <a:rPr lang="cs-CZ" sz="2100" dirty="0"/>
            </a:br>
            <a:endParaRPr lang="cs-CZ" sz="2100" dirty="0"/>
          </a:p>
        </p:txBody>
      </p:sp>
      <p:sp>
        <p:nvSpPr>
          <p:cNvPr id="3" name="Obdélník 2"/>
          <p:cNvSpPr/>
          <p:nvPr/>
        </p:nvSpPr>
        <p:spPr>
          <a:xfrm>
            <a:off x="1" y="1059582"/>
            <a:ext cx="914399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b="1" dirty="0" smtClean="0"/>
              <a:t>Globální kodex etika v turismu </a:t>
            </a:r>
            <a:r>
              <a:rPr lang="cs-CZ" sz="1900" dirty="0" smtClean="0"/>
              <a:t>(</a:t>
            </a:r>
            <a:r>
              <a:rPr lang="cs-CZ" sz="1900" dirty="0" err="1" smtClean="0"/>
              <a:t>Global</a:t>
            </a:r>
            <a:r>
              <a:rPr lang="cs-CZ" sz="1900" dirty="0" smtClean="0"/>
              <a:t> </a:t>
            </a:r>
            <a:r>
              <a:rPr lang="cs-CZ" sz="1900" dirty="0" err="1" smtClean="0"/>
              <a:t>Code</a:t>
            </a:r>
            <a:r>
              <a:rPr lang="cs-CZ" sz="1900" dirty="0" smtClean="0"/>
              <a:t> </a:t>
            </a:r>
            <a:r>
              <a:rPr lang="cs-CZ" sz="1900" dirty="0" err="1" smtClean="0"/>
              <a:t>of</a:t>
            </a:r>
            <a:r>
              <a:rPr lang="cs-CZ" sz="1900" dirty="0" smtClean="0"/>
              <a:t> </a:t>
            </a:r>
            <a:r>
              <a:rPr lang="cs-CZ" sz="1900" dirty="0" err="1" smtClean="0"/>
              <a:t>Ethics</a:t>
            </a:r>
            <a:r>
              <a:rPr lang="cs-CZ" sz="1900" dirty="0" smtClean="0"/>
              <a:t> </a:t>
            </a:r>
            <a:r>
              <a:rPr lang="cs-CZ" sz="1900" dirty="0" err="1" smtClean="0"/>
              <a:t>for</a:t>
            </a:r>
            <a:r>
              <a:rPr lang="cs-CZ" sz="1900" dirty="0" smtClean="0"/>
              <a:t> </a:t>
            </a:r>
            <a:r>
              <a:rPr lang="cs-CZ" sz="1900" dirty="0" err="1" smtClean="0"/>
              <a:t>Tourism</a:t>
            </a:r>
            <a:r>
              <a:rPr lang="cs-CZ" sz="1900" dirty="0" smtClean="0"/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Etický </a:t>
            </a:r>
            <a:r>
              <a:rPr lang="cs-CZ" sz="1900" dirty="0"/>
              <a:t>kodex cestovního ruchu je dokumentem, který shrnuje zásady chování a činnosti nejen pro podnikatele v cestovním ruchu, ale i pro návštěvníky všech zemí světa.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Tento </a:t>
            </a:r>
            <a:r>
              <a:rPr lang="cs-CZ" sz="1900" dirty="0"/>
              <a:t>Kodex nastavuje rámec pro zodpovědný a udržitelný rozvoj cestovního ruchu. </a:t>
            </a:r>
            <a:r>
              <a:rPr lang="cs-CZ" sz="1900" b="1" dirty="0"/>
              <a:t>Cílem tohoto dokumentu je snaha o minimalizaci negativních dopadů cestovního ruchu na životní prostředí  a kulturní dědictví v budoucnosti a maximalizaci přínosů pro obyvatele destinací</a:t>
            </a:r>
            <a:r>
              <a:rPr lang="cs-CZ" sz="1900" dirty="0"/>
              <a:t>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/>
              <a:t>Celosvětový kodex cestovního ruchu schválila již v říjnu 1999 Světová organizace cestovního ruchu (UNWTO) a dne 21. prosince 2001 ho na svém třináctém zasedání oficiálně přijalo Valné shromáždění Světové organizace cestovního ruchu. 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1900" dirty="0" smtClean="0"/>
              <a:t>Propagaci </a:t>
            </a:r>
            <a:r>
              <a:rPr lang="cs-CZ" sz="1900" dirty="0"/>
              <a:t>Kodexu a hodnocení jeho realizace v praxi má za úkol Světový výbor pro etiku v cestovním ruchu UNWTO, který vznikl v roce 2004.</a:t>
            </a:r>
            <a:endParaRPr lang="cs-CZ" sz="19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23839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sz="2100" dirty="0" smtClean="0"/>
              <a:t>Role mezinárodních organizací v prosazování udržitelného turismus</a:t>
            </a:r>
            <a:r>
              <a:rPr lang="cs-CZ" sz="2100" dirty="0"/>
              <a:t/>
            </a:r>
            <a:br>
              <a:rPr lang="cs-CZ" sz="2100" dirty="0"/>
            </a:br>
            <a:endParaRPr lang="cs-CZ" sz="2100" dirty="0"/>
          </a:p>
        </p:txBody>
      </p:sp>
      <p:sp>
        <p:nvSpPr>
          <p:cNvPr id="3" name="Obdélník 2"/>
          <p:cNvSpPr/>
          <p:nvPr/>
        </p:nvSpPr>
        <p:spPr>
          <a:xfrm>
            <a:off x="1" y="1059582"/>
            <a:ext cx="914399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Dokument je postaven na deseti principech (článcích) – devět z nich jsou pravidla pro účastníky cestovního ruchu a desátý se zabývá implementací pravidel do </a:t>
            </a:r>
            <a:r>
              <a:rPr lang="cs-CZ" sz="2000" dirty="0" smtClean="0"/>
              <a:t>praxe.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Principy </a:t>
            </a:r>
            <a:r>
              <a:rPr lang="cs-CZ" sz="2000" b="1" dirty="0"/>
              <a:t>Kodexu </a:t>
            </a:r>
            <a:r>
              <a:rPr lang="cs-CZ" sz="2000" dirty="0"/>
              <a:t>přitom definují např. podíl cestovního ruchu na vzájemném porozumění a respektování národů a společností, popisují cestovní ruch jako faktor udržitelného rozvoje nebo jako prospěšnou aktivitu pro hostitelské země. </a:t>
            </a: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Zásady </a:t>
            </a:r>
            <a:r>
              <a:rPr lang="cs-CZ" sz="2000" dirty="0"/>
              <a:t>uvedené v Kodexu dále stanovují např. závazky účastníků rozvoje cestovního ruchu a právo každého člověka na cestování, svobodný pohyb turistů nebo práva pracovníků a podnikatelů v oblasti cestovního ruchu</a:t>
            </a:r>
            <a:r>
              <a:rPr lang="cs-CZ" sz="2000" dirty="0" smtClean="0"/>
              <a:t>.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V České republice už celá řada organizací v cestovním ruchu Kodex začlenila do svých koncepčních a prováděcích dokumentů a tím podpořila principy zakotvené v tomto důležitém dokumentu cestovního </a:t>
            </a:r>
            <a:r>
              <a:rPr lang="cs-CZ" sz="2000" dirty="0" smtClean="0"/>
              <a:t>ruchu.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19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cs-CZ" sz="19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00441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123478"/>
            <a:ext cx="7704856" cy="507703"/>
          </a:xfrm>
        </p:spPr>
        <p:txBody>
          <a:bodyPr/>
          <a:lstStyle/>
          <a:p>
            <a:r>
              <a:rPr lang="cs-CZ" dirty="0" smtClean="0"/>
              <a:t>Výběr z použité literatury: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61764" y="915566"/>
            <a:ext cx="75785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NOVACKÁ</a:t>
            </a:r>
            <a:r>
              <a:rPr lang="cs-CZ" dirty="0"/>
              <a:t>, L. a kol., 2013. </a:t>
            </a:r>
            <a:r>
              <a:rPr lang="cs-CZ" i="1" dirty="0" err="1"/>
              <a:t>Cestovný</a:t>
            </a:r>
            <a:r>
              <a:rPr lang="cs-CZ" i="1" dirty="0"/>
              <a:t> ruch, </a:t>
            </a:r>
            <a:r>
              <a:rPr lang="cs-CZ" i="1" dirty="0" err="1"/>
              <a:t>udržateľnosť</a:t>
            </a:r>
            <a:r>
              <a:rPr lang="cs-CZ" i="1" dirty="0"/>
              <a:t> a </a:t>
            </a:r>
            <a:r>
              <a:rPr lang="cs-CZ" i="1" dirty="0" err="1"/>
              <a:t>zodpovednosť</a:t>
            </a:r>
            <a:r>
              <a:rPr lang="cs-CZ" i="1" dirty="0"/>
              <a:t> na </a:t>
            </a:r>
            <a:r>
              <a:rPr lang="cs-CZ" i="1" dirty="0" err="1"/>
              <a:t>medzinárodnom</a:t>
            </a:r>
            <a:r>
              <a:rPr lang="cs-CZ" i="1" dirty="0"/>
              <a:t> trhu. </a:t>
            </a:r>
            <a:r>
              <a:rPr lang="cs-CZ" dirty="0"/>
              <a:t>Bratislava: EKONÓM. ISBN </a:t>
            </a:r>
            <a:r>
              <a:rPr lang="cs-CZ" dirty="0" smtClean="0"/>
              <a:t>978-80-225-3475-8.</a:t>
            </a: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PALATKOVÁ, M., 2013. </a:t>
            </a:r>
            <a:r>
              <a:rPr lang="cs-CZ" i="1" dirty="0"/>
              <a:t>Mezinárodní turismus: </a:t>
            </a:r>
            <a:r>
              <a:rPr lang="cs-CZ" dirty="0"/>
              <a:t>2., aktualizované a rozšířené vydání. Praha: </a:t>
            </a:r>
            <a:r>
              <a:rPr lang="cs-CZ" dirty="0" err="1"/>
              <a:t>Grada</a:t>
            </a:r>
            <a:r>
              <a:rPr lang="cs-CZ" dirty="0"/>
              <a:t>. ISBN </a:t>
            </a:r>
            <a:r>
              <a:rPr lang="cs-CZ" dirty="0" smtClean="0"/>
              <a:t>978-80-247-4862-7.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PÁSKOVÁ, </a:t>
            </a:r>
            <a:r>
              <a:rPr lang="cs-CZ" dirty="0" smtClean="0"/>
              <a:t>M., 2008. </a:t>
            </a:r>
            <a:r>
              <a:rPr lang="cs-CZ" i="1" dirty="0"/>
              <a:t>Udržitelnost rozvoje cestovního ruchu. </a:t>
            </a:r>
            <a:r>
              <a:rPr lang="cs-CZ" dirty="0"/>
              <a:t>1.vyd. Hradec </a:t>
            </a:r>
            <a:r>
              <a:rPr lang="cs-CZ" dirty="0" smtClean="0"/>
              <a:t>Králové: </a:t>
            </a:r>
            <a:r>
              <a:rPr lang="cs-CZ" dirty="0" err="1" smtClean="0"/>
              <a:t>Gaudeamus</a:t>
            </a:r>
            <a:r>
              <a:rPr lang="cs-CZ" dirty="0" smtClean="0"/>
              <a:t>. </a:t>
            </a:r>
            <a:r>
              <a:rPr lang="cs-CZ" dirty="0" smtClean="0"/>
              <a:t>ISBN 978-80-7041-658-7.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PETRŮ, Z</a:t>
            </a:r>
            <a:r>
              <a:rPr lang="cs-CZ" dirty="0" smtClean="0"/>
              <a:t>., </a:t>
            </a:r>
            <a:r>
              <a:rPr lang="cs-CZ" dirty="0"/>
              <a:t>2007. </a:t>
            </a:r>
            <a:r>
              <a:rPr lang="cs-CZ" i="1" dirty="0"/>
              <a:t>Základy ekonomiky cestovního ruchu. </a:t>
            </a:r>
            <a:r>
              <a:rPr lang="cs-CZ" dirty="0" smtClean="0"/>
              <a:t>Praha: </a:t>
            </a:r>
            <a:r>
              <a:rPr lang="cs-CZ" dirty="0"/>
              <a:t>Idea Servis, 2007. ISBN 978-80-85970-55-5</a:t>
            </a:r>
            <a:r>
              <a:rPr lang="cs-CZ" dirty="0" smtClean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/>
              <a:t>RYGLOVÁ, </a:t>
            </a:r>
            <a:r>
              <a:rPr lang="cs-CZ" dirty="0" smtClean="0"/>
              <a:t>K.,  M. BURIAN a I. </a:t>
            </a:r>
            <a:r>
              <a:rPr lang="cs-CZ" dirty="0" smtClean="0"/>
              <a:t>VAJČNEROVÁ, 2011. </a:t>
            </a:r>
            <a:r>
              <a:rPr lang="cs-CZ" i="1" dirty="0"/>
              <a:t>Cestovní ruch: podnikatelské principy a příležitosti v praxi. </a:t>
            </a:r>
            <a:r>
              <a:rPr lang="cs-CZ" dirty="0"/>
              <a:t>1. vyd. Praha: </a:t>
            </a:r>
            <a:r>
              <a:rPr lang="cs-CZ" dirty="0" err="1" smtClean="0"/>
              <a:t>Grada</a:t>
            </a:r>
            <a:r>
              <a:rPr lang="cs-CZ" dirty="0" smtClean="0"/>
              <a:t>. </a:t>
            </a:r>
            <a:r>
              <a:rPr lang="cs-CZ" dirty="0"/>
              <a:t>ISBN 978-80-247-4039-3. </a:t>
            </a:r>
            <a:endParaRPr lang="cs-CZ" dirty="0" smtClean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cs-CZ" dirty="0" smtClean="0"/>
              <a:t>VEBER, </a:t>
            </a:r>
            <a:r>
              <a:rPr lang="cs-CZ" dirty="0"/>
              <a:t>J. a k</a:t>
            </a:r>
            <a:r>
              <a:rPr lang="cs-CZ" dirty="0" smtClean="0"/>
              <a:t>ol., 2007. </a:t>
            </a:r>
            <a:r>
              <a:rPr lang="cs-CZ" i="1" dirty="0" smtClean="0"/>
              <a:t>Řízení </a:t>
            </a:r>
            <a:r>
              <a:rPr lang="cs-CZ" i="1" dirty="0"/>
              <a:t>jakosti a ochrana </a:t>
            </a:r>
            <a:r>
              <a:rPr lang="cs-CZ" i="1" dirty="0" smtClean="0"/>
              <a:t>spotřebitele. </a:t>
            </a:r>
            <a:r>
              <a:rPr lang="cs-CZ" dirty="0" smtClean="0"/>
              <a:t>Praha: </a:t>
            </a:r>
            <a:r>
              <a:rPr lang="cs-CZ" dirty="0" err="1" smtClean="0"/>
              <a:t>Grada</a:t>
            </a:r>
            <a:r>
              <a:rPr lang="cs-CZ" dirty="0" smtClean="0"/>
              <a:t> </a:t>
            </a:r>
            <a:r>
              <a:rPr lang="cs-CZ" dirty="0" err="1" smtClean="0"/>
              <a:t>Publishing</a:t>
            </a:r>
            <a:r>
              <a:rPr lang="cs-CZ" dirty="0" smtClean="0"/>
              <a:t>. </a:t>
            </a:r>
            <a:r>
              <a:rPr lang="cs-CZ" smtClean="0"/>
              <a:t>ISBN 978-80-247-1782-1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655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703189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44093" b="34910"/>
          <a:stretch/>
        </p:blipFill>
        <p:spPr>
          <a:xfrm>
            <a:off x="4499992" y="2339451"/>
            <a:ext cx="4572638" cy="720081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459332"/>
            <a:ext cx="4320480" cy="2768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4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Pozitivní a negativní vliv turismu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Hledisko času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Krátkodobé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Dlouhodobé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cs-CZ" sz="2000" b="1" dirty="0"/>
              <a:t>Hledisko charakteru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Vratné změny (vlivy)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000" dirty="0"/>
              <a:t>Nevratné změny (vlivy)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4334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Nejvíce patrný je vliv</a:t>
            </a:r>
            <a:r>
              <a:rPr lang="cs-CZ" sz="2000" dirty="0" smtClean="0"/>
              <a:t> turismu na fyzické (životní) prostředí.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Ve fázi přípravy infrastruktury pro turismus dochází </a:t>
            </a:r>
            <a:r>
              <a:rPr lang="cs-CZ" sz="2000" dirty="0" smtClean="0"/>
              <a:t>k záboru půdy, odlesňování, změně charakteru krajiny výstavbou hotelu, rezortů, komunikací či dalších zařízení využívaných pro turismus.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 smtClean="0"/>
              <a:t>Ve fázi realizace turismu je zřetelné ovlivňování fyzického prostředí spotřebou služeb turismus, tedy realizací dopravy, ubytovacích, kulturních a sportovních služeb.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Ve významných rekreačních oblastech se cestovní ruch řadí k těm hospodářským činitelům, které znehodnocují přírodní prostředí.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Za posledních dvacet roků zaznamenáváme výrazný vzestup negativního působení cestovního ruchu na přírodní prostředí ve všech význačných rekreačních oblastech cestovního ruchu světa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312160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300" dirty="0"/>
              <a:t>Vysoká návštěvnost zpětně ovlivňuje všechny krajinné složky přírody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300" dirty="0"/>
              <a:t>Dopad negativních vlivů se kromě přírodního prostředí projevuje i v estetické, hygienické a sociálně-psychologické sféře </a:t>
            </a:r>
            <a:endParaRPr lang="cs-CZ" sz="23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300" b="1" dirty="0" smtClean="0"/>
              <a:t>Můžeme rozlišit 3 hlavní oblasti vliv turismu na fyzické prostředí, ať už se uskutečňuje ve fázi přípravy či ve fázi realizace turismu</a:t>
            </a:r>
            <a:r>
              <a:rPr lang="cs-CZ" sz="2300" dirty="0"/>
              <a:t>:</a:t>
            </a:r>
            <a:endParaRPr lang="cs-CZ" sz="23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Přírodní zdroje,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Znečištění,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cs-CZ" sz="2300" dirty="0" smtClean="0"/>
              <a:t>Fyzický vliv</a:t>
            </a:r>
            <a:endParaRPr lang="cs-CZ" sz="23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2681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 – přírodní zdroje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V této oblasti působí turismus na vodní zdroje, místní zdroje a degradaci pozemků.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Vodní zdroje jsou problémem, a to zejména v zemích, které jsou geograficky odsouzené potýkat se s nedostatkem vody.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Místní zdroje označují vstupy do destinace, na nichž závisí život a uspokojování potřeb rezidentů i uspokojování potřeb návštěvníků.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Jedná se o energie (topení, teplá voda), potraviny, suroviny, na něž klade rozvoj turismu vysoké nároky.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Proces degradace pozemků je spojen zejména s fází přípravy turismu a znamená často likvidaci specifických ekosystémů nebo jejich změnu (např. úrodná půda, mokřiny a zvěř) spojenou s odlesňováním, erozí, zvýšenou stavební činností a dalšími negativními změnami.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365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 – znečištění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Aktivity spojené se znečištěním jsou typické jak pro fázi přípravy, tak i realizace turismu a zahrnutí znečištění vzduchu, vody, znečištění hlukem a pevným odpadem.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Hlavním negativním faktorem z pohledu znečištění vzduchu je doprava, zejména letecká.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Znečištění fyzického prostředí pevným  odpadem má dopady na řeky, přírodní scenérie, okraje silnic, moře, vodní plochy a horské oblasti.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Znečištění vod, a to především odpadními vodami, používáním herbicidů a pesticidů v rezortech (trávníky, golfová hřiště), poškozuje flóru a faunu v jezerech, řekách a mořích.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/>
              <a:t>Nepříznivé vlivy </a:t>
            </a:r>
            <a:r>
              <a:rPr lang="cs-CZ" sz="2000" dirty="0" smtClean="0"/>
              <a:t>turismu se </a:t>
            </a:r>
            <a:r>
              <a:rPr lang="cs-CZ" sz="2000" dirty="0"/>
              <a:t>projevují též na zhoršení životních podmínek pro faunu a floru (ztráta biodiverzity).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70520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4595" y="263847"/>
            <a:ext cx="7704856" cy="507703"/>
          </a:xfrm>
        </p:spPr>
        <p:txBody>
          <a:bodyPr/>
          <a:lstStyle/>
          <a:p>
            <a:r>
              <a:rPr lang="cs-CZ" dirty="0" smtClean="0"/>
              <a:t>Vliv turismu na fyzické prostředí – znečištění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914399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Může také docházet ke snižování </a:t>
            </a:r>
            <a:r>
              <a:rPr lang="cs-CZ" sz="2000" dirty="0"/>
              <a:t>druhové rozmanitosti, přičemž vytlačení nebo úhyn (ohrožených) druhů živočichů a rostlin může být právě konkrétním důsledkem expanze alochtonního (v novém ekosystému často postrádá svého přirozeného nepřítele) druhu v daném </a:t>
            </a:r>
            <a:r>
              <a:rPr lang="cs-CZ" sz="2000" dirty="0" smtClean="0"/>
              <a:t>ekosystému.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b="1" dirty="0"/>
              <a:t>Znečištění a odpady produkované cestovním ruchem </a:t>
            </a:r>
            <a:r>
              <a:rPr lang="cs-CZ" sz="2000" dirty="0"/>
              <a:t>se mohou projevovat ve formě znečištění půdy odpadky (na atraktivních místech), znehodnocení vody vypouštěním odpadních vod a vodní dopravou (výletní lodě, sportovní využití lodí</a:t>
            </a:r>
            <a:r>
              <a:rPr lang="cs-CZ" sz="2000" dirty="0" smtClean="0"/>
              <a:t>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Ke </a:t>
            </a:r>
            <a:r>
              <a:rPr lang="cs-CZ" sz="2000" dirty="0"/>
              <a:t>znečištění dochází také při kulturních a sportovních </a:t>
            </a:r>
            <a:r>
              <a:rPr lang="cs-CZ" sz="2000" dirty="0" smtClean="0"/>
              <a:t>setkáních.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cs-CZ" sz="2000" dirty="0" smtClean="0"/>
              <a:t>Turismus může </a:t>
            </a:r>
            <a:r>
              <a:rPr lang="cs-CZ" sz="2000" dirty="0"/>
              <a:t>způsobit tlak na </a:t>
            </a:r>
            <a:r>
              <a:rPr lang="cs-CZ" sz="2000" b="1" dirty="0"/>
              <a:t>místní zdroje energie, potravin, vody a dalších komodit, </a:t>
            </a:r>
            <a:r>
              <a:rPr lang="cs-CZ" sz="2000" dirty="0"/>
              <a:t>který může zapříčinit jejich nedostatek v dané </a:t>
            </a:r>
            <a:r>
              <a:rPr lang="cs-CZ" sz="2000" dirty="0" smtClean="0"/>
              <a:t>lokalitě.</a:t>
            </a:r>
            <a:endParaRPr lang="cs-CZ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6852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5002</TotalTime>
  <Words>4183</Words>
  <Application>Microsoft Office PowerPoint</Application>
  <PresentationFormat>Předvádění na obrazovce (16:9)</PresentationFormat>
  <Paragraphs>351</Paragraphs>
  <Slides>38</Slides>
  <Notes>37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SLU</vt:lpstr>
      <vt:lpstr>Název prezentace</vt:lpstr>
      <vt:lpstr>      </vt:lpstr>
      <vt:lpstr>Prosazování udržitelnosti v mezinárodním turismus </vt:lpstr>
      <vt:lpstr>Pozitivní a negativní vliv turismu  </vt:lpstr>
      <vt:lpstr>Vliv turismu na fyzické prostředí </vt:lpstr>
      <vt:lpstr>Vliv turismu na fyzické prostředí </vt:lpstr>
      <vt:lpstr>Vliv turismu na fyzické prostředí – přírodní zdroje </vt:lpstr>
      <vt:lpstr>Vliv turismu na fyzické prostředí – znečištění </vt:lpstr>
      <vt:lpstr>Vliv turismu na fyzické prostředí – znečištění </vt:lpstr>
      <vt:lpstr>Vliv turismu na fyzické prostředí – fyzický vliv </vt:lpstr>
      <vt:lpstr>Vliv turismu na fyzické prostředí – fyzický vliv </vt:lpstr>
      <vt:lpstr>Vliv turismu na ekonomické prostředí </vt:lpstr>
      <vt:lpstr>Vliv turismu na ekonomické prostředí </vt:lpstr>
      <vt:lpstr>Vliv turismu na ekonomické prostředí </vt:lpstr>
      <vt:lpstr>Vliv turismu na sociokulturní prostředí </vt:lpstr>
      <vt:lpstr>Vliv turismu na sociokulturní prostředí </vt:lpstr>
      <vt:lpstr>Vliv turismu na sociokulturní prostředí </vt:lpstr>
      <vt:lpstr>Vliv turismu na sociokulturní prostředí </vt:lpstr>
      <vt:lpstr>Vliv turismu na sociokulturní prostředí </vt:lpstr>
      <vt:lpstr>Možnosti řešení negativních vlivů turismu – udržitelný turismus </vt:lpstr>
      <vt:lpstr>Udržitelný turismus </vt:lpstr>
      <vt:lpstr>Udržitelný turismus </vt:lpstr>
      <vt:lpstr>Udržitelný turismus </vt:lpstr>
      <vt:lpstr>Udržitelný turismus </vt:lpstr>
      <vt:lpstr>Udržitelný turismus </vt:lpstr>
      <vt:lpstr>Strategie udržitelného rozvoje EU </vt:lpstr>
      <vt:lpstr>Strategie udržitelného rozvoje EU </vt:lpstr>
      <vt:lpstr>Strategie udržitelného rozvoje EU </vt:lpstr>
      <vt:lpstr>Udržitelnost v certifikačních systémech kvality </vt:lpstr>
      <vt:lpstr>Udržitelnost v certifikačních systémech kvality </vt:lpstr>
      <vt:lpstr>Role mezinárodních organizací v prosazování udržitelného turismus </vt:lpstr>
      <vt:lpstr>Role mezinárodních organizací v prosazování udržitelného turismus </vt:lpstr>
      <vt:lpstr>Role mezinárodních organizací v prosazování udržitelného turismus </vt:lpstr>
      <vt:lpstr>Role mezinárodních organizací v prosazování udržitelného turismus </vt:lpstr>
      <vt:lpstr>Role mezinárodních organizací v prosazování udržitelného turismus </vt:lpstr>
      <vt:lpstr>Role mezinárodních organizací v prosazování udržitelného turismus </vt:lpstr>
      <vt:lpstr>Výběr z použité literatury: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pel0002</cp:lastModifiedBy>
  <cp:revision>319</cp:revision>
  <dcterms:created xsi:type="dcterms:W3CDTF">2016-07-06T15:42:34Z</dcterms:created>
  <dcterms:modified xsi:type="dcterms:W3CDTF">2018-04-05T06:35:17Z</dcterms:modified>
</cp:coreProperties>
</file>