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518" r:id="rId2"/>
    <p:sldId id="256" r:id="rId3"/>
    <p:sldId id="442" r:id="rId4"/>
    <p:sldId id="486" r:id="rId5"/>
    <p:sldId id="506" r:id="rId6"/>
    <p:sldId id="492" r:id="rId7"/>
    <p:sldId id="493" r:id="rId8"/>
    <p:sldId id="494" r:id="rId9"/>
    <p:sldId id="495" r:id="rId10"/>
    <p:sldId id="482" r:id="rId11"/>
    <p:sldId id="483" r:id="rId12"/>
    <p:sldId id="489" r:id="rId13"/>
    <p:sldId id="484" r:id="rId14"/>
    <p:sldId id="487" r:id="rId15"/>
    <p:sldId id="481" r:id="rId16"/>
    <p:sldId id="490" r:id="rId17"/>
    <p:sldId id="491" r:id="rId18"/>
    <p:sldId id="485" r:id="rId19"/>
    <p:sldId id="496" r:id="rId20"/>
    <p:sldId id="497" r:id="rId21"/>
    <p:sldId id="498" r:id="rId22"/>
    <p:sldId id="499" r:id="rId23"/>
    <p:sldId id="502" r:id="rId24"/>
    <p:sldId id="504" r:id="rId25"/>
    <p:sldId id="503" r:id="rId26"/>
    <p:sldId id="500" r:id="rId27"/>
    <p:sldId id="505" r:id="rId28"/>
    <p:sldId id="501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480" r:id="rId41"/>
    <p:sldId id="293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6" d="100"/>
          <a:sy n="76" d="100"/>
        </p:scale>
        <p:origin x="108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08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674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6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165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76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0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299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23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12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32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113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597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502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73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753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13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414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936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906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2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05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283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099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091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005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3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86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10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105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393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186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24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9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4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85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38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Mezinárodní cestovní ruch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1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Vnitřní CR, mezinárodní turismus a ČR v roce 2015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Vnitřní spotřeba cestovního ruchu </a:t>
            </a:r>
            <a:r>
              <a:rPr lang="cs-CZ" dirty="0"/>
              <a:t>je souhrnným ukazatelem poptávky všech návštěvníků, kteří tráví svou dovolenou v Česku.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Nezáleží </a:t>
            </a:r>
            <a:r>
              <a:rPr lang="cs-CZ" dirty="0"/>
              <a:t>na tom, jestli se jedná o českého turistu nebo o návštěvníka ze zahraničí. V roce 2015 dosáhla tato spotřeba 250 miliard korun, což bylo meziročně o 5,3 % </a:t>
            </a:r>
            <a:r>
              <a:rPr lang="cs-CZ" dirty="0" smtClean="0"/>
              <a:t>více.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Příjezdový cestovní ruch tvořil 59 % </a:t>
            </a:r>
            <a:r>
              <a:rPr lang="cs-CZ" dirty="0"/>
              <a:t>spotřeby. Zbývající dvě pětiny, konkrétně 102 miliard korun, generovali tuzemští návštěvníci prostřednictvím </a:t>
            </a:r>
            <a:r>
              <a:rPr lang="cs-CZ" b="1" dirty="0"/>
              <a:t>domácího cestovního ruchu</a:t>
            </a:r>
            <a:r>
              <a:rPr lang="cs-CZ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/>
              <a:t>V rámci </a:t>
            </a:r>
            <a:r>
              <a:rPr lang="cs-CZ" b="1" dirty="0"/>
              <a:t>výdajů cestovního ruchu převažovaly v roce 2015 </a:t>
            </a:r>
            <a:r>
              <a:rPr lang="cs-CZ" dirty="0"/>
              <a:t>finanční prostředky vynaložené na zboží, a to z 29 %.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Pokud </a:t>
            </a:r>
            <a:r>
              <a:rPr lang="cs-CZ" dirty="0"/>
              <a:t>se týká služeb, </a:t>
            </a:r>
            <a:r>
              <a:rPr lang="cs-CZ" b="1" dirty="0"/>
              <a:t>návštěvníci vynaložili 20 % svých výdajů na osobní dopravu a stejný podíl finančních prostředků i na stravování</a:t>
            </a:r>
            <a:r>
              <a:rPr lang="cs-CZ" dirty="0"/>
              <a:t>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Za </a:t>
            </a:r>
            <a:r>
              <a:rPr lang="cs-CZ" dirty="0"/>
              <a:t>ubytovací služby pak utratili 18 % </a:t>
            </a:r>
            <a:r>
              <a:rPr lang="cs-CZ" dirty="0" smtClean="0"/>
              <a:t>výdajů. </a:t>
            </a:r>
            <a:r>
              <a:rPr lang="cs-CZ" b="1" dirty="0" smtClean="0"/>
              <a:t>Marže </a:t>
            </a:r>
            <a:r>
              <a:rPr lang="cs-CZ" b="1" dirty="0"/>
              <a:t>cestovních kanceláří, agentur nebo průvodců tvořily zhruba 3 % </a:t>
            </a:r>
            <a:r>
              <a:rPr lang="cs-CZ" dirty="0"/>
              <a:t>spotřeby vnitřního cestovního ruchu.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83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Ekonomický význam CR v ČR v roce 2015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1059582"/>
            <a:ext cx="9067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V roce 2015 činil v České republice </a:t>
            </a:r>
            <a:r>
              <a:rPr lang="cs-CZ" sz="2400" b="1" dirty="0"/>
              <a:t>podíl cestovního ruchu na tvorbě hrubé přidané hodnoty 2,7 </a:t>
            </a:r>
            <a:r>
              <a:rPr lang="cs-CZ" sz="2400" b="1" dirty="0" smtClean="0"/>
              <a:t>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K </a:t>
            </a:r>
            <a:r>
              <a:rPr lang="cs-CZ" sz="2400" dirty="0"/>
              <a:t>hrubému domácímu produktu české ekonomiky přispěl podílem 2,8 %.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Hodnota </a:t>
            </a:r>
            <a:r>
              <a:rPr lang="cs-CZ" sz="2400" dirty="0"/>
              <a:t>hrubého domácího produktu v cestovním ruchu stoupla </a:t>
            </a:r>
            <a:r>
              <a:rPr lang="cs-CZ" sz="2400" dirty="0" smtClean="0"/>
              <a:t>v roce 2014 </a:t>
            </a:r>
            <a:r>
              <a:rPr lang="cs-CZ" sz="2400" dirty="0"/>
              <a:t>o 6,6 % na téměř 110 mld. Kč.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HDP cestovního </a:t>
            </a:r>
            <a:r>
              <a:rPr lang="cs-CZ" sz="2400" dirty="0"/>
              <a:t>ruchu se zvýšil oproti roku 2014 dokonce o 7,2 </a:t>
            </a:r>
            <a:r>
              <a:rPr lang="cs-CZ" sz="2400" dirty="0" smtClean="0"/>
              <a:t>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Mírně </a:t>
            </a:r>
            <a:r>
              <a:rPr lang="cs-CZ" sz="2400" dirty="0"/>
              <a:t>přitom rostl význam oborů charakteristických pro cestovní ruch na úkor odvětví souvisejících s cestovním ruchem. </a:t>
            </a:r>
          </a:p>
        </p:txBody>
      </p:sp>
    </p:spTree>
    <p:extLst>
      <p:ext uri="{BB962C8B-B14F-4D97-AF65-F5344CB8AC3E}">
        <p14:creationId xmlns:p14="http://schemas.microsoft.com/office/powerpoint/2010/main" val="23978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92727" y="267494"/>
            <a:ext cx="7704856" cy="507703"/>
          </a:xfrm>
        </p:spPr>
        <p:txBody>
          <a:bodyPr/>
          <a:lstStyle/>
          <a:p>
            <a:r>
              <a:rPr lang="cs-CZ" dirty="0" smtClean="0"/>
              <a:t>Ekonomický význam CR v ČR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 smtClean="0"/>
              <a:t>Obr. 1: Ekonomický </a:t>
            </a:r>
            <a:r>
              <a:rPr lang="cs-CZ" sz="1600" dirty="0"/>
              <a:t>význam cestovního ruchu v České republice v roce 2015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3471"/>
          <a:stretch/>
        </p:blipFill>
        <p:spPr>
          <a:xfrm>
            <a:off x="179512" y="1026129"/>
            <a:ext cx="7620000" cy="341733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2727" y="4443460"/>
            <a:ext cx="2258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Zdroj: LEJSEK</a:t>
            </a:r>
            <a:r>
              <a:rPr lang="cs-CZ" sz="1600" dirty="0"/>
              <a:t>, Z., 2017</a:t>
            </a:r>
          </a:p>
        </p:txBody>
      </p:sp>
    </p:spTree>
    <p:extLst>
      <p:ext uri="{BB962C8B-B14F-4D97-AF65-F5344CB8AC3E}">
        <p14:creationId xmlns:p14="http://schemas.microsoft.com/office/powerpoint/2010/main" val="4205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92727" y="267494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ČR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 smtClean="0"/>
              <a:t>Obr. 2: </a:t>
            </a:r>
            <a:r>
              <a:rPr lang="cs-CZ" sz="1600" dirty="0"/>
              <a:t>Spotřeba a saldo cestovního ruchu v České republice v letech 2005–2015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443460"/>
            <a:ext cx="2258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Zdroj: LEJSEK</a:t>
            </a:r>
            <a:r>
              <a:rPr lang="cs-CZ" sz="1600" dirty="0"/>
              <a:t>, Z., 2017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b="44400"/>
          <a:stretch/>
        </p:blipFill>
        <p:spPr>
          <a:xfrm>
            <a:off x="179512" y="987574"/>
            <a:ext cx="6120680" cy="34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Domácí CR, mezinárodní turismus a ČR v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Výše spotřeby </a:t>
            </a:r>
            <a:r>
              <a:rPr lang="cs-CZ" sz="2000" b="1" dirty="0"/>
              <a:t>v domácím cestovním ruchu </a:t>
            </a:r>
            <a:r>
              <a:rPr lang="cs-CZ" sz="2000" dirty="0"/>
              <a:t>činila 102 mld. Kč.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Bylo </a:t>
            </a:r>
            <a:r>
              <a:rPr lang="cs-CZ" sz="2000" dirty="0"/>
              <a:t>to o 8,9 % meziročně více a zároveň se jednalo o nejvyšší hodnotu zaznamenanou od roku 2010.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Nejrychleji </a:t>
            </a:r>
            <a:r>
              <a:rPr lang="cs-CZ" sz="2000" dirty="0"/>
              <a:t>se zvýšily útraty u jednodenních výletů (+11,9 %) následované turistickými cestami s přenocováním (+8,7 %) a služebními cestami (+1,8 </a:t>
            </a:r>
            <a:r>
              <a:rPr lang="cs-CZ" sz="2000" dirty="0" smtClean="0"/>
              <a:t>%).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Oproti předcházejícím letům Češi </a:t>
            </a:r>
            <a:r>
              <a:rPr lang="cs-CZ" sz="2000" dirty="0" smtClean="0"/>
              <a:t>v roce 2016 </a:t>
            </a:r>
            <a:r>
              <a:rPr lang="cs-CZ" sz="2000" dirty="0"/>
              <a:t>cestovali častěji, a to hlavně po naší republice. Jejich cílem byly mnohdy </a:t>
            </a:r>
            <a:r>
              <a:rPr lang="cs-CZ" sz="2000" b="1" dirty="0"/>
              <a:t>návštěvy příbuzných nebo známých</a:t>
            </a:r>
            <a:r>
              <a:rPr lang="cs-CZ" sz="2000" dirty="0"/>
              <a:t>, kde i přespávali</a:t>
            </a:r>
            <a:r>
              <a:rPr lang="cs-CZ" sz="2000" dirty="0" smtClean="0"/>
              <a:t>.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Obyvatelé ve věku 15 let a starší podnikli v roce 2016 více než 33 mil. cest s alespoň jedním přenocováním, z toho 27,0 mil. bylo domácích (82 %) a 6,0 mil. do zahraničí (18 %). Ve srovnání s rokem 2015 se počet domácích cest zvýšil o 13 % a zahraničních o </a:t>
            </a:r>
            <a:r>
              <a:rPr lang="cs-CZ" sz="2000" dirty="0" smtClean="0"/>
              <a:t>3 %.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42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92727" y="233684"/>
            <a:ext cx="7704856" cy="507703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1600" dirty="0" smtClean="0"/>
              <a:t>Obr</a:t>
            </a:r>
            <a:r>
              <a:rPr lang="cs-CZ" sz="1600" dirty="0"/>
              <a:t>. 3</a:t>
            </a:r>
            <a:r>
              <a:rPr lang="cs-CZ" sz="1600" dirty="0" smtClean="0"/>
              <a:t>: Struktura </a:t>
            </a:r>
            <a:r>
              <a:rPr lang="cs-CZ" sz="1600" dirty="0"/>
              <a:t>domácích a zahraničních cest podle druhu ubytování v roce 2016 (v %)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1159" y="4700810"/>
            <a:ext cx="297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Zdroj: KLETEČKOVÁ, M., </a:t>
            </a:r>
            <a:r>
              <a:rPr lang="cs-CZ" sz="1600" dirty="0"/>
              <a:t>2017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-84"/>
          <a:stretch/>
        </p:blipFill>
        <p:spPr>
          <a:xfrm>
            <a:off x="371159" y="1059582"/>
            <a:ext cx="7626424" cy="364122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6113" y="118203"/>
            <a:ext cx="733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Struktura domácích a zahraničních cest </a:t>
            </a:r>
            <a:r>
              <a:rPr lang="cs-CZ" sz="2400" dirty="0" smtClean="0"/>
              <a:t>v ČR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90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Domácí CR, mezinárodní turismus a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31430" y="915566"/>
            <a:ext cx="9175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Počet tuzemských pobytů delších </a:t>
            </a:r>
            <a:r>
              <a:rPr lang="cs-CZ" dirty="0"/>
              <a:t>než čtyři dny vzrostl o 18 %, počet kratších cest (jedno až tři přenocování) se zvýšil o devět procent.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Meziročně </a:t>
            </a:r>
            <a:r>
              <a:rPr lang="cs-CZ" dirty="0"/>
              <a:t>se zvýšil i počet zahraničních pobytů, a to u delších cest o dvě procenta, u kratších </a:t>
            </a:r>
            <a:r>
              <a:rPr lang="cs-CZ" dirty="0" smtClean="0"/>
              <a:t>o 3 %.</a:t>
            </a:r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/>
              <a:t>Z celkového počtu domácích cest </a:t>
            </a:r>
            <a:r>
              <a:rPr lang="cs-CZ" b="1" dirty="0"/>
              <a:t>bylo 31 % delších, 65 % kratších </a:t>
            </a:r>
            <a:r>
              <a:rPr lang="cs-CZ" dirty="0"/>
              <a:t>a </a:t>
            </a:r>
            <a:r>
              <a:rPr lang="cs-CZ" dirty="0" smtClean="0"/>
              <a:t>4 % tvořily </a:t>
            </a:r>
            <a:r>
              <a:rPr lang="cs-CZ" dirty="0"/>
              <a:t>služební cesty.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V </a:t>
            </a:r>
            <a:r>
              <a:rPr lang="cs-CZ" dirty="0"/>
              <a:t>průměru na jednu cestu připadlo 3,6 přenocování a bylo vynaloženo 1 848 Kč, náklady na jeden den cesty činily 399 Kč.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Češi </a:t>
            </a:r>
            <a:r>
              <a:rPr lang="cs-CZ" dirty="0"/>
              <a:t>cestovali obvykle proto, aby si odpočinuli nebo navštívili příbuzné či známé, u nich byli také nejčastěji ubytováni.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Vzhledem </a:t>
            </a:r>
            <a:r>
              <a:rPr lang="cs-CZ" dirty="0"/>
              <a:t>k tomu, jakou tradici má v naší zemi chataření a chalupaření, není překvapením vysoký podíl pobytů ve vlastním rekreačním zařízení.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Typickým </a:t>
            </a:r>
            <a:r>
              <a:rPr lang="cs-CZ" dirty="0"/>
              <a:t>způsobem dopravy při cestování byla jízda </a:t>
            </a:r>
            <a:r>
              <a:rPr lang="cs-CZ" b="1" dirty="0"/>
              <a:t>osobním motorovým vozidlem. </a:t>
            </a:r>
          </a:p>
        </p:txBody>
      </p:sp>
    </p:spTree>
    <p:extLst>
      <p:ext uri="{BB962C8B-B14F-4D97-AF65-F5344CB8AC3E}">
        <p14:creationId xmlns:p14="http://schemas.microsoft.com/office/powerpoint/2010/main" val="11311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Mezinárodní turismus a ČR v roce 2016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31430" y="915566"/>
            <a:ext cx="91754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Z celkového počtu zahraničních cest připadalo na delší pobyty 71 %, na kratší 21 % a na služební cesty 8 %. </a:t>
            </a:r>
            <a:endParaRPr lang="cs-CZ" sz="19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V </a:t>
            </a:r>
            <a:r>
              <a:rPr lang="cs-CZ" sz="1900" dirty="0"/>
              <a:t>průměru na jednu cestu připadlo 6,6 přenocování a bylo vynaloženo 11 445 Kč, náklady na jeden den cesty činily 1 510 Kč</a:t>
            </a:r>
            <a:r>
              <a:rPr lang="cs-CZ" sz="19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Do ciziny se vloni jezdilo </a:t>
            </a:r>
            <a:r>
              <a:rPr lang="cs-CZ" sz="1900" b="1" dirty="0"/>
              <a:t>hlavně na dovolenou</a:t>
            </a:r>
            <a:r>
              <a:rPr lang="cs-CZ" sz="1900" dirty="0"/>
              <a:t>, přičemž přednost mělo ubytování jak v hromadných ubytovacích zařízeních, tak i v soukromí.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Nejčastějším dopravním prostředkem bylo osobní motorové vozidlo (56 %). </a:t>
            </a:r>
            <a:endParaRPr lang="cs-CZ" sz="19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b="1" dirty="0" smtClean="0"/>
              <a:t>Letadlem </a:t>
            </a:r>
            <a:r>
              <a:rPr lang="cs-CZ" sz="1900" b="1" dirty="0"/>
              <a:t>se dopravovala čtvrtina cestujících.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Stejně jako v předešlých letech směřovalo i v roce 2016 nejvíce zahraničních cest na </a:t>
            </a:r>
            <a:r>
              <a:rPr lang="cs-CZ" sz="1900" b="1" dirty="0"/>
              <a:t>Slovensko. </a:t>
            </a:r>
            <a:endParaRPr lang="cs-CZ" sz="19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Druhou </a:t>
            </a:r>
            <a:r>
              <a:rPr lang="cs-CZ" sz="1900" dirty="0"/>
              <a:t>nejoblíbenější destinací bylo </a:t>
            </a:r>
            <a:r>
              <a:rPr lang="cs-CZ" sz="1900" b="1" dirty="0"/>
              <a:t>Chorvatsko. </a:t>
            </a:r>
            <a:endParaRPr lang="cs-CZ" sz="19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Z </a:t>
            </a:r>
            <a:r>
              <a:rPr lang="cs-CZ" sz="1900" dirty="0"/>
              <a:t>hlediska celkového počtu přenocování bylo pořadí obrácené.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1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Domácí a příjezdový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 roce 2016 se počet přenocování přiblížil 50 mil. nocí. V relativním vyjádření se počet hostů meziročně zvýšil o 6,9 % a počet přenocování o 5,5 </a:t>
            </a:r>
            <a:r>
              <a:rPr lang="cs-CZ" sz="2000" dirty="0" smtClean="0"/>
              <a:t>%.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Návštěvnost ubytovacích zařízení </a:t>
            </a:r>
            <a:r>
              <a:rPr lang="cs-CZ" sz="2000" dirty="0"/>
              <a:t>se postupně zvyšuje již několik let.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Při </a:t>
            </a:r>
            <a:r>
              <a:rPr lang="cs-CZ" sz="2000" dirty="0"/>
              <a:t>porovnání například s rokem 2012 se loňské počty příjezdů zvýšily o více než 3 mil. návštěv, tj. o jednu pětinu.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Podíl </a:t>
            </a:r>
            <a:r>
              <a:rPr lang="cs-CZ" sz="2000" dirty="0"/>
              <a:t>cizinců na příjezdech je stabilní, pohybuje se mezi 50 a 52 %. Počet návštěv nerezidentů se zvýšil o 7,1 % a tempo růstu příjezdů domácí klientely vzrostlo o 6,8 </a:t>
            </a:r>
            <a:r>
              <a:rPr lang="cs-CZ" sz="2000" dirty="0" smtClean="0"/>
              <a:t>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Rovněž počet přenocování (49,7 mil.) zaznamenal meziroční nárůst (+5,5 %). Meziroční dynamika byla vyšší u rezidentů (+6,8 %), kteří si absolutně připsali i více přenocování (25,4 mil.), zatímco zahraniční hosté pobyli 24,3 mil. nocí (+4,2 </a:t>
            </a:r>
            <a:r>
              <a:rPr lang="cs-CZ" sz="2000" dirty="0" smtClean="0"/>
              <a:t>%).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23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Domácí a příjezdový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Průměrná doba pobytu jednoho hosta (2,7 nocí) zůstala na stejné úrovni jako v roce 2015. Dlouhodobě se však potvrzuje trend postupného zkracování pobytů.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 </a:t>
            </a:r>
            <a:r>
              <a:rPr lang="cs-CZ" sz="2000" dirty="0"/>
              <a:t>roce 2000 se host ubytoval v průměru na 4,1 nocí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 regionálním členění vykázala ubytovací zařízení růst ve všech krajích.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Nejvíce </a:t>
            </a:r>
            <a:r>
              <a:rPr lang="cs-CZ" sz="2000" dirty="0"/>
              <a:t>se dařilo provozovatelům na </a:t>
            </a:r>
            <a:r>
              <a:rPr lang="cs-CZ" sz="2000" b="1" dirty="0"/>
              <a:t>Karlovarsku</a:t>
            </a:r>
            <a:r>
              <a:rPr lang="cs-CZ" sz="2000" dirty="0"/>
              <a:t>, kde se meziročně počet příjezdů zvýšil o 11,5 %.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 </a:t>
            </a:r>
            <a:r>
              <a:rPr lang="cs-CZ" sz="2000" dirty="0"/>
              <a:t>tomto kraji přivítali o 14,4 % více domácích návštěv a také se tam zvýšila návštěvnost ze zahraničí o 9,8 %.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Naopak </a:t>
            </a:r>
            <a:r>
              <a:rPr lang="cs-CZ" sz="2000" dirty="0"/>
              <a:t>nejmenší meziroční nárůst počtu hostů celkem zaznamenal Plzeňský kraj, pouze 1,5 %. Návštěvnost nerezidentů se zvýšila ve všech krajích, domácích hostů ubylo pouze na Plzeňsku a severu Moravy.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075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Postavení </a:t>
            </a:r>
            <a:r>
              <a:rPr lang="pt-B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ČR v </a:t>
            </a:r>
            <a:r>
              <a:rPr lang="pt-B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mezinárodním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</a:t>
            </a: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Patrik Kajzar, Ph.D.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cestovní ruch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</a:t>
            </a:r>
            <a:r>
              <a:rPr lang="pl-PL" dirty="0" smtClean="0">
                <a:solidFill>
                  <a:schemeClr val="bg1"/>
                </a:solidFill>
              </a:rPr>
              <a:t>přednáška </a:t>
            </a:r>
            <a:r>
              <a:rPr lang="pl-PL" dirty="0">
                <a:solidFill>
                  <a:schemeClr val="bg1"/>
                </a:solidFill>
              </a:rPr>
              <a:t>byla vytvořena pro projekt„</a:t>
            </a:r>
            <a:r>
              <a:rPr lang="cs-CZ" dirty="0" smtClean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5" y="1755007"/>
            <a:ext cx="4690238" cy="20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Domácí a příjezdový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Z regionálního pohledu není překvapující dominance </a:t>
            </a:r>
            <a:r>
              <a:rPr lang="cs-CZ" sz="2400" b="1" dirty="0"/>
              <a:t>Prahy</a:t>
            </a:r>
            <a:r>
              <a:rPr lang="cs-CZ" sz="2400" dirty="0"/>
              <a:t> (38,8 % všech ubytovaných hostů).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Jedná </a:t>
            </a:r>
            <a:r>
              <a:rPr lang="cs-CZ" sz="2400" dirty="0"/>
              <a:t>se o klíčovou destinaci zejména v případě nerezidentů.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Téměř </a:t>
            </a:r>
            <a:r>
              <a:rPr lang="cs-CZ" sz="2400" dirty="0"/>
              <a:t>dvě třetiny zahraničních hostů (65,6 %) se ubytovaly </a:t>
            </a:r>
            <a:r>
              <a:rPr lang="cs-CZ" sz="2400" b="1" dirty="0"/>
              <a:t>v pražských zařízeních. </a:t>
            </a:r>
            <a:endParaRPr lang="cs-CZ" sz="24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Podíl </a:t>
            </a:r>
            <a:r>
              <a:rPr lang="cs-CZ" sz="2400" dirty="0"/>
              <a:t>hlavního města na příjezdech rezidentů nebyl tak dominantní a činil 11,2 </a:t>
            </a:r>
            <a:r>
              <a:rPr lang="cs-CZ" sz="2400" dirty="0" smtClean="0"/>
              <a:t>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Domácí </a:t>
            </a:r>
            <a:r>
              <a:rPr lang="cs-CZ" sz="2400" dirty="0"/>
              <a:t>hosté více preferovali </a:t>
            </a:r>
            <a:r>
              <a:rPr lang="cs-CZ" sz="2400" b="1" dirty="0"/>
              <a:t>jižní Moravu </a:t>
            </a:r>
            <a:r>
              <a:rPr lang="cs-CZ" sz="2400" dirty="0"/>
              <a:t>(12,1% podíl na příjezdech), </a:t>
            </a:r>
            <a:r>
              <a:rPr lang="cs-CZ" sz="2400" b="1" dirty="0"/>
              <a:t>poté následovala Praha </a:t>
            </a:r>
            <a:r>
              <a:rPr lang="cs-CZ" sz="2400" dirty="0"/>
              <a:t>a na třetím místě se umístily </a:t>
            </a:r>
            <a:r>
              <a:rPr lang="cs-CZ" sz="2400" b="1" dirty="0"/>
              <a:t>jižní Čechy </a:t>
            </a:r>
            <a:r>
              <a:rPr lang="cs-CZ" sz="2400" dirty="0"/>
              <a:t>s podílem 10,8 %.</a:t>
            </a:r>
          </a:p>
        </p:txBody>
      </p:sp>
    </p:spTree>
    <p:extLst>
      <p:ext uri="{BB962C8B-B14F-4D97-AF65-F5344CB8AC3E}">
        <p14:creationId xmlns:p14="http://schemas.microsoft.com/office/powerpoint/2010/main" val="30262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63847"/>
            <a:ext cx="8316416" cy="507703"/>
          </a:xfrm>
        </p:spPr>
        <p:txBody>
          <a:bodyPr/>
          <a:lstStyle/>
          <a:p>
            <a:r>
              <a:rPr lang="cs-CZ" sz="2300" dirty="0"/>
              <a:t>Využití pokojů v hotelech a penzionech v krajích ČR v roce 2016</a:t>
            </a:r>
            <a:br>
              <a:rPr lang="cs-CZ" sz="2300" dirty="0"/>
            </a:br>
            <a:endParaRPr lang="cs-CZ" sz="2300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Obr. 4: Využití </a:t>
            </a:r>
            <a:r>
              <a:rPr lang="cs-CZ" dirty="0"/>
              <a:t>pokojů v hotelech a penzionech v krajích ČR v roce 2016, přírůstek počtu hostů a přírůstek počtu přenocování (v %)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72080"/>
            <a:ext cx="5469061" cy="29879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4659981"/>
            <a:ext cx="2372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MIKULA, R., </a:t>
            </a:r>
            <a:r>
              <a:rPr lang="cs-CZ" sz="1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0126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97" y="987574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 roce 2016 zavítalo do Česka 31,1 mil. zahraničních návštěvníků. Většina z nich (16,2 mil.) přijela na den. Turisté se na celkovém počtu podíleli 39 % a 8 % </a:t>
            </a:r>
            <a:r>
              <a:rPr lang="cs-CZ" sz="2000" dirty="0" smtClean="0"/>
              <a:t>připadlo na </a:t>
            </a:r>
            <a:r>
              <a:rPr lang="cs-CZ" sz="2000" dirty="0"/>
              <a:t>tranzitující návštěvníky.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Klíčovou </a:t>
            </a:r>
            <a:r>
              <a:rPr lang="cs-CZ" sz="2000" dirty="0"/>
              <a:t>zdrojovou zemí incomingu je pro příjezdový cestovní ruch </a:t>
            </a:r>
            <a:r>
              <a:rPr lang="cs-CZ" sz="2000" b="1" dirty="0"/>
              <a:t>Německo </a:t>
            </a:r>
            <a:r>
              <a:rPr lang="cs-CZ" sz="2000" dirty="0"/>
              <a:t>(1,9 mil. hostů, což bylo o 6,5 % více než v roce 2015).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Druhou </a:t>
            </a:r>
            <a:r>
              <a:rPr lang="cs-CZ" sz="2000" dirty="0"/>
              <a:t>nejpočetnější skupinu v ubytovacích zařízeních tvořili hosté </a:t>
            </a:r>
            <a:r>
              <a:rPr lang="cs-CZ" sz="2000" b="1" dirty="0"/>
              <a:t>ze Slovenska </a:t>
            </a:r>
            <a:r>
              <a:rPr lang="cs-CZ" sz="2000" dirty="0"/>
              <a:t>(642 tis., +7,3 %).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Na </a:t>
            </a:r>
            <a:r>
              <a:rPr lang="cs-CZ" sz="2000" dirty="0"/>
              <a:t>třetím místě se umístili </a:t>
            </a:r>
            <a:r>
              <a:rPr lang="cs-CZ" sz="2000" b="1" dirty="0"/>
              <a:t>turisté z Polska </a:t>
            </a:r>
            <a:r>
              <a:rPr lang="cs-CZ" sz="2000" dirty="0"/>
              <a:t>(541 tis., +12,9 %).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Dalšími </a:t>
            </a:r>
            <a:r>
              <a:rPr lang="cs-CZ" sz="2000" dirty="0"/>
              <a:t>zdrojovými zeměmi pro příjezdy nerezidentů </a:t>
            </a:r>
            <a:r>
              <a:rPr lang="cs-CZ" sz="2000" b="1" dirty="0"/>
              <a:t>byly Spojené státy americké, Spojené království, Rusko či Itálie.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 roce 2016 rovněž </a:t>
            </a:r>
            <a:r>
              <a:rPr lang="cs-CZ" sz="2000" dirty="0"/>
              <a:t>pokračoval zvýšený zájem turistů </a:t>
            </a:r>
            <a:r>
              <a:rPr lang="cs-CZ" sz="2000" b="1" dirty="0"/>
              <a:t>z Asie. 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03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97" y="987574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Z </a:t>
            </a:r>
            <a:r>
              <a:rPr lang="cs-CZ" sz="2000" dirty="0"/>
              <a:t>deseti nejvýznamnějších zdrojových zemí se nejvíce dařilo příjezdům </a:t>
            </a:r>
            <a:r>
              <a:rPr lang="cs-CZ" sz="2000" b="1" dirty="0"/>
              <a:t>z Číny </a:t>
            </a:r>
            <a:r>
              <a:rPr lang="cs-CZ" sz="2000" dirty="0"/>
              <a:t>s meziročním zvýšením o 23,3 %.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Také </a:t>
            </a:r>
            <a:r>
              <a:rPr lang="cs-CZ" sz="2000" dirty="0"/>
              <a:t>hosté z </a:t>
            </a:r>
            <a:r>
              <a:rPr lang="cs-CZ" sz="2000" b="1" dirty="0"/>
              <a:t>Korejské republiky </a:t>
            </a:r>
            <a:r>
              <a:rPr lang="cs-CZ" sz="2000" dirty="0"/>
              <a:t>navýšili své návštěvy v Česku meziročně o 22,7 </a:t>
            </a:r>
            <a:r>
              <a:rPr lang="cs-CZ" sz="2000" dirty="0" smtClean="0"/>
              <a:t>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Jednodenní návštěvník v souvislosti se svou cestou do Česka utratil v roce 2016 v průměru 1 507 Kč, z toho většinu (1 387 Kč) během cesty.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Největší </a:t>
            </a:r>
            <a:r>
              <a:rPr lang="cs-CZ" sz="2000" dirty="0"/>
              <a:t>částku pak vynaložil za nákup zboží (67 %) a následně za pohonné hmoty (18 %). Oproti roku 2015 jeho průměrné výdaje poklesly o necelá 3 %.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Turista (návštěvník s přenocováním) při cestě do ČR v loňském roce zaplatil za služby a zboží průměrně 2 779 Kč a větší polovinu (1 432 Kč) utratil před cestou. Jeho průměrné výdaje pak celkově v porovnání s rokem 2015 vzrostly o 0,4 %.</a:t>
            </a:r>
          </a:p>
        </p:txBody>
      </p:sp>
    </p:spTree>
    <p:extLst>
      <p:ext uri="{BB962C8B-B14F-4D97-AF65-F5344CB8AC3E}">
        <p14:creationId xmlns:p14="http://schemas.microsoft.com/office/powerpoint/2010/main" val="16968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97" y="987574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Hlavními důvody návštěv jednodenních návštěvníků byly: </a:t>
            </a:r>
            <a:r>
              <a:rPr lang="cs-CZ" sz="2400" dirty="0" smtClean="0"/>
              <a:t>ve </a:t>
            </a:r>
            <a:r>
              <a:rPr lang="cs-CZ" sz="2400" dirty="0"/>
              <a:t>čtyřech z pěti případů nákupy, dále pak dovolená (13 %), obchodní cesta (4 %) a návštěva příbuzných a známých (3 %).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Většina </a:t>
            </a:r>
            <a:r>
              <a:rPr lang="cs-CZ" sz="2400" dirty="0"/>
              <a:t>osob k nám jezdí opakovaně a přes 60 % návštěvníků dokonce minimálně jednou měsíčně.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Nejnavštěvovanějšími </a:t>
            </a:r>
            <a:r>
              <a:rPr lang="cs-CZ" sz="2400" dirty="0"/>
              <a:t>kraji jsou především ty příhraniční: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 smtClean="0"/>
              <a:t>Ústecký </a:t>
            </a:r>
            <a:r>
              <a:rPr lang="cs-CZ" sz="2400" dirty="0"/>
              <a:t>(19 %),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 smtClean="0"/>
              <a:t>Karlovarský </a:t>
            </a:r>
            <a:r>
              <a:rPr lang="cs-CZ" sz="2400" dirty="0"/>
              <a:t>(18 %),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 smtClean="0"/>
              <a:t>Plzeňský </a:t>
            </a:r>
            <a:r>
              <a:rPr lang="cs-CZ" sz="2400" dirty="0"/>
              <a:t>(17 %) a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 smtClean="0"/>
              <a:t>Jihomoravský </a:t>
            </a:r>
            <a:r>
              <a:rPr lang="cs-CZ" sz="2400" dirty="0"/>
              <a:t>(16 %).</a:t>
            </a:r>
          </a:p>
        </p:txBody>
      </p:sp>
    </p:spTree>
    <p:extLst>
      <p:ext uri="{BB962C8B-B14F-4D97-AF65-F5344CB8AC3E}">
        <p14:creationId xmlns:p14="http://schemas.microsoft.com/office/powerpoint/2010/main" val="4189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23" y="1491630"/>
            <a:ext cx="7620000" cy="295232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96427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5: </a:t>
            </a:r>
            <a:r>
              <a:rPr lang="cs-CZ" dirty="0"/>
              <a:t>Odhad počtu zahraničních návštěvníků v ČR (v tis.)</a:t>
            </a:r>
          </a:p>
        </p:txBody>
      </p:sp>
      <p:sp>
        <p:nvSpPr>
          <p:cNvPr id="5" name="Obdélník 4"/>
          <p:cNvSpPr/>
          <p:nvPr/>
        </p:nvSpPr>
        <p:spPr>
          <a:xfrm>
            <a:off x="560937" y="4659982"/>
            <a:ext cx="277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VANČURA, P., </a:t>
            </a:r>
            <a:r>
              <a:rPr lang="cs-CZ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5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1059582"/>
            <a:ext cx="4172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/>
              <a:t>Zajímavým vývojem prošla v posledních letech poptávka ruské klientely.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Od </a:t>
            </a:r>
            <a:r>
              <a:rPr lang="cs-CZ" dirty="0"/>
              <a:t>března 2014 docházelo </a:t>
            </a:r>
            <a:r>
              <a:rPr lang="cs-CZ" b="1" dirty="0"/>
              <a:t>stále k poklesu návštěvnosti Rusů</a:t>
            </a:r>
            <a:r>
              <a:rPr lang="cs-CZ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dirty="0"/>
              <a:t>V posledním čtvrtletí </a:t>
            </a:r>
            <a:r>
              <a:rPr lang="cs-CZ" dirty="0" smtClean="0"/>
              <a:t>roku 2016 se </a:t>
            </a:r>
            <a:r>
              <a:rPr lang="cs-CZ" dirty="0"/>
              <a:t>však počty ubytovaných </a:t>
            </a:r>
            <a:r>
              <a:rPr lang="cs-CZ" b="1" dirty="0"/>
              <a:t>zvýšily o 23,1 % </a:t>
            </a:r>
            <a:r>
              <a:rPr lang="cs-CZ" dirty="0"/>
              <a:t>a počet přenocování vzrostl o 20,0 %. </a:t>
            </a: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Nicméně </a:t>
            </a:r>
            <a:r>
              <a:rPr lang="cs-CZ" dirty="0"/>
              <a:t>za celý rok 2016 je </a:t>
            </a:r>
            <a:r>
              <a:rPr lang="cs-CZ" b="1" dirty="0"/>
              <a:t>bilance záporná. </a:t>
            </a:r>
            <a:r>
              <a:rPr lang="cs-CZ" dirty="0"/>
              <a:t>Hostů z Ruska v porovnání s rokem 2015 ubylo o 27 tis. (–6,3 %) a počet nocí poklesl o 226 tis. (–10,6 </a:t>
            </a:r>
            <a:r>
              <a:rPr lang="cs-CZ" dirty="0" smtClean="0"/>
              <a:t>%).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538" r="1"/>
          <a:stretch/>
        </p:blipFill>
        <p:spPr>
          <a:xfrm>
            <a:off x="4280022" y="1264176"/>
            <a:ext cx="4792478" cy="338437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99992" y="978282"/>
            <a:ext cx="43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6:Počet </a:t>
            </a:r>
            <a:r>
              <a:rPr lang="cs-CZ" dirty="0"/>
              <a:t>hostů z top 10 zemí v roce 2016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03496" y="4647007"/>
            <a:ext cx="2372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MIKULA, R., </a:t>
            </a:r>
            <a:r>
              <a:rPr lang="cs-CZ" sz="1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6051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říjezdový cestovní ruch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9622"/>
            <a:ext cx="5970240" cy="325906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3174" y="910920"/>
            <a:ext cx="7849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7: Struktura </a:t>
            </a:r>
            <a:r>
              <a:rPr lang="cs-CZ" dirty="0"/>
              <a:t>průměrných výdajů zahraničního turisty v ČR v roce 2016 (v %)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4012" y="4674270"/>
            <a:ext cx="277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VANČURA, P., 2017</a:t>
            </a:r>
          </a:p>
        </p:txBody>
      </p:sp>
    </p:spTree>
    <p:extLst>
      <p:ext uri="{BB962C8B-B14F-4D97-AF65-F5344CB8AC3E}">
        <p14:creationId xmlns:p14="http://schemas.microsoft.com/office/powerpoint/2010/main" val="20828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Návštěvnost lázeňských UZ v ČR v roce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Tradiční odvětví </a:t>
            </a:r>
            <a:r>
              <a:rPr lang="cs-CZ" sz="1900" b="1" dirty="0"/>
              <a:t>turistického ruchu, lázeňství</a:t>
            </a:r>
            <a:r>
              <a:rPr lang="cs-CZ" sz="1900" dirty="0"/>
              <a:t>, zažívá v poslední době zvýšený zájem ze strany pacientů i ubytovaných hostů. </a:t>
            </a:r>
            <a:endParaRPr lang="cs-CZ" sz="19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V </a:t>
            </a:r>
            <a:r>
              <a:rPr lang="cs-CZ" sz="1900" dirty="0"/>
              <a:t>loňském roce navštívilo lázeňská ubytovací zařízení celkem 780 tis., což bylo o 6,5 % více než v roce 2015. </a:t>
            </a:r>
            <a:endParaRPr lang="cs-CZ" sz="19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Většinu </a:t>
            </a:r>
            <a:r>
              <a:rPr lang="cs-CZ" sz="1900" dirty="0"/>
              <a:t>hostů tvořili rezidenti (439 tis.), jejich počet vzrostl o 5,9 % (zahraničních o 7,3 %). Také počty přenocování v lázních (více než 7 mil. nocí celkem) se meziročně zvýšily (o 5,9 </a:t>
            </a:r>
            <a:r>
              <a:rPr lang="cs-CZ" sz="1900" dirty="0" smtClean="0"/>
              <a:t>%).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Zatímco </a:t>
            </a:r>
            <a:r>
              <a:rPr lang="cs-CZ" sz="1900" dirty="0"/>
              <a:t>rezidenti strávili v lázeňských domech o 8,9 % nocí více, nerezidenti navýšili počty přenocování o pouhých 1,1 %. Délka pobytu v lázních je s ohledem na léčebný režim delší než v ostatních ubytovacích zařízeních. Loni to v průměru bylo 9,0 nocí. Na rozdíl od zahraničních hostů domácí využívali služeb lázní déle (10,2 nocí, resp. 7,5 nocí pro nerezidenty</a:t>
            </a:r>
            <a:r>
              <a:rPr lang="cs-CZ" sz="1900" dirty="0" smtClean="0"/>
              <a:t>).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7773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TOP 20 nejnavštěvovanějších měst v roce </a:t>
            </a:r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Celkem 132 měst sledovala v </a:t>
            </a:r>
            <a:r>
              <a:rPr lang="cs-CZ" sz="2000" dirty="0" smtClean="0"/>
              <a:t>roce 2016 společnost </a:t>
            </a:r>
            <a:r>
              <a:rPr lang="cs-CZ" sz="2000" dirty="0" err="1"/>
              <a:t>MasterCard</a:t>
            </a:r>
            <a:r>
              <a:rPr lang="cs-CZ" sz="2000" dirty="0"/>
              <a:t> z hlediska počtu plateb za ubytování a na základě těchto údajů pak vytvořila tzv. </a:t>
            </a:r>
            <a:r>
              <a:rPr lang="cs-CZ" sz="2000" b="1" dirty="0"/>
              <a:t>index </a:t>
            </a:r>
            <a:r>
              <a:rPr lang="cs-CZ" sz="2000" b="1" dirty="0" err="1"/>
              <a:t>Global</a:t>
            </a:r>
            <a:r>
              <a:rPr lang="cs-CZ" sz="2000" b="1" dirty="0"/>
              <a:t> </a:t>
            </a:r>
            <a:r>
              <a:rPr lang="cs-CZ" sz="2000" b="1" dirty="0" err="1"/>
              <a:t>Destination</a:t>
            </a:r>
            <a:r>
              <a:rPr lang="cs-CZ" sz="2000" b="1" dirty="0"/>
              <a:t> </a:t>
            </a:r>
            <a:r>
              <a:rPr lang="cs-CZ" sz="2000" b="1" dirty="0" err="1"/>
              <a:t>Cities</a:t>
            </a:r>
            <a:r>
              <a:rPr lang="cs-CZ" sz="2000" b="1" dirty="0"/>
              <a:t> </a:t>
            </a:r>
            <a:r>
              <a:rPr lang="cs-CZ" sz="2000" b="1" dirty="0" smtClean="0"/>
              <a:t>Index.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Bangkok </a:t>
            </a:r>
            <a:r>
              <a:rPr lang="cs-CZ" sz="2000" dirty="0"/>
              <a:t>poprvé srazil </a:t>
            </a:r>
            <a:r>
              <a:rPr lang="cs-CZ" sz="2000" b="1" dirty="0"/>
              <a:t>Londýn</a:t>
            </a:r>
            <a:r>
              <a:rPr lang="cs-CZ" sz="2000" dirty="0"/>
              <a:t> až na druhou pozici. Ačkoliv možná někdo čekal propad, </a:t>
            </a:r>
            <a:r>
              <a:rPr lang="cs-CZ" sz="2000" dirty="0" smtClean="0"/>
              <a:t>Paříž se umístila na 3, Dubaj na 4. místě, se </a:t>
            </a:r>
            <a:r>
              <a:rPr lang="cs-CZ" sz="2000" dirty="0"/>
              <a:t>drží na stejných příčkách jako v roce 2015.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Asi </a:t>
            </a:r>
            <a:r>
              <a:rPr lang="cs-CZ" sz="2000" dirty="0"/>
              <a:t>nikoho nepřekvapí, že o tři příčky dolů klesl proti roku 2015 </a:t>
            </a:r>
            <a:r>
              <a:rPr lang="cs-CZ" sz="2000" b="1" dirty="0"/>
              <a:t>Istanbul. </a:t>
            </a:r>
            <a:r>
              <a:rPr lang="cs-CZ" sz="2000" dirty="0"/>
              <a:t>Tentokrát také z první dvacítky vypadlo Los </a:t>
            </a:r>
            <a:r>
              <a:rPr lang="cs-CZ" sz="2000" dirty="0" smtClean="0"/>
              <a:t>Angeles</a:t>
            </a:r>
            <a:r>
              <a:rPr lang="cs-CZ" sz="2000" dirty="0"/>
              <a:t>, místo něj zde najdete Ó</a:t>
            </a:r>
            <a:r>
              <a:rPr lang="cs-CZ" sz="2000" dirty="0" smtClean="0"/>
              <a:t>saku.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Praha si oproti roku 2015 o jednu příčku pohoršila, ale těsně zůstává ve </a:t>
            </a:r>
            <a:r>
              <a:rPr lang="cs-CZ" sz="2000" b="1" dirty="0"/>
              <a:t>20 ze 132 </a:t>
            </a:r>
            <a:r>
              <a:rPr lang="cs-CZ" sz="2000" b="1" dirty="0" smtClean="0"/>
              <a:t>měst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Prvenství Bangkoku zajistilo téměř 21,5 milionu návštěvníků, Londýn zaznamenal 19,9 milionů turistů z ciziny, Paříž pak 18 milionů. </a:t>
            </a:r>
          </a:p>
        </p:txBody>
      </p:sp>
    </p:spTree>
    <p:extLst>
      <p:ext uri="{BB962C8B-B14F-4D97-AF65-F5344CB8AC3E}">
        <p14:creationId xmlns:p14="http://schemas.microsoft.com/office/powerpoint/2010/main" val="674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dle místa realizace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3289" y="987574"/>
            <a:ext cx="90364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a) domácí cestovní ruch </a:t>
            </a:r>
            <a:r>
              <a:rPr lang="cs-CZ" dirty="0"/>
              <a:t>= aktivity spojené s účastí občanů dané země na cestovním ruchu v rámci jejího území,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b)</a:t>
            </a:r>
            <a:r>
              <a:rPr lang="cs-CZ" dirty="0"/>
              <a:t> </a:t>
            </a:r>
            <a:r>
              <a:rPr lang="cs-CZ" b="1" dirty="0" smtClean="0"/>
              <a:t>Mezinárodní </a:t>
            </a:r>
            <a:r>
              <a:rPr lang="cs-CZ" b="1" dirty="0"/>
              <a:t>cestovní ruch </a:t>
            </a:r>
            <a:r>
              <a:rPr lang="cs-CZ" dirty="0"/>
              <a:t>= souhrn aktivit spojených s příjezdem občanů ze zahraničí do dané země = </a:t>
            </a:r>
            <a:r>
              <a:rPr lang="cs-CZ" b="1" dirty="0"/>
              <a:t>příjezdový cestovní ruch </a:t>
            </a:r>
            <a:r>
              <a:rPr lang="cs-CZ" dirty="0"/>
              <a:t>(incoming),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dirty="0" smtClean="0"/>
              <a:t>souhrn </a:t>
            </a:r>
            <a:r>
              <a:rPr lang="cs-CZ" dirty="0"/>
              <a:t>aktivit spojených s občany ze zahraničí danou zemí projíždějících = </a:t>
            </a:r>
            <a:r>
              <a:rPr lang="cs-CZ" b="1" dirty="0"/>
              <a:t>tranzitní cestovní ruch,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dirty="0" smtClean="0"/>
              <a:t>souhrn </a:t>
            </a:r>
            <a:r>
              <a:rPr lang="cs-CZ" dirty="0"/>
              <a:t>aktivit spojených s výjezdem občanů dané země do zahraničí = </a:t>
            </a:r>
            <a:r>
              <a:rPr lang="cs-CZ" b="1" dirty="0"/>
              <a:t>výjezdový cestovní </a:t>
            </a:r>
            <a:r>
              <a:rPr lang="cs-CZ" b="1" dirty="0" smtClean="0"/>
              <a:t>ruch </a:t>
            </a:r>
            <a:r>
              <a:rPr lang="cs-CZ" dirty="0" smtClean="0"/>
              <a:t>(</a:t>
            </a:r>
            <a:r>
              <a:rPr lang="cs-CZ" dirty="0" err="1" smtClean="0"/>
              <a:t>outgoing</a:t>
            </a:r>
            <a:r>
              <a:rPr lang="cs-CZ" dirty="0" smtClean="0"/>
              <a:t>),</a:t>
            </a:r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c) vnitrostátní cestovní ruch </a:t>
            </a:r>
            <a:r>
              <a:rPr lang="cs-CZ" dirty="0"/>
              <a:t>= aktivity spojené s domácím a příjezdovým cestovním ruchem,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d) národní cestovní ruch </a:t>
            </a:r>
            <a:r>
              <a:rPr lang="cs-CZ" dirty="0"/>
              <a:t>= aktivity spojené s domácím a výjezdovým cestovním ruchem,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e) světový cestovní </a:t>
            </a:r>
            <a:r>
              <a:rPr lang="cs-CZ" b="1" dirty="0" smtClean="0"/>
              <a:t>ruch </a:t>
            </a:r>
            <a:r>
              <a:rPr lang="cs-CZ" dirty="0" smtClean="0"/>
              <a:t>= </a:t>
            </a:r>
            <a:r>
              <a:rPr lang="cs-CZ" dirty="0"/>
              <a:t>veškerý cestovní ruch spojený s překročením hranic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Ministerstvo pro místní rozvoj </a:t>
            </a:r>
            <a:r>
              <a:rPr lang="cs-CZ" dirty="0"/>
              <a:t>České republiky (MMR) bylo zřízeno mimo jiné pro státní správu cestovního ruchu. Je pověřeno jeho řízením dle kompetenčního zákona č. 2/1969 Sb., v platném znění, a má za cestovní ruch odpovědnost. Díky mezioborovému charakteru cestovního ruchu spolupracuje  MMR při své činnosti s dalšími ministerstvy a orgány státní správy a jeho snahou je hájit při těchto kontaktech zájmy cestovního ruchu. Pro koordinaci jejich činností byla zřízena Meziresortní koordinační komise pro cestovní ruch. Ta se zabývá problematikou cestovního ruchu průřezově. 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dirty="0" smtClean="0"/>
              <a:t>Ministerstvo </a:t>
            </a:r>
            <a:r>
              <a:rPr lang="cs-CZ" dirty="0"/>
              <a:t>je metodickým a koordinačním orgánem pro všechny subjekty působící v oblasti cestovního ruchu. Nezbytným nástrojem pro činnost ministerstva v oblasti cestovního ruchu je Koncepce státní politiky cestovního ruchu v ČR na období 2014-2020, která představuje střednědobý strategický dokument a vychází především z rozvojových možností cestovního ruchu 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33214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Důležitým cílem ministerstva je využít legislativní nástroje při vytváření podmínek pro rozvoj cestovního ruchu v České republice, a pomocí jasných pravidel dosáhnout lepší ochrany spotřebitele a stanovit pravidla pro provoz cestovních kanceláří a agentur</a:t>
            </a:r>
            <a:r>
              <a:rPr lang="cs-CZ" sz="2000" dirty="0" smtClean="0"/>
              <a:t>.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Ministerstvo se významným způsobem zapojuje do aktivit  mezinárodních organizacích v oblasti cestovního ruchu a svoji činnost  prezentuje na odborných konferencích a veletrzích cestovního ruchu. Prostřednictvím České centrály cestovního ruchu - </a:t>
            </a:r>
            <a:r>
              <a:rPr lang="cs-CZ" sz="2000" dirty="0" err="1"/>
              <a:t>CzechTourism</a:t>
            </a:r>
            <a:r>
              <a:rPr lang="cs-CZ" sz="2000" dirty="0"/>
              <a:t>     - je Česká republika prezentována v zahraničí i na domácím trhu jako zajímavá turistická destinace</a:t>
            </a:r>
            <a:r>
              <a:rPr lang="cs-CZ" sz="2000" dirty="0" smtClean="0"/>
              <a:t>.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Ministerstvo realizuje řadu projektů financovaných ze strukturálních fondů EU, které přispějí k rozvoji cestovního ruchu v České republice.</a:t>
            </a:r>
          </a:p>
          <a:p>
            <a:pPr algn="just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7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Česká </a:t>
            </a:r>
            <a:r>
              <a:rPr lang="cs-CZ" sz="2000" b="1" dirty="0"/>
              <a:t>centrála cestovního ruchu </a:t>
            </a:r>
            <a:r>
              <a:rPr lang="cs-CZ" sz="2000" dirty="0"/>
              <a:t>byla zřízena jako příspěvková organizace Ministerstva pro místní rozvoj v roce 1993.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Založena byla za účelem propagace České republiky jako destinace cestovního ruchu na zahraničním i domácím trhu 1. srpna 2003. Oficiální název národní informační kanceláře zní Česká centrála cestovního ruchu – </a:t>
            </a:r>
            <a:r>
              <a:rPr lang="cs-CZ" sz="2000" dirty="0" err="1"/>
              <a:t>CzechTourism</a:t>
            </a:r>
            <a:r>
              <a:rPr lang="cs-CZ" sz="2000" dirty="0"/>
              <a:t> (dále </a:t>
            </a:r>
            <a:r>
              <a:rPr lang="cs-CZ" sz="2000" dirty="0" err="1"/>
              <a:t>CzechTourism</a:t>
            </a:r>
            <a:r>
              <a:rPr lang="cs-CZ" sz="2000" dirty="0"/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err="1"/>
              <a:t>CzechTourism</a:t>
            </a:r>
            <a:r>
              <a:rPr lang="cs-CZ" sz="2000" dirty="0"/>
              <a:t> podporuje příjezdový a domácí cestovní ruch nejen obecně, ale propaguje i konkrétní oblasti cestovního ruchu, jako jsou lázeňství, kongresový a incentivní cestovní ruch nebo golf. Velký důraz je kladen na propagaci v regionech s cílem zvýšení jejich návštěvnosti. K propagaci České republiky v zahraničí bylo zřízeno více než dvě desítky zahraničních zastoupení </a:t>
            </a:r>
            <a:r>
              <a:rPr lang="cs-CZ" sz="2000" dirty="0" err="1"/>
              <a:t>CzechTourism</a:t>
            </a:r>
            <a:r>
              <a:rPr lang="cs-CZ" sz="2000" dirty="0"/>
              <a:t> po celém světě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42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Centrum pro regionální rozvoj České republiky (CRR ČR)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dirty="0"/>
              <a:t>CRR ČR je státní příspěvková organizace, která byla založena roku 1997 Ministerstvem pro místní rozvoj. Jejím cílem je aktivní podpora regionální politiky vlády České republiky a úspěšná realizace projektů schválených ke spolufinancování z prostředků Evropské unie tak, aby bylo zajištěno maximální využití prostředků poskytnutých České republice z fondů Evropské unie.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dirty="0"/>
              <a:t>CRR ČR je zprostředkujícím subjektem těch programů Evropské unie, které jsou v působnosti Ministerstva pro místní rozvoj.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dirty="0"/>
              <a:t>Na oblast cestovního ruchu mají vliv i další ministerstva. Ministerstvo průmyslu a obchodu (živnostenské podnikání, ochrana spotřebitele, investiční pobídky), Ministerstvo dopravy, Ministerstvo zdravotnictví (lázeňská péče), Ministerstvo zahraničních věcí (vízová a </a:t>
            </a:r>
            <a:r>
              <a:rPr lang="cs-CZ" dirty="0" smtClean="0"/>
              <a:t>konzulární politika</a:t>
            </a:r>
            <a:r>
              <a:rPr lang="cs-CZ" dirty="0"/>
              <a:t>), Ministerstvo kultury (památkový fond), Ministerstvo životního prostředí.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8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b="1" dirty="0"/>
              <a:t>SVAZ OBCHODU A CESTOVNÍHO RUCHU ČR (SOCR ČR)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Dvacet let existence a podpory podnikatelského úsilí v tržním prostředí a mezinárodních kontaktech dovedlo Svaz obchodu a cestovního ruchu ČR do pozice vrcholového reprezentanta českého obchodu a cestovního ruchu, respektovaného odbornou veřejností, státními  institucemi i odbornými evropskými organizacemi,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dirty="0"/>
              <a:t>    vrcholové, nezávislé, dobrovolné a </a:t>
            </a:r>
            <a:r>
              <a:rPr lang="cs-CZ" sz="1900" dirty="0" err="1"/>
              <a:t>lobistické</a:t>
            </a:r>
            <a:r>
              <a:rPr lang="cs-CZ" sz="1900" dirty="0"/>
              <a:t> sdružení,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dirty="0"/>
              <a:t>    reprezentanta svazů, asociací, velkých retailových a distribučních společností, spotřebních družstev, obchodních aliancí a </a:t>
            </a:r>
            <a:r>
              <a:rPr lang="cs-CZ" sz="1900" dirty="0" err="1"/>
              <a:t>franchisingových</a:t>
            </a:r>
            <a:r>
              <a:rPr lang="cs-CZ" sz="1900" dirty="0"/>
              <a:t> sítí, malých a středních firem obchodu, hotelů, pohostinství, cestovního ruchu a souvisejících služeb</a:t>
            </a:r>
            <a:r>
              <a:rPr lang="cs-CZ" sz="1900" dirty="0" smtClean="0"/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dirty="0"/>
              <a:t>územně strukturovanou organizaci, která prostřednictvím svých Regionálních kanceláří v krajích spolupracuje s územními samosprávami a podnikatelskými organizacemi na sociálním a hospodářském rozvoji krajů.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8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AHR </a:t>
            </a:r>
            <a:r>
              <a:rPr lang="cs-CZ" sz="2000" b="1" dirty="0"/>
              <a:t>ČR (Asociace hotelů a restaurací ČR)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Asociace hotelů a restaurací České republiky (AHR ČR) je profesní nezisková organizace, jejímž hlavním cílem je podpora podnikatelů v oboru hotelnictví a gastronomie. Členy asociace jsou majitelé a provozovatelé ubytovacích a gastronomických zařízení z celé republiky, pro které tato organizace zajišťuje pravidelný servis a poradenství.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AHR </a:t>
            </a:r>
            <a:r>
              <a:rPr lang="cs-CZ" sz="2000" dirty="0"/>
              <a:t>ČR  je členem evropské konfederace asociací hotelů a restaurací -  HOTREC a zastupuje zároveň zájmy svých členů i na evropské úrovni.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Krajské </a:t>
            </a:r>
            <a:r>
              <a:rPr lang="cs-CZ" sz="2000" dirty="0"/>
              <a:t>sekce AHR ČR spolupracují se samosprávou na propagaci a rozvoji cestovního ruchu v krajích a marketingové podpoře svých členů. AHR ČR pomáhá svým členům lépe se orientovat na trhu, být připraven na nová legislativní opatření a možnost ovlivňovat dění v oboru.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6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/>
              <a:t>AČCKA (Asociace českých cestovních kanceláří a agentur)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Asociace českých cestovních kanceláří a agentur (dále jen AČCKA) je české profesní sdružení subjektů cestovního ruchu, založené v roce 1991, které má v současné době 250 členů z řad subjektů cestovního ruchu</a:t>
            </a:r>
            <a:r>
              <a:rPr lang="cs-CZ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 smtClean="0"/>
              <a:t>Řádným </a:t>
            </a:r>
            <a:r>
              <a:rPr lang="cs-CZ" sz="2200" dirty="0"/>
              <a:t>členem se mohou stát cestovní kanceláře a agentury, zabývající se příjezdovým i výjezdovým cestovním ruchem. </a:t>
            </a:r>
            <a:endParaRPr lang="cs-CZ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 smtClean="0"/>
              <a:t>Přidruženými </a:t>
            </a:r>
            <a:r>
              <a:rPr lang="cs-CZ" sz="2200" dirty="0"/>
              <a:t>členy AČCKA se mohou stát zahraniční cestovní kanceláře, hotely, centrály cestovního ruchu, školy a komerční firmy nabízející služby cestovním kancelářím (např. pojišťovny).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9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/>
              <a:t>ACK ČR (Asociace cestovních kanceláří ČR)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Posláním ACK je zastupování a ochrana hospodářských zájmů členů, podpora jejich informovanosti, rozvíjení jejich činnosti a profesní prestiže. </a:t>
            </a:r>
            <a:endParaRPr lang="cs-CZ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 smtClean="0"/>
              <a:t>Asociace </a:t>
            </a:r>
            <a:r>
              <a:rPr lang="cs-CZ" sz="2200" dirty="0"/>
              <a:t>se angažuje při kultivování českého trhu cestovního ruchu, iniciuje tvorbu příslušné legislativy a hospodářských opatření ve vztahu k cestovnímu ruchu a je v tomto směru partnerem a připomínkovým místem pro orgány státní moci a správy. </a:t>
            </a:r>
            <a:endParaRPr lang="cs-CZ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 smtClean="0"/>
              <a:t>ACK </a:t>
            </a:r>
            <a:r>
              <a:rPr lang="cs-CZ" sz="2200" dirty="0"/>
              <a:t>podporuje dobré jméno a úroveň českého cestovního ruchu, zasazuje se proti nekalé konkurenci a poškozování pověsti cestovního ruchu v České republice.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6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</a:t>
            </a:r>
            <a:r>
              <a:rPr lang="cs-CZ"/>
              <a:t>v </a:t>
            </a:r>
            <a:r>
              <a:rPr lang="cs-CZ" smtClean="0"/>
              <a:t>ČR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/>
              <a:t>ECEAT </a:t>
            </a:r>
            <a:r>
              <a:rPr lang="cs-CZ" b="1" dirty="0" smtClean="0"/>
              <a:t>- </a:t>
            </a:r>
            <a:r>
              <a:rPr lang="en-US" b="1" dirty="0"/>
              <a:t>European Centre for Ecology and Tourism</a:t>
            </a:r>
            <a:endParaRPr lang="cs-CZ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Hlavním </a:t>
            </a:r>
            <a:r>
              <a:rPr lang="cs-CZ" sz="2000" dirty="0"/>
              <a:t>oborem je udržitelný (šetrný) cestovní ruch. Provozuje systém hodnocení "</a:t>
            </a:r>
            <a:r>
              <a:rPr lang="cs-CZ" sz="2000" dirty="0" err="1"/>
              <a:t>eko</a:t>
            </a:r>
            <a:r>
              <a:rPr lang="cs-CZ" sz="2000" dirty="0"/>
              <a:t>" kvality ubytovacích služeb (</a:t>
            </a:r>
            <a:r>
              <a:rPr lang="cs-CZ" sz="2000" dirty="0" err="1"/>
              <a:t>Eceat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label).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Zkušenosti </a:t>
            </a:r>
            <a:r>
              <a:rPr lang="cs-CZ" sz="2000" dirty="0"/>
              <a:t>svých expertů z práce v tuzemsku i v zahraničí předává ECEAT v podobě poradenských služeb. Vedle toho ECEAT rozvíjí nové produkty a projekty, jako je Centrum zelených vědomostí, vzdělávací programy či nové rozvojové projekty, jako jsou Stezky dědictví.  ECEAT je členem ECEAT International.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err="1"/>
              <a:t>Eceat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label, </a:t>
            </a:r>
            <a:r>
              <a:rPr lang="cs-CZ" sz="2000" dirty="0" err="1"/>
              <a:t>Eceat</a:t>
            </a:r>
            <a:r>
              <a:rPr lang="cs-CZ" sz="2000" dirty="0"/>
              <a:t> </a:t>
            </a:r>
            <a:r>
              <a:rPr lang="cs-CZ" sz="2000" dirty="0" err="1"/>
              <a:t>travel</a:t>
            </a:r>
            <a:r>
              <a:rPr lang="cs-CZ" sz="2000" dirty="0"/>
              <a:t> – </a:t>
            </a:r>
            <a:r>
              <a:rPr lang="cs-CZ" sz="2000" dirty="0" err="1"/>
              <a:t>meznárdoní</a:t>
            </a:r>
            <a:r>
              <a:rPr lang="cs-CZ" sz="2000" dirty="0"/>
              <a:t> marketingový systém pro podniky se značkou </a:t>
            </a:r>
            <a:r>
              <a:rPr lang="cs-CZ" sz="2000" dirty="0" err="1"/>
              <a:t>Eceat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label, přináší jim 500 000přenocování ročně, </a:t>
            </a:r>
            <a:r>
              <a:rPr lang="cs-CZ" sz="2000" dirty="0" err="1"/>
              <a:t>Eceat</a:t>
            </a:r>
            <a:r>
              <a:rPr lang="cs-CZ" sz="2000" dirty="0"/>
              <a:t> </a:t>
            </a:r>
            <a:r>
              <a:rPr lang="cs-CZ" sz="2000" dirty="0" err="1"/>
              <a:t>expertise</a:t>
            </a:r>
            <a:r>
              <a:rPr lang="cs-CZ" sz="2000" dirty="0"/>
              <a:t>  - projekty pro obce, regiony, instituce a podniky, EU dotace, Projekt stezky dědictví – propaguje a rozvíjí unikátní kulturní a přírodní dědictví pro CR, včetně gastronomie atd.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4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Institucionální zajištění turismu v ČR.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Mezi další  instituce, které jsou významněji </a:t>
            </a:r>
            <a:r>
              <a:rPr lang="cs-CZ" sz="2000" dirty="0"/>
              <a:t>s cestovním ruchem v České republice </a:t>
            </a:r>
            <a:r>
              <a:rPr lang="cs-CZ" sz="2000" b="1" dirty="0" smtClean="0"/>
              <a:t>spojeny, můžeme zařadit např.: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smtClean="0"/>
              <a:t>Český </a:t>
            </a:r>
            <a:r>
              <a:rPr lang="cs-CZ" sz="2000" dirty="0"/>
              <a:t>statistický </a:t>
            </a:r>
            <a:r>
              <a:rPr lang="cs-CZ" sz="2000" dirty="0" smtClean="0"/>
              <a:t>úřad,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Asociace průvodců </a:t>
            </a:r>
            <a:r>
              <a:rPr lang="cs-CZ" sz="2000" dirty="0" smtClean="0"/>
              <a:t>ČR, Klub </a:t>
            </a:r>
            <a:r>
              <a:rPr lang="cs-CZ" sz="2000" dirty="0"/>
              <a:t>českých </a:t>
            </a:r>
            <a:r>
              <a:rPr lang="cs-CZ" sz="2000" dirty="0" smtClean="0"/>
              <a:t>turistů,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Asociace turistických informačních center České </a:t>
            </a:r>
            <a:r>
              <a:rPr lang="cs-CZ" sz="2000" dirty="0" smtClean="0"/>
              <a:t>republiky,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Svaz léčebných lázní </a:t>
            </a:r>
            <a:r>
              <a:rPr lang="cs-CZ" sz="2000" dirty="0" smtClean="0"/>
              <a:t>ČR,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Horská </a:t>
            </a:r>
            <a:r>
              <a:rPr lang="cs-CZ" sz="2000" dirty="0"/>
              <a:t>služba </a:t>
            </a:r>
            <a:r>
              <a:rPr lang="cs-CZ" sz="2000" dirty="0" smtClean="0"/>
              <a:t>ČR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Svaz venkovské </a:t>
            </a:r>
            <a:r>
              <a:rPr lang="cs-CZ" sz="2000" dirty="0" smtClean="0"/>
              <a:t>turistiky,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Sdružení lázeňských míst </a:t>
            </a:r>
            <a:r>
              <a:rPr lang="cs-CZ" sz="2000" dirty="0" smtClean="0"/>
              <a:t>ČR,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Sdružení </a:t>
            </a:r>
            <a:r>
              <a:rPr lang="cs-CZ" sz="2000" dirty="0"/>
              <a:t>historických sídel Čech, Moravy a </a:t>
            </a:r>
            <a:r>
              <a:rPr lang="cs-CZ" sz="2000" dirty="0" smtClean="0"/>
              <a:t>Slezska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Moravia </a:t>
            </a:r>
            <a:r>
              <a:rPr lang="cs-CZ" sz="2000" dirty="0" err="1"/>
              <a:t>Convention</a:t>
            </a:r>
            <a:r>
              <a:rPr lang="cs-CZ" sz="2000" dirty="0"/>
              <a:t> </a:t>
            </a:r>
            <a:r>
              <a:rPr lang="cs-CZ" sz="2000" dirty="0" err="1" smtClean="0"/>
              <a:t>Bureau</a:t>
            </a:r>
            <a:r>
              <a:rPr lang="cs-CZ" sz="2000" dirty="0" smtClean="0"/>
              <a:t>, Czech </a:t>
            </a:r>
            <a:r>
              <a:rPr lang="cs-CZ" sz="2000" dirty="0" err="1"/>
              <a:t>Convention</a:t>
            </a:r>
            <a:r>
              <a:rPr lang="cs-CZ" sz="2000" dirty="0"/>
              <a:t> </a:t>
            </a:r>
            <a:r>
              <a:rPr lang="cs-CZ" sz="2000" dirty="0" err="1" smtClean="0"/>
              <a:t>Bureau</a:t>
            </a:r>
            <a:r>
              <a:rPr lang="cs-CZ" sz="2000" dirty="0" smtClean="0"/>
              <a:t>, Prague </a:t>
            </a:r>
            <a:r>
              <a:rPr lang="cs-CZ" sz="2000" dirty="0" err="1"/>
              <a:t>Convention</a:t>
            </a:r>
            <a:r>
              <a:rPr lang="cs-CZ" sz="2000" dirty="0"/>
              <a:t> </a:t>
            </a:r>
            <a:r>
              <a:rPr lang="cs-CZ" sz="2000" dirty="0" err="1" smtClean="0"/>
              <a:t>Bureau</a:t>
            </a:r>
            <a:r>
              <a:rPr lang="cs-CZ" sz="2000" dirty="0" smtClean="0"/>
              <a:t>, Pražská </a:t>
            </a:r>
            <a:r>
              <a:rPr lang="cs-CZ" sz="2000" dirty="0"/>
              <a:t>informační </a:t>
            </a:r>
            <a:r>
              <a:rPr lang="cs-CZ" sz="2000" dirty="0" smtClean="0"/>
              <a:t>služba.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271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ČR jako součást evropského turismu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Česká republika je tradiční </a:t>
            </a:r>
            <a:r>
              <a:rPr lang="cs-CZ" sz="2000" b="1" dirty="0"/>
              <a:t>součástí evropského turismu.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Proto </a:t>
            </a:r>
            <a:r>
              <a:rPr lang="cs-CZ" sz="2000" dirty="0"/>
              <a:t>je pro vývoj cestovního ruchu v ČR zásadní situace </a:t>
            </a:r>
            <a:r>
              <a:rPr lang="cs-CZ" sz="2000" b="1" dirty="0"/>
              <a:t>na evropském trhu cestovního ruchu.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Na </a:t>
            </a:r>
            <a:r>
              <a:rPr lang="cs-CZ" sz="2000" dirty="0"/>
              <a:t>jedné straně je ČR </a:t>
            </a:r>
            <a:r>
              <a:rPr lang="cs-CZ" sz="2000" b="1" dirty="0"/>
              <a:t>významně závislá na příjezdech z jiných evropských zemí</a:t>
            </a:r>
            <a:r>
              <a:rPr lang="cs-CZ" sz="2000" dirty="0"/>
              <a:t>, na straně druhé je </a:t>
            </a:r>
            <a:r>
              <a:rPr lang="cs-CZ" sz="2000" b="1" dirty="0"/>
              <a:t>výrazným prvkem evropské nabídky cestovního ruchu</a:t>
            </a:r>
            <a:r>
              <a:rPr lang="cs-CZ" sz="2000" dirty="0"/>
              <a:t>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Vývoj </a:t>
            </a:r>
            <a:r>
              <a:rPr lang="cs-CZ" sz="2000" dirty="0"/>
              <a:t>evropského trhu cestovního ruchu tak nepřímo </a:t>
            </a:r>
            <a:r>
              <a:rPr lang="cs-CZ" sz="2000" b="1" dirty="0"/>
              <a:t>ovlivňuje i situaci odvětví v ČR.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Evropa </a:t>
            </a:r>
            <a:r>
              <a:rPr lang="cs-CZ" sz="2000" dirty="0"/>
              <a:t>je dnes velmi konkurenčním prostředím. Kupní síla, zkušenosti s cestováním, změny preferencí evropských účastníků cestovního ruchu tlačí na růst </a:t>
            </a:r>
            <a:r>
              <a:rPr lang="cs-CZ" sz="2000" b="1" dirty="0"/>
              <a:t>kvality poskytovaných služeb, na inovaci produktů a zlepšování infrastrukturní vybavenosti evropských destinací</a:t>
            </a:r>
            <a:r>
              <a:rPr lang="cs-CZ" sz="2000" dirty="0"/>
              <a:t>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Na </a:t>
            </a:r>
            <a:r>
              <a:rPr lang="cs-CZ" sz="2000" dirty="0"/>
              <a:t>tyto nabídkové i poptávkové vlivy </a:t>
            </a:r>
            <a:r>
              <a:rPr lang="cs-CZ" sz="2000" b="1" dirty="0"/>
              <a:t>musí umět Česká republika </a:t>
            </a:r>
            <a:r>
              <a:rPr lang="cs-CZ" sz="2000" b="1" dirty="0" smtClean="0"/>
              <a:t>reagovat.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492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Výběr z použité literatury: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-28042" y="105958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HRALA</a:t>
            </a:r>
            <a:r>
              <a:rPr lang="cs-CZ" sz="2000" dirty="0"/>
              <a:t>, </a:t>
            </a:r>
            <a:r>
              <a:rPr lang="cs-CZ" sz="2000" dirty="0" smtClean="0"/>
              <a:t>V., 2005. </a:t>
            </a:r>
            <a:r>
              <a:rPr lang="cs-CZ" sz="2000" i="1" dirty="0" smtClean="0"/>
              <a:t>Geografie </a:t>
            </a:r>
            <a:r>
              <a:rPr lang="cs-CZ" sz="2000" i="1" dirty="0"/>
              <a:t>cestovního ruchu. </a:t>
            </a:r>
            <a:r>
              <a:rPr lang="cs-CZ" sz="2000" dirty="0"/>
              <a:t>Praha: </a:t>
            </a:r>
            <a:r>
              <a:rPr lang="cs-CZ" sz="2000" dirty="0" smtClean="0"/>
              <a:t>VŠE. </a:t>
            </a:r>
            <a:r>
              <a:rPr lang="cs-CZ" sz="2000" dirty="0"/>
              <a:t>ISBN 80-245-0858-3.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KLETEČKOVÁ, M., 2017. </a:t>
            </a:r>
            <a:r>
              <a:rPr lang="it-IT" sz="2000" i="1" dirty="0"/>
              <a:t>V roce 2016 jsme více cestovali po naší </a:t>
            </a:r>
            <a:r>
              <a:rPr lang="it-IT" sz="2000" i="1" dirty="0" smtClean="0"/>
              <a:t>vlasti</a:t>
            </a:r>
            <a:r>
              <a:rPr lang="cs-CZ" sz="2000" i="1" dirty="0" smtClean="0"/>
              <a:t>. </a:t>
            </a:r>
            <a:r>
              <a:rPr lang="cs-CZ" sz="2000" dirty="0" smtClean="0"/>
              <a:t>In Statistika a My. Měsíční ČSÚ.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LEJSEK, </a:t>
            </a:r>
            <a:r>
              <a:rPr lang="cs-CZ" sz="2000" dirty="0"/>
              <a:t>Z., 2017. </a:t>
            </a:r>
            <a:r>
              <a:rPr lang="cs-CZ" sz="2000" i="1" dirty="0"/>
              <a:t>Největší příjmy z cestovního ruchu mají Spojené </a:t>
            </a:r>
            <a:r>
              <a:rPr lang="cs-CZ" sz="2000" i="1" dirty="0" smtClean="0"/>
              <a:t>státy. </a:t>
            </a:r>
            <a:r>
              <a:rPr lang="cs-CZ" sz="2000" dirty="0" smtClean="0"/>
              <a:t>In Statistika a My. Měsíčník ČSÚ.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MIKULA, R., 2017</a:t>
            </a:r>
            <a:r>
              <a:rPr lang="cs-CZ" sz="2000" dirty="0"/>
              <a:t>. </a:t>
            </a:r>
            <a:r>
              <a:rPr lang="cs-CZ" sz="2000" i="1" dirty="0"/>
              <a:t>Rekordní počet </a:t>
            </a:r>
            <a:r>
              <a:rPr lang="cs-CZ" sz="2000" i="1" dirty="0" smtClean="0"/>
              <a:t>příjezdů. </a:t>
            </a:r>
            <a:r>
              <a:rPr lang="en-US" sz="2000" dirty="0" smtClean="0"/>
              <a:t>In</a:t>
            </a:r>
            <a:r>
              <a:rPr lang="cs-CZ" sz="2000" dirty="0" smtClean="0"/>
              <a:t> </a:t>
            </a:r>
            <a:r>
              <a:rPr lang="en-US" sz="2000" dirty="0" err="1" smtClean="0"/>
              <a:t>Statistika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smtClean="0"/>
              <a:t>My.</a:t>
            </a:r>
            <a:r>
              <a:rPr lang="cs-CZ" sz="2000" dirty="0" smtClean="0"/>
              <a:t> </a:t>
            </a:r>
            <a:r>
              <a:rPr lang="en-US" sz="2000" dirty="0" err="1" smtClean="0"/>
              <a:t>Měsíčník</a:t>
            </a:r>
            <a:r>
              <a:rPr lang="cs-CZ" sz="2000" dirty="0"/>
              <a:t> </a:t>
            </a:r>
            <a:r>
              <a:rPr lang="en-US" sz="2000" dirty="0" smtClean="0"/>
              <a:t>ČSÚ</a:t>
            </a:r>
            <a:r>
              <a:rPr lang="en-US" sz="2000" dirty="0"/>
              <a:t>.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SLAVOMÍR, H</a:t>
            </a:r>
            <a:r>
              <a:rPr lang="cs-CZ" sz="2000" dirty="0" smtClean="0"/>
              <a:t>., 2006. </a:t>
            </a:r>
            <a:r>
              <a:rPr lang="cs-CZ" sz="2000" i="1" dirty="0"/>
              <a:t>Geografie cestovního ruchu Evropy. </a:t>
            </a:r>
            <a:r>
              <a:rPr lang="cs-CZ" sz="2000" dirty="0"/>
              <a:t>Pardubice: Radek </a:t>
            </a:r>
            <a:r>
              <a:rPr lang="cs-CZ" sz="2000" dirty="0" smtClean="0"/>
              <a:t>Drahný. </a:t>
            </a:r>
            <a:r>
              <a:rPr lang="cs-CZ" sz="2000" dirty="0"/>
              <a:t>ISBN 80-903734-1-0.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VANČURA, P., 2017. </a:t>
            </a:r>
            <a:r>
              <a:rPr lang="cs-CZ" sz="2000" i="1" dirty="0"/>
              <a:t>Popularita Česka u zahraničních návštěvníků </a:t>
            </a:r>
            <a:r>
              <a:rPr lang="cs-CZ" sz="2000" i="1" dirty="0" smtClean="0"/>
              <a:t>roste.</a:t>
            </a:r>
            <a:r>
              <a:rPr lang="en-US" sz="2000" i="1" dirty="0"/>
              <a:t> </a:t>
            </a:r>
            <a:r>
              <a:rPr lang="en-US" sz="2000" dirty="0"/>
              <a:t>In </a:t>
            </a:r>
            <a:r>
              <a:rPr lang="en-US" sz="2000" dirty="0" err="1"/>
              <a:t>Statistika</a:t>
            </a:r>
            <a:r>
              <a:rPr lang="en-US" sz="2000" dirty="0"/>
              <a:t> a My. </a:t>
            </a:r>
            <a:r>
              <a:rPr lang="en-US" sz="2000" dirty="0" err="1"/>
              <a:t>Měsíčník</a:t>
            </a:r>
            <a:r>
              <a:rPr lang="en-US" sz="2000" dirty="0"/>
              <a:t> ČSÚ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VYSTOUPIL</a:t>
            </a:r>
            <a:r>
              <a:rPr lang="cs-CZ" sz="2000" dirty="0"/>
              <a:t>, J., </a:t>
            </a:r>
            <a:r>
              <a:rPr lang="cs-CZ" sz="2000" dirty="0" smtClean="0"/>
              <a:t>M. ŠAUER </a:t>
            </a:r>
            <a:r>
              <a:rPr lang="cs-CZ" sz="2000" dirty="0"/>
              <a:t>a kol</a:t>
            </a:r>
            <a:r>
              <a:rPr lang="cs-CZ" sz="2000" dirty="0" smtClean="0"/>
              <a:t>., </a:t>
            </a:r>
            <a:r>
              <a:rPr lang="cs-CZ" sz="2000" dirty="0" smtClean="0"/>
              <a:t>2011. </a:t>
            </a:r>
            <a:r>
              <a:rPr lang="cs-CZ" sz="2000" i="1" dirty="0" smtClean="0"/>
              <a:t>Geografie </a:t>
            </a:r>
            <a:r>
              <a:rPr lang="cs-CZ" sz="2000" i="1" dirty="0"/>
              <a:t>cestovního ruchu České republiky. </a:t>
            </a:r>
            <a:r>
              <a:rPr lang="cs-CZ" sz="2000" dirty="0"/>
              <a:t>Plzeň: </a:t>
            </a:r>
            <a:r>
              <a:rPr lang="cs-CZ" sz="2000"/>
              <a:t>Aleš </a:t>
            </a:r>
            <a:r>
              <a:rPr lang="cs-CZ" sz="2000" smtClean="0"/>
              <a:t>Čeněk. </a:t>
            </a:r>
            <a:r>
              <a:rPr lang="cs-CZ" sz="2000" dirty="0"/>
              <a:t>ISBN 978-80-7380-340-7.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06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459332"/>
            <a:ext cx="4320480" cy="27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Domácí CR a ČR v roce 2015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Cestovní </a:t>
            </a:r>
            <a:r>
              <a:rPr lang="cs-CZ" sz="2100" dirty="0"/>
              <a:t>ruch je </a:t>
            </a:r>
            <a:r>
              <a:rPr lang="cs-CZ" sz="2100" b="1" dirty="0"/>
              <a:t>nedílnou součástí českého hospodářství. </a:t>
            </a:r>
            <a:endParaRPr lang="cs-CZ" sz="21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Domácí cestovní ruch </a:t>
            </a:r>
            <a:r>
              <a:rPr lang="cs-CZ" sz="2100" dirty="0"/>
              <a:t>představuje CR rezidentů na území České republiky.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/>
              <a:t>Spotřeba domácího cestovního ruchu je nicméně chápána šířeji.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Zahrnuje spotřebu rezidentských návštěvníků </a:t>
            </a:r>
            <a:r>
              <a:rPr lang="cs-CZ" sz="2100" dirty="0"/>
              <a:t>na tuzemských cestách, ale i část spotřeby spojené s cestami do zahraniční, pokud byla tato spotřeba realizována v ČR (např. marže cestovních kanceláří či agentur zajišťujících zahraniční zájezd</a:t>
            </a:r>
            <a:r>
              <a:rPr lang="cs-CZ" sz="21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V </a:t>
            </a:r>
            <a:r>
              <a:rPr lang="cs-CZ" sz="2100" dirty="0"/>
              <a:t>roce 2015 tvořil </a:t>
            </a:r>
            <a:r>
              <a:rPr lang="cs-CZ" sz="2100" b="1" dirty="0"/>
              <a:t>2,8 % hrubého domácího produktu </a:t>
            </a:r>
            <a:r>
              <a:rPr lang="cs-CZ" sz="2100" dirty="0"/>
              <a:t>a pracovalo v něm 228 tisíc osob. </a:t>
            </a:r>
            <a:endParaRPr lang="cs-CZ" sz="21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Celkový </a:t>
            </a:r>
            <a:r>
              <a:rPr lang="cs-CZ" sz="2100" dirty="0"/>
              <a:t>objem výdajů za cestovní ruch na našem území dosáhl 250 miliard korun</a:t>
            </a:r>
            <a:r>
              <a:rPr lang="cs-CZ" sz="21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61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Významné oblasti cestovního ruchu v ČR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    Praha </a:t>
            </a:r>
            <a:r>
              <a:rPr lang="cs-CZ" sz="2000" dirty="0"/>
              <a:t>- historické památky, kulturní a sportovní akce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Střední Čechy - hrady a zámky, vodní nádrže, blízkost Prahy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Karlovarsko - lázně, kulturní památky, filmový festival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Šumava a Český les - zimní střediska, turistika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Jižní Čechy - historické památky, vodní turistika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Český ráj - hrady a zámky, přírodní památky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Krkonoše - zimní střediska, turistika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Královéhradecko - hrady a zámky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Jesenicko - zimní střediska, turistika, lázně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</a:t>
            </a:r>
            <a:r>
              <a:rPr lang="cs-CZ" sz="2000" dirty="0" err="1"/>
              <a:t>Beskydsko</a:t>
            </a:r>
            <a:r>
              <a:rPr lang="cs-CZ" sz="2000" dirty="0"/>
              <a:t> - zimní střediska, turistika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Jižní Morava - víno, tradice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    Brněnsko - historické památky, jeskyně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29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Významná zimní </a:t>
            </a:r>
            <a:r>
              <a:rPr lang="cs-CZ" dirty="0" smtClean="0"/>
              <a:t>střediska v </a:t>
            </a:r>
            <a:r>
              <a:rPr lang="cs-CZ" dirty="0"/>
              <a:t>ČR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Šumava - Špičák, Kašperské Hory, </a:t>
            </a:r>
            <a:r>
              <a:rPr lang="cs-CZ" sz="2200" dirty="0" err="1"/>
              <a:t>Zadov</a:t>
            </a:r>
            <a:r>
              <a:rPr lang="cs-CZ" sz="2200" dirty="0"/>
              <a:t>, Lipno.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Krušné hory - Klínovec, Bouřňák, Zadní Telnice.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Jizerské hory - Bedřichov, Ještěd.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Krkonoše - Harrachov, Špindlerův Mlýn, Pec pod Sněžkou, Žacléř, Rokytnice nad Jizerou, </a:t>
            </a:r>
            <a:r>
              <a:rPr lang="cs-CZ" sz="2200" dirty="0" err="1"/>
              <a:t>Benecko</a:t>
            </a:r>
            <a:r>
              <a:rPr lang="cs-CZ" sz="22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Orlické hory - Deštné v Orlických horách, Říčky v Orlických horách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Ždárské vrchy - Nové Město na Moravě.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Jeseníky - Praděd-Ovčárna, Malá Morávka, Čenkovice.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Beskydy - Pustevny, Bílá, Soláň, </a:t>
            </a:r>
            <a:r>
              <a:rPr lang="cs-CZ" sz="2200" dirty="0" err="1"/>
              <a:t>Razula</a:t>
            </a:r>
            <a:r>
              <a:rPr lang="cs-CZ" sz="22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57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Významná lázeňská </a:t>
            </a:r>
            <a:r>
              <a:rPr lang="cs-CZ" dirty="0" smtClean="0"/>
              <a:t>střediska v ČR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severozápadní Čechy - Karlovy Vary, Mariánské Lázně, Františkovy Lázně, Jáchymov, Lázně Kynžvart, Konstantinovy Lázně.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severovýchodní Čechy - Teplice, Lázně Kundratice, Jánské Lázně, Velichovky, Poděbrady.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jižní Čechy - Bechyně, Třeboň.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Jesenicko - Jeseník, Karlova Studánka, Velké Losiny.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severovýchodní Morava a Slezsko - Lázně </a:t>
            </a:r>
            <a:r>
              <a:rPr lang="cs-CZ" sz="2200" dirty="0" err="1"/>
              <a:t>Darkov</a:t>
            </a:r>
            <a:r>
              <a:rPr lang="cs-CZ" sz="2200" dirty="0"/>
              <a:t>, Klimkovice, Teplice nad Bečvou.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    jihovýchodní Morava - Luhačovice, Ostrožská Nová Ves, Hodonín, Lednice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Významné přírodní památky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jeskyně: Punkevní, Kateřinská, Sloupsko-</a:t>
            </a:r>
            <a:r>
              <a:rPr lang="cs-CZ" sz="2400" dirty="0" err="1"/>
              <a:t>šosůvské</a:t>
            </a:r>
            <a:r>
              <a:rPr lang="cs-CZ" sz="2400" dirty="0"/>
              <a:t>, </a:t>
            </a:r>
            <a:r>
              <a:rPr lang="cs-CZ" sz="2400" dirty="0" err="1"/>
              <a:t>Balcarka</a:t>
            </a:r>
            <a:r>
              <a:rPr lang="cs-CZ" sz="2400" dirty="0"/>
              <a:t> (Moravský kras), Koněpruské (Český kras), </a:t>
            </a:r>
            <a:r>
              <a:rPr lang="cs-CZ" sz="2400" dirty="0" err="1"/>
              <a:t>Zbrašovské</a:t>
            </a:r>
            <a:r>
              <a:rPr lang="cs-CZ" sz="2400" dirty="0"/>
              <a:t> aragonitové, </a:t>
            </a:r>
            <a:r>
              <a:rPr lang="cs-CZ" sz="2400" dirty="0" err="1"/>
              <a:t>Mladečské</a:t>
            </a:r>
            <a:r>
              <a:rPr lang="cs-CZ" sz="2400" dirty="0"/>
              <a:t>, Javoříčské (Olomoucko), Na Pomezí a Na Špičáku (Jeseníky), Chýnovské (Táborsko).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    propasti: Macocha (Moravský kraj), Hranická propast.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    skalní města: Adršpašsko-teplické skály (Broumovsko), Jetřichovické skály, </a:t>
            </a:r>
            <a:r>
              <a:rPr lang="cs-CZ" sz="2400" dirty="0" err="1"/>
              <a:t>Pravčická</a:t>
            </a:r>
            <a:r>
              <a:rPr lang="cs-CZ" sz="2400" dirty="0"/>
              <a:t> brána (České Švýcarsko), Prachovské skály (Český ráj).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14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4145</Words>
  <Application>Microsoft Office PowerPoint</Application>
  <PresentationFormat>Předvádění na obrazovce (16:9)</PresentationFormat>
  <Paragraphs>283</Paragraphs>
  <Slides>41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SLU</vt:lpstr>
      <vt:lpstr>Název prezentace</vt:lpstr>
      <vt:lpstr>12. Postavení ČR v mezinárodním CR      </vt:lpstr>
      <vt:lpstr>Cestovní ruch dle místa realizace </vt:lpstr>
      <vt:lpstr>ČR jako součást evropského turismu </vt:lpstr>
      <vt:lpstr>Domácí CR a ČR v roce 2015 </vt:lpstr>
      <vt:lpstr>Významné oblasti cestovního ruchu v ČR </vt:lpstr>
      <vt:lpstr>Významná zimní střediska v ČR </vt:lpstr>
      <vt:lpstr>Významná lázeňská střediska v ČR </vt:lpstr>
      <vt:lpstr>Významné přírodní památky </vt:lpstr>
      <vt:lpstr>Vnitřní CR, mezinárodní turismus a ČR v roce 2015 </vt:lpstr>
      <vt:lpstr>Ekonomický význam CR v ČR v roce 2015 </vt:lpstr>
      <vt:lpstr>Ekonomický význam CR v ČR Obr. 1: Ekonomický význam cestovního ruchu v České republice v roce 2015</vt:lpstr>
      <vt:lpstr>Cestovní ruch v ČR Obr. 2: Spotřeba a saldo cestovního ruchu v České republice v letech 2005–2015</vt:lpstr>
      <vt:lpstr>Domácí CR, mezinárodní turismus a ČR v 2016 </vt:lpstr>
      <vt:lpstr> Obr. 3: Struktura domácích a zahraničních cest podle druhu ubytování v roce 2016 (v %)</vt:lpstr>
      <vt:lpstr>Domácí CR, mezinárodní turismus a ČR v roce 2016 </vt:lpstr>
      <vt:lpstr>Mezinárodní turismus a ČR v roce 2016</vt:lpstr>
      <vt:lpstr>Domácí a příjezdový cestovní ruch v ČR v roce 2016 </vt:lpstr>
      <vt:lpstr>Domácí a příjezdový cestovní ruch v ČR v roce 2016 </vt:lpstr>
      <vt:lpstr>Domácí a příjezdový cestovní ruch v ČR v roce 2016 </vt:lpstr>
      <vt:lpstr>Využití pokojů v hotelech a penzionech v krajích ČR v roce 2016 </vt:lpstr>
      <vt:lpstr>Příjezdový cestovní ruch v ČR v roce 2016 </vt:lpstr>
      <vt:lpstr>Příjezdový cestovní ruch v ČR v roce 2016 </vt:lpstr>
      <vt:lpstr>Příjezdový cestovní ruch v ČR v roce 2016 </vt:lpstr>
      <vt:lpstr>Příjezdový cestovní ruch v ČR v roce 2016 </vt:lpstr>
      <vt:lpstr>Příjezdový cestovní ruch v ČR v roce 2016 </vt:lpstr>
      <vt:lpstr>Příjezdový cestovní ruch v ČR v roce 2016 </vt:lpstr>
      <vt:lpstr>Návštěvnost lázeňských UZ v ČR v roce 2016 </vt:lpstr>
      <vt:lpstr>TOP 20 nejnavštěvovanějších měst v roce 2016</vt:lpstr>
      <vt:lpstr>Institucionální zajištění turismu v ČR.</vt:lpstr>
      <vt:lpstr>Institucionální zajištění turismu v ČR.</vt:lpstr>
      <vt:lpstr>Institucionální zajištění turismu v ČR.</vt:lpstr>
      <vt:lpstr>Institucionální zajištění turismu v ČR.</vt:lpstr>
      <vt:lpstr>Institucionální zajištění turismu v ČR.</vt:lpstr>
      <vt:lpstr>Institucionální zajištění turismu v ČR.</vt:lpstr>
      <vt:lpstr>Institucionální zajištění turismu v ČR.</vt:lpstr>
      <vt:lpstr>Institucionální zajištění turismu v ČR.</vt:lpstr>
      <vt:lpstr>Institucionální zajištění turismu v ČR</vt:lpstr>
      <vt:lpstr>Institucionální zajištění turismu v ČR.</vt:lpstr>
      <vt:lpstr>Výběr z použité literatury: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pel0002</cp:lastModifiedBy>
  <cp:revision>223</cp:revision>
  <dcterms:created xsi:type="dcterms:W3CDTF">2016-07-06T15:42:34Z</dcterms:created>
  <dcterms:modified xsi:type="dcterms:W3CDTF">2018-04-05T06:37:07Z</dcterms:modified>
</cp:coreProperties>
</file>