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551" r:id="rId2"/>
    <p:sldId id="550" r:id="rId3"/>
    <p:sldId id="442" r:id="rId4"/>
    <p:sldId id="514" r:id="rId5"/>
    <p:sldId id="534" r:id="rId6"/>
    <p:sldId id="539" r:id="rId7"/>
    <p:sldId id="540" r:id="rId8"/>
    <p:sldId id="535" r:id="rId9"/>
    <p:sldId id="536" r:id="rId10"/>
    <p:sldId id="537" r:id="rId11"/>
    <p:sldId id="538" r:id="rId12"/>
    <p:sldId id="541" r:id="rId13"/>
    <p:sldId id="542" r:id="rId14"/>
    <p:sldId id="543" r:id="rId15"/>
    <p:sldId id="544" r:id="rId16"/>
    <p:sldId id="545" r:id="rId17"/>
    <p:sldId id="546" r:id="rId18"/>
    <p:sldId id="547" r:id="rId19"/>
    <p:sldId id="548" r:id="rId20"/>
    <p:sldId id="549" r:id="rId21"/>
    <p:sldId id="515" r:id="rId22"/>
    <p:sldId id="516" r:id="rId23"/>
    <p:sldId id="445" r:id="rId24"/>
    <p:sldId id="517" r:id="rId25"/>
    <p:sldId id="518" r:id="rId26"/>
    <p:sldId id="519" r:id="rId27"/>
    <p:sldId id="520" r:id="rId28"/>
    <p:sldId id="521" r:id="rId29"/>
    <p:sldId id="522" r:id="rId30"/>
    <p:sldId id="524" r:id="rId31"/>
    <p:sldId id="525" r:id="rId32"/>
    <p:sldId id="529" r:id="rId33"/>
    <p:sldId id="530" r:id="rId34"/>
    <p:sldId id="531" r:id="rId35"/>
    <p:sldId id="533" r:id="rId36"/>
    <p:sldId id="532" r:id="rId37"/>
    <p:sldId id="480" r:id="rId38"/>
    <p:sldId id="293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6" d="100"/>
          <a:sy n="76" d="100"/>
        </p:scale>
        <p:origin x="96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942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481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109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478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047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143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90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337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4870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983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44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0530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195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3832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3226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42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0504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8555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155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0589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8097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491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1110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4077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2243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6242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9155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908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927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3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756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013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821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521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02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3. etapa: Meziválečné období </a:t>
            </a:r>
            <a:r>
              <a:rPr lang="cs-CZ" sz="2400" b="1" dirty="0" smtClean="0"/>
              <a:t>+ </a:t>
            </a:r>
            <a:r>
              <a:rPr lang="cs-CZ" sz="2400" b="1" dirty="0"/>
              <a:t>válka (1918 – 1945)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rychlý </a:t>
            </a:r>
            <a:r>
              <a:rPr lang="cs-CZ" sz="2200" dirty="0"/>
              <a:t>rozvoj ve 20. </a:t>
            </a:r>
            <a:r>
              <a:rPr lang="cs-CZ" sz="2200" dirty="0" smtClean="0"/>
              <a:t>letech,</a:t>
            </a: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první </a:t>
            </a:r>
            <a:r>
              <a:rPr lang="cs-CZ" sz="2200" dirty="0"/>
              <a:t>desetiletí rychlý rozvoj &gt; poválečná konjunktura a v </a:t>
            </a:r>
            <a:r>
              <a:rPr lang="cs-CZ" sz="2200" dirty="0" smtClean="0"/>
              <a:t>bývalém carském </a:t>
            </a:r>
            <a:r>
              <a:rPr lang="cs-CZ" sz="2200" dirty="0"/>
              <a:t>Rusku došlo k zásadní změně politiky – vedoucí </a:t>
            </a:r>
            <a:r>
              <a:rPr lang="cs-CZ" sz="2200" dirty="0" smtClean="0"/>
              <a:t>úloha komunistické strany.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Hluboká světová </a:t>
            </a:r>
            <a:r>
              <a:rPr lang="cs-CZ" sz="2200" b="1" dirty="0" smtClean="0"/>
              <a:t>hospodářská krize </a:t>
            </a:r>
            <a:r>
              <a:rPr lang="cs-CZ" sz="2200" b="1" dirty="0"/>
              <a:t>1929–1933. </a:t>
            </a:r>
            <a:r>
              <a:rPr lang="cs-CZ" sz="2200" dirty="0"/>
              <a:t>Krize zasáhla významně také mezinárodní </a:t>
            </a:r>
            <a:r>
              <a:rPr lang="cs-CZ" sz="2200" dirty="0" smtClean="0"/>
              <a:t>turismus, poněvadž </a:t>
            </a:r>
            <a:r>
              <a:rPr lang="cs-CZ" sz="2200" dirty="0"/>
              <a:t>pokles průmyslové výroby byl doprovázen agrární i finanční krizí. Krach německých a </a:t>
            </a:r>
            <a:r>
              <a:rPr lang="cs-CZ" sz="2200" dirty="0" smtClean="0"/>
              <a:t>rakouských bank</a:t>
            </a:r>
            <a:r>
              <a:rPr lang="cs-CZ" sz="2200" dirty="0"/>
              <a:t>, které byly na řadě jako první, a následné devalvace libry, dolaru a dalších </a:t>
            </a:r>
            <a:r>
              <a:rPr lang="cs-CZ" sz="2200" dirty="0" smtClean="0"/>
              <a:t>měnových systémů </a:t>
            </a:r>
            <a:r>
              <a:rPr lang="cs-CZ" sz="2200" dirty="0"/>
              <a:t>vázaných na libru, marku nebo dolar vedly k rozpadu světového měnového </a:t>
            </a:r>
            <a:r>
              <a:rPr lang="cs-CZ" sz="2200" dirty="0" smtClean="0"/>
              <a:t>systému.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8702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Měnová a obchodní </a:t>
            </a:r>
            <a:r>
              <a:rPr lang="cs-CZ" sz="2200" b="1" dirty="0" smtClean="0"/>
              <a:t>válka </a:t>
            </a:r>
            <a:r>
              <a:rPr lang="cs-CZ" sz="2200" dirty="0" smtClean="0"/>
              <a:t>vedla </a:t>
            </a:r>
            <a:r>
              <a:rPr lang="cs-CZ" sz="2200" dirty="0"/>
              <a:t>k izolaci národních ekonomik, což se muselo zákonitě projevit v mezinárodním 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Mezinárodní turismus </a:t>
            </a:r>
            <a:r>
              <a:rPr lang="cs-CZ" sz="2200" dirty="0"/>
              <a:t>byl už tehdy ze strany některých zemí (včetně Československa) chápán </a:t>
            </a:r>
            <a:r>
              <a:rPr lang="cs-CZ" sz="2200" dirty="0" smtClean="0"/>
              <a:t>jako významný </a:t>
            </a:r>
            <a:r>
              <a:rPr lang="cs-CZ" sz="2200" dirty="0"/>
              <a:t>ekonomický činitel, a proto se některé země podobně jako v zahraničním obchodě </a:t>
            </a:r>
            <a:r>
              <a:rPr lang="cs-CZ" sz="2200" dirty="0" smtClean="0"/>
              <a:t>zbožím </a:t>
            </a:r>
            <a:r>
              <a:rPr lang="cs-CZ" sz="2200" b="1" dirty="0" smtClean="0"/>
              <a:t>uchylovaly </a:t>
            </a:r>
            <a:r>
              <a:rPr lang="cs-CZ" sz="2200" b="1" dirty="0"/>
              <a:t>k zavádění protekcionistických opatření na dovoz služeb turismu, a to zejména v </a:t>
            </a:r>
            <a:r>
              <a:rPr lang="cs-CZ" sz="2200" b="1" dirty="0" smtClean="0"/>
              <a:t>podobě celních </a:t>
            </a:r>
            <a:r>
              <a:rPr lang="cs-CZ" sz="2200" b="1" dirty="0"/>
              <a:t>či pasových předpisů</a:t>
            </a:r>
            <a:r>
              <a:rPr lang="cs-CZ" sz="22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 smtClean="0"/>
              <a:t>V této době </a:t>
            </a:r>
            <a:r>
              <a:rPr lang="cs-CZ" sz="2200" b="1" dirty="0" smtClean="0"/>
              <a:t>dochází k rozvoji mobility (včetně </a:t>
            </a:r>
            <a:r>
              <a:rPr lang="cs-CZ" sz="2200" b="1" dirty="0"/>
              <a:t>letecké dopravy) nebo o rozvoj celoročních forem turismu, rozvoj ubytovacích kapacit či </a:t>
            </a:r>
            <a:r>
              <a:rPr lang="cs-CZ" sz="2200" b="1" dirty="0" smtClean="0"/>
              <a:t>vznik mezinárodních </a:t>
            </a:r>
            <a:r>
              <a:rPr lang="cs-CZ" sz="2200" b="1" dirty="0"/>
              <a:t>organizací pro turismus</a:t>
            </a:r>
            <a:r>
              <a:rPr lang="cs-CZ" sz="2200" b="1" dirty="0" smtClean="0"/>
              <a:t>.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8517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4. Etapa poválečná (1945 – 1990)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Po skončení 2. světové války došlo ke vzniku dvou politicko-ekonomických soustav – </a:t>
            </a:r>
            <a:r>
              <a:rPr lang="cs-CZ" sz="2200" dirty="0" smtClean="0"/>
              <a:t>kapitalistické a </a:t>
            </a:r>
            <a:r>
              <a:rPr lang="cs-CZ" sz="2200" dirty="0"/>
              <a:t>socialistické.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Zvláštní </a:t>
            </a:r>
            <a:r>
              <a:rPr lang="cs-CZ" sz="2200" dirty="0"/>
              <a:t>pozici v poválečném uspořádání zaujímaly v důsledku rozkladu </a:t>
            </a:r>
            <a:r>
              <a:rPr lang="cs-CZ" sz="2200" dirty="0" smtClean="0"/>
              <a:t>klasického kolonialismu </a:t>
            </a:r>
            <a:r>
              <a:rPr lang="cs-CZ" sz="2200" dirty="0"/>
              <a:t>rozvojové země (1960 – rok Afriky vedoucí ke vzniku 17 nezávislých států), jejichž </a:t>
            </a:r>
            <a:r>
              <a:rPr lang="cs-CZ" sz="2200" dirty="0" smtClean="0"/>
              <a:t>postavení ve </a:t>
            </a:r>
            <a:r>
              <a:rPr lang="cs-CZ" sz="2200" dirty="0"/>
              <a:t>světové ekonomice i v mezinárodním turismu se mělo za několik málo dekád významně měnit.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Z politického hlediska nebylo období bezproblémové, počínaje blokádou Berlína (1948) přes </a:t>
            </a:r>
            <a:r>
              <a:rPr lang="cs-CZ" sz="2200" dirty="0" smtClean="0"/>
              <a:t>korejskou válku </a:t>
            </a:r>
            <a:r>
              <a:rPr lang="cs-CZ" sz="2200" dirty="0"/>
              <a:t>(1950–1953), karibskou krizi (1962) až po válku ve Vietnamu (1964–1975).</a:t>
            </a:r>
          </a:p>
        </p:txBody>
      </p:sp>
    </p:spTree>
    <p:extLst>
      <p:ext uri="{BB962C8B-B14F-4D97-AF65-F5344CB8AC3E}">
        <p14:creationId xmlns:p14="http://schemas.microsoft.com/office/powerpoint/2010/main" val="6598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struktura světové ekonomiky: TE – CPE – RE – tři </a:t>
            </a:r>
            <a:r>
              <a:rPr lang="cs-CZ" sz="2200" dirty="0" smtClean="0"/>
              <a:t>typy (tržní </a:t>
            </a:r>
            <a:r>
              <a:rPr lang="cs-CZ" sz="2200" dirty="0"/>
              <a:t>ekonomiky, centrálně plánované ekonomiky a rozvojové ekonomiky)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nejnovější, z bývalých kolonií (zaostalé, nerozvinuté země apod. </a:t>
            </a:r>
            <a:r>
              <a:rPr lang="cs-CZ" sz="2200" dirty="0" smtClean="0"/>
              <a:t>zformuloval se </a:t>
            </a:r>
            <a:r>
              <a:rPr lang="cs-CZ" sz="2200" dirty="0"/>
              <a:t>tento termín, tedy rozvojové země</a:t>
            </a:r>
            <a:r>
              <a:rPr lang="cs-CZ" sz="22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V roce 1944 došlo k uzavření dohod o mezinárodních měnových pravidlech v americkém </a:t>
            </a:r>
            <a:r>
              <a:rPr lang="cs-CZ" sz="2200" dirty="0" err="1" smtClean="0"/>
              <a:t>Bretton</a:t>
            </a:r>
            <a:r>
              <a:rPr lang="cs-CZ" sz="2200" dirty="0" smtClean="0"/>
              <a:t> </a:t>
            </a:r>
            <a:r>
              <a:rPr lang="cs-CZ" sz="2200" dirty="0" err="1" smtClean="0"/>
              <a:t>Woods</a:t>
            </a:r>
            <a:r>
              <a:rPr lang="cs-CZ" sz="2200" dirty="0" smtClean="0"/>
              <a:t> </a:t>
            </a:r>
            <a:r>
              <a:rPr lang="cs-CZ" sz="2200" dirty="0"/>
              <a:t>a ke vzniku </a:t>
            </a:r>
            <a:r>
              <a:rPr lang="cs-CZ" sz="2200" b="1" dirty="0"/>
              <a:t>tzv. </a:t>
            </a:r>
            <a:r>
              <a:rPr lang="cs-CZ" sz="2200" b="1" dirty="0" err="1"/>
              <a:t>bretonwoodských</a:t>
            </a:r>
            <a:r>
              <a:rPr lang="cs-CZ" sz="2200" b="1" dirty="0"/>
              <a:t> institucí </a:t>
            </a:r>
            <a:r>
              <a:rPr lang="cs-CZ" sz="2200" dirty="0"/>
              <a:t>– Mezinárodního měnového fondu a Světové banky.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Dalším z významných kroků vedoucích k ustavení pravidel mezinárodního obchodu zbožím, </a:t>
            </a:r>
            <a:r>
              <a:rPr lang="cs-CZ" sz="2200" dirty="0" smtClean="0"/>
              <a:t>později však </a:t>
            </a:r>
            <a:r>
              <a:rPr lang="cs-CZ" sz="2200" dirty="0"/>
              <a:t>i službami, byl vznik </a:t>
            </a:r>
            <a:r>
              <a:rPr lang="cs-CZ" sz="2200" b="1" dirty="0"/>
              <a:t>GATT</a:t>
            </a:r>
            <a:r>
              <a:rPr lang="cs-CZ" sz="2200" dirty="0"/>
              <a:t> (General </a:t>
            </a:r>
            <a:r>
              <a:rPr lang="cs-CZ" sz="2200" dirty="0" err="1"/>
              <a:t>Agreement</a:t>
            </a:r>
            <a:r>
              <a:rPr lang="cs-CZ" sz="2200" dirty="0"/>
              <a:t> on </a:t>
            </a:r>
            <a:r>
              <a:rPr lang="cs-CZ" sz="2200" dirty="0" err="1"/>
              <a:t>Tariffs</a:t>
            </a:r>
            <a:r>
              <a:rPr lang="cs-CZ" sz="2200" dirty="0"/>
              <a:t> and </a:t>
            </a:r>
            <a:r>
              <a:rPr lang="cs-CZ" sz="2200" dirty="0" err="1"/>
              <a:t>Trade</a:t>
            </a:r>
            <a:r>
              <a:rPr lang="cs-CZ" sz="2200" dirty="0"/>
              <a:t>) v roce </a:t>
            </a:r>
            <a:r>
              <a:rPr lang="cs-CZ" sz="2200" dirty="0" smtClean="0"/>
              <a:t>1947.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2475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440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Rozmach poválečné výroby a mezinárodního obchodu se projevil postupně i ve zřetelném </a:t>
            </a:r>
            <a:r>
              <a:rPr lang="cs-CZ" sz="2000" dirty="0" smtClean="0"/>
              <a:t>nárůstu mezinárodního </a:t>
            </a:r>
            <a:r>
              <a:rPr lang="cs-CZ" sz="2000" dirty="0"/>
              <a:t>turismu, jelikož došlo k naplnění základních předpokladů jeho rozvoje v podobě </a:t>
            </a:r>
            <a:r>
              <a:rPr lang="cs-CZ" sz="2000" dirty="0" smtClean="0"/>
              <a:t>rozvoje výroby</a:t>
            </a:r>
            <a:r>
              <a:rPr lang="cs-CZ" sz="2000" dirty="0"/>
              <a:t>, mírových podmínek života, osobní svobody, uspokojení základních životních potřeb, </a:t>
            </a:r>
            <a:r>
              <a:rPr lang="cs-CZ" sz="2000" dirty="0" smtClean="0"/>
              <a:t>volného času </a:t>
            </a:r>
            <a:r>
              <a:rPr lang="cs-CZ" sz="2000" dirty="0"/>
              <a:t>a finančních prostředků.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F</a:t>
            </a:r>
            <a:r>
              <a:rPr lang="cs-CZ" sz="2000" dirty="0" smtClean="0"/>
              <a:t>ormují </a:t>
            </a:r>
            <a:r>
              <a:rPr lang="cs-CZ" sz="2000" dirty="0"/>
              <a:t>se </a:t>
            </a:r>
            <a:r>
              <a:rPr lang="cs-CZ" sz="2000" b="1" dirty="0"/>
              <a:t>3 centra světové ekonomiky - do USA, Evropských společenství a Japonska</a:t>
            </a:r>
            <a:r>
              <a:rPr lang="cs-CZ" sz="20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Změna forem účasti na mezinárodním turismu </a:t>
            </a:r>
            <a:r>
              <a:rPr lang="cs-CZ" sz="2000" dirty="0"/>
              <a:t>v návaznosti na nárůst mobility (zejména letecká doprava</a:t>
            </a:r>
            <a:r>
              <a:rPr lang="cs-CZ" sz="2000" dirty="0" smtClean="0"/>
              <a:t>), růst </a:t>
            </a:r>
            <a:r>
              <a:rPr lang="cs-CZ" sz="2000" dirty="0"/>
              <a:t>fondu volného času, rozvoj krátkodobého turismu a zejména na nárůst ekonomické úrovně a </a:t>
            </a:r>
            <a:r>
              <a:rPr lang="cs-CZ" sz="2000" dirty="0" smtClean="0"/>
              <a:t>spotřeby obyvatelstva </a:t>
            </a:r>
            <a:r>
              <a:rPr lang="cs-CZ" sz="2000" dirty="0"/>
              <a:t>rozvinutých tržních ekonomik vedly k převisu poptávky nad nabídkou i k </a:t>
            </a:r>
            <a:r>
              <a:rPr lang="cs-CZ" sz="2000" dirty="0" smtClean="0"/>
              <a:t>rozvoji masového </a:t>
            </a:r>
            <a:r>
              <a:rPr lang="cs-CZ" sz="2000" dirty="0"/>
              <a:t>turismu v období 70.–80. let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4935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N</a:t>
            </a:r>
            <a:r>
              <a:rPr lang="cs-CZ" sz="2000" dirty="0" smtClean="0"/>
              <a:t>astaly </a:t>
            </a:r>
            <a:r>
              <a:rPr lang="cs-CZ" sz="2000" dirty="0"/>
              <a:t>nové jevy ve světové ekonomice, které dosud </a:t>
            </a:r>
            <a:r>
              <a:rPr lang="cs-CZ" sz="2000" dirty="0" smtClean="0"/>
              <a:t>neexistovaly.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Problémy měly strukturální charakter a projevovaly se jako série krizí – </a:t>
            </a:r>
            <a:r>
              <a:rPr lang="cs-CZ" sz="2000" dirty="0" smtClean="0"/>
              <a:t>energetická krize </a:t>
            </a:r>
            <a:r>
              <a:rPr lang="cs-CZ" sz="2000" dirty="0"/>
              <a:t>(ropné šoky 1973, 1979–1981), surovinová krize, potravinová krize (1972).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Na </a:t>
            </a:r>
            <a:r>
              <a:rPr lang="cs-CZ" sz="2000" dirty="0"/>
              <a:t>počátku 70. let </a:t>
            </a:r>
            <a:r>
              <a:rPr lang="cs-CZ" sz="2000" dirty="0" smtClean="0"/>
              <a:t>došlo navíc </a:t>
            </a:r>
            <a:r>
              <a:rPr lang="cs-CZ" sz="2000" dirty="0"/>
              <a:t>k vyvrcholení četných mezinárodních měnových krizí v podobě všeobecné měnové krize a </a:t>
            </a:r>
            <a:r>
              <a:rPr lang="cs-CZ" sz="2000" dirty="0" smtClean="0"/>
              <a:t>zániku zlatého </a:t>
            </a:r>
            <a:r>
              <a:rPr lang="cs-CZ" sz="2000" dirty="0"/>
              <a:t>dolarového standardu (1971</a:t>
            </a:r>
            <a:r>
              <a:rPr lang="cs-CZ" sz="2000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Období konce 70. let a 80. let je obdobím vyčlenění některých rozvojových zemí a posílení </a:t>
            </a:r>
            <a:r>
              <a:rPr lang="cs-CZ" sz="2000" dirty="0" smtClean="0"/>
              <a:t>jejich pozice </a:t>
            </a:r>
            <a:r>
              <a:rPr lang="cs-CZ" sz="2000" dirty="0"/>
              <a:t>ve světové ekonomice a následně v 90. letech i v mezinárodním turismu.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První </a:t>
            </a:r>
            <a:r>
              <a:rPr lang="cs-CZ" sz="2000" dirty="0"/>
              <a:t>vlnou zemí, které </a:t>
            </a:r>
            <a:r>
              <a:rPr lang="cs-CZ" sz="2000" dirty="0" smtClean="0"/>
              <a:t>se oddělily </a:t>
            </a:r>
            <a:r>
              <a:rPr lang="cs-CZ" sz="2000" dirty="0"/>
              <a:t>ze skupiny rozvojových zemí, </a:t>
            </a:r>
            <a:r>
              <a:rPr lang="cs-CZ" sz="2000" b="1" dirty="0"/>
              <a:t>byly tzv. nově industrializované země </a:t>
            </a:r>
            <a:r>
              <a:rPr lang="cs-CZ" sz="2000" dirty="0"/>
              <a:t>(NIC, </a:t>
            </a:r>
            <a:r>
              <a:rPr lang="cs-CZ" sz="2000" dirty="0" err="1"/>
              <a:t>new</a:t>
            </a:r>
            <a:r>
              <a:rPr lang="cs-CZ" sz="2000" dirty="0"/>
              <a:t> </a:t>
            </a:r>
            <a:r>
              <a:rPr lang="cs-CZ" sz="2000" dirty="0" err="1" smtClean="0"/>
              <a:t>industrialized</a:t>
            </a:r>
            <a:r>
              <a:rPr lang="cs-CZ" sz="2000" dirty="0" smtClean="0"/>
              <a:t> </a:t>
            </a:r>
            <a:r>
              <a:rPr lang="cs-CZ" sz="2000" dirty="0" err="1" smtClean="0"/>
              <a:t>countries</a:t>
            </a:r>
            <a:r>
              <a:rPr lang="cs-CZ" sz="2000" dirty="0"/>
              <a:t>), k nimž patřily Jižní Korea, Tchaj-wan, Singapur a Hongkong.</a:t>
            </a:r>
          </a:p>
        </p:txBody>
      </p:sp>
    </p:spTree>
    <p:extLst>
      <p:ext uri="{BB962C8B-B14F-4D97-AF65-F5344CB8AC3E}">
        <p14:creationId xmlns:p14="http://schemas.microsoft.com/office/powerpoint/2010/main" val="27912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Mezinárodní turismus je již masovou záležitostí obyvatelstva rozvinutých tržních ekonomik, </a:t>
            </a:r>
            <a:r>
              <a:rPr lang="cs-CZ" sz="2000" dirty="0" smtClean="0"/>
              <a:t>kdy dochází </a:t>
            </a:r>
            <a:r>
              <a:rPr lang="cs-CZ" sz="2000" dirty="0"/>
              <a:t>k vylepšování kvality služeb. S převisem nabídky nad poptávkou se zlepšuje kvalita </a:t>
            </a:r>
            <a:r>
              <a:rPr lang="cs-CZ" sz="2000" dirty="0" smtClean="0"/>
              <a:t>infrastruktury pro </a:t>
            </a:r>
            <a:r>
              <a:rPr lang="cs-CZ" sz="2000" dirty="0"/>
              <a:t>turismus, metody řízení firem či destinací, vznikají samostatné vládní orgány pro </a:t>
            </a:r>
            <a:r>
              <a:rPr lang="cs-CZ" sz="2000" dirty="0" smtClean="0"/>
              <a:t>rozvoj turismu.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 </a:t>
            </a:r>
            <a:r>
              <a:rPr lang="cs-CZ" sz="2000" dirty="0"/>
              <a:t>Na druhou stranu byla 80. léta první dekádou, kdy došlo v důsledku ekonomických </a:t>
            </a:r>
            <a:r>
              <a:rPr lang="cs-CZ" sz="2000" dirty="0" smtClean="0"/>
              <a:t>problémů k </a:t>
            </a:r>
            <a:r>
              <a:rPr lang="cs-CZ" sz="2000" dirty="0"/>
              <a:t>dalšímu zpomalení tempa mezinárodních </a:t>
            </a:r>
            <a:r>
              <a:rPr lang="cs-CZ" sz="2000" dirty="0" smtClean="0"/>
              <a:t>příjezdů.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Rok </a:t>
            </a:r>
            <a:r>
              <a:rPr lang="cs-CZ" sz="2000" dirty="0"/>
              <a:t>1982 byl prvním rokem v poválečném období, </a:t>
            </a:r>
            <a:r>
              <a:rPr lang="cs-CZ" sz="2000" dirty="0" smtClean="0"/>
              <a:t>kdy došlo </a:t>
            </a:r>
            <a:r>
              <a:rPr lang="cs-CZ" sz="2000" dirty="0"/>
              <a:t>k absolutnímu poklesu počtu mezinárodních příjezdů o –0,6 %, s největšími poklesy v </a:t>
            </a:r>
            <a:r>
              <a:rPr lang="cs-CZ" sz="2000" dirty="0" smtClean="0"/>
              <a:t>Africe, Amerikách.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Z </a:t>
            </a:r>
            <a:r>
              <a:rPr lang="cs-CZ" sz="2000" dirty="0"/>
              <a:t>faktorů regionálních se na poklesu </a:t>
            </a:r>
            <a:r>
              <a:rPr lang="cs-CZ" sz="2000" dirty="0" smtClean="0"/>
              <a:t>podílely i </a:t>
            </a:r>
            <a:r>
              <a:rPr lang="cs-CZ" sz="2000" dirty="0"/>
              <a:t>některé politické a bezpečnostní faktory, např. v Evropě polská politická krize (1981–1982) či </a:t>
            </a:r>
            <a:r>
              <a:rPr lang="cs-CZ" sz="2000" dirty="0" smtClean="0"/>
              <a:t>výbuch v </a:t>
            </a:r>
            <a:r>
              <a:rPr lang="cs-CZ" sz="2000" dirty="0"/>
              <a:t>Černobylu (1986).</a:t>
            </a:r>
          </a:p>
        </p:txBody>
      </p:sp>
    </p:spTree>
    <p:extLst>
      <p:ext uri="{BB962C8B-B14F-4D97-AF65-F5344CB8AC3E}">
        <p14:creationId xmlns:p14="http://schemas.microsoft.com/office/powerpoint/2010/main" val="143256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000" b="1" dirty="0"/>
              <a:t>5. Etapa současná (1990 – dosud</a:t>
            </a:r>
            <a:r>
              <a:rPr lang="pt-BR" sz="2000" b="1" dirty="0" smtClean="0"/>
              <a:t>)</a:t>
            </a: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/>
              <a:t>V ekonomické oblasti však nebyl počátek 90. let bezproblémový, a to v podobě recese, která </a:t>
            </a:r>
            <a:r>
              <a:rPr lang="pt-BR" sz="2000" dirty="0" smtClean="0"/>
              <a:t>se</a:t>
            </a:r>
            <a:r>
              <a:rPr lang="cs-CZ" sz="2000" dirty="0" smtClean="0"/>
              <a:t> </a:t>
            </a:r>
            <a:r>
              <a:rPr lang="pt-BR" sz="2000" dirty="0" smtClean="0"/>
              <a:t>dotkla </a:t>
            </a:r>
            <a:r>
              <a:rPr lang="pt-BR" sz="2000" dirty="0"/>
              <a:t>zejména rozvinutých tržních ekonomik a k níž přispěly i problémy ekonomik v transformaci</a:t>
            </a:r>
            <a:r>
              <a:rPr lang="pt-BR" sz="2000" dirty="0" smtClean="0"/>
              <a:t>.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/>
              <a:t> Recese</a:t>
            </a:r>
            <a:r>
              <a:rPr lang="cs-CZ" sz="2000" dirty="0" smtClean="0"/>
              <a:t> </a:t>
            </a:r>
            <a:r>
              <a:rPr lang="pt-BR" sz="2000" dirty="0" smtClean="0"/>
              <a:t>provázená </a:t>
            </a:r>
            <a:r>
              <a:rPr lang="pt-BR" sz="2000" dirty="0"/>
              <a:t>pomalým ekonomickým růstem a nezaměstnaností se promítla do snížení </a:t>
            </a:r>
            <a:r>
              <a:rPr lang="pt-BR" sz="2000" dirty="0" smtClean="0"/>
              <a:t>meziročního</a:t>
            </a:r>
            <a:r>
              <a:rPr lang="cs-CZ" sz="2000" dirty="0" smtClean="0"/>
              <a:t> </a:t>
            </a:r>
            <a:r>
              <a:rPr lang="pt-BR" sz="2000" dirty="0" smtClean="0"/>
              <a:t>tempa </a:t>
            </a:r>
            <a:r>
              <a:rPr lang="pt-BR" sz="2000" dirty="0"/>
              <a:t>mezinárodních příjezdů v první polovině 90. </a:t>
            </a:r>
            <a:r>
              <a:rPr lang="pt-BR" sz="2000" dirty="0" smtClean="0"/>
              <a:t>let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/>
              <a:t>Pozitivní vliv na růst mezinárodních příjezdů, zejména v regionu Evropa, mělo zavedení eura (</a:t>
            </a:r>
            <a:r>
              <a:rPr lang="pt-BR" sz="2000" dirty="0" smtClean="0"/>
              <a:t>2002)</a:t>
            </a:r>
            <a:r>
              <a:rPr lang="cs-CZ" sz="2000" dirty="0" smtClean="0"/>
              <a:t> </a:t>
            </a:r>
            <a:r>
              <a:rPr lang="pt-BR" sz="2000" dirty="0" smtClean="0"/>
              <a:t>a </a:t>
            </a:r>
            <a:r>
              <a:rPr lang="pt-BR" sz="2000" dirty="0"/>
              <a:t>jeho postupné zavádění i v některých z nových členských států</a:t>
            </a:r>
            <a:r>
              <a:rPr lang="pt-BR" sz="2000" dirty="0" smtClean="0"/>
              <a:t>.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/>
              <a:t>Z dalších politických vlivů se minimálně regionálně projevily v mezinárodním turismu v 90. </a:t>
            </a:r>
            <a:r>
              <a:rPr lang="pt-BR" sz="2000" dirty="0" smtClean="0"/>
              <a:t>letech</a:t>
            </a:r>
            <a:r>
              <a:rPr lang="cs-CZ" sz="2000" dirty="0" smtClean="0"/>
              <a:t> </a:t>
            </a:r>
            <a:r>
              <a:rPr lang="pt-BR" sz="2000" dirty="0" smtClean="0"/>
              <a:t>válka </a:t>
            </a:r>
            <a:r>
              <a:rPr lang="pt-BR" sz="2000" dirty="0"/>
              <a:t>v Perském zálivu (1991), balkánský konflikt (1. polovina 90. let) a konflikt v Kosovu (1999).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18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/>
              <a:t>Z </a:t>
            </a:r>
            <a:r>
              <a:rPr lang="pt-BR" sz="2000" dirty="0"/>
              <a:t>politických faktorů působících pro podporu mezinárodního turismu je třeba jmenovat vznik </a:t>
            </a:r>
            <a:r>
              <a:rPr lang="pt-BR" sz="2000" dirty="0" smtClean="0"/>
              <a:t>Evropské</a:t>
            </a:r>
            <a:r>
              <a:rPr lang="cs-CZ" sz="2000" dirty="0" smtClean="0"/>
              <a:t> </a:t>
            </a:r>
            <a:r>
              <a:rPr lang="pt-BR" sz="2000" dirty="0" smtClean="0"/>
              <a:t>unie </a:t>
            </a:r>
            <a:r>
              <a:rPr lang="pt-BR" sz="2000" dirty="0"/>
              <a:t>na základě Maastrichtské smlouvy (1992) a rozšíření Evropské unie o patnáct členů (2004</a:t>
            </a:r>
            <a:r>
              <a:rPr lang="pt-BR" sz="2000" dirty="0" smtClean="0"/>
              <a:t>),</a:t>
            </a:r>
            <a:r>
              <a:rPr lang="cs-CZ" sz="2000" dirty="0" smtClean="0"/>
              <a:t> Rumunsko a Bulharsko </a:t>
            </a:r>
            <a:r>
              <a:rPr lang="pt-BR" sz="2000" dirty="0" smtClean="0"/>
              <a:t>(2007</a:t>
            </a:r>
            <a:r>
              <a:rPr lang="pt-BR" sz="2000" dirty="0"/>
              <a:t>) a Chorvatsko (2013</a:t>
            </a:r>
            <a:r>
              <a:rPr lang="pt-BR" sz="2000" dirty="0" smtClean="0"/>
              <a:t>).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/>
              <a:t>Jestliže byl počátek deváté dekády v ekonomické oblasti spojován s recesí i související krizí </a:t>
            </a:r>
            <a:r>
              <a:rPr lang="pt-BR" sz="2000" dirty="0" smtClean="0"/>
              <a:t>Evropského</a:t>
            </a:r>
            <a:r>
              <a:rPr lang="cs-CZ" sz="2000" dirty="0" smtClean="0"/>
              <a:t> </a:t>
            </a:r>
            <a:r>
              <a:rPr lang="pt-BR" sz="2000" dirty="0" smtClean="0"/>
              <a:t>měnového </a:t>
            </a:r>
            <a:r>
              <a:rPr lang="pt-BR" sz="2000" dirty="0"/>
              <a:t>systému (1992), byl její závěr rovněž složitý, a to v důsledku vypuknutí asijské </a:t>
            </a:r>
            <a:r>
              <a:rPr lang="pt-BR" sz="2000" dirty="0" smtClean="0"/>
              <a:t>měnové</a:t>
            </a:r>
            <a:r>
              <a:rPr lang="cs-CZ" sz="2000" dirty="0" smtClean="0"/>
              <a:t> </a:t>
            </a:r>
            <a:r>
              <a:rPr lang="pt-BR" sz="2000" dirty="0" smtClean="0"/>
              <a:t>a </a:t>
            </a:r>
            <a:r>
              <a:rPr lang="pt-BR" sz="2000" dirty="0"/>
              <a:t>finanční krize 1997–1998, která byla sice především krizí regionální, avšak s dopady na další </a:t>
            </a:r>
            <a:r>
              <a:rPr lang="pt-BR" sz="2000" dirty="0" smtClean="0"/>
              <a:t>národní</a:t>
            </a:r>
            <a:r>
              <a:rPr lang="cs-CZ" sz="2000" dirty="0" smtClean="0"/>
              <a:t> </a:t>
            </a:r>
            <a:r>
              <a:rPr lang="pt-BR" sz="2000" dirty="0" smtClean="0"/>
              <a:t>ekonomiky </a:t>
            </a:r>
            <a:r>
              <a:rPr lang="pt-BR" sz="2000" dirty="0"/>
              <a:t>mimo asijský region.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000" dirty="0" smtClean="0"/>
              <a:t>Krize </a:t>
            </a:r>
            <a:r>
              <a:rPr lang="pt-BR" sz="2000" dirty="0"/>
              <a:t>se promítla zejména do vnitroregionálních příjezdů v </a:t>
            </a:r>
            <a:r>
              <a:rPr lang="pt-BR" sz="2000" dirty="0" smtClean="0"/>
              <a:t>regionu</a:t>
            </a:r>
            <a:r>
              <a:rPr lang="cs-CZ" sz="2000" dirty="0" smtClean="0"/>
              <a:t> </a:t>
            </a:r>
            <a:r>
              <a:rPr lang="pt-BR" sz="2000" dirty="0" smtClean="0"/>
              <a:t>Asie </a:t>
            </a:r>
            <a:r>
              <a:rPr lang="pt-BR" sz="2000" dirty="0"/>
              <a:t>a Pacifik v podobě poklesu o –0,8 %, resp. –0,4 %, a stejně tak i do zpomalení investiční </a:t>
            </a:r>
            <a:r>
              <a:rPr lang="pt-BR" sz="2000" dirty="0" smtClean="0"/>
              <a:t>aktivity</a:t>
            </a:r>
            <a:r>
              <a:rPr lang="cs-CZ" sz="2000" dirty="0" smtClean="0"/>
              <a:t> </a:t>
            </a:r>
            <a:r>
              <a:rPr lang="pt-BR" sz="2000" dirty="0" smtClean="0"/>
              <a:t>v </a:t>
            </a:r>
            <a:r>
              <a:rPr lang="pt-BR" sz="2000" dirty="0"/>
              <a:t>regionu.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24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 </a:t>
            </a:r>
            <a:r>
              <a:rPr lang="cs-CZ" sz="2000" dirty="0"/>
              <a:t>současné době lze jednotlivé části světové ekonomiky, a to i z pohledu </a:t>
            </a:r>
            <a:r>
              <a:rPr lang="cs-CZ" sz="2000" dirty="0" smtClean="0"/>
              <a:t>mezinárodního turismu</a:t>
            </a:r>
            <a:r>
              <a:rPr lang="cs-CZ" sz="2000" dirty="0"/>
              <a:t>, rozdělit na tři základní skupiny </a:t>
            </a:r>
            <a:r>
              <a:rPr lang="cs-CZ" sz="2000" dirty="0" smtClean="0"/>
              <a:t>zemí, </a:t>
            </a:r>
            <a:r>
              <a:rPr lang="cs-CZ" sz="2000" dirty="0"/>
              <a:t>jejichž váha, vliv a zapojení do </a:t>
            </a:r>
            <a:r>
              <a:rPr lang="cs-CZ" sz="2000" dirty="0" smtClean="0"/>
              <a:t>světové ekonomiky </a:t>
            </a:r>
            <a:r>
              <a:rPr lang="cs-CZ" sz="2000" dirty="0"/>
              <a:t>a mezinárodního turismu doznaly v posledních desítkách let významných </a:t>
            </a:r>
            <a:r>
              <a:rPr lang="cs-CZ" sz="2000" dirty="0" smtClean="0"/>
              <a:t>změn.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Nejdynamičtější a </a:t>
            </a:r>
            <a:r>
              <a:rPr lang="cs-CZ" sz="2000" dirty="0"/>
              <a:t>nejvíce sílící skupiny označit země </a:t>
            </a:r>
            <a:r>
              <a:rPr lang="cs-CZ" sz="2000" b="1" dirty="0"/>
              <a:t>BRICS</a:t>
            </a:r>
            <a:r>
              <a:rPr lang="cs-CZ" sz="2000" dirty="0"/>
              <a:t> (Brazílie, Rusko, Indie, Čína, Jihoafrická republika) a </a:t>
            </a:r>
            <a:r>
              <a:rPr lang="cs-CZ" sz="2000" b="1" dirty="0"/>
              <a:t>země </a:t>
            </a:r>
            <a:r>
              <a:rPr lang="cs-CZ" sz="2000" b="1" dirty="0" smtClean="0"/>
              <a:t>NEXT-11 </a:t>
            </a:r>
            <a:r>
              <a:rPr lang="cs-CZ" sz="2000" dirty="0" smtClean="0"/>
              <a:t>(Bangladéš</a:t>
            </a:r>
            <a:r>
              <a:rPr lang="cs-CZ" sz="2000" dirty="0"/>
              <a:t>, Egypt, Filipíny, Indonésie, Írán, Jižní Korea, Mexiko, Nigérie, Pákistán, Turecko, Vietnam).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Další </a:t>
            </a:r>
            <a:r>
              <a:rPr lang="cs-CZ" sz="2000" dirty="0"/>
              <a:t>negativní událostí pro mezinárodní </a:t>
            </a:r>
            <a:r>
              <a:rPr lang="cs-CZ" sz="2000" dirty="0" smtClean="0"/>
              <a:t>turismus se </a:t>
            </a:r>
            <a:r>
              <a:rPr lang="cs-CZ" sz="2000" dirty="0"/>
              <a:t>stal útok na Světové obchodní centrum v New Yorku 11. září </a:t>
            </a:r>
            <a:r>
              <a:rPr lang="cs-CZ" sz="2000" dirty="0" smtClean="0"/>
              <a:t>2001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38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9990" y="555525"/>
            <a:ext cx="559968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l-PL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</a:t>
            </a:r>
            <a:r>
              <a:rPr lang="pl-PL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 ruch a jeho role ve světové ekonomice</a:t>
            </a:r>
            <a:br>
              <a:rPr lang="pl-PL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59990" y="761114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bg1"/>
                </a:solidFill>
              </a:rPr>
              <a:t>.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54976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Hned o dva roky později, v roce 2003 došlo k dalšímu propadu mezinárodních příjezdů, a </a:t>
            </a:r>
            <a:r>
              <a:rPr lang="cs-CZ" sz="2000" dirty="0" smtClean="0"/>
              <a:t>tentokrát </a:t>
            </a:r>
            <a:r>
              <a:rPr lang="cs-CZ" sz="2000" dirty="0"/>
              <a:t>byly příčiny zdravotně bezpečnostní v podobě vypuknutí epidemie SARS</a:t>
            </a:r>
            <a:r>
              <a:rPr lang="cs-CZ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Problematické období 2008–2009 bylo v následujících letech vystřídáno pomalým oživením </a:t>
            </a:r>
            <a:r>
              <a:rPr lang="cs-CZ" sz="2000" dirty="0" smtClean="0"/>
              <a:t>mezinárodních příjezdů </a:t>
            </a:r>
            <a:r>
              <a:rPr lang="cs-CZ" sz="2000" dirty="0"/>
              <a:t>i příjmů stejně jako dalších indikátorů z dvou nejvýznamnějších sektorů turismu – </a:t>
            </a:r>
            <a:r>
              <a:rPr lang="cs-CZ" sz="2000" dirty="0" smtClean="0"/>
              <a:t>letecké dopravy </a:t>
            </a:r>
            <a:r>
              <a:rPr lang="cs-CZ" sz="2000" dirty="0"/>
              <a:t>a hotelnictví. Stabilizace vývoje v hlavních centrech světové ekonomiky (USA, Evropa, </a:t>
            </a:r>
            <a:r>
              <a:rPr lang="cs-CZ" sz="2000" dirty="0" smtClean="0"/>
              <a:t>resp. EU </a:t>
            </a:r>
            <a:r>
              <a:rPr lang="cs-CZ" sz="2000" dirty="0"/>
              <a:t>a Japonsko se zázemím ve východní Asii) dává základní předpoklad pro další rozvoj </a:t>
            </a:r>
            <a:r>
              <a:rPr lang="cs-CZ" sz="2000" dirty="0" smtClean="0"/>
              <a:t>mezinárodního turismu.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 současnosti teroristické </a:t>
            </a:r>
            <a:r>
              <a:rPr lang="cs-CZ" sz="2000" dirty="0"/>
              <a:t>útoky v Evropě mají výrazně menší vliv na cestovní ruch než v </a:t>
            </a:r>
            <a:r>
              <a:rPr lang="cs-CZ" sz="2000" dirty="0" smtClean="0"/>
              <a:t>minulosti.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272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Turismus a 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15685" y="932059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Pro vznik a rozvoj </a:t>
            </a:r>
            <a:r>
              <a:rPr lang="cs-CZ" sz="2400" b="1" dirty="0" smtClean="0"/>
              <a:t>mezinárodního turismu </a:t>
            </a:r>
            <a:r>
              <a:rPr lang="cs-CZ" sz="2400" b="1" dirty="0"/>
              <a:t>lze považovat za rozhodující následující </a:t>
            </a:r>
            <a:r>
              <a:rPr lang="cs-CZ" sz="2400" b="1" dirty="0" smtClean="0"/>
              <a:t>faktory</a:t>
            </a:r>
            <a:r>
              <a:rPr lang="cs-CZ" sz="2400" dirty="0" smtClean="0"/>
              <a:t>:</a:t>
            </a: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rozvoj </a:t>
            </a:r>
            <a:r>
              <a:rPr lang="cs-CZ" sz="2400" dirty="0"/>
              <a:t>výroby,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mírové </a:t>
            </a:r>
            <a:r>
              <a:rPr lang="cs-CZ" sz="2400" dirty="0"/>
              <a:t>podmínky života,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osobní </a:t>
            </a:r>
            <a:r>
              <a:rPr lang="cs-CZ" sz="2400" dirty="0"/>
              <a:t>svoboda (svoboda pohybu),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uspokojení </a:t>
            </a:r>
            <a:r>
              <a:rPr lang="cs-CZ" sz="2400" dirty="0"/>
              <a:t>základních životních potřeb,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finanční </a:t>
            </a:r>
            <a:r>
              <a:rPr lang="cs-CZ" sz="2400" dirty="0"/>
              <a:t>prostředky,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volný </a:t>
            </a:r>
            <a:r>
              <a:rPr lang="cs-CZ" sz="2400" dirty="0"/>
              <a:t>čas,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existence </a:t>
            </a:r>
            <a:r>
              <a:rPr lang="cs-CZ" sz="2400" dirty="0"/>
              <a:t>potenciálu turismu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74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Turismus a 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914400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Faktory ovlivňující MCR lze rozdělit </a:t>
            </a:r>
            <a:r>
              <a:rPr lang="cs-CZ" sz="1900" dirty="0"/>
              <a:t>takto: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Ekonomické </a:t>
            </a:r>
            <a:r>
              <a:rPr lang="cs-CZ" sz="2000" b="1" dirty="0"/>
              <a:t>faktory: </a:t>
            </a:r>
            <a:r>
              <a:rPr lang="cs-CZ" sz="2000" dirty="0"/>
              <a:t>fond volného času, výše disponibilního příjmu, rozložení bohatství ve </a:t>
            </a:r>
            <a:r>
              <a:rPr lang="cs-CZ" sz="2000" dirty="0" smtClean="0"/>
              <a:t>společnosti, cenová </a:t>
            </a:r>
            <a:r>
              <a:rPr lang="cs-CZ" sz="2000" dirty="0"/>
              <a:t>úroveň destinace a zdrojového trhu, úroveň ekonomiky (HDP per capita), </a:t>
            </a:r>
            <a:r>
              <a:rPr lang="cs-CZ" sz="2000" dirty="0" smtClean="0"/>
              <a:t>struktura platební </a:t>
            </a:r>
            <a:r>
              <a:rPr lang="cs-CZ" sz="2000" dirty="0"/>
              <a:t>bilance, režim a úroveň devizového kurzu a další.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Demografické </a:t>
            </a:r>
            <a:r>
              <a:rPr lang="cs-CZ" sz="2000" b="1" dirty="0"/>
              <a:t>faktory: </a:t>
            </a:r>
            <a:r>
              <a:rPr lang="cs-CZ" sz="2000" dirty="0"/>
              <a:t>počet a věkové složení obyvatelstva, velikost rodiny, hustota osídlení, </a:t>
            </a:r>
            <a:r>
              <a:rPr lang="cs-CZ" sz="2000" dirty="0" smtClean="0"/>
              <a:t>urbanizace, zdravotní </a:t>
            </a:r>
            <a:r>
              <a:rPr lang="cs-CZ" sz="2000" dirty="0"/>
              <a:t>stav obyvatelstva a další.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Faktory </a:t>
            </a:r>
            <a:r>
              <a:rPr lang="cs-CZ" sz="2000" b="1" dirty="0"/>
              <a:t>fyzického prostředí </a:t>
            </a:r>
            <a:r>
              <a:rPr lang="cs-CZ" sz="2000" dirty="0"/>
              <a:t>(ekologické faktory): charakter přírodního a životního prostředí, </a:t>
            </a:r>
            <a:r>
              <a:rPr lang="cs-CZ" sz="2000" dirty="0" smtClean="0"/>
              <a:t>atraktivity primární </a:t>
            </a:r>
            <a:r>
              <a:rPr lang="cs-CZ" sz="2000" dirty="0"/>
              <a:t>nabídka turismu, klima a další.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Faktory </a:t>
            </a:r>
            <a:r>
              <a:rPr lang="cs-CZ" sz="2000" b="1" dirty="0"/>
              <a:t>na straně nabídky</a:t>
            </a:r>
            <a:r>
              <a:rPr lang="cs-CZ" sz="2000" dirty="0"/>
              <a:t>: struktura nabídky, kvalifikace pracovníků, infrastruktura dopravní, </a:t>
            </a:r>
            <a:r>
              <a:rPr lang="cs-CZ" sz="2000" dirty="0" smtClean="0"/>
              <a:t>ubytovací atd. </a:t>
            </a:r>
            <a:r>
              <a:rPr lang="cs-CZ" sz="2000" b="1" dirty="0" smtClean="0"/>
              <a:t>Faktory </a:t>
            </a:r>
            <a:r>
              <a:rPr lang="cs-CZ" sz="2000" b="1" dirty="0"/>
              <a:t>administrativní: </a:t>
            </a:r>
            <a:r>
              <a:rPr lang="cs-CZ" sz="2000" dirty="0"/>
              <a:t>pasové, vízové a celní formality </a:t>
            </a:r>
            <a:r>
              <a:rPr lang="cs-CZ" sz="2000" dirty="0" smtClean="0"/>
              <a:t>atd. </a:t>
            </a:r>
            <a:r>
              <a:rPr lang="cs-CZ" sz="2000" b="1" dirty="0" smtClean="0"/>
              <a:t>Technologické</a:t>
            </a:r>
            <a:r>
              <a:rPr lang="cs-CZ" sz="2000" dirty="0"/>
              <a:t>, </a:t>
            </a:r>
            <a:r>
              <a:rPr lang="cs-CZ" sz="2000" b="1" dirty="0"/>
              <a:t>sociokulturní a další faktory.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695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Turismus v mezinárodních ekonomických vztazích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77330" y="1059582"/>
            <a:ext cx="903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Mezinárodní ekonomické vztahy, </a:t>
            </a:r>
            <a:r>
              <a:rPr lang="cs-CZ" sz="2400" dirty="0"/>
              <a:t>k nimž dochází při realizaci mezinárodního turismu, ať už jde o </a:t>
            </a:r>
            <a:r>
              <a:rPr lang="cs-CZ" sz="2400" dirty="0" smtClean="0"/>
              <a:t>samotnou účast </a:t>
            </a:r>
            <a:r>
              <a:rPr lang="cs-CZ" sz="2400" dirty="0"/>
              <a:t>na turismu nebo o budování infrastruktury pro rozvoj mezinárodního turismu, lze </a:t>
            </a:r>
            <a:r>
              <a:rPr lang="cs-CZ" sz="2400" dirty="0" smtClean="0"/>
              <a:t>rozdělit do 5 </a:t>
            </a:r>
            <a:r>
              <a:rPr lang="cs-CZ" sz="2400" dirty="0"/>
              <a:t>skupin tak, jak jsou standardně vymezovány v rámci světové </a:t>
            </a:r>
            <a:r>
              <a:rPr lang="cs-CZ" sz="2400" dirty="0" smtClean="0"/>
              <a:t>ekonomiky.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Mezinárodní vztahy </a:t>
            </a:r>
            <a:r>
              <a:rPr lang="cs-CZ" sz="2400" dirty="0"/>
              <a:t>v turismu jsou ovlivněny jevy jako globalizace, regionalismus, deregulace a další a zároveň do </a:t>
            </a:r>
            <a:r>
              <a:rPr lang="cs-CZ" sz="2400" dirty="0" smtClean="0"/>
              <a:t>určité míry </a:t>
            </a:r>
            <a:r>
              <a:rPr lang="cs-CZ" sz="2400" dirty="0"/>
              <a:t>napomáhají posilování těchto jevů.</a:t>
            </a:r>
          </a:p>
        </p:txBody>
      </p:sp>
    </p:spTree>
    <p:extLst>
      <p:ext uri="{BB962C8B-B14F-4D97-AF65-F5344CB8AC3E}">
        <p14:creationId xmlns:p14="http://schemas.microsoft.com/office/powerpoint/2010/main" val="4715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Hlavní typy mezinárodních ekonomických vztahů v turismu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77330" y="1059582"/>
            <a:ext cx="9036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Mezinárodní pohyb služeb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Turismus </a:t>
            </a:r>
            <a:r>
              <a:rPr lang="cs-CZ" sz="2400" dirty="0"/>
              <a:t>je součástí mezinárodního pohybu služeb vedle služeb dopravních, služeb obchodních, </a:t>
            </a:r>
            <a:r>
              <a:rPr lang="cs-CZ" sz="2400" dirty="0" smtClean="0"/>
              <a:t>komunikačních, finančních </a:t>
            </a:r>
            <a:r>
              <a:rPr lang="cs-CZ" sz="2400" dirty="0"/>
              <a:t>a řady dalších.</a:t>
            </a:r>
            <a:r>
              <a:rPr lang="cs-CZ" sz="2400" b="1" dirty="0"/>
              <a:t> </a:t>
            </a:r>
            <a:endParaRPr lang="cs-CZ" sz="24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Za </a:t>
            </a:r>
            <a:r>
              <a:rPr lang="cs-CZ" sz="2400" b="1" dirty="0"/>
              <a:t>službu </a:t>
            </a:r>
            <a:r>
              <a:rPr lang="cs-CZ" sz="2400" dirty="0"/>
              <a:t>jsou z hlediska mezinárodního obchodu </a:t>
            </a:r>
            <a:r>
              <a:rPr lang="cs-CZ" sz="2400" dirty="0" smtClean="0"/>
              <a:t>považovány </a:t>
            </a:r>
            <a:r>
              <a:rPr lang="cs-CZ" sz="2400" b="1" dirty="0" smtClean="0"/>
              <a:t>výkony </a:t>
            </a:r>
            <a:r>
              <a:rPr lang="cs-CZ" sz="2400" b="1" dirty="0"/>
              <a:t>určené pro trh a nemající materializovanou podobu </a:t>
            </a:r>
            <a:r>
              <a:rPr lang="cs-CZ" sz="2400" dirty="0"/>
              <a:t>hmotných statků. </a:t>
            </a: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Objem mezinárodního pohybu </a:t>
            </a:r>
            <a:r>
              <a:rPr lang="cs-CZ" sz="2400" dirty="0"/>
              <a:t>služeb </a:t>
            </a:r>
            <a:r>
              <a:rPr lang="cs-CZ" sz="2400" b="1" dirty="0"/>
              <a:t>se zvýšil zejména od 70. a 80. let 20. století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7261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Hlavní typy mezinárodních ekonomických vztahů v turismu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b="1" dirty="0"/>
              <a:t>Mezinárodní pohyb zboží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/>
              <a:t>Mezinárodní pohyb zboží ovlivňuje mezinárodní turismus v několika směrech. </a:t>
            </a:r>
            <a:endParaRPr lang="cs-CZ" sz="23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Za </a:t>
            </a:r>
            <a:r>
              <a:rPr lang="cs-CZ" sz="2300" dirty="0"/>
              <a:t>prvé, země, </a:t>
            </a:r>
            <a:r>
              <a:rPr lang="cs-CZ" sz="2300" dirty="0" smtClean="0"/>
              <a:t>které jsou </a:t>
            </a:r>
            <a:r>
              <a:rPr lang="cs-CZ" sz="2300" dirty="0"/>
              <a:t>významnými vývozci zboží, bývají i hlavními zdrojovými trhy pro mezinárodní </a:t>
            </a:r>
            <a:r>
              <a:rPr lang="cs-CZ" sz="2300" dirty="0" smtClean="0"/>
              <a:t>turismus (např</a:t>
            </a:r>
            <a:r>
              <a:rPr lang="cs-CZ" sz="2300" dirty="0"/>
              <a:t>. Čína, Německo, USA, Itálie, Francie a další). </a:t>
            </a:r>
            <a:endParaRPr lang="cs-CZ" sz="23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Za </a:t>
            </a:r>
            <a:r>
              <a:rPr lang="cs-CZ" sz="2300" dirty="0"/>
              <a:t>druhé, řada rozvojových zemí je závislá </a:t>
            </a:r>
            <a:r>
              <a:rPr lang="cs-CZ" sz="2300" dirty="0" smtClean="0"/>
              <a:t>při budování </a:t>
            </a:r>
            <a:r>
              <a:rPr lang="cs-CZ" sz="2300" dirty="0"/>
              <a:t>infrastruktury turismu právě na zbožových importech (stejně jako na importech služeb).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/>
              <a:t>Podobně jako u služeb je i zapojení zemí a regionů do mezinárodního obchodu zbožím </a:t>
            </a:r>
            <a:r>
              <a:rPr lang="cs-CZ" sz="2300" dirty="0" smtClean="0"/>
              <a:t>nerovnoměrné.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66553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Hlavní typy mezinárodních ekonomických vztahů v turismu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Mezinárodní pohyb </a:t>
            </a:r>
            <a:r>
              <a:rPr lang="cs-CZ" sz="2200" b="1" dirty="0" smtClean="0"/>
              <a:t>kapitálu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/>
              <a:t>Mezinárodní pohyb kapitálu zahrnuje </a:t>
            </a:r>
            <a:r>
              <a:rPr lang="cs-CZ" sz="2200" b="1" dirty="0"/>
              <a:t>dvě hlavní součásti, a to pohyb přímých zahraničních </a:t>
            </a:r>
            <a:r>
              <a:rPr lang="cs-CZ" sz="2200" b="1" dirty="0" smtClean="0"/>
              <a:t>investic</a:t>
            </a:r>
            <a:r>
              <a:rPr lang="cs-CZ" sz="2200" dirty="0" smtClean="0"/>
              <a:t> a </a:t>
            </a:r>
            <a:r>
              <a:rPr lang="cs-CZ" sz="2200" b="1" dirty="0"/>
              <a:t>pohyb portfoliových investic. </a:t>
            </a:r>
            <a:endParaRPr lang="cs-CZ" sz="22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Přímé </a:t>
            </a:r>
            <a:r>
              <a:rPr lang="cs-CZ" sz="2200" b="1" dirty="0"/>
              <a:t>zahraniční investice </a:t>
            </a:r>
            <a:r>
              <a:rPr lang="cs-CZ" sz="2200" dirty="0"/>
              <a:t>(FDI, </a:t>
            </a:r>
            <a:r>
              <a:rPr lang="cs-CZ" sz="2200" dirty="0" err="1"/>
              <a:t>foreign</a:t>
            </a:r>
            <a:r>
              <a:rPr lang="cs-CZ" sz="2200" dirty="0"/>
              <a:t> direct </a:t>
            </a:r>
            <a:r>
              <a:rPr lang="cs-CZ" sz="2200" dirty="0" err="1"/>
              <a:t>investment</a:t>
            </a:r>
            <a:r>
              <a:rPr lang="cs-CZ" sz="2200" dirty="0"/>
              <a:t>) jsou </a:t>
            </a:r>
            <a:r>
              <a:rPr lang="cs-CZ" sz="2200" dirty="0" smtClean="0"/>
              <a:t>takové toky </a:t>
            </a:r>
            <a:r>
              <a:rPr lang="cs-CZ" sz="2200" dirty="0"/>
              <a:t>investic, které přesahují 10 % podílu subjektu v podobě hlasovacích práv nebo majetku anebo </a:t>
            </a:r>
            <a:r>
              <a:rPr lang="cs-CZ" sz="2200" dirty="0" smtClean="0"/>
              <a:t>ekvivalentní podíl</a:t>
            </a:r>
            <a:r>
              <a:rPr lang="cs-CZ" sz="2200" dirty="0"/>
              <a:t>.</a:t>
            </a:r>
            <a:r>
              <a:rPr lang="cs-CZ" sz="2200" b="1" dirty="0"/>
              <a:t> Investice vede ke vzniku možnosti podílet se na hlasování a rozhodování. </a:t>
            </a:r>
            <a:endParaRPr lang="cs-CZ" sz="22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Přímá investice předpokládá </a:t>
            </a:r>
            <a:r>
              <a:rPr lang="cs-CZ" sz="2200" dirty="0"/>
              <a:t>dlouhodobý vztah mezi investory a jejich investicemi.</a:t>
            </a:r>
            <a:r>
              <a:rPr lang="cs-CZ" sz="2200" b="1" dirty="0"/>
              <a:t> </a:t>
            </a:r>
            <a:endParaRPr lang="cs-CZ" sz="22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Přímé zahraniční investice </a:t>
            </a:r>
            <a:r>
              <a:rPr lang="cs-CZ" sz="2200" b="1" dirty="0" smtClean="0"/>
              <a:t>zahrnují základní </a:t>
            </a:r>
            <a:r>
              <a:rPr lang="cs-CZ" sz="2200" b="1" dirty="0"/>
              <a:t>kapitál, reinvestovaný zisk a </a:t>
            </a:r>
            <a:r>
              <a:rPr lang="cs-CZ" sz="2200" b="1" dirty="0" smtClean="0"/>
              <a:t>ostatní </a:t>
            </a:r>
            <a:r>
              <a:rPr lang="cs-CZ" sz="2200" b="1" dirty="0"/>
              <a:t>kapitál.</a:t>
            </a:r>
          </a:p>
        </p:txBody>
      </p:sp>
    </p:spTree>
    <p:extLst>
      <p:ext uri="{BB962C8B-B14F-4D97-AF65-F5344CB8AC3E}">
        <p14:creationId xmlns:p14="http://schemas.microsoft.com/office/powerpoint/2010/main" val="148876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Hlavní typy mezinárodních ekonomických vztahů v turismu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/>
              <a:t>Portfoliové investice </a:t>
            </a:r>
            <a:r>
              <a:rPr lang="cs-CZ" sz="2200" dirty="0"/>
              <a:t>zahrnují čistý příliv plynoucí z cenných papírů (akcií, obligací) jiných než </a:t>
            </a:r>
            <a:r>
              <a:rPr lang="cs-CZ" sz="2200" dirty="0" smtClean="0"/>
              <a:t>těch považovaných </a:t>
            </a:r>
            <a:r>
              <a:rPr lang="cs-CZ" sz="2200" dirty="0"/>
              <a:t>za přímé zahraniční </a:t>
            </a:r>
            <a:r>
              <a:rPr lang="cs-CZ" sz="2200" dirty="0" smtClean="0"/>
              <a:t>investice.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Portfoliové </a:t>
            </a:r>
            <a:r>
              <a:rPr lang="cs-CZ" sz="2200" b="1" dirty="0"/>
              <a:t>investice </a:t>
            </a:r>
            <a:r>
              <a:rPr lang="cs-CZ" sz="2200" dirty="0"/>
              <a:t>zahrnují</a:t>
            </a:r>
            <a:r>
              <a:rPr lang="cs-CZ" sz="2200" b="1" dirty="0"/>
              <a:t> podíly, akcie, fondy, </a:t>
            </a:r>
            <a:r>
              <a:rPr lang="cs-CZ" sz="2200" b="1" dirty="0" smtClean="0"/>
              <a:t>depozitní certifikáty </a:t>
            </a:r>
            <a:r>
              <a:rPr lang="cs-CZ" sz="2200" b="1" dirty="0"/>
              <a:t>(americké či globální) a přímé nákupy podílů na místních trzích cenných papírů </a:t>
            </a:r>
            <a:r>
              <a:rPr lang="cs-CZ" sz="2200" b="1" dirty="0" smtClean="0"/>
              <a:t>zahraničními investory</a:t>
            </a:r>
            <a:r>
              <a:rPr lang="cs-CZ" sz="2200" b="1" dirty="0"/>
              <a:t>. </a:t>
            </a:r>
            <a:endParaRPr lang="cs-CZ" sz="22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K </a:t>
            </a:r>
            <a:r>
              <a:rPr lang="cs-CZ" sz="2200" dirty="0"/>
              <a:t>prudkému rozmachu pohybu portfoliových investic došlo od začátku 90. </a:t>
            </a:r>
            <a:r>
              <a:rPr lang="cs-CZ" sz="2200" dirty="0" smtClean="0"/>
              <a:t>let.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dirty="0" smtClean="0"/>
              <a:t>Investice </a:t>
            </a:r>
            <a:r>
              <a:rPr lang="cs-CZ" sz="2200" dirty="0"/>
              <a:t>do turismu jako do významného ekonomického </a:t>
            </a:r>
            <a:r>
              <a:rPr lang="cs-CZ" sz="2200" dirty="0" smtClean="0"/>
              <a:t>odvětví mají </a:t>
            </a:r>
            <a:r>
              <a:rPr lang="cs-CZ" sz="2200" dirty="0"/>
              <a:t>pro řadu </a:t>
            </a:r>
            <a:r>
              <a:rPr lang="cs-CZ" sz="2200" b="1" dirty="0"/>
              <a:t>rozvojových zemí klíčový význam, </a:t>
            </a:r>
            <a:r>
              <a:rPr lang="cs-CZ" sz="2200" dirty="0"/>
              <a:t>a to </a:t>
            </a:r>
            <a:r>
              <a:rPr lang="cs-CZ" sz="2200" b="1" dirty="0"/>
              <a:t>díky multiplikačním efektům </a:t>
            </a:r>
            <a:r>
              <a:rPr lang="cs-CZ" sz="2200" dirty="0"/>
              <a:t>turismu </a:t>
            </a:r>
            <a:r>
              <a:rPr lang="cs-CZ" sz="2200" dirty="0" smtClean="0"/>
              <a:t>nejen v </a:t>
            </a:r>
            <a:r>
              <a:rPr lang="cs-CZ" sz="2200" dirty="0"/>
              <a:t>ekonomické oblasti.</a:t>
            </a:r>
          </a:p>
        </p:txBody>
      </p:sp>
    </p:spTree>
    <p:extLst>
      <p:ext uri="{BB962C8B-B14F-4D97-AF65-F5344CB8AC3E}">
        <p14:creationId xmlns:p14="http://schemas.microsoft.com/office/powerpoint/2010/main" val="90627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Hlavní typy mezinárodních ekonomických vztahů v turismu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/>
              <a:t>Mezinárodní pohyb vědecko-technických </a:t>
            </a:r>
            <a:r>
              <a:rPr lang="cs-CZ" sz="2200" b="1" dirty="0" smtClean="0"/>
              <a:t>poznatků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Začlenění turismu do mezinárodního pohybu vědecko-technických poznatků lze chápat zejména </a:t>
            </a:r>
            <a:r>
              <a:rPr lang="cs-CZ" sz="2000" dirty="0" smtClean="0"/>
              <a:t>jako platformu </a:t>
            </a:r>
            <a:r>
              <a:rPr lang="cs-CZ" sz="2000" dirty="0"/>
              <a:t>pro výměnu poznatků a zkušeností v rámci segmentu turismu MICE (</a:t>
            </a:r>
            <a:r>
              <a:rPr lang="cs-CZ" sz="2000" dirty="0" err="1" smtClean="0"/>
              <a:t>meetings</a:t>
            </a:r>
            <a:r>
              <a:rPr lang="cs-CZ" sz="2000" dirty="0" smtClean="0"/>
              <a:t> – setkání, schůze, </a:t>
            </a:r>
            <a:r>
              <a:rPr lang="cs-CZ" sz="2000" dirty="0" err="1" smtClean="0"/>
              <a:t>incentives</a:t>
            </a:r>
            <a:r>
              <a:rPr lang="cs-CZ" sz="2000" dirty="0" smtClean="0"/>
              <a:t> – motivační, pobídkové pobyty, </a:t>
            </a:r>
            <a:r>
              <a:rPr lang="cs-CZ" sz="2000" dirty="0" err="1" smtClean="0"/>
              <a:t>congresses</a:t>
            </a:r>
            <a:r>
              <a:rPr lang="cs-CZ" sz="2000" dirty="0" smtClean="0"/>
              <a:t> -  kongresy, konference, </a:t>
            </a:r>
            <a:r>
              <a:rPr lang="cs-CZ" sz="2000" dirty="0" err="1" smtClean="0"/>
              <a:t>events</a:t>
            </a:r>
            <a:r>
              <a:rPr lang="cs-CZ" sz="2000" dirty="0" smtClean="0"/>
              <a:t>/</a:t>
            </a:r>
            <a:r>
              <a:rPr lang="cs-CZ" sz="2000" dirty="0" err="1" smtClean="0"/>
              <a:t>exhibitions</a:t>
            </a:r>
            <a:r>
              <a:rPr lang="cs-CZ" sz="2000" dirty="0" smtClean="0"/>
              <a:t> – výstavy, akce).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Mezi základní </a:t>
            </a:r>
            <a:r>
              <a:rPr lang="cs-CZ" sz="2000" b="1" dirty="0"/>
              <a:t>specifika MICE </a:t>
            </a:r>
            <a:r>
              <a:rPr lang="cs-CZ" sz="2000" b="1" dirty="0" smtClean="0"/>
              <a:t>akcí můžeme zařadit: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koncentrace </a:t>
            </a:r>
            <a:r>
              <a:rPr lang="cs-CZ" sz="2000" dirty="0"/>
              <a:t>akcí do velkých měst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požadavek </a:t>
            </a:r>
            <a:r>
              <a:rPr lang="cs-CZ" sz="2000" dirty="0"/>
              <a:t>na vysokou úroveň a komplexnost </a:t>
            </a:r>
            <a:r>
              <a:rPr lang="cs-CZ" sz="2000" dirty="0" smtClean="0"/>
              <a:t>služeb,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odborný </a:t>
            </a:r>
            <a:r>
              <a:rPr lang="cs-CZ" sz="2000" dirty="0"/>
              <a:t>charakter akcí </a:t>
            </a:r>
            <a:r>
              <a:rPr lang="cs-CZ" sz="2000" dirty="0" smtClean="0"/>
              <a:t>s cílem </a:t>
            </a:r>
            <a:r>
              <a:rPr lang="cs-CZ" sz="2000" dirty="0"/>
              <a:t>výměny odborných a vědeckých </a:t>
            </a:r>
            <a:r>
              <a:rPr lang="cs-CZ" sz="2000" dirty="0" smtClean="0"/>
              <a:t>poznatků,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vysoké </a:t>
            </a:r>
            <a:r>
              <a:rPr lang="cs-CZ" sz="2000" dirty="0"/>
              <a:t>nároky na organizační a technické </a:t>
            </a:r>
            <a:r>
              <a:rPr lang="cs-CZ" sz="2000" dirty="0" smtClean="0"/>
              <a:t>zabezpečení,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výrazně </a:t>
            </a:r>
            <a:r>
              <a:rPr lang="cs-CZ" sz="2000" dirty="0"/>
              <a:t>nadprůměrné výdaje na jednoho </a:t>
            </a:r>
            <a:r>
              <a:rPr lang="cs-CZ" sz="2000" dirty="0" smtClean="0"/>
              <a:t>účastníka, odlišný </a:t>
            </a:r>
            <a:r>
              <a:rPr lang="cs-CZ" sz="2000" dirty="0" err="1" smtClean="0"/>
              <a:t>socio</a:t>
            </a:r>
            <a:r>
              <a:rPr lang="cs-CZ" sz="2000" dirty="0" smtClean="0"/>
              <a:t> - demografický </a:t>
            </a:r>
            <a:r>
              <a:rPr lang="cs-CZ" sz="2000" dirty="0"/>
              <a:t>profil účastníků (vyšší vzdělání, vyšší příjmové skupiny</a:t>
            </a:r>
            <a:r>
              <a:rPr lang="cs-CZ" sz="2000" dirty="0" smtClean="0"/>
              <a:t>) apod.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3667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Hlavní typy mezinárodních ekonomických vztahů v turismu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Na </a:t>
            </a:r>
            <a:r>
              <a:rPr lang="cs-CZ" sz="2400" dirty="0"/>
              <a:t>druhou stranu může být turismus mezinárodním pohybem </a:t>
            </a:r>
            <a:r>
              <a:rPr lang="cs-CZ" sz="2400" dirty="0" smtClean="0"/>
              <a:t>vědecko- -</a:t>
            </a:r>
            <a:r>
              <a:rPr lang="cs-CZ" sz="2400" dirty="0"/>
              <a:t>technických poznatků ovlivňován v podobě využití licencí, patentů, ochranných známek atd. </a:t>
            </a: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b="1" dirty="0" smtClean="0"/>
              <a:t>Licenční a </a:t>
            </a:r>
            <a:r>
              <a:rPr lang="cs-CZ" sz="2400" b="1" dirty="0"/>
              <a:t>patentové poplatky </a:t>
            </a:r>
            <a:r>
              <a:rPr lang="cs-CZ" sz="2400" dirty="0"/>
              <a:t>jsou platby a příjmy mezi rezidenty a nerezidenty za nehmotná, nefinanční </a:t>
            </a:r>
            <a:r>
              <a:rPr lang="cs-CZ" sz="2400" dirty="0" smtClean="0"/>
              <a:t>aktiva a </a:t>
            </a:r>
            <a:r>
              <a:rPr lang="cs-CZ" sz="2400" dirty="0"/>
              <a:t>vlastnická práva (patenty, copyrighty, obchodní známky, průmyslové procesy, franšízy) a za </a:t>
            </a:r>
            <a:r>
              <a:rPr lang="cs-CZ" sz="2400" dirty="0" smtClean="0"/>
              <a:t>jejich užívání </a:t>
            </a:r>
            <a:r>
              <a:rPr lang="cs-CZ" sz="2400" dirty="0"/>
              <a:t>(např. licenční smlouvy). </a:t>
            </a: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K </a:t>
            </a:r>
            <a:r>
              <a:rPr lang="cs-CZ" sz="2400" dirty="0"/>
              <a:t>výraznějšímu rozvoji obchodu vědeckotechnickými poznatky </a:t>
            </a:r>
            <a:r>
              <a:rPr lang="cs-CZ" sz="2400" dirty="0" smtClean="0"/>
              <a:t>vyjádřenému v </a:t>
            </a:r>
            <a:r>
              <a:rPr lang="cs-CZ" sz="2400" dirty="0"/>
              <a:t>úrovni licenčních a patentových poplatků docházelo od 70. a 80. let.</a:t>
            </a:r>
          </a:p>
        </p:txBody>
      </p:sp>
    </p:spTree>
    <p:extLst>
      <p:ext uri="{BB962C8B-B14F-4D97-AF65-F5344CB8AC3E}">
        <p14:creationId xmlns:p14="http://schemas.microsoft.com/office/powerpoint/2010/main" val="27464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Turismus a 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Vznik a rozvoj turismu je vázán na uspokojování potřeb, jejichž existence byla podmíněna </a:t>
            </a:r>
            <a:r>
              <a:rPr lang="cs-CZ" sz="2100" dirty="0" smtClean="0"/>
              <a:t>především změnou </a:t>
            </a:r>
            <a:r>
              <a:rPr lang="cs-CZ" sz="2100" dirty="0"/>
              <a:t>ekonomických podmínek, zejména na potřebu vzdělávání, poznávání, ale i rekreace či </a:t>
            </a:r>
            <a:r>
              <a:rPr lang="cs-CZ" sz="2100" dirty="0" smtClean="0"/>
              <a:t>spojení s </a:t>
            </a:r>
            <a:r>
              <a:rPr lang="cs-CZ" sz="2100" dirty="0"/>
              <a:t>přírodou a kontaktu s lidmi. </a:t>
            </a:r>
            <a:endParaRPr lang="cs-CZ" sz="2100" dirty="0" smtClean="0"/>
          </a:p>
          <a:p>
            <a:pPr algn="just"/>
            <a:endParaRPr lang="cs-CZ" sz="21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Rostoucí </a:t>
            </a:r>
            <a:r>
              <a:rPr lang="cs-CZ" sz="2100" dirty="0"/>
              <a:t>účast obyvatelstva na domácím nebo mezinárodním turismu </a:t>
            </a:r>
            <a:r>
              <a:rPr lang="cs-CZ" sz="2100" dirty="0" smtClean="0"/>
              <a:t>je důsledkem </a:t>
            </a:r>
            <a:r>
              <a:rPr lang="cs-CZ" sz="2100" dirty="0"/>
              <a:t>změny jeho ekonomického zapojení v rámci národní ekonomiky a následného </a:t>
            </a:r>
            <a:r>
              <a:rPr lang="cs-CZ" sz="2100" dirty="0" smtClean="0"/>
              <a:t>propojování těchto </a:t>
            </a:r>
            <a:r>
              <a:rPr lang="cs-CZ" sz="2100" dirty="0"/>
              <a:t>národních celků pomocí mezinárodních vztahů do světové ekonomiky. </a:t>
            </a:r>
            <a:endParaRPr lang="cs-CZ" sz="21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14159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Hlavní typy mezinárodních ekonomických vztahů v turismu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Mezinárodní pohyb pracovních </a:t>
            </a:r>
            <a:r>
              <a:rPr lang="cs-CZ" sz="2400" b="1" dirty="0" smtClean="0"/>
              <a:t>sil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Představuje  jeden </a:t>
            </a:r>
            <a:r>
              <a:rPr lang="cs-CZ" sz="2000" dirty="0"/>
              <a:t>ze základních výrobních faktorů.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Pohyb za </a:t>
            </a:r>
            <a:r>
              <a:rPr lang="cs-CZ" sz="2000" dirty="0"/>
              <a:t>účelem vykonávání výdělečné činnosti tak, jak je mezinárodní pohyb pracovních sil chápán, </a:t>
            </a:r>
            <a:r>
              <a:rPr lang="cs-CZ" sz="2000" dirty="0" smtClean="0"/>
              <a:t>je z </a:t>
            </a:r>
            <a:r>
              <a:rPr lang="cs-CZ" sz="2000" b="1" dirty="0"/>
              <a:t>turismu vyloučen. </a:t>
            </a: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Přesto </a:t>
            </a:r>
            <a:r>
              <a:rPr lang="cs-CZ" sz="2000" dirty="0"/>
              <a:t>však má mezinárodní pohyb pracovních </a:t>
            </a:r>
            <a:r>
              <a:rPr lang="cs-CZ" sz="2000" b="1" dirty="0"/>
              <a:t>sil význam jako výrobní faktor </a:t>
            </a:r>
            <a:r>
              <a:rPr lang="cs-CZ" sz="2000" b="1" dirty="0" smtClean="0"/>
              <a:t>pro turismus</a:t>
            </a:r>
            <a:r>
              <a:rPr lang="cs-CZ" sz="2000" b="1" dirty="0"/>
              <a:t>,</a:t>
            </a:r>
            <a:r>
              <a:rPr lang="cs-CZ" sz="2000" dirty="0"/>
              <a:t> a to jak v zemích rozvinutých (většinou import pracovní síly pro turismus), tak i </a:t>
            </a:r>
            <a:r>
              <a:rPr lang="cs-CZ" sz="2000" dirty="0" smtClean="0"/>
              <a:t>rozvojových (většinou </a:t>
            </a:r>
            <a:r>
              <a:rPr lang="cs-CZ" sz="2000" dirty="0"/>
              <a:t>export pracovní síly pro turismus). </a:t>
            </a: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Výrazný </a:t>
            </a:r>
            <a:r>
              <a:rPr lang="cs-CZ" sz="2000" dirty="0"/>
              <a:t>vývoj migrace začal po 2. světové válce ve </a:t>
            </a:r>
            <a:r>
              <a:rPr lang="cs-CZ" sz="2000" dirty="0" smtClean="0"/>
              <a:t>spojení se </a:t>
            </a:r>
            <a:r>
              <a:rPr lang="cs-CZ" sz="2000" dirty="0"/>
              <a:t>zvýšenou mobilitou obyvatel vůbec i s rozvojem informačních a komunikačních technologií. </a:t>
            </a:r>
            <a:r>
              <a:rPr lang="cs-CZ" sz="2000" b="1" dirty="0" smtClean="0"/>
              <a:t>Cílem ekonomické </a:t>
            </a:r>
            <a:r>
              <a:rPr lang="cs-CZ" sz="2000" b="1" dirty="0"/>
              <a:t>migrace</a:t>
            </a:r>
            <a:r>
              <a:rPr lang="cs-CZ" sz="2000" dirty="0"/>
              <a:t> způsobené nerovnováhou rozdělení bohatství ve světové ekonomice je </a:t>
            </a:r>
            <a:r>
              <a:rPr lang="cs-CZ" sz="2000" dirty="0" smtClean="0"/>
              <a:t>možnost získat </a:t>
            </a:r>
            <a:r>
              <a:rPr lang="cs-CZ" sz="2000" dirty="0"/>
              <a:t>vysoký příjem v rozvinutých ekonomikách a realizovat výdaje v zemích s příjmy </a:t>
            </a:r>
            <a:r>
              <a:rPr lang="cs-CZ" sz="2000" dirty="0" smtClean="0"/>
              <a:t>nízkými.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384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263847"/>
            <a:ext cx="8029451" cy="507703"/>
          </a:xfrm>
        </p:spPr>
        <p:txBody>
          <a:bodyPr/>
          <a:lstStyle/>
          <a:p>
            <a:r>
              <a:rPr lang="cs-CZ" dirty="0" smtClean="0"/>
              <a:t>Kvantitativní hodnocení pozice turismu ve světové ekonomice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K vyhodnocení pozice turismu v jednotlivých destinacích a jejich srovnání, můžeme využít jednak:</a:t>
            </a:r>
            <a:endParaRPr lang="cs-CZ" sz="22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200" b="1" dirty="0" smtClean="0"/>
              <a:t>1) Neoficiální satelitní účet </a:t>
            </a:r>
            <a:r>
              <a:rPr lang="cs-CZ" sz="2200" dirty="0" smtClean="0"/>
              <a:t>– </a:t>
            </a:r>
            <a:r>
              <a:rPr lang="cs-CZ" sz="2200" dirty="0"/>
              <a:t>Neoficiální satelitní účet pro světovou ekonomiku je </a:t>
            </a:r>
            <a:r>
              <a:rPr lang="cs-CZ" sz="2200" dirty="0" smtClean="0"/>
              <a:t>nástrojem </a:t>
            </a:r>
            <a:r>
              <a:rPr lang="cs-CZ" sz="2200" dirty="0"/>
              <a:t>měřícím vliv turismu na světovou ekonomiku.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Konstrukcí neoficiálního satelitního účtu se zabývá organizace WTTC, resp. agentura </a:t>
            </a:r>
            <a:r>
              <a:rPr lang="cs-CZ" sz="2200" dirty="0" smtClean="0"/>
              <a:t>Oxford </a:t>
            </a:r>
            <a:r>
              <a:rPr lang="cs-CZ" sz="2200" dirty="0" err="1" smtClean="0"/>
              <a:t>Economics</a:t>
            </a:r>
            <a:r>
              <a:rPr lang="cs-CZ" sz="2200" dirty="0" smtClean="0"/>
              <a:t> </a:t>
            </a:r>
            <a:r>
              <a:rPr lang="cs-CZ" sz="2200" dirty="0"/>
              <a:t>(OE), kterou WTTC pro realizaci vybírá. </a:t>
            </a:r>
            <a:endParaRPr lang="cs-CZ" sz="22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b="1" dirty="0" smtClean="0"/>
              <a:t>Neoficiální </a:t>
            </a:r>
            <a:r>
              <a:rPr lang="cs-CZ" sz="2200" b="1" dirty="0"/>
              <a:t>satelitní účet </a:t>
            </a:r>
            <a:r>
              <a:rPr lang="cs-CZ" sz="2200" dirty="0"/>
              <a:t>vychází ze stejných </a:t>
            </a:r>
            <a:r>
              <a:rPr lang="cs-CZ" sz="2200" dirty="0" smtClean="0"/>
              <a:t>principů jako </a:t>
            </a:r>
            <a:r>
              <a:rPr lang="cs-CZ" sz="2200" dirty="0"/>
              <a:t>satelitní účty oficiální (UN </a:t>
            </a:r>
            <a:r>
              <a:rPr lang="cs-CZ" sz="2200" dirty="0" err="1"/>
              <a:t>Recommended</a:t>
            </a:r>
            <a:r>
              <a:rPr lang="cs-CZ" sz="2200" dirty="0"/>
              <a:t> </a:t>
            </a:r>
            <a:r>
              <a:rPr lang="cs-CZ" sz="2200" dirty="0" err="1"/>
              <a:t>Methodological</a:t>
            </a:r>
            <a:r>
              <a:rPr lang="cs-CZ" sz="2200" dirty="0"/>
              <a:t> Framework 2008), avšak </a:t>
            </a:r>
            <a:r>
              <a:rPr lang="cs-CZ" sz="2200" dirty="0" smtClean="0"/>
              <a:t>pracuje se </a:t>
            </a:r>
            <a:r>
              <a:rPr lang="cs-CZ" sz="2200" dirty="0"/>
              <a:t>vzorkem 181 zemí, a to v časové řadě začínající od 80. let a pokračující i prognózou na období </a:t>
            </a:r>
            <a:r>
              <a:rPr lang="cs-CZ" sz="2200" dirty="0" smtClean="0"/>
              <a:t>deseti let </a:t>
            </a:r>
            <a:r>
              <a:rPr lang="cs-CZ" sz="2200" dirty="0"/>
              <a:t>dopředu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048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263847"/>
            <a:ext cx="8029451" cy="507703"/>
          </a:xfrm>
        </p:spPr>
        <p:txBody>
          <a:bodyPr/>
          <a:lstStyle/>
          <a:p>
            <a:r>
              <a:rPr lang="cs-CZ" dirty="0" smtClean="0"/>
              <a:t>Kvantitativní hodnocení pozice turismu ve světové ekonomice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 hlediska sledovaných kategorií neoficiálního satelitního účtu pro světovou ekonomiku se jedná </a:t>
            </a:r>
            <a:r>
              <a:rPr lang="cs-CZ" sz="2000" dirty="0" smtClean="0"/>
              <a:t>zejména </a:t>
            </a:r>
            <a:r>
              <a:rPr lang="cs-CZ" sz="2000" b="1" dirty="0" smtClean="0"/>
              <a:t>o </a:t>
            </a:r>
            <a:r>
              <a:rPr lang="cs-CZ" sz="2000" b="1" dirty="0"/>
              <a:t>následující </a:t>
            </a:r>
            <a:r>
              <a:rPr lang="cs-CZ" sz="2000" b="1" dirty="0" smtClean="0"/>
              <a:t>3 položky</a:t>
            </a:r>
            <a:r>
              <a:rPr lang="cs-CZ" sz="2000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přímý </a:t>
            </a:r>
            <a:r>
              <a:rPr lang="cs-CZ" sz="2000" b="1" dirty="0"/>
              <a:t>vliv turismu na HDP </a:t>
            </a:r>
            <a:r>
              <a:rPr lang="cs-CZ" sz="2000" dirty="0"/>
              <a:t>(zaměstnanost) jako rozdílu vnitřní spotřeby v turismu (příjmy z </a:t>
            </a:r>
            <a:r>
              <a:rPr lang="cs-CZ" sz="2000" dirty="0" smtClean="0"/>
              <a:t>aktivního turismu</a:t>
            </a:r>
            <a:r>
              <a:rPr lang="cs-CZ" sz="2000" dirty="0"/>
              <a:t>, výdaje na pasivní a domácí turismus, individuální vládní výdaje) a nákupů (včetně </a:t>
            </a:r>
            <a:r>
              <a:rPr lang="cs-CZ" sz="2000" dirty="0" smtClean="0"/>
              <a:t>importu) realizovaných </a:t>
            </a:r>
            <a:r>
              <a:rPr lang="cs-CZ" sz="2000" dirty="0"/>
              <a:t>poskytovateli služeb turismu;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nepřímý </a:t>
            </a:r>
            <a:r>
              <a:rPr lang="cs-CZ" sz="2000" b="1" dirty="0"/>
              <a:t>vliv turismu na HDP </a:t>
            </a:r>
            <a:r>
              <a:rPr lang="cs-CZ" sz="2000" dirty="0"/>
              <a:t>(zaměstnanost) jako součet domácího řetězce služeb, </a:t>
            </a:r>
            <a:r>
              <a:rPr lang="cs-CZ" sz="2000" dirty="0" smtClean="0"/>
              <a:t>kapitálových investic</a:t>
            </a:r>
            <a:r>
              <a:rPr lang="cs-CZ" sz="2000" dirty="0"/>
              <a:t>, kolektivních vládních výdajů minus import zboží zahrnutého do nepřímých výdajů;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celkový </a:t>
            </a:r>
            <a:r>
              <a:rPr lang="cs-CZ" sz="2000" b="1" dirty="0"/>
              <a:t>vliv turismu na HDP </a:t>
            </a:r>
            <a:r>
              <a:rPr lang="cs-CZ" sz="2000" dirty="0"/>
              <a:t>(zaměstnanost) rovnající se součtu přímého, nepřímého a </a:t>
            </a:r>
            <a:r>
              <a:rPr lang="cs-CZ" sz="2000" dirty="0" smtClean="0"/>
              <a:t>indukovaného vlivu </a:t>
            </a:r>
            <a:r>
              <a:rPr lang="cs-CZ" sz="2000" dirty="0"/>
              <a:t>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3174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263847"/>
            <a:ext cx="8029451" cy="507703"/>
          </a:xfrm>
        </p:spPr>
        <p:txBody>
          <a:bodyPr/>
          <a:lstStyle/>
          <a:p>
            <a:r>
              <a:rPr lang="cs-CZ" dirty="0" smtClean="0"/>
              <a:t>Kvantitativní hodnocení pozice turismu ve světové ekonomice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12237" y="915566"/>
            <a:ext cx="91771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Výstup </a:t>
            </a:r>
            <a:r>
              <a:rPr lang="cs-CZ" sz="2000" b="1" dirty="0"/>
              <a:t>neoficiálního satelitního účtu představují indikátory vlivu turismu na světovou ekonomiku: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objem</a:t>
            </a:r>
            <a:r>
              <a:rPr lang="cs-CZ" sz="2000" dirty="0" smtClean="0"/>
              <a:t> </a:t>
            </a:r>
            <a:r>
              <a:rPr lang="cs-CZ" sz="2000" dirty="0"/>
              <a:t>(vnitřní) spotřeby v turismu;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objem </a:t>
            </a:r>
            <a:r>
              <a:rPr lang="cs-CZ" sz="2000" b="1" dirty="0"/>
              <a:t>HDP vytvořený v průmyslu a ekonomice turismu </a:t>
            </a:r>
            <a:r>
              <a:rPr lang="cs-CZ" sz="2000" dirty="0"/>
              <a:t>(přímý, nepřímý a celkový vliv) ve </a:t>
            </a:r>
            <a:r>
              <a:rPr lang="cs-CZ" sz="2000" dirty="0" smtClean="0"/>
              <a:t>světové ekonomice </a:t>
            </a:r>
            <a:r>
              <a:rPr lang="cs-CZ" sz="2000" dirty="0"/>
              <a:t>a jeho podíl na celkovém HDP vytvořeném ve světové ekonomice a vývoj </a:t>
            </a:r>
            <a:r>
              <a:rPr lang="cs-CZ" sz="2000" dirty="0" smtClean="0"/>
              <a:t>uvedených ukazatelů </a:t>
            </a:r>
            <a:r>
              <a:rPr lang="cs-CZ" sz="2000" dirty="0"/>
              <a:t>v desetiletém výhledu;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ukazatel </a:t>
            </a:r>
            <a:r>
              <a:rPr lang="cs-CZ" sz="2000" b="1" dirty="0"/>
              <a:t>zaměstnanosti v průmyslu a ekonomice turismu </a:t>
            </a:r>
            <a:r>
              <a:rPr lang="cs-CZ" sz="2000" dirty="0"/>
              <a:t>(přímý, nepřímý a celkový vliv) a jeho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podíl na celkové zaměstnanosti ve světové ekonomice </a:t>
            </a:r>
            <a:r>
              <a:rPr lang="cs-CZ" sz="2000" dirty="0"/>
              <a:t>a vývoj uvedených ukazatelů v </a:t>
            </a:r>
            <a:r>
              <a:rPr lang="cs-CZ" sz="2000" dirty="0" smtClean="0"/>
              <a:t>desetiletém výhledu</a:t>
            </a:r>
            <a:r>
              <a:rPr lang="cs-CZ" sz="2000" dirty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vztah </a:t>
            </a:r>
            <a:r>
              <a:rPr lang="cs-CZ" sz="2000" b="1" dirty="0"/>
              <a:t>turismu a vládních výdajů </a:t>
            </a:r>
            <a:r>
              <a:rPr lang="cs-CZ" sz="2000" dirty="0"/>
              <a:t>jako vyjádření propojení mezi výsledky turismu a podporou </a:t>
            </a:r>
            <a:r>
              <a:rPr lang="cs-CZ" sz="2000" dirty="0" smtClean="0"/>
              <a:t>turismu; </a:t>
            </a:r>
            <a:r>
              <a:rPr lang="cs-CZ" sz="2000" b="1" dirty="0" smtClean="0"/>
              <a:t>vliv na platební bilanci</a:t>
            </a:r>
            <a:r>
              <a:rPr lang="cs-CZ" sz="2000" dirty="0" smtClean="0"/>
              <a:t>, </a:t>
            </a:r>
            <a:r>
              <a:rPr lang="cs-CZ" sz="2000" dirty="0"/>
              <a:t>resp. bilanci vývozu a dovozu </a:t>
            </a:r>
            <a:r>
              <a:rPr lang="cs-CZ" sz="2000" dirty="0" smtClean="0"/>
              <a:t>zboží.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838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263847"/>
            <a:ext cx="8029451" cy="507703"/>
          </a:xfrm>
        </p:spPr>
        <p:txBody>
          <a:bodyPr/>
          <a:lstStyle/>
          <a:p>
            <a:r>
              <a:rPr lang="cs-CZ" dirty="0" smtClean="0"/>
              <a:t>Kvantitativní hodnocení pozice turismu ve světové ekonomice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Pro </a:t>
            </a:r>
            <a:r>
              <a:rPr lang="cs-CZ" sz="2000" dirty="0"/>
              <a:t>určení přímých </a:t>
            </a:r>
            <a:r>
              <a:rPr lang="cs-CZ" sz="2000" dirty="0" smtClean="0"/>
              <a:t>vlivů turismu </a:t>
            </a:r>
            <a:r>
              <a:rPr lang="cs-CZ" sz="2000" dirty="0"/>
              <a:t>na ekonomiku kalkuluje neoficiální satelitní účet následující </a:t>
            </a:r>
            <a:r>
              <a:rPr lang="cs-CZ" sz="2000" dirty="0" smtClean="0"/>
              <a:t>položky: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Domácí </a:t>
            </a:r>
            <a:r>
              <a:rPr lang="cs-CZ" sz="2000" b="1" dirty="0"/>
              <a:t>výdaje na turismus</a:t>
            </a:r>
            <a:r>
              <a:rPr lang="cs-CZ" sz="2000" dirty="0"/>
              <a:t>, tedy výdaje na domácí turismus a výjezdový turismus, které jsou </a:t>
            </a:r>
            <a:r>
              <a:rPr lang="cs-CZ" sz="2000" dirty="0" smtClean="0"/>
              <a:t>realizovány uvnitř </a:t>
            </a:r>
            <a:r>
              <a:rPr lang="cs-CZ" sz="2000" dirty="0"/>
              <a:t>sledované ekonomiky, </a:t>
            </a:r>
            <a:r>
              <a:rPr lang="cs-CZ" sz="2000" dirty="0" smtClean="0"/>
              <a:t>zahrnují </a:t>
            </a:r>
            <a:r>
              <a:rPr lang="cs-CZ" sz="2000" dirty="0"/>
              <a:t>výdaje </a:t>
            </a:r>
            <a:r>
              <a:rPr lang="cs-CZ" sz="2000" dirty="0" smtClean="0"/>
              <a:t>rezidentů na </a:t>
            </a:r>
            <a:r>
              <a:rPr lang="cs-CZ" sz="2000" dirty="0"/>
              <a:t>nákup služeb uvnitř dané ekonomiky v rámci tzv. </a:t>
            </a:r>
            <a:r>
              <a:rPr lang="cs-CZ" sz="2000" dirty="0" err="1"/>
              <a:t>leisure</a:t>
            </a:r>
            <a:r>
              <a:rPr lang="cs-CZ" sz="2000" dirty="0"/>
              <a:t> i obchodního turismu (např. </a:t>
            </a:r>
            <a:r>
              <a:rPr lang="cs-CZ" sz="2000" dirty="0" smtClean="0"/>
              <a:t>ubytování, dopravu</a:t>
            </a:r>
            <a:r>
              <a:rPr lang="cs-CZ" sz="2000" dirty="0"/>
              <a:t>, stravování, zábavní služby) a nákup zboží krátkodobé spotřeby využívané pro účast na turismu</a:t>
            </a:r>
            <a:r>
              <a:rPr lang="cs-CZ" sz="2000" dirty="0" smtClean="0"/>
              <a:t>.</a:t>
            </a: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Výdaje </a:t>
            </a:r>
            <a:r>
              <a:rPr lang="cs-CZ" sz="2000" b="1" dirty="0"/>
              <a:t>na zboží a služby </a:t>
            </a:r>
            <a:r>
              <a:rPr lang="cs-CZ" sz="2000" dirty="0"/>
              <a:t>(ubytovací, stravovací, dopravní a další) v rámci obchodních </a:t>
            </a:r>
            <a:r>
              <a:rPr lang="cs-CZ" sz="2000" dirty="0" smtClean="0"/>
              <a:t>cest, realizované </a:t>
            </a:r>
            <a:r>
              <a:rPr lang="cs-CZ" sz="2000" dirty="0"/>
              <a:t>rezidenty v rámci domácího turismu a zahraničními </a:t>
            </a:r>
            <a:r>
              <a:rPr lang="cs-CZ" sz="2000" dirty="0" smtClean="0"/>
              <a:t>návštěvníky v </a:t>
            </a:r>
            <a:r>
              <a:rPr lang="cs-CZ" sz="2000" dirty="0"/>
              <a:t>rámci příjezdového turismu.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Vládní </a:t>
            </a:r>
            <a:r>
              <a:rPr lang="cs-CZ" sz="2000" b="1" dirty="0"/>
              <a:t>výdaje individuální </a:t>
            </a:r>
            <a:r>
              <a:rPr lang="cs-CZ" sz="2000" dirty="0" smtClean="0"/>
              <a:t>zahrnující </a:t>
            </a:r>
            <a:r>
              <a:rPr lang="cs-CZ" sz="2000" dirty="0"/>
              <a:t>běžné výdaje spojené s </a:t>
            </a:r>
            <a:r>
              <a:rPr lang="cs-CZ" sz="2000" dirty="0" smtClean="0"/>
              <a:t>podporou účasti </a:t>
            </a:r>
            <a:r>
              <a:rPr lang="cs-CZ" sz="2000" dirty="0"/>
              <a:t>na turismu z veřejných zdrojů.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4560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263847"/>
            <a:ext cx="8029451" cy="507703"/>
          </a:xfrm>
        </p:spPr>
        <p:txBody>
          <a:bodyPr/>
          <a:lstStyle/>
          <a:p>
            <a:r>
              <a:rPr lang="cs-CZ" dirty="0" smtClean="0"/>
              <a:t>Kvantitativní hodnocení pozice turismu ve světové ekonomice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Jedná </a:t>
            </a:r>
            <a:r>
              <a:rPr lang="cs-CZ" sz="2000" dirty="0"/>
              <a:t>se o část výdajů určených a </a:t>
            </a:r>
            <a:r>
              <a:rPr lang="cs-CZ" sz="2000" dirty="0" err="1" smtClean="0"/>
              <a:t>rozpočitatelných</a:t>
            </a:r>
            <a:r>
              <a:rPr lang="cs-CZ" sz="2000" dirty="0" smtClean="0"/>
              <a:t> </a:t>
            </a:r>
            <a:r>
              <a:rPr lang="cs-CZ" sz="2000" dirty="0"/>
              <a:t>na </a:t>
            </a:r>
            <a:r>
              <a:rPr lang="cs-CZ" sz="2000" dirty="0" smtClean="0"/>
              <a:t>jednoho účastníka </a:t>
            </a:r>
            <a:r>
              <a:rPr lang="cs-CZ" sz="2000" dirty="0"/>
              <a:t>turismu, které mají charakter výdajů na kulturu (např. </a:t>
            </a:r>
            <a:r>
              <a:rPr lang="cs-CZ" sz="2000" dirty="0" smtClean="0"/>
              <a:t>úhrada vstupného </a:t>
            </a:r>
            <a:r>
              <a:rPr lang="cs-CZ" sz="2000" dirty="0"/>
              <a:t>do </a:t>
            </a:r>
            <a:r>
              <a:rPr lang="cs-CZ" sz="2000" dirty="0" smtClean="0"/>
              <a:t>muzea, galerie</a:t>
            </a:r>
            <a:r>
              <a:rPr lang="cs-CZ" sz="2000" dirty="0"/>
              <a:t>, kulturního objektu) či na rekreaci (např. národní parky).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Výdaje </a:t>
            </a:r>
            <a:r>
              <a:rPr lang="cs-CZ" sz="2000" b="1" dirty="0"/>
              <a:t>zahraničních návštěvníků na zboží a služby </a:t>
            </a:r>
            <a:r>
              <a:rPr lang="cs-CZ" sz="2000" dirty="0"/>
              <a:t>v rezidentské </a:t>
            </a:r>
            <a:r>
              <a:rPr lang="cs-CZ" sz="2000" dirty="0" smtClean="0"/>
              <a:t>ekonomice. Jedná </a:t>
            </a:r>
            <a:r>
              <a:rPr lang="cs-CZ" sz="2000" dirty="0"/>
              <a:t>se o devizové příjmy z aktivního turismu (platební bilance) složené z příjmů z turismu a </a:t>
            </a:r>
            <a:r>
              <a:rPr lang="cs-CZ" sz="2000" dirty="0" smtClean="0"/>
              <a:t>částečně z </a:t>
            </a:r>
            <a:r>
              <a:rPr lang="cs-CZ" sz="2000" dirty="0"/>
              <a:t>příjmů z nákupu dopravních služeb poskytovaných </a:t>
            </a:r>
            <a:r>
              <a:rPr lang="cs-CZ" sz="2000" dirty="0" smtClean="0"/>
              <a:t>rezidentskou firmou </a:t>
            </a:r>
            <a:r>
              <a:rPr lang="cs-CZ" sz="2000" dirty="0"/>
              <a:t>zahraničním </a:t>
            </a:r>
            <a:r>
              <a:rPr lang="cs-CZ" sz="2000" dirty="0" smtClean="0"/>
              <a:t>návštěvníkům. Vyloučeny </a:t>
            </a:r>
            <a:r>
              <a:rPr lang="cs-CZ" sz="2000" dirty="0"/>
              <a:t>jsou výdaje na nákup vzdělávacích služeb.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Výdaje </a:t>
            </a:r>
            <a:r>
              <a:rPr lang="cs-CZ" sz="2000" b="1" dirty="0"/>
              <a:t>rezidentů a zahraničních návštěvníků </a:t>
            </a:r>
            <a:r>
              <a:rPr lang="cs-CZ" sz="2000" dirty="0"/>
              <a:t>za zboží a služby spotřebované v rámci tzv. </a:t>
            </a:r>
            <a:r>
              <a:rPr lang="cs-CZ" sz="2000" dirty="0" err="1" smtClean="0"/>
              <a:t>leisure</a:t>
            </a:r>
            <a:r>
              <a:rPr lang="cs-CZ" sz="2000" dirty="0" smtClean="0"/>
              <a:t> turismu</a:t>
            </a:r>
            <a:r>
              <a:rPr lang="cs-CZ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Vnitřní </a:t>
            </a:r>
            <a:r>
              <a:rPr lang="cs-CZ" sz="2000" b="1" dirty="0"/>
              <a:t>spotřeba turismu </a:t>
            </a:r>
            <a:r>
              <a:rPr lang="cs-CZ" sz="2000" dirty="0"/>
              <a:t>zahrnující celkový příjem jednotlivých „přímých“ sektorů (průmysl turismu</a:t>
            </a:r>
            <a:r>
              <a:rPr lang="cs-CZ" sz="2000" dirty="0" smtClean="0"/>
              <a:t>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6146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263847"/>
            <a:ext cx="8029451" cy="507703"/>
          </a:xfrm>
        </p:spPr>
        <p:txBody>
          <a:bodyPr/>
          <a:lstStyle/>
          <a:p>
            <a:r>
              <a:rPr lang="cs-CZ" dirty="0" smtClean="0"/>
              <a:t>Kvantitativní hodnocení pozice turismu ve světové ekonomice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-6218" y="987574"/>
            <a:ext cx="91771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 smtClean="0"/>
              <a:t>2) kvantitativní </a:t>
            </a:r>
            <a:r>
              <a:rPr lang="cs-CZ" sz="2000" b="1" dirty="0"/>
              <a:t>ukazatele charakterizující jednotlivé typy mezinárodních ekonomických </a:t>
            </a:r>
            <a:r>
              <a:rPr lang="cs-CZ" sz="2000" b="1" dirty="0" smtClean="0"/>
              <a:t>vztahů(zejména </a:t>
            </a:r>
            <a:r>
              <a:rPr lang="cs-CZ" sz="2000" b="1" dirty="0"/>
              <a:t>pohyb služeb</a:t>
            </a:r>
            <a:r>
              <a:rPr lang="cs-CZ" sz="2000" b="1" dirty="0" smtClean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Stejně  jako lze váhu turismu v národní ekonomice vyhodnotit na základě ukazatelů o importu a exportu zboží, služeb, dopravních služeb a případně dalších ukazatelů platební bilance (např. přímé zahraniční investice), je možné vyhodnotit váhu turismu ve světové ekonomice na základě obdobných poměrných ukazatelů.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Jedná se např. o: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A) podíl příjmů z mezinárodního turismus na exportních příjmech za služby (a stejně tak ukazatele importu služeb turismu a služeb celkem),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B) srovnání přímých zahraničních investic do turismu podle sektorů a zemí,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C) ekvivalent příjmů z exportu služeb turismu a exportu zboží (a stejně tak ukazatele importu služeb turismu a zboží) apod.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7178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059582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HAMARNEH</a:t>
            </a:r>
            <a:r>
              <a:rPr lang="cs-CZ" sz="2000" dirty="0"/>
              <a:t>, I., 2014</a:t>
            </a:r>
            <a:r>
              <a:rPr lang="cs-CZ" sz="2000"/>
              <a:t>. </a:t>
            </a:r>
            <a:r>
              <a:rPr lang="cs-CZ" sz="2000" i="1" smtClean="0"/>
              <a:t>Mezinárodní </a:t>
            </a:r>
            <a:r>
              <a:rPr lang="cs-CZ" sz="2000" i="1" dirty="0"/>
              <a:t>cestovní ruch: vybrané kapitoly</a:t>
            </a:r>
            <a:r>
              <a:rPr lang="cs-CZ" sz="2000" dirty="0"/>
              <a:t>. Praha: Univerzita Jana Amose Komenského. ISBN 978-80-7452-040-2. </a:t>
            </a:r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INDROVÁ</a:t>
            </a:r>
            <a:r>
              <a:rPr lang="cs-CZ" sz="2000" dirty="0"/>
              <a:t>, J. a kol., 2008. </a:t>
            </a:r>
            <a:r>
              <a:rPr lang="cs-CZ" sz="2000" i="1" dirty="0"/>
              <a:t>Cestovní ruch pro všechny</a:t>
            </a:r>
            <a:r>
              <a:rPr lang="cs-CZ" sz="2000" dirty="0"/>
              <a:t>. Praha: MMR ČR. ISBN 978-80-7399-407-05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PALATKOVÁ</a:t>
            </a:r>
            <a:r>
              <a:rPr lang="cs-CZ" sz="2000" dirty="0"/>
              <a:t>, M., 2013. </a:t>
            </a:r>
            <a:r>
              <a:rPr lang="cs-CZ" sz="2000" i="1" dirty="0"/>
              <a:t>Mezinárodní turismus: </a:t>
            </a:r>
            <a:r>
              <a:rPr lang="cs-CZ" sz="2000" dirty="0"/>
              <a:t>2., aktualizované a </a:t>
            </a:r>
            <a:r>
              <a:rPr lang="cs-CZ" sz="2000" dirty="0" smtClean="0"/>
              <a:t>rozšířené </a:t>
            </a:r>
            <a:r>
              <a:rPr lang="cs-CZ" sz="2000" dirty="0"/>
              <a:t>vydání. Praha: </a:t>
            </a:r>
            <a:r>
              <a:rPr lang="cs-CZ" sz="2000" dirty="0" err="1"/>
              <a:t>Grada</a:t>
            </a:r>
            <a:r>
              <a:rPr lang="cs-CZ" sz="2000" dirty="0"/>
              <a:t>. ISBN 978-80-247-4862-7</a:t>
            </a:r>
            <a:r>
              <a:rPr lang="cs-CZ" sz="20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PALATKOVÁ</a:t>
            </a:r>
            <a:r>
              <a:rPr lang="cs-CZ" sz="2000" dirty="0"/>
              <a:t>, M. a J. ZICHOVÁ, 2011. </a:t>
            </a:r>
            <a:r>
              <a:rPr lang="cs-CZ" sz="2000" i="1" dirty="0"/>
              <a:t>Ekonomika turismu. Turismus České republiky. </a:t>
            </a:r>
            <a:r>
              <a:rPr lang="cs-CZ" sz="2000" dirty="0" err="1"/>
              <a:t>Paha</a:t>
            </a:r>
            <a:r>
              <a:rPr lang="cs-CZ" sz="2000" dirty="0"/>
              <a:t>: </a:t>
            </a:r>
            <a:r>
              <a:rPr lang="cs-CZ" sz="2000" dirty="0" err="1"/>
              <a:t>Grada</a:t>
            </a:r>
            <a:r>
              <a:rPr lang="cs-CZ" sz="2000" dirty="0"/>
              <a:t>. ISBN </a:t>
            </a:r>
            <a:r>
              <a:rPr lang="cs-CZ" sz="2000" dirty="0" smtClean="0"/>
              <a:t>978-80-247-3748-5.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Turismus a světová ekonomika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300" dirty="0" smtClean="0"/>
              <a:t>Vznik světové ekonomiky lze datovat do poslední třetiny 19. století. Tehdy se v důsledku vědecko-technického pokroku a společenských změn (zejména v Evropě), vedoucích ke vzniku soukromého vlastnictví a využívání námezdní práce, mohl zformovat systém světové ekonomiky. </a:t>
            </a:r>
            <a:r>
              <a:rPr lang="cs-CZ" sz="2300" b="1" dirty="0" smtClean="0"/>
              <a:t>Vývoj světové ekonomiky lze rozdělit do následujících etap: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1. Etapa formování a vzniku SE (vznik: poslední třetina 19. století)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2. Etapa zostřování vztahů (1900 – 1918)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3. Etapa meziválečná + válka (1918 – 1945)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4. Etapa poválečná (1945 – 1990)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5. Etapa současná (1990 – dosud)</a:t>
            </a:r>
          </a:p>
        </p:txBody>
      </p:sp>
    </p:spTree>
    <p:extLst>
      <p:ext uri="{BB962C8B-B14F-4D97-AF65-F5344CB8AC3E}">
        <p14:creationId xmlns:p14="http://schemas.microsoft.com/office/powerpoint/2010/main" val="303403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77155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Jednotlivé </a:t>
            </a:r>
            <a:r>
              <a:rPr lang="cs-CZ" sz="2100" dirty="0"/>
              <a:t>etapy je možno analyzovat např. z hlediska: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struktury </a:t>
            </a:r>
            <a:r>
              <a:rPr lang="cs-CZ" sz="2100" dirty="0"/>
              <a:t>světové ekonomiky v dané </a:t>
            </a:r>
            <a:r>
              <a:rPr lang="cs-CZ" sz="2100" dirty="0" smtClean="0"/>
              <a:t>etapě, základních </a:t>
            </a:r>
            <a:r>
              <a:rPr lang="cs-CZ" sz="2100" dirty="0"/>
              <a:t>změn vůči přecházející </a:t>
            </a:r>
            <a:r>
              <a:rPr lang="cs-CZ" sz="2100" dirty="0" smtClean="0"/>
              <a:t>etapě, rozvoje mezinárodních ekonomických vztahů.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b="1" dirty="0" smtClean="0"/>
              <a:t>1. Etapa formování a vzniku SE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formování</a:t>
            </a:r>
            <a:r>
              <a:rPr lang="cs-CZ" sz="2100" dirty="0"/>
              <a:t>: 16. – 19. století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připravoval </a:t>
            </a:r>
            <a:r>
              <a:rPr lang="cs-CZ" sz="2100" dirty="0"/>
              <a:t>se vznik světové ekonomiky a vrcholí to tím, že SE </a:t>
            </a:r>
            <a:r>
              <a:rPr lang="cs-CZ" sz="2100" dirty="0" smtClean="0"/>
              <a:t>se vytvořila</a:t>
            </a:r>
            <a:endParaRPr lang="cs-CZ" sz="21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vznik</a:t>
            </a:r>
            <a:r>
              <a:rPr lang="cs-CZ" sz="2100" dirty="0"/>
              <a:t>: poslední třetina 19. století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počátek </a:t>
            </a:r>
            <a:r>
              <a:rPr lang="cs-CZ" sz="2100" dirty="0"/>
              <a:t>se klade do 16. století (vrcholily zámořské cesty, rozvíjí </a:t>
            </a:r>
            <a:r>
              <a:rPr lang="cs-CZ" sz="2100" dirty="0" err="1" smtClean="0"/>
              <a:t>se¨zámořský</a:t>
            </a:r>
            <a:r>
              <a:rPr lang="cs-CZ" sz="2100" dirty="0" smtClean="0"/>
              <a:t> </a:t>
            </a:r>
            <a:r>
              <a:rPr lang="cs-CZ" sz="2100" dirty="0"/>
              <a:t>obchod, je význam věd, fyziky – objev parního stroje, </a:t>
            </a:r>
            <a:r>
              <a:rPr lang="cs-CZ" sz="2100" dirty="0" smtClean="0"/>
              <a:t>rozvoj dopravy</a:t>
            </a:r>
            <a:r>
              <a:rPr lang="cs-CZ" sz="2100" dirty="0"/>
              <a:t>, námořní dopravy, poté manufaktury se nahrazují </a:t>
            </a:r>
            <a:r>
              <a:rPr lang="cs-CZ" sz="2100" dirty="0" smtClean="0"/>
              <a:t>strojní výrobou</a:t>
            </a:r>
            <a:r>
              <a:rPr lang="cs-CZ" sz="2100" dirty="0"/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postupně </a:t>
            </a:r>
            <a:r>
              <a:rPr lang="cs-CZ" sz="2100" dirty="0"/>
              <a:t>dochází k tomu, že jednotlivé národní ekonomiky </a:t>
            </a:r>
            <a:r>
              <a:rPr lang="cs-CZ" sz="2100" dirty="0" smtClean="0"/>
              <a:t>dokážou vytvářet </a:t>
            </a:r>
            <a:r>
              <a:rPr lang="cs-CZ" sz="2100" dirty="0"/>
              <a:t>více, než spotřebuje jejich </a:t>
            </a:r>
            <a:r>
              <a:rPr lang="cs-CZ" sz="2100" dirty="0" smtClean="0"/>
              <a:t>obyvatelstvo.</a:t>
            </a:r>
          </a:p>
        </p:txBody>
      </p:sp>
    </p:spTree>
    <p:extLst>
      <p:ext uri="{BB962C8B-B14F-4D97-AF65-F5344CB8AC3E}">
        <p14:creationId xmlns:p14="http://schemas.microsoft.com/office/powerpoint/2010/main" val="7062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Vývoj světové ekonomiky i mezinárodního turismu pokračoval úspěšně až do vypuknutí 1. </a:t>
            </a:r>
            <a:r>
              <a:rPr lang="cs-CZ" sz="2100" dirty="0" smtClean="0"/>
              <a:t>světové války</a:t>
            </a:r>
            <a:r>
              <a:rPr lang="cs-CZ" sz="2100" dirty="0"/>
              <a:t>. </a:t>
            </a:r>
            <a:endParaRPr lang="cs-CZ" sz="21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Na </a:t>
            </a:r>
            <a:r>
              <a:rPr lang="cs-CZ" sz="2100" dirty="0"/>
              <a:t>jednu stranu jde o období příznivé pro mezinárodní turismus, což je dáno </a:t>
            </a:r>
            <a:r>
              <a:rPr lang="cs-CZ" sz="2100" dirty="0" smtClean="0"/>
              <a:t>ekonomickým růstem </a:t>
            </a:r>
            <a:r>
              <a:rPr lang="cs-CZ" sz="2100" dirty="0"/>
              <a:t>a rozvojem, na druhou stranu začínají v tomto období vyvstávat rozpory politické v </a:t>
            </a:r>
            <a:r>
              <a:rPr lang="cs-CZ" sz="2100" dirty="0" smtClean="0"/>
              <a:t>mezinárodním i </a:t>
            </a:r>
            <a:r>
              <a:rPr lang="cs-CZ" sz="2100" dirty="0"/>
              <a:t>národním prostředí</a:t>
            </a:r>
            <a:r>
              <a:rPr lang="cs-CZ" sz="21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 smtClean="0"/>
              <a:t>Do </a:t>
            </a:r>
            <a:r>
              <a:rPr lang="cs-CZ" sz="2100" dirty="0"/>
              <a:t>mezinárodního turismu se sice zprvu zapojovaly hlavně bohatší </a:t>
            </a:r>
            <a:r>
              <a:rPr lang="cs-CZ" sz="2100" dirty="0" smtClean="0"/>
              <a:t>vrstvy s </a:t>
            </a:r>
            <a:r>
              <a:rPr lang="cs-CZ" sz="2100" dirty="0"/>
              <a:t>dostatečným fondem volného času, avšak postupně i střední vrstvy, a to za účelem zdravotním (</a:t>
            </a:r>
            <a:r>
              <a:rPr lang="cs-CZ" sz="2100" dirty="0" smtClean="0"/>
              <a:t>rekreačním) i </a:t>
            </a:r>
            <a:r>
              <a:rPr lang="cs-CZ" sz="2100" dirty="0"/>
              <a:t>vzdělávacím</a:t>
            </a:r>
            <a:r>
              <a:rPr lang="cs-CZ" sz="21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Mezinárodní turismus se vyznačoval značnou dávkou liberalismu, bez existence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zásahů veřejného sektoru, a v tomto ohledu neexistoval prakticky rozdíl mezi zahraničním a </a:t>
            </a:r>
            <a:r>
              <a:rPr lang="cs-CZ" sz="2100" dirty="0" smtClean="0"/>
              <a:t>domácím turismem.</a:t>
            </a:r>
          </a:p>
          <a:p>
            <a:pPr algn="just"/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183683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Ekonomický růst </a:t>
            </a:r>
            <a:r>
              <a:rPr lang="cs-CZ" sz="2400" dirty="0"/>
              <a:t>znamenal v </a:t>
            </a:r>
            <a:r>
              <a:rPr lang="cs-CZ" sz="2400" dirty="0" smtClean="0"/>
              <a:t>řadě tehdejších </a:t>
            </a:r>
            <a:r>
              <a:rPr lang="cs-CZ" sz="2400" dirty="0"/>
              <a:t>vyspělých zemí i rozvoj infrastruktury pro mezinárodní turismus, zejména </a:t>
            </a:r>
            <a:r>
              <a:rPr lang="cs-CZ" sz="2400" dirty="0" smtClean="0"/>
              <a:t>infrastruktury dopravní </a:t>
            </a:r>
            <a:r>
              <a:rPr lang="cs-CZ" sz="2400" dirty="0"/>
              <a:t>(budované primárně pro rezidenty), infrastruktury ubytovacích a stravovacích služeb a </a:t>
            </a:r>
            <a:r>
              <a:rPr lang="cs-CZ" sz="2400" dirty="0" smtClean="0"/>
              <a:t>služeb doplňkových.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3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77155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Předpoklady </a:t>
            </a:r>
            <a:r>
              <a:rPr lang="cs-CZ" sz="2100" dirty="0" smtClean="0"/>
              <a:t>vzniku SE:</a:t>
            </a:r>
            <a:endParaRPr lang="cs-CZ" sz="2100" dirty="0"/>
          </a:p>
          <a:p>
            <a:pPr algn="just"/>
            <a:r>
              <a:rPr lang="cs-CZ" sz="2100" b="1" dirty="0"/>
              <a:t>1. Konstituování států a jejich národních trhů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je </a:t>
            </a:r>
            <a:r>
              <a:rPr lang="cs-CZ" sz="2100" dirty="0"/>
              <a:t>nutný, ale není dostatečný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státy </a:t>
            </a:r>
            <a:r>
              <a:rPr lang="cs-CZ" sz="2100" dirty="0"/>
              <a:t>vznikali již v Antice apod. – byly izolované a obchod mezi </a:t>
            </a:r>
            <a:r>
              <a:rPr lang="cs-CZ" sz="2100" dirty="0" smtClean="0"/>
              <a:t>nimi byl </a:t>
            </a:r>
            <a:r>
              <a:rPr lang="cs-CZ" sz="2100" dirty="0"/>
              <a:t>nahodilý, příležitostný</a:t>
            </a:r>
          </a:p>
          <a:p>
            <a:pPr algn="just"/>
            <a:r>
              <a:rPr lang="cs-CZ" sz="2100" b="1" dirty="0"/>
              <a:t>2. Rozvoj mezinárodní dělby práce a vznik mezinárodního trhu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vznik </a:t>
            </a:r>
            <a:r>
              <a:rPr lang="cs-CZ" sz="2100" dirty="0"/>
              <a:t>mezinárodního trhu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rozvíjelo </a:t>
            </a:r>
            <a:r>
              <a:rPr lang="cs-CZ" sz="2100" dirty="0"/>
              <a:t>se to postupně, z nahodilých obchodních vztahů se </a:t>
            </a:r>
            <a:r>
              <a:rPr lang="cs-CZ" sz="2100" dirty="0" smtClean="0"/>
              <a:t>stávali stálé</a:t>
            </a:r>
            <a:r>
              <a:rPr lang="cs-CZ" sz="2100" dirty="0"/>
              <a:t>, bylo možné obchodovat s větším objemem, …</a:t>
            </a:r>
          </a:p>
          <a:p>
            <a:pPr algn="just"/>
            <a:r>
              <a:rPr lang="cs-CZ" sz="2100" b="1" dirty="0"/>
              <a:t>3. Technické faktory: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100" dirty="0" smtClean="0"/>
              <a:t>strojní </a:t>
            </a:r>
            <a:r>
              <a:rPr lang="cs-CZ" sz="2100" dirty="0"/>
              <a:t>výroba, rozvoj dopravy, rozvoj moderních </a:t>
            </a:r>
            <a:r>
              <a:rPr lang="cs-CZ" sz="2100" dirty="0" smtClean="0"/>
              <a:t>telekomunikačních prostředků (telegraf</a:t>
            </a:r>
            <a:r>
              <a:rPr lang="cs-CZ" sz="2100" dirty="0"/>
              <a:t>, …) &gt; rychlý rozvoj obchodu</a:t>
            </a: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243277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Etapy vývoje světové ekonomiky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8757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2. etapa: Zostřování vztahů (1900 – 1918)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prakticky </a:t>
            </a:r>
            <a:r>
              <a:rPr lang="cs-CZ" sz="2400" dirty="0"/>
              <a:t>se nedá nalézt území, které by nikomu nepatřilo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rychlý </a:t>
            </a:r>
            <a:r>
              <a:rPr lang="cs-CZ" sz="2400" dirty="0"/>
              <a:t>rozvoj pozice zemí ve světové ekonomice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svět </a:t>
            </a:r>
            <a:r>
              <a:rPr lang="cs-CZ" sz="2400" dirty="0"/>
              <a:t>byl rozdělen nerovnoměrně (VB, Portugalsko, Španělsko </a:t>
            </a:r>
            <a:r>
              <a:rPr lang="cs-CZ" sz="2400" dirty="0" smtClean="0"/>
              <a:t>mělo velké </a:t>
            </a:r>
            <a:r>
              <a:rPr lang="cs-CZ" sz="2400" dirty="0"/>
              <a:t>kolonie a Německo a Rusko mělo kolonií méně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 smtClean="0"/>
              <a:t>spory </a:t>
            </a:r>
            <a:r>
              <a:rPr lang="cs-CZ" sz="2400" dirty="0"/>
              <a:t>o znovurozdělení </a:t>
            </a:r>
            <a:r>
              <a:rPr lang="cs-CZ" sz="2400" dirty="0" smtClean="0"/>
              <a:t>světa,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400" dirty="0"/>
              <a:t>1. světová válka ukončila rozmach ekonomiky i mezinárodního turismu s tím, že v roce 1918 došlo k rozpadu Rakousko-uherské monarchie a ke vzniku samostatných států, a o rok dříve i ke vzniku SSSR.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238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3812</TotalTime>
  <Words>3874</Words>
  <Application>Microsoft Office PowerPoint</Application>
  <PresentationFormat>Předvádění na obrazovce (16:9)</PresentationFormat>
  <Paragraphs>252</Paragraphs>
  <Slides>38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SLU</vt:lpstr>
      <vt:lpstr>Název prezentace</vt:lpstr>
      <vt:lpstr>2. Mezinárodní cestovní ruch a jeho role ve světové ekonomice      </vt:lpstr>
      <vt:lpstr>Turismus a světová ekonomika </vt:lpstr>
      <vt:lpstr>Turismus a světová ekonomika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Etapy vývoje světové ekonomiky </vt:lpstr>
      <vt:lpstr>Turismus a světová ekonomika </vt:lpstr>
      <vt:lpstr>Turismus a světová ekonomika </vt:lpstr>
      <vt:lpstr>Turismus v mezinárodních ekonomických vztazích </vt:lpstr>
      <vt:lpstr>Hlavní typy mezinárodních ekonomických vztahů v turismu </vt:lpstr>
      <vt:lpstr>Hlavní typy mezinárodních ekonomických vztahů v turismu </vt:lpstr>
      <vt:lpstr>Hlavní typy mezinárodních ekonomických vztahů v turismu </vt:lpstr>
      <vt:lpstr>Hlavní typy mezinárodních ekonomických vztahů v turismu </vt:lpstr>
      <vt:lpstr>Hlavní typy mezinárodních ekonomických vztahů v turismu </vt:lpstr>
      <vt:lpstr>Hlavní typy mezinárodních ekonomických vztahů v turismu </vt:lpstr>
      <vt:lpstr>Hlavní typy mezinárodních ekonomických vztahů v turismu </vt:lpstr>
      <vt:lpstr>Kvantitativní hodnocení pozice turismu ve světové ekonomice </vt:lpstr>
      <vt:lpstr>Kvantitativní hodnocení pozice turismu ve světové ekonomice </vt:lpstr>
      <vt:lpstr>Kvantitativní hodnocení pozice turismu ve světové ekonomice </vt:lpstr>
      <vt:lpstr>Kvantitativní hodnocení pozice turismu ve světové ekonomice </vt:lpstr>
      <vt:lpstr>Kvantitativní hodnocení pozice turismu ve světové ekonomice </vt:lpstr>
      <vt:lpstr>Kvantitativní hodnocení pozice turismu ve světové ekonomice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pel0002</cp:lastModifiedBy>
  <cp:revision>205</cp:revision>
  <dcterms:created xsi:type="dcterms:W3CDTF">2016-07-06T15:42:34Z</dcterms:created>
  <dcterms:modified xsi:type="dcterms:W3CDTF">2018-04-05T06:28:20Z</dcterms:modified>
</cp:coreProperties>
</file>