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583" r:id="rId2"/>
    <p:sldId id="256" r:id="rId3"/>
    <p:sldId id="442" r:id="rId4"/>
    <p:sldId id="550" r:id="rId5"/>
    <p:sldId id="551" r:id="rId6"/>
    <p:sldId id="565" r:id="rId7"/>
    <p:sldId id="566" r:id="rId8"/>
    <p:sldId id="567" r:id="rId9"/>
    <p:sldId id="568" r:id="rId10"/>
    <p:sldId id="569" r:id="rId11"/>
    <p:sldId id="570" r:id="rId12"/>
    <p:sldId id="571" r:id="rId13"/>
    <p:sldId id="572" r:id="rId14"/>
    <p:sldId id="573" r:id="rId15"/>
    <p:sldId id="553" r:id="rId16"/>
    <p:sldId id="554" r:id="rId17"/>
    <p:sldId id="555" r:id="rId18"/>
    <p:sldId id="556" r:id="rId19"/>
    <p:sldId id="558" r:id="rId20"/>
    <p:sldId id="559" r:id="rId21"/>
    <p:sldId id="560" r:id="rId22"/>
    <p:sldId id="561" r:id="rId23"/>
    <p:sldId id="562" r:id="rId24"/>
    <p:sldId id="563" r:id="rId25"/>
    <p:sldId id="564" r:id="rId26"/>
    <p:sldId id="575" r:id="rId27"/>
    <p:sldId id="574" r:id="rId28"/>
    <p:sldId id="581" r:id="rId29"/>
    <p:sldId id="582" r:id="rId30"/>
    <p:sldId id="576" r:id="rId31"/>
    <p:sldId id="577" r:id="rId32"/>
    <p:sldId id="578" r:id="rId33"/>
    <p:sldId id="579" r:id="rId34"/>
    <p:sldId id="580" r:id="rId35"/>
    <p:sldId id="480" r:id="rId36"/>
    <p:sldId id="293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6" d="100"/>
          <a:sy n="76" d="100"/>
        </p:scale>
        <p:origin x="96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73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75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8472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183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8946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597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6794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7851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3721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688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530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3318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102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5019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664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3733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8367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88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2662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2513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585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0165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6287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6588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1627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3174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012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480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7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226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81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7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3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9002316" cy="507703"/>
          </a:xfrm>
        </p:spPr>
        <p:txBody>
          <a:bodyPr/>
          <a:lstStyle/>
          <a:p>
            <a:pPr algn="ctr"/>
            <a:r>
              <a:rPr lang="cs-CZ" dirty="0" smtClean="0"/>
              <a:t>Statistický monitoring mezinárodního cestovního ruchu </a:t>
            </a:r>
            <a:br>
              <a:rPr lang="cs-CZ" dirty="0" smtClean="0"/>
            </a:br>
            <a:r>
              <a:rPr lang="cs-CZ" dirty="0" smtClean="0"/>
              <a:t>- EUROSTAT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Eurostat</a:t>
            </a:r>
            <a:r>
              <a:rPr lang="cs-CZ" sz="2000" dirty="0" smtClean="0"/>
              <a:t> </a:t>
            </a:r>
            <a:r>
              <a:rPr lang="cs-CZ" sz="2000" dirty="0"/>
              <a:t>je statistickým úřadem EU založený v roce 1953, se sídlem v Lucemburku</a:t>
            </a:r>
            <a:r>
              <a:rPr lang="cs-CZ" sz="2000" dirty="0" smtClean="0"/>
              <a:t>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Eurostat vyhodnocuje statistická data na úrovni celé EU, zprostředkuje přesun dat, řídí metodiku jejich vyhodnocování a zpracování a zároveň poskytuje statistické srovnání regionů a členských států za účelem vnitřní politiky EU.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Jeho </a:t>
            </a:r>
            <a:r>
              <a:rPr lang="cs-CZ" sz="2000" dirty="0"/>
              <a:t>ekonomická data také slouží jako základní a oficiální podklad pro rozhodování Evropské centrální banky a dalších unijních institucí, v ekonomických otázkách.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Eurostat </a:t>
            </a:r>
            <a:r>
              <a:rPr lang="cs-CZ" sz="2000" dirty="0"/>
              <a:t>veškerá data získává od organizací, které jsou pověřeny v jednotlivých členských státech ke sběru statistických dat na jejich </a:t>
            </a:r>
            <a:r>
              <a:rPr lang="cs-CZ" sz="2000" dirty="0" smtClean="0"/>
              <a:t>území.</a:t>
            </a:r>
            <a:endParaRPr lang="cs-CZ" sz="23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033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9002316" cy="507703"/>
          </a:xfrm>
        </p:spPr>
        <p:txBody>
          <a:bodyPr/>
          <a:lstStyle/>
          <a:p>
            <a:pPr algn="ctr"/>
            <a:r>
              <a:rPr lang="cs-CZ" dirty="0" smtClean="0"/>
              <a:t>Statistický monitoring mezinárodního cestovního ruchu </a:t>
            </a:r>
            <a:br>
              <a:rPr lang="cs-CZ" dirty="0" smtClean="0"/>
            </a:br>
            <a:r>
              <a:rPr lang="cs-CZ" dirty="0" smtClean="0"/>
              <a:t>- EUROSTAT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Pro oblast statistiky cestovního ruchu je v rámci </a:t>
            </a:r>
            <a:r>
              <a:rPr lang="cs-CZ" sz="2000" b="1" dirty="0"/>
              <a:t>Evropské unie platná Směrnice 95/57/EC (</a:t>
            </a:r>
            <a:r>
              <a:rPr lang="cs-CZ" sz="2000" b="1" dirty="0" err="1"/>
              <a:t>Council</a:t>
            </a:r>
            <a:r>
              <a:rPr lang="cs-CZ" sz="2000" b="1" dirty="0"/>
              <a:t> </a:t>
            </a:r>
            <a:r>
              <a:rPr lang="cs-CZ" sz="2000" b="1" dirty="0" err="1"/>
              <a:t>Directive</a:t>
            </a:r>
            <a:r>
              <a:rPr lang="cs-CZ" sz="2000" b="1" dirty="0"/>
              <a:t>) o sběru statistických informací v oblasti cestovního ruchu.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Na základě této Směrnice jsou členské státy Unie povinné poskytovat údaje o kapacitách a návštěvnosti v hromadných ubytovacích zařízeních a domácím a výjezdovém cestovním ruchu v určité periodicitě za účelem aktualizace údajů.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Ukazatele odpovídají mezinárodní metodice a jsou mezinárodně srovnatelné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 projektů </a:t>
            </a:r>
            <a:r>
              <a:rPr lang="cs-CZ" sz="2000" dirty="0" err="1" smtClean="0"/>
              <a:t>Eurostatu</a:t>
            </a:r>
            <a:r>
              <a:rPr lang="cs-CZ" sz="2000" dirty="0" smtClean="0"/>
              <a:t> v turismu lze jmenovat např. </a:t>
            </a:r>
            <a:r>
              <a:rPr lang="cs-CZ" sz="2000" b="1" dirty="0" smtClean="0"/>
              <a:t>pravidelná šetření a výstupy v podobě ročně vydávaných publikací </a:t>
            </a:r>
            <a:r>
              <a:rPr lang="cs-CZ" sz="2000" dirty="0" smtClean="0"/>
              <a:t>„</a:t>
            </a:r>
            <a:r>
              <a:rPr lang="cs-CZ" sz="2000" dirty="0" err="1" smtClean="0"/>
              <a:t>Tourism</a:t>
            </a:r>
            <a:r>
              <a:rPr lang="cs-CZ" sz="2000" dirty="0" smtClean="0"/>
              <a:t> </a:t>
            </a:r>
            <a:r>
              <a:rPr lang="cs-CZ" sz="2000" dirty="0" err="1" smtClean="0"/>
              <a:t>Statistics</a:t>
            </a:r>
            <a:r>
              <a:rPr lang="cs-CZ" sz="2000" dirty="0" smtClean="0"/>
              <a:t> </a:t>
            </a:r>
            <a:r>
              <a:rPr lang="cs-CZ" sz="2000" dirty="0" err="1" smtClean="0"/>
              <a:t>Pocketbook</a:t>
            </a:r>
            <a:r>
              <a:rPr lang="cs-CZ" sz="2000" dirty="0" smtClean="0"/>
              <a:t>, </a:t>
            </a:r>
            <a:r>
              <a:rPr lang="cs-CZ" sz="2000" dirty="0" err="1" smtClean="0"/>
              <a:t>Pannorama</a:t>
            </a:r>
            <a:r>
              <a:rPr lang="cs-CZ" sz="2000" dirty="0" smtClean="0"/>
              <a:t> on </a:t>
            </a:r>
            <a:r>
              <a:rPr lang="cs-CZ" sz="2000" dirty="0" err="1" smtClean="0"/>
              <a:t>Tousim</a:t>
            </a:r>
            <a:r>
              <a:rPr lang="cs-CZ" sz="2000" dirty="0" smtClean="0"/>
              <a:t>“ či zahrnutí turismu do ročenky Eurostat </a:t>
            </a:r>
            <a:r>
              <a:rPr lang="cs-CZ" sz="2000" dirty="0" err="1" smtClean="0"/>
              <a:t>Regional</a:t>
            </a:r>
            <a:r>
              <a:rPr lang="cs-CZ" sz="2000" dirty="0" smtClean="0"/>
              <a:t> </a:t>
            </a:r>
            <a:r>
              <a:rPr lang="cs-CZ" sz="2000" dirty="0" err="1" smtClean="0"/>
              <a:t>Yearbook</a:t>
            </a:r>
            <a:r>
              <a:rPr lang="cs-CZ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3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9002316" cy="507703"/>
          </a:xfrm>
        </p:spPr>
        <p:txBody>
          <a:bodyPr/>
          <a:lstStyle/>
          <a:p>
            <a:r>
              <a:rPr lang="cs-CZ" dirty="0" smtClean="0"/>
              <a:t>Statistický monitoring mezinárodního cestovního ruchu - OECD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Organizace pro ekonomickou spolupráci a rozvoj (OECD) se již od svého vzniku zaměřuje na </a:t>
            </a:r>
            <a:r>
              <a:rPr lang="cs-CZ" sz="1900" b="1" dirty="0" smtClean="0"/>
              <a:t>agendu turismu s důrazem na statistické sledování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Statistika turismu je </a:t>
            </a:r>
            <a:r>
              <a:rPr lang="cs-CZ" sz="1900" b="1" dirty="0" smtClean="0"/>
              <a:t>realizována ve Výboru pro turismus.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OECD </a:t>
            </a:r>
            <a:r>
              <a:rPr lang="cs-CZ" sz="1900" dirty="0" smtClean="0"/>
              <a:t>sleduje turismus v úzké vazbě na politiku turismu </a:t>
            </a:r>
            <a:r>
              <a:rPr lang="cs-CZ" sz="1900" b="1" dirty="0" smtClean="0"/>
              <a:t>na národní, regionální i místní úrovni.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Činnost OECD se ve statistické oblasti soustřeďuje do 2 oblastí – za prvé je to </a:t>
            </a:r>
            <a:r>
              <a:rPr lang="cs-CZ" sz="1900" b="1" dirty="0" smtClean="0"/>
              <a:t>tvorba metodiky </a:t>
            </a:r>
            <a:r>
              <a:rPr lang="cs-CZ" sz="1900" dirty="0" smtClean="0"/>
              <a:t>a za druhé </a:t>
            </a:r>
            <a:r>
              <a:rPr lang="cs-CZ" sz="1900" b="1" dirty="0" smtClean="0"/>
              <a:t>podpora lepší tvorby statistických materiálů a jejich využívání v soukromém i veřejném sektoru </a:t>
            </a:r>
            <a:r>
              <a:rPr lang="cs-CZ" sz="1900" dirty="0" smtClean="0"/>
              <a:t>při tvorbě politik 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OECD spolupracuje také s dalšími organizacemi (UNWTO, Eurostat).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Společně s </a:t>
            </a:r>
            <a:r>
              <a:rPr lang="cs-CZ" sz="1900" dirty="0" err="1" smtClean="0"/>
              <a:t>Eurostatem</a:t>
            </a:r>
            <a:r>
              <a:rPr lang="cs-CZ" sz="1900" dirty="0" smtClean="0"/>
              <a:t> organizuje OECD „Mezinárodní  fórum o statistice v turismu“.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Výstupy OECD slouží pro rozhodování subjektů soukromého i veřejného sektoru, politiků, úředníků, manažerů, investorů a dalších.</a:t>
            </a:r>
          </a:p>
        </p:txBody>
      </p:sp>
    </p:spTree>
    <p:extLst>
      <p:ext uri="{BB962C8B-B14F-4D97-AF65-F5344CB8AC3E}">
        <p14:creationId xmlns:p14="http://schemas.microsoft.com/office/powerpoint/2010/main" val="20555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9002316" cy="507703"/>
          </a:xfrm>
        </p:spPr>
        <p:txBody>
          <a:bodyPr/>
          <a:lstStyle/>
          <a:p>
            <a:pPr algn="ctr"/>
            <a:r>
              <a:rPr lang="cs-CZ" dirty="0" smtClean="0"/>
              <a:t>Statistický monitoring mezinárodního cestovního ruchu </a:t>
            </a:r>
            <a:br>
              <a:rPr lang="cs-CZ" dirty="0" smtClean="0"/>
            </a:br>
            <a:r>
              <a:rPr lang="cs-CZ" dirty="0" smtClean="0"/>
              <a:t>- Ostatní subjekty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K dalším významným mezinárodním organizacím a uskupením patří OSN (Statistická komise  OSN) s univerzálním systémem statistiky založeným  na statistice národních účtů a mezinárodních třídění.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MMF se zabývá statistikou platební bilance sledující devizové příjmy a výdaje mezinárodního turismus.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Ke specializovaným statistikám přispívají např. </a:t>
            </a:r>
            <a:r>
              <a:rPr lang="cs-CZ" sz="1900" b="1" dirty="0" smtClean="0"/>
              <a:t>Mezinárodní organizace práce </a:t>
            </a:r>
            <a:r>
              <a:rPr lang="cs-CZ" sz="1900" dirty="0" smtClean="0"/>
              <a:t>(statistiky zaměstnanosti v turismu), </a:t>
            </a:r>
            <a:r>
              <a:rPr lang="cs-CZ" sz="1900" b="1" dirty="0" smtClean="0"/>
              <a:t>WTO</a:t>
            </a:r>
            <a:r>
              <a:rPr lang="cs-CZ" sz="1900" dirty="0" smtClean="0"/>
              <a:t> (statistiky mezinárodního obchodu) atd.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Vedle </a:t>
            </a:r>
            <a:r>
              <a:rPr lang="cs-CZ" sz="1900" dirty="0" err="1" smtClean="0"/>
              <a:t>Eurostatu</a:t>
            </a:r>
            <a:r>
              <a:rPr lang="cs-CZ" sz="1900" dirty="0" smtClean="0"/>
              <a:t>, zpracování </a:t>
            </a:r>
            <a:r>
              <a:rPr lang="cs-CZ" sz="1900" dirty="0"/>
              <a:t>statistiku turismu také </a:t>
            </a:r>
            <a:r>
              <a:rPr lang="cs-CZ" sz="1900" b="1" dirty="0"/>
              <a:t>ASEAN</a:t>
            </a:r>
            <a:r>
              <a:rPr lang="cs-CZ" sz="1900" dirty="0"/>
              <a:t> </a:t>
            </a:r>
            <a:r>
              <a:rPr lang="cs-CZ" sz="1900" dirty="0" smtClean="0"/>
              <a:t>(Sdružení </a:t>
            </a:r>
            <a:r>
              <a:rPr lang="cs-CZ" sz="1900" dirty="0"/>
              <a:t>národů jihovýchodní Asie </a:t>
            </a:r>
            <a:r>
              <a:rPr lang="cs-CZ" sz="1900" dirty="0" smtClean="0"/>
              <a:t>– např. Brunej</a:t>
            </a:r>
            <a:r>
              <a:rPr lang="cs-CZ" sz="1900" dirty="0"/>
              <a:t>, Filipíny, Indonésie, Kambodža, Laos, </a:t>
            </a:r>
            <a:r>
              <a:rPr lang="cs-CZ" sz="1900" dirty="0" smtClean="0"/>
              <a:t>Malajsie apod.), jehož statistická ročenka zahrnuje podrobné informace o turismu i o dopravě uvnitř ASEAN.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Specializovaným studiím se věnuje </a:t>
            </a:r>
            <a:r>
              <a:rPr lang="cs-CZ" sz="1900" b="1" dirty="0" smtClean="0"/>
              <a:t>Evropská komise turismu, která</a:t>
            </a:r>
            <a:r>
              <a:rPr lang="cs-CZ" sz="1900" dirty="0" smtClean="0"/>
              <a:t> sleduje vybraná </a:t>
            </a:r>
            <a:endParaRPr lang="cs-CZ" sz="19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55042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9002316" cy="507703"/>
          </a:xfrm>
        </p:spPr>
        <p:txBody>
          <a:bodyPr/>
          <a:lstStyle/>
          <a:p>
            <a:pPr algn="ctr"/>
            <a:r>
              <a:rPr lang="cs-CZ" dirty="0" smtClean="0"/>
              <a:t>Statistický monitoring mezinárodního cestovního ruchu </a:t>
            </a:r>
            <a:br>
              <a:rPr lang="cs-CZ" dirty="0" smtClean="0"/>
            </a:br>
            <a:r>
              <a:rPr lang="cs-CZ" dirty="0" smtClean="0"/>
              <a:t>- Ostatní subjekty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témata, např. městský turismus, rozpočet národních turistických organizací na marketing v mezinárodním turismu, aktuální trendy či studie na vybrané země (např. Čína, Rusko, Indie)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oblasti statistiky turismu je zastoupen i </a:t>
            </a:r>
            <a:r>
              <a:rPr lang="cs-CZ" sz="2000" b="1" dirty="0" smtClean="0"/>
              <a:t>soukromý sektor</a:t>
            </a:r>
            <a:r>
              <a:rPr lang="cs-CZ" sz="2000" dirty="0" smtClean="0"/>
              <a:t>, a to firmami, které se specializují na sběr dat, jejich zpracování a prodej.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Potřeba je také zmínit mezinárodní profesní asociace, které vytvářejí statistické přehledy za své členy či objednávající provedení specializovaných studií pro potřeby svých členů.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Zcela zvláštním subjektem je </a:t>
            </a:r>
            <a:r>
              <a:rPr lang="cs-CZ" sz="2000" b="1" dirty="0" smtClean="0"/>
              <a:t>Světové ekonomické fórum, </a:t>
            </a:r>
            <a:r>
              <a:rPr lang="cs-CZ" sz="2000" dirty="0" smtClean="0"/>
              <a:t>které zpracovává Monitoring konkurenceschopností destinací turismu jako součást širokého ekonomického monitoringu konkurenceschopnosti.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61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704856" cy="507703"/>
          </a:xfrm>
        </p:spPr>
        <p:txBody>
          <a:bodyPr/>
          <a:lstStyle/>
          <a:p>
            <a:r>
              <a:rPr lang="cs-CZ" dirty="0" smtClean="0"/>
              <a:t>Ukazatele statistiky cestovního ruchu v ČR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179512" y="1220276"/>
            <a:ext cx="8568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  <p:sp>
        <p:nvSpPr>
          <p:cNvPr id="4" name="Obdélník 3"/>
          <p:cNvSpPr/>
          <p:nvPr/>
        </p:nvSpPr>
        <p:spPr>
          <a:xfrm>
            <a:off x="0" y="1059582"/>
            <a:ext cx="89623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b="1" dirty="0"/>
              <a:t>Do statistiky cestovního ruchu jsou tedy zahrnuty údaje</a:t>
            </a:r>
            <a:r>
              <a:rPr lang="cs-CZ" sz="2400" b="1" dirty="0" smtClean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o </a:t>
            </a:r>
            <a:r>
              <a:rPr lang="cs-CZ" sz="2400" dirty="0"/>
              <a:t>kapacitě a návštěvnosti hromadných ubytovacích zařízení (HUZ) sloužících cestovnímu ruchu,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z </a:t>
            </a:r>
            <a:r>
              <a:rPr lang="cs-CZ" sz="2400" dirty="0"/>
              <a:t>výběrového šetření v domácnostech o cestovních zvyklostech rezidentů, tzv. domácí  výjezdový cestovní ruch,    </a:t>
            </a:r>
            <a:endParaRPr lang="cs-CZ" sz="2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 </a:t>
            </a:r>
            <a:r>
              <a:rPr lang="cs-CZ" sz="2400" dirty="0"/>
              <a:t>z hraniční statistiky</a:t>
            </a:r>
          </a:p>
        </p:txBody>
      </p:sp>
    </p:spTree>
    <p:extLst>
      <p:ext uri="{BB962C8B-B14F-4D97-AF65-F5344CB8AC3E}">
        <p14:creationId xmlns:p14="http://schemas.microsoft.com/office/powerpoint/2010/main" val="15444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rozlišuje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179512" y="1220276"/>
            <a:ext cx="8568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  <p:sp>
        <p:nvSpPr>
          <p:cNvPr id="4" name="Obdélník 3"/>
          <p:cNvSpPr/>
          <p:nvPr/>
        </p:nvSpPr>
        <p:spPr>
          <a:xfrm>
            <a:off x="0" y="1059582"/>
            <a:ext cx="896235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mezinárodní statistika </a:t>
            </a:r>
            <a:r>
              <a:rPr lang="cs-CZ" sz="2200" dirty="0" smtClean="0"/>
              <a:t>- nositeli jsou mj. Statistický úřad Organizace spojených národů (OSN), Statistický úřad Evropského společenství (Eurostat), statistické oddělení Mezinárodního měnového fondu, FAO (Organizace OSN pro výživu a zemědělství), UNESCO (Organizace OSN pro výchovu, vědu a kulturu), Světové zdravotnické organizace (WHO), Světové banky, OECD (Organizace pro ekonomickou spolupráci a rozvoj).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Český statistický úřad je v oblasti mezinárodní spolupráce uznávaným partnerem plně zapojeným do mezinárodních struktur, přičemž aktivně přispívá k rozvoji státní statistiky a k její harmonizaci v mezinárodním měřítku.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670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rozlišuje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179512" y="1220276"/>
            <a:ext cx="856895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ústřední statistika </a:t>
            </a:r>
            <a:r>
              <a:rPr lang="cs-CZ" sz="2400" dirty="0"/>
              <a:t>– prováděná orgány státní správy a zvláštními státními úřady</a:t>
            </a:r>
            <a:r>
              <a:rPr lang="cs-CZ" sz="24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soukromá statistika </a:t>
            </a:r>
            <a:r>
              <a:rPr lang="cs-CZ" sz="2400" dirty="0"/>
              <a:t>– prováděná např. firmami, svazy, výzkumnými ústavy, odbory, průmyslovými a obchodními komorami, mj. za účelem získání podkladů pro určité důležité rozhodnutí,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469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</a:t>
            </a:r>
            <a:r>
              <a:rPr lang="fi-FI" dirty="0" smtClean="0"/>
              <a:t>rozlišuje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107504" y="771550"/>
            <a:ext cx="85689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100" b="1" dirty="0"/>
              <a:t>a) </a:t>
            </a:r>
            <a:r>
              <a:rPr lang="cs-CZ" sz="2200" b="1" dirty="0"/>
              <a:t>Návštěvnost a kapacita v hromadných ubytovacích zařízeních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Údaje o ubytovacích zařízeních jsou získávány ze Seznamu hromadných ubytovacích zařízení a ze šetření o kapacitách a návštěvnosti hromadných ubytovacích zařízení.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Český statistický úřad </a:t>
            </a:r>
            <a:r>
              <a:rPr lang="cs-CZ" sz="2200" dirty="0"/>
              <a:t>shromažďuje tyto informace z dotazníků s měsíční, čtvrtletní a roční periodicitou, jež jsou zahrnuty v programech statistických zjišťování na příslušný rok.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Děje se tak klasickou formou </a:t>
            </a:r>
            <a:r>
              <a:rPr lang="cs-CZ" sz="2200" b="1" dirty="0"/>
              <a:t>sběru statistických výkazů i elektronickou formou. </a:t>
            </a:r>
            <a:r>
              <a:rPr lang="cs-CZ" sz="2200" dirty="0"/>
              <a:t>Zpravodajskými jednotkami jsou ekonomické subjekty provozující hromadná ubytovací zařízení sloužící cestovnímu ruchu zařazená do Seznamu hromadných ubytovacích zařízení.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840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</a:t>
            </a:r>
            <a:r>
              <a:rPr lang="fi-FI" dirty="0" smtClean="0"/>
              <a:t>rozlišuje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107504" y="771550"/>
            <a:ext cx="85689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/>
              <a:t>Členění ukazatelů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podle </a:t>
            </a:r>
            <a:r>
              <a:rPr lang="cs-CZ" sz="2400" b="1" dirty="0"/>
              <a:t>kategorie ubytovacích zařízení </a:t>
            </a:r>
            <a:r>
              <a:rPr lang="cs-CZ" sz="2400" dirty="0"/>
              <a:t>– dále se člení na: hotely*****, hotely****, ostatní hotely (v tom: hotely***, hotely**, hotely*, hotely </a:t>
            </a:r>
            <a:r>
              <a:rPr lang="cs-CZ" sz="2400" dirty="0" err="1"/>
              <a:t>garni</a:t>
            </a:r>
            <a:r>
              <a:rPr lang="cs-CZ" sz="2400" dirty="0"/>
              <a:t>), penziony, kempy, chatové osady a turistické ubytovny, ostatní hromadná ubytovací zařízení jinde </a:t>
            </a:r>
            <a:r>
              <a:rPr lang="cs-CZ" sz="2400" dirty="0" smtClean="0"/>
              <a:t>nespecifikovaná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podle </a:t>
            </a:r>
            <a:r>
              <a:rPr lang="cs-CZ" sz="2400" b="1" dirty="0"/>
              <a:t>rezidentů a </a:t>
            </a:r>
            <a:r>
              <a:rPr lang="cs-CZ" sz="2400" b="1" dirty="0" smtClean="0"/>
              <a:t>nerezidentů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podle </a:t>
            </a:r>
            <a:r>
              <a:rPr lang="cs-CZ" sz="2400" b="1" dirty="0"/>
              <a:t>krajů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2949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9990" y="555525"/>
            <a:ext cx="559968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Statistický monitoring mezinárodního cestovního ruchu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251426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270" y="220752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59990" y="761114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bg1"/>
                </a:solidFill>
              </a:rPr>
              <a:t>.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</a:t>
            </a:r>
            <a:r>
              <a:rPr lang="fi-FI" dirty="0" smtClean="0"/>
              <a:t>rozlišuje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107504" y="771550"/>
            <a:ext cx="85689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200" b="1" dirty="0"/>
              <a:t>b) Domácí a výjezdový cestovní ruch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Česká statistika cestovního ruchu přešla od roku 2003 z </a:t>
            </a:r>
            <a:r>
              <a:rPr lang="cs-CZ" sz="2200" b="1" dirty="0"/>
              <a:t>ročního na čtvrtletní zjišťování o výjezdovém a domácím cestovním ruchu </a:t>
            </a:r>
            <a:r>
              <a:rPr lang="cs-CZ" sz="2200" dirty="0"/>
              <a:t>České republiky. Jeho zdrojem je </a:t>
            </a:r>
            <a:r>
              <a:rPr lang="cs-CZ" sz="2200" b="1" dirty="0"/>
              <a:t>výběrové šetření cestovního ruchu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Údaje o výjezdovém a domácím cestovním ruchu se zjišťují u jednoho vybraného člena domácnosti staršího 15-ti let, který obvykle bydlí v šetřeném bytě.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Ten </a:t>
            </a:r>
            <a:r>
              <a:rPr lang="cs-CZ" sz="2200" dirty="0"/>
              <a:t>je dotazován na cesty, jež uskutečnil ve sledovaném měsíci za účelem trávení volného času, rekreace nebo služební cesty mimo své obvyklé prostředí (tj. mimo své trvalé a přechodné bydliště, pracoviště, školu apod.).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11247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</a:t>
            </a:r>
            <a:r>
              <a:rPr lang="fi-FI" dirty="0" smtClean="0"/>
              <a:t>rozlišuje</a:t>
            </a:r>
            <a:r>
              <a:rPr lang="cs-CZ" dirty="0"/>
              <a:t> v ČR</a:t>
            </a:r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85689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Údaje zjištěné ve výběrovém šetření jsou přepočteny na celou populaci starší 15 let. </a:t>
            </a: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Jedná </a:t>
            </a:r>
            <a:r>
              <a:rPr lang="cs-CZ" sz="2400" b="1" dirty="0"/>
              <a:t>se o dvoustupňový náhodný výběr. </a:t>
            </a:r>
            <a:r>
              <a:rPr lang="cs-CZ" sz="2400" dirty="0"/>
              <a:t>Jednotkou výběru prvého stupně je </a:t>
            </a:r>
            <a:r>
              <a:rPr lang="cs-CZ" sz="2400" b="1" dirty="0"/>
              <a:t>sčítací obvod</a:t>
            </a:r>
            <a:r>
              <a:rPr lang="cs-CZ" sz="2400" dirty="0"/>
              <a:t> a na druhém stupni se provádí </a:t>
            </a:r>
            <a:r>
              <a:rPr lang="cs-CZ" sz="2400" b="1" dirty="0"/>
              <a:t>prostý náhodný výběr bytů ve sčítacích obvodech. </a:t>
            </a:r>
            <a:endParaRPr lang="cs-CZ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Výběrové </a:t>
            </a:r>
            <a:r>
              <a:rPr lang="cs-CZ" sz="2400" dirty="0"/>
              <a:t>šetření cestovního ruchu probíhá na území ČR s </a:t>
            </a:r>
            <a:r>
              <a:rPr lang="cs-CZ" sz="2400" b="1" dirty="0"/>
              <a:t>měsíční periodicitou </a:t>
            </a:r>
            <a:r>
              <a:rPr lang="cs-CZ" sz="2400" dirty="0"/>
              <a:t>a </a:t>
            </a:r>
            <a:r>
              <a:rPr lang="cs-CZ" sz="2400" b="1" dirty="0"/>
              <a:t>výsledky se publikují čtvrtletně.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37499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</a:t>
            </a:r>
            <a:r>
              <a:rPr lang="fi-FI" dirty="0" smtClean="0"/>
              <a:t>rozlišuje</a:t>
            </a:r>
            <a:r>
              <a:rPr lang="cs-CZ" dirty="0"/>
              <a:t> v ČR</a:t>
            </a:r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03649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200" b="1" dirty="0"/>
              <a:t>c) Hraniční statistika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Měsíční údaje o příjezdech nerezidentů (zahraničních osob) do České republiky a výjezdech rezidentů (osob žijících na území ČR déle než 1 rok) do zahraničí podle jednotlivých hraničních přechodů</a:t>
            </a:r>
            <a:r>
              <a:rPr lang="cs-CZ" sz="2200" dirty="0" smtClean="0"/>
              <a:t>, </a:t>
            </a:r>
            <a:r>
              <a:rPr lang="cs-CZ" sz="2200" b="1" dirty="0"/>
              <a:t>tzv. hraniční statistika, </a:t>
            </a:r>
            <a:r>
              <a:rPr lang="cs-CZ" sz="2200" dirty="0"/>
              <a:t>jsou získávány od Policie České republiky, Ředitelství služby cizinecké a pohraniční policie.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 Počet osob, které překročily státní hranice, je zjišťován pracovníky cizinecké a pohraniční policie kvalifikovaným odhadem (zejména na silničních a železničních hraničních přechodech).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Přesný počet je zjišťován pouze </a:t>
            </a:r>
            <a:r>
              <a:rPr lang="cs-CZ" sz="2200" b="1" dirty="0"/>
              <a:t>za zahraniční osoby ze států s vízovou povinností.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4514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</a:t>
            </a:r>
            <a:r>
              <a:rPr lang="fi-FI" dirty="0" smtClean="0"/>
              <a:t>rozlišuje</a:t>
            </a:r>
            <a:r>
              <a:rPr lang="cs-CZ" dirty="0"/>
              <a:t> v ČR</a:t>
            </a:r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Kromě </a:t>
            </a:r>
            <a:r>
              <a:rPr lang="cs-CZ" sz="2000" b="1" dirty="0"/>
              <a:t>ČSÚ a MMR </a:t>
            </a:r>
            <a:r>
              <a:rPr lang="cs-CZ" sz="2000" dirty="0"/>
              <a:t>zjišťují údaje související s cestovním ruchem i jiné </a:t>
            </a:r>
            <a:r>
              <a:rPr lang="cs-CZ" sz="2000" dirty="0" smtClean="0"/>
              <a:t>instituce: </a:t>
            </a:r>
            <a:r>
              <a:rPr lang="cs-CZ" sz="2000" b="1" dirty="0" smtClean="0"/>
              <a:t>ukazatele </a:t>
            </a:r>
            <a:r>
              <a:rPr lang="cs-CZ" sz="2000" b="1" dirty="0"/>
              <a:t>dopravy </a:t>
            </a:r>
            <a:r>
              <a:rPr lang="cs-CZ" sz="2000" dirty="0"/>
              <a:t>- podrobné údaje uspořádané v časové řadě jsou obsaženy v Ročence dopravy vydávané Centrem dopravního výzkumu Ministerstva dopravy. V rámci analýz cestovního ruchu lze použít ukazatele týkající se </a:t>
            </a:r>
            <a:r>
              <a:rPr lang="cs-CZ" sz="2000" b="1" dirty="0"/>
              <a:t>osobní přepravy, dopravní infrastruktury, dopravního parku</a:t>
            </a:r>
            <a:r>
              <a:rPr lang="cs-CZ" sz="2000" dirty="0"/>
              <a:t>, a to ve všech druzích přepravy v členění za ČR a dle krajů, včetně mezinárodního srovnání.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finanční ukazatele zahraničního cestovního ruchu </a:t>
            </a:r>
            <a:r>
              <a:rPr lang="cs-CZ" sz="2000" dirty="0"/>
              <a:t>(devizové příjmy, devizové výdaje) sledované Českou národní bankou. Jedná se o ukazatele dílčí, které postihují pouze některé stránky ekonomiky ovlivněné cestovním ruchem, a to příjmy a výdaje zahraničního cestovního ruchu. Jsou specifickou položkou platební bilance státu v oblasti služeb.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72098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</a:t>
            </a:r>
            <a:r>
              <a:rPr lang="fi-FI" dirty="0" smtClean="0"/>
              <a:t>rozlišuje</a:t>
            </a:r>
            <a:r>
              <a:rPr lang="cs-CZ" dirty="0"/>
              <a:t> v ČR</a:t>
            </a:r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Statistické údaje z oblasti kultury </a:t>
            </a:r>
            <a:r>
              <a:rPr lang="cs-CZ" sz="2200" dirty="0"/>
              <a:t>se týkají činnosti divadel, kin, hudebních souborů, knihoven, muzeí, galerií, hvězdáren, planetárií a astronomických pozorovatelen, tisku a jsou získávány z rezortního </a:t>
            </a:r>
            <a:r>
              <a:rPr lang="cs-CZ" sz="2200" b="1" dirty="0"/>
              <a:t>statistického výkaznictví Ministerstva kultury ČR a dalších informačních zdrojů.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Jsou zde zařazeny údaje o zoologických a botanických zahradách, které vykazují </a:t>
            </a:r>
            <a:r>
              <a:rPr lang="cs-CZ" sz="2200" b="1" dirty="0"/>
              <a:t>Unie českých a slovenských zoologických zahrad, Unie botanických zahrad České republiky</a:t>
            </a:r>
            <a:r>
              <a:rPr lang="cs-CZ" sz="2200" dirty="0"/>
              <a:t>, a o jeskyních, které vykazuje </a:t>
            </a:r>
            <a:r>
              <a:rPr lang="cs-CZ" sz="2200" b="1" dirty="0"/>
              <a:t>Agentura ochrany přírody a krajiny ČR.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Údaje za knihovny vysokých škol jsou přebírány z podkladů Ústavu pro informace ve vzdělávání.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21364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fi-FI" dirty="0"/>
              <a:t>Podle nositelů statistiky se </a:t>
            </a:r>
            <a:r>
              <a:rPr lang="fi-FI" dirty="0" smtClean="0"/>
              <a:t>rozlišuje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Lázeňství </a:t>
            </a:r>
            <a:r>
              <a:rPr lang="cs-CZ" sz="2400" dirty="0"/>
              <a:t>se považuje za nedílnou součást cestovního ruchu. </a:t>
            </a:r>
            <a:endParaRPr lang="cs-CZ" sz="2400" dirty="0" smtClean="0"/>
          </a:p>
          <a:p>
            <a:pPr algn="just"/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Společný dokument Statistické divize OSN a Světové organizace cestovního ruchu „Doporučení k statistice cestovního ruchu" z roku 1994 zařazuje lázeňství mezi základní skupiny turistické poptávky, rovněž tak i na straně turistické nabídky – kapacita, výkony a další ukazatele lázeňských zařízení jsou sledovány jako součást </a:t>
            </a:r>
            <a:r>
              <a:rPr lang="cs-CZ" sz="2400" b="1" dirty="0"/>
              <a:t>komplexní statistiky cestovního ruchu.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00454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Satelitní účet CR (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Satellite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 smtClean="0"/>
              <a:t>Mezinárodní cestovní </a:t>
            </a:r>
            <a:r>
              <a:rPr lang="cs-CZ" sz="2100" b="1" dirty="0"/>
              <a:t>ruch </a:t>
            </a:r>
            <a:r>
              <a:rPr lang="cs-CZ" sz="2100" b="1" dirty="0" smtClean="0"/>
              <a:t>hraje </a:t>
            </a:r>
            <a:r>
              <a:rPr lang="cs-CZ" sz="2100" b="1" dirty="0"/>
              <a:t>celosvětovém měřítku významnou roli. </a:t>
            </a:r>
            <a:endParaRPr lang="cs-CZ" sz="21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 smtClean="0"/>
              <a:t>Přesto ve </a:t>
            </a:r>
            <a:r>
              <a:rPr lang="cs-CZ" sz="2100" b="1" dirty="0"/>
              <a:t>většině zemí v této oblasti </a:t>
            </a:r>
            <a:r>
              <a:rPr lang="cs-CZ" sz="2100" b="1" dirty="0" smtClean="0"/>
              <a:t>chyběli </a:t>
            </a:r>
            <a:r>
              <a:rPr lang="cs-CZ" sz="2100" b="1" dirty="0"/>
              <a:t>věrohodné kvantitativní údaje. </a:t>
            </a:r>
            <a:endParaRPr lang="cs-CZ" sz="21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Z </a:t>
            </a:r>
            <a:r>
              <a:rPr lang="cs-CZ" sz="2100" dirty="0"/>
              <a:t>tohoto důvodu </a:t>
            </a:r>
            <a:r>
              <a:rPr lang="cs-CZ" sz="2100" dirty="0" smtClean="0"/>
              <a:t>zástupci </a:t>
            </a:r>
            <a:r>
              <a:rPr lang="cs-CZ" sz="2100" dirty="0" err="1" smtClean="0"/>
              <a:t>Eurostatu</a:t>
            </a:r>
            <a:r>
              <a:rPr lang="cs-CZ" sz="2100" dirty="0" smtClean="0"/>
              <a:t> </a:t>
            </a:r>
            <a:r>
              <a:rPr lang="cs-CZ" sz="2100" dirty="0"/>
              <a:t>(Statistická kancelář Evropské unie), OECD (Organizace pro </a:t>
            </a:r>
            <a:r>
              <a:rPr lang="cs-CZ" sz="2100" dirty="0" smtClean="0"/>
              <a:t>hospodářskou spolupráci </a:t>
            </a:r>
            <a:r>
              <a:rPr lang="cs-CZ" sz="2100" dirty="0"/>
              <a:t>a rozvoj) a WTO (Světová turistická organizace) připravili jednotný rámec </a:t>
            </a:r>
            <a:r>
              <a:rPr lang="cs-CZ" sz="2100" dirty="0" smtClean="0"/>
              <a:t>pro vytváření </a:t>
            </a:r>
            <a:r>
              <a:rPr lang="cs-CZ" sz="2100" dirty="0"/>
              <a:t>satelitních účtů pro cestovní ruch (TSA</a:t>
            </a:r>
            <a:r>
              <a:rPr lang="cs-CZ" sz="21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Satelitní účet cestovního ruchu (TSA) </a:t>
            </a:r>
            <a:r>
              <a:rPr lang="cs-CZ" sz="2100" dirty="0"/>
              <a:t>je světově uznávaný systém, který umožňuje jediné objektivní mezinárodní srovnání významu cestovního ruchu pro Národní hospodářství a slouží k vymezení podílu cestovního ruchu jako odvětví na HDP daného státu. </a:t>
            </a:r>
            <a:endParaRPr lang="cs-CZ" sz="21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Dále </a:t>
            </a:r>
            <a:r>
              <a:rPr lang="cs-CZ" sz="2100" dirty="0"/>
              <a:t>tvoří základní rámec pro všechna statistická data a </a:t>
            </a:r>
            <a:r>
              <a:rPr lang="cs-CZ" sz="2100" dirty="0" smtClean="0"/>
              <a:t>analýzy.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4169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Satelitní účet CR (</a:t>
            </a:r>
            <a:r>
              <a:rPr lang="cs-CZ" dirty="0" err="1" smtClean="0"/>
              <a:t>Tourism</a:t>
            </a:r>
            <a:r>
              <a:rPr lang="cs-CZ" dirty="0" smtClean="0"/>
              <a:t> </a:t>
            </a:r>
            <a:r>
              <a:rPr lang="cs-CZ" dirty="0" err="1"/>
              <a:t>Satellite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4378" y="915566"/>
            <a:ext cx="842280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/>
              <a:t>Hlavní význam TSA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Jediný komplexní zdroj informací o odvětví </a:t>
            </a:r>
            <a:r>
              <a:rPr lang="cs-CZ" sz="2400" dirty="0" smtClean="0"/>
              <a:t>CR,</a:t>
            </a:r>
            <a:endParaRPr 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Světově uznávaný systém umožňující mezinárodní </a:t>
            </a:r>
            <a:r>
              <a:rPr lang="cs-CZ" sz="2400" dirty="0" smtClean="0"/>
              <a:t>srovnání,</a:t>
            </a:r>
            <a:endParaRPr 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Měření přínosů CR pro národním </a:t>
            </a:r>
            <a:r>
              <a:rPr lang="cs-CZ" sz="2400" dirty="0" smtClean="0"/>
              <a:t>hospodářství.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Na národní úrovni je nezastupitelným analytickým a informačním podkladem pro rozhodování státních orgánů a odborné veřejnosti. </a:t>
            </a:r>
            <a:endParaRPr lang="cs-CZ" sz="2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Systém </a:t>
            </a:r>
            <a:r>
              <a:rPr lang="cs-CZ" sz="2400" dirty="0"/>
              <a:t>TSA jako průřezový meziodvětvový účet je odvozen z upravené soustavy „tradičních“ národních účtů. Je tvořen deseti vzájemně propojenými tabulkami.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0850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pt-BR" dirty="0" smtClean="0"/>
              <a:t>Účel</a:t>
            </a:r>
            <a:r>
              <a:rPr lang="cs-CZ" dirty="0" err="1" smtClean="0"/>
              <a:t>em</a:t>
            </a:r>
            <a:r>
              <a:rPr lang="pt-BR" dirty="0" smtClean="0"/>
              <a:t> </a:t>
            </a:r>
            <a:r>
              <a:rPr lang="pt-BR" dirty="0"/>
              <a:t>a </a:t>
            </a:r>
            <a:r>
              <a:rPr lang="pt-BR" dirty="0" smtClean="0"/>
              <a:t>cíl</a:t>
            </a:r>
            <a:r>
              <a:rPr lang="cs-CZ" dirty="0" err="1" smtClean="0"/>
              <a:t>em</a:t>
            </a:r>
            <a:r>
              <a:rPr lang="pt-BR" dirty="0" smtClean="0"/>
              <a:t> </a:t>
            </a:r>
            <a:r>
              <a:rPr lang="pt-BR" dirty="0"/>
              <a:t>satelitního </a:t>
            </a:r>
            <a:r>
              <a:rPr lang="pt-BR" dirty="0" smtClean="0"/>
              <a:t>účtu</a:t>
            </a:r>
            <a:r>
              <a:rPr lang="cs-CZ" dirty="0" smtClean="0"/>
              <a:t> 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poskytovat údaje o cestovním ruchu, které se striktně opírají o systém </a:t>
            </a:r>
            <a:r>
              <a:rPr lang="cs-CZ" sz="2000" dirty="0" smtClean="0"/>
              <a:t>národního účetnictví </a:t>
            </a:r>
            <a:r>
              <a:rPr lang="cs-CZ" sz="2000" dirty="0"/>
              <a:t>a jsou slučitelné s doporučeními WTO a statistické komise OSN </a:t>
            </a:r>
            <a:r>
              <a:rPr lang="cs-CZ" sz="2000" dirty="0" smtClean="0"/>
              <a:t>týkajícími se </a:t>
            </a:r>
            <a:r>
              <a:rPr lang="cs-CZ" sz="2000" dirty="0"/>
              <a:t>turistické statistiky tak, aby umožnily vzájemné porovnání s jinými </a:t>
            </a:r>
            <a:r>
              <a:rPr lang="cs-CZ" sz="2000" dirty="0" smtClean="0"/>
              <a:t>odvětvími ekonomiky </a:t>
            </a:r>
            <a:r>
              <a:rPr lang="cs-CZ" sz="2000" dirty="0"/>
              <a:t>i mezi jednotlivými zeměmi</a:t>
            </a:r>
            <a:r>
              <a:rPr lang="cs-CZ" sz="2000" dirty="0" smtClean="0"/>
              <a:t>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poskytovat soustavu mezinárodně porovnatelných ukazatelů a účtů, </a:t>
            </a:r>
            <a:r>
              <a:rPr lang="cs-CZ" sz="2000" dirty="0" smtClean="0"/>
              <a:t>vycházejících a </a:t>
            </a:r>
            <a:r>
              <a:rPr lang="cs-CZ" sz="2000" dirty="0"/>
              <a:t>fungujících v rámci národních účetních principů,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analyzovat </a:t>
            </a:r>
            <a:r>
              <a:rPr lang="cs-CZ" sz="2000" dirty="0"/>
              <a:t>cestovní ruch komplexně z ekonomického hlediska,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umožnit </a:t>
            </a:r>
            <a:r>
              <a:rPr lang="cs-CZ" sz="2000" dirty="0"/>
              <a:t>vládním a dalším orgánům bližší pohled na cestovní ruch a jeho </a:t>
            </a:r>
            <a:r>
              <a:rPr lang="cs-CZ" sz="2000" dirty="0" smtClean="0"/>
              <a:t>sociálně ekonomické </a:t>
            </a:r>
            <a:r>
              <a:rPr lang="cs-CZ" sz="2000" dirty="0"/>
              <a:t>funkce a na ekonomické a další přínosy cestovního ruchu</a:t>
            </a:r>
            <a:r>
              <a:rPr lang="cs-CZ" sz="2000" dirty="0" smtClean="0"/>
              <a:t>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poskytovat informace o profilu zaměstnanosti v odvětvích cestovního </a:t>
            </a:r>
            <a:r>
              <a:rPr lang="cs-CZ" sz="2000" dirty="0" smtClean="0"/>
              <a:t>ruchu</a:t>
            </a:r>
            <a:r>
              <a:rPr lang="cs-CZ" sz="2000" dirty="0"/>
              <a:t>,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poskytovat údaje o velikosti kapitálových investic do cestovního ruchu a podklady </a:t>
            </a:r>
            <a:r>
              <a:rPr lang="cs-CZ" sz="2000" dirty="0" smtClean="0"/>
              <a:t>pro analýzu </a:t>
            </a:r>
            <a:r>
              <a:rPr lang="cs-CZ" sz="2000" dirty="0"/>
              <a:t>jejich vazby na nabídku v cestovním </a:t>
            </a:r>
            <a:r>
              <a:rPr lang="cs-CZ" sz="2000" dirty="0" smtClean="0"/>
              <a:t>ruchu, apod.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827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Satelitní účet CR (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Satellite</a:t>
            </a:r>
            <a:r>
              <a:rPr lang="cs-CZ" dirty="0"/>
              <a:t> </a:t>
            </a:r>
            <a:r>
              <a:rPr lang="cs-CZ" dirty="0" err="1" smtClean="0"/>
              <a:t>Account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Přestože satelitní účet může poskytnout důvěryhodné informace o ekonomickém </a:t>
            </a:r>
            <a:r>
              <a:rPr lang="cs-CZ" sz="2300" dirty="0" smtClean="0"/>
              <a:t>významu cestovního </a:t>
            </a:r>
            <a:r>
              <a:rPr lang="cs-CZ" sz="2300" dirty="0"/>
              <a:t>ruchu a o jeho významu pro zaměstnanost a rozvoj regionů, je v každé </a:t>
            </a:r>
            <a:r>
              <a:rPr lang="cs-CZ" sz="2300" dirty="0" smtClean="0"/>
              <a:t>zemi rozhodující </a:t>
            </a:r>
            <a:r>
              <a:rPr lang="cs-CZ" sz="2300" dirty="0"/>
              <a:t>přístup vládních a regionálních orgánů k cestovnímu ruchu jako </a:t>
            </a:r>
            <a:r>
              <a:rPr lang="cs-CZ" sz="2300" dirty="0" smtClean="0"/>
              <a:t>ekonomicky významnému </a:t>
            </a:r>
            <a:r>
              <a:rPr lang="cs-CZ" sz="2300" dirty="0"/>
              <a:t>odvětví, které patří v současnosti mezi nejprogresivněji se rozvíjející </a:t>
            </a:r>
            <a:r>
              <a:rPr lang="cs-CZ" sz="2300" dirty="0" smtClean="0"/>
              <a:t>odvětví s </a:t>
            </a:r>
            <a:r>
              <a:rPr lang="cs-CZ" sz="2300" dirty="0"/>
              <a:t>mimořádnými ekonomickými </a:t>
            </a:r>
            <a:r>
              <a:rPr lang="cs-CZ" sz="2300" dirty="0" smtClean="0"/>
              <a:t>efekty.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b="1" dirty="0" smtClean="0"/>
              <a:t>Satelitním </a:t>
            </a:r>
            <a:r>
              <a:rPr lang="cs-CZ" sz="2300" b="1" dirty="0"/>
              <a:t>účtem cestovního ruchu </a:t>
            </a:r>
            <a:r>
              <a:rPr lang="cs-CZ" sz="2300" dirty="0"/>
              <a:t>se zabývá již </a:t>
            </a:r>
            <a:r>
              <a:rPr lang="cs-CZ" sz="2300" dirty="0" smtClean="0"/>
              <a:t>řada zemí </a:t>
            </a:r>
            <a:r>
              <a:rPr lang="cs-CZ" sz="2300" dirty="0"/>
              <a:t>jak v Evropě, tak i v zámoří a je uznávanou metodou jak mezinárodními </a:t>
            </a:r>
            <a:r>
              <a:rPr lang="cs-CZ" sz="2300" dirty="0" smtClean="0"/>
              <a:t>organizacemi, tak </a:t>
            </a:r>
            <a:r>
              <a:rPr lang="cs-CZ" sz="2300" dirty="0"/>
              <a:t>i vládami turisticky vyspělých zemí.</a:t>
            </a:r>
          </a:p>
        </p:txBody>
      </p:sp>
    </p:spTree>
    <p:extLst>
      <p:ext uri="{BB962C8B-B14F-4D97-AF65-F5344CB8AC3E}">
        <p14:creationId xmlns:p14="http://schemas.microsoft.com/office/powerpoint/2010/main" val="168051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8827507" cy="507703"/>
          </a:xfrm>
        </p:spPr>
        <p:txBody>
          <a:bodyPr/>
          <a:lstStyle/>
          <a:p>
            <a:r>
              <a:rPr lang="cs-CZ" dirty="0"/>
              <a:t>Základní statistické pojmy a úkoly statistiky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Statistika </a:t>
            </a:r>
            <a:r>
              <a:rPr lang="cs-CZ" sz="2000" dirty="0"/>
              <a:t>je definována jako souhrn metod shromažďování, seskupování a </a:t>
            </a:r>
            <a:r>
              <a:rPr lang="cs-CZ" sz="2000" dirty="0" smtClean="0"/>
              <a:t>systematického znázorňování </a:t>
            </a:r>
            <a:r>
              <a:rPr lang="cs-CZ" sz="2000" dirty="0"/>
              <a:t>skutečností, které vyplývají z velkého počtu jednotlivých </a:t>
            </a:r>
            <a:r>
              <a:rPr lang="cs-CZ" sz="2000" dirty="0" smtClean="0"/>
              <a:t>jevů. Nezabývá se tedy </a:t>
            </a:r>
            <a:r>
              <a:rPr lang="cs-CZ" sz="2000" dirty="0"/>
              <a:t>jedinečnými </a:t>
            </a:r>
            <a:r>
              <a:rPr lang="cs-CZ" sz="2000" dirty="0" smtClean="0"/>
              <a:t>jevy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Statistikou dnes označujeme: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čísla</a:t>
            </a:r>
            <a:r>
              <a:rPr lang="cs-CZ" sz="2000" b="1" dirty="0"/>
              <a:t>,</a:t>
            </a:r>
            <a:r>
              <a:rPr lang="cs-CZ" sz="2000" dirty="0"/>
              <a:t> která charakterizují hromadné jevy (statistické </a:t>
            </a:r>
            <a:r>
              <a:rPr lang="cs-CZ" sz="2000" dirty="0" smtClean="0"/>
              <a:t>údaje),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praktickou </a:t>
            </a:r>
            <a:r>
              <a:rPr lang="cs-CZ" sz="2000" b="1" dirty="0"/>
              <a:t>činnost, </a:t>
            </a:r>
            <a:r>
              <a:rPr lang="cs-CZ" sz="2000" dirty="0"/>
              <a:t>která spočívá v získávání a analyzování čísel o </a:t>
            </a:r>
            <a:r>
              <a:rPr lang="cs-CZ" sz="2000" dirty="0" smtClean="0"/>
              <a:t>hromadných jevech</a:t>
            </a:r>
            <a:r>
              <a:rPr lang="cs-CZ" sz="2000" dirty="0"/>
              <a:t>, a instituce, které tuto činnost profesionálně provozují (praktická statistika),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vědu </a:t>
            </a:r>
            <a:r>
              <a:rPr lang="cs-CZ" sz="2000" b="1" dirty="0"/>
              <a:t>o zákonitostech vývoje hromadných jevů </a:t>
            </a:r>
            <a:r>
              <a:rPr lang="cs-CZ" sz="2000" dirty="0"/>
              <a:t>a o metodách analyzování </a:t>
            </a:r>
            <a:r>
              <a:rPr lang="cs-CZ" sz="2000" dirty="0" smtClean="0"/>
              <a:t>hromadných jevů </a:t>
            </a:r>
            <a:r>
              <a:rPr lang="cs-CZ" sz="2000" dirty="0"/>
              <a:t>(teorie statistiky</a:t>
            </a:r>
            <a:r>
              <a:rPr lang="cs-CZ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5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Satelitní účet CR (</a:t>
            </a:r>
            <a:r>
              <a:rPr lang="cs-CZ" dirty="0" err="1" smtClean="0"/>
              <a:t>Tourism</a:t>
            </a:r>
            <a:r>
              <a:rPr lang="cs-CZ" dirty="0" smtClean="0"/>
              <a:t> </a:t>
            </a:r>
            <a:r>
              <a:rPr lang="cs-CZ" dirty="0" err="1"/>
              <a:t>Satellite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 smtClean="0"/>
              <a:t>) v ČR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Satelitní účet pro cestovní ruch je v České republice zaváděn od roku 1999.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V roce 2006 byly zveřejněny nejvýznamnější údaje z této oblasti s výjimkou dat o zaměstnanosti.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TSA vytváří ČSÚ, který čerpá mj. i ze zdrojů dat MMR a ČNB.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Základní struktura TSA je založena na </a:t>
            </a:r>
            <a:r>
              <a:rPr lang="cs-CZ" sz="2100" b="1" dirty="0"/>
              <a:t>obecné národohospodářské rovnováze mezi poptávkou a nabídkou produktu vytvářeného odvětvím cestovního ruchu</a:t>
            </a:r>
            <a:r>
              <a:rPr lang="cs-CZ" sz="21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 Hlavní částí poptávkové strany TSA </a:t>
            </a:r>
            <a:r>
              <a:rPr lang="cs-CZ" sz="2100" b="1" dirty="0"/>
              <a:t>je spotřeba účastníka cestovního ruchu (CR</a:t>
            </a:r>
            <a:r>
              <a:rPr lang="cs-CZ" sz="2100" dirty="0"/>
              <a:t>), která se dá vymezit jako spotřeba domácího CR, příjezdového CR, výjezdového CR, vnitřního CR a konečně jako spotřeba národního CR.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22564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Satelitní účet CR (</a:t>
            </a:r>
            <a:r>
              <a:rPr lang="cs-CZ" dirty="0" err="1" smtClean="0"/>
              <a:t>Tourism</a:t>
            </a:r>
            <a:r>
              <a:rPr lang="cs-CZ" dirty="0" smtClean="0"/>
              <a:t> </a:t>
            </a:r>
            <a:r>
              <a:rPr lang="cs-CZ" dirty="0" err="1"/>
              <a:t>Satellite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 smtClean="0"/>
              <a:t>) v ČR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Součástí širší analýzy poptávky CR </a:t>
            </a:r>
            <a:r>
              <a:rPr lang="cs-CZ" sz="2100" dirty="0"/>
              <a:t>je i problematika kolektivní spotřeby a tvorby hrubého fixního kapitálu v CR. Toto rozšířené pojetí poptávkové strany se označuje jako „celková poptávka v CR</a:t>
            </a:r>
            <a:r>
              <a:rPr lang="cs-CZ" sz="2100" dirty="0" smtClean="0"/>
              <a:t>“.</a:t>
            </a:r>
          </a:p>
          <a:p>
            <a:pPr algn="just"/>
            <a:r>
              <a:rPr lang="cs-CZ" sz="2100" b="1" dirty="0"/>
              <a:t>Datové zdroje TSA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Poptávka CR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Ubytovací statistika HUZ (ČSÚ)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Výběrové šetření cestovního ruchu (ČSÚ)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Šetření příjezdového CR (MMR)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Platební bilance služeb (ČNB)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55065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Satelitní účet CR (</a:t>
            </a:r>
            <a:r>
              <a:rPr lang="cs-CZ" dirty="0" err="1" smtClean="0"/>
              <a:t>Tourism</a:t>
            </a:r>
            <a:r>
              <a:rPr lang="cs-CZ" dirty="0" smtClean="0"/>
              <a:t> </a:t>
            </a:r>
            <a:r>
              <a:rPr lang="cs-CZ" dirty="0" err="1"/>
              <a:t>Satellite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 smtClean="0"/>
              <a:t>) v ČR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Nabídka CR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Data ročních národních účtů - a to údaje o produkci (matice P.1), </a:t>
            </a:r>
            <a:r>
              <a:rPr lang="cs-CZ" sz="2100" dirty="0" err="1"/>
              <a:t>mezispotřebě</a:t>
            </a:r>
            <a:r>
              <a:rPr lang="cs-CZ" sz="2100" dirty="0"/>
              <a:t> (P.2), dovozu (P.6), daních (D.2), dotacích (D.3) a tvorbě hrubého fixního kapitálu (P.5</a:t>
            </a:r>
            <a:r>
              <a:rPr lang="cs-CZ" sz="2100" dirty="0" smtClean="0"/>
              <a:t>).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Zaměstnanost – NÚ + </a:t>
            </a:r>
            <a:r>
              <a:rPr lang="cs-CZ" sz="2100" b="1" dirty="0" smtClean="0"/>
              <a:t>VŠPS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Ostatní – podniková šetření, resortní statistiky, analýzy aj</a:t>
            </a:r>
            <a:r>
              <a:rPr lang="cs-CZ" sz="21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10922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Satelitní účet CR (</a:t>
            </a:r>
            <a:r>
              <a:rPr lang="cs-CZ" dirty="0" err="1" smtClean="0"/>
              <a:t>Tourism</a:t>
            </a:r>
            <a:r>
              <a:rPr lang="cs-CZ" dirty="0" smtClean="0"/>
              <a:t> </a:t>
            </a:r>
            <a:r>
              <a:rPr lang="cs-CZ" dirty="0" err="1"/>
              <a:t>Satellite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 smtClean="0"/>
              <a:t>) v ČR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Satelitní účet cestovního ruchu definuje řadu globálních standardů, podle nichž lze měřit skutečný přínos cestovního ruchu pro národní hospodářství. </a:t>
            </a:r>
            <a:endParaRPr lang="cs-CZ" sz="21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b="1" dirty="0"/>
          </a:p>
          <a:p>
            <a:pPr algn="just"/>
            <a:r>
              <a:rPr lang="cs-CZ" sz="2100" b="1" dirty="0"/>
              <a:t>Zaměřuje se na: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procentní </a:t>
            </a:r>
            <a:r>
              <a:rPr lang="cs-CZ" sz="2100" dirty="0"/>
              <a:t>podíl cestovního ruchu na tvorbě HDP,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podíl </a:t>
            </a:r>
            <a:r>
              <a:rPr lang="cs-CZ" sz="2100" dirty="0"/>
              <a:t>cestovního ruchu na vytváření pracovních míst,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objem </a:t>
            </a:r>
            <a:r>
              <a:rPr lang="cs-CZ" sz="2100" dirty="0"/>
              <a:t>kapitálových investic vyvolaných cestovním ruchem,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daňové </a:t>
            </a:r>
            <a:r>
              <a:rPr lang="cs-CZ" sz="2100" dirty="0"/>
              <a:t>příjmy z aktivit cestovního ruchu,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vliv </a:t>
            </a:r>
            <a:r>
              <a:rPr lang="cs-CZ" sz="2100" dirty="0"/>
              <a:t>cestovního ruchu na platební bilanci státu</a:t>
            </a:r>
            <a:r>
              <a:rPr lang="cs-CZ" sz="2100" dirty="0" smtClean="0"/>
              <a:t>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1898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Satelitní účet CR (</a:t>
            </a:r>
            <a:r>
              <a:rPr lang="cs-CZ" dirty="0" err="1" smtClean="0"/>
              <a:t>Tourism</a:t>
            </a:r>
            <a:r>
              <a:rPr lang="cs-CZ" dirty="0" smtClean="0"/>
              <a:t> </a:t>
            </a:r>
            <a:r>
              <a:rPr lang="cs-CZ" dirty="0" err="1"/>
              <a:t>Satellite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 smtClean="0"/>
              <a:t>) v ČR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Satelitní účet cestovního ruchu </a:t>
            </a:r>
            <a:r>
              <a:rPr lang="cs-CZ" sz="2100" dirty="0"/>
              <a:t>tak umožňuje zjištění, resp. vyčíslení objemu hrubého domácího produktu vytvořeného „</a:t>
            </a:r>
            <a:r>
              <a:rPr lang="cs-CZ" sz="2100" b="1" dirty="0"/>
              <a:t>odvětvím průmyslu cestovního ruchu“</a:t>
            </a:r>
            <a:r>
              <a:rPr lang="cs-CZ" sz="2100" dirty="0"/>
              <a:t>, tj. těmi odvětvími, které </a:t>
            </a:r>
            <a:r>
              <a:rPr lang="cs-CZ" sz="2100" b="1" dirty="0"/>
              <a:t>přímo zabezpečují služby a zboží pro účastníky cestovního ruchu</a:t>
            </a:r>
            <a:r>
              <a:rPr lang="cs-CZ" sz="2100" dirty="0" smtClean="0"/>
              <a:t>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 </a:t>
            </a:r>
            <a:r>
              <a:rPr lang="cs-CZ" sz="2100" dirty="0"/>
              <a:t>a dále šířeji definovanou „ekonomikou cestovního ruchu“, tj. </a:t>
            </a:r>
            <a:r>
              <a:rPr lang="cs-CZ" sz="2100" b="1" dirty="0"/>
              <a:t>navíc o efekty vyvolanými cestovním ruchem ve všech dalších odvětvích ekonomiky, </a:t>
            </a:r>
            <a:r>
              <a:rPr lang="cs-CZ" sz="2100" dirty="0"/>
              <a:t>např. ve stavebnictví, průmyslu apod. účty tak, aby poskytoval mezinárodně srovnatelné údaje. </a:t>
            </a:r>
            <a:endParaRPr lang="cs-CZ" sz="21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Podle doporučení OSN by satelitní účet cestovního ruchu měl být veden spolu s </a:t>
            </a:r>
            <a:r>
              <a:rPr lang="cs-CZ" sz="2100" dirty="0" smtClean="0"/>
              <a:t>národními účty </a:t>
            </a:r>
            <a:r>
              <a:rPr lang="cs-CZ" sz="2100" dirty="0"/>
              <a:t>tak, aby poskytoval mezinárodně srovnatelné údaje. Podklady zpracovávají a </a:t>
            </a:r>
            <a:r>
              <a:rPr lang="cs-CZ" sz="2100" dirty="0" smtClean="0"/>
              <a:t>vytvářejí národní </a:t>
            </a:r>
            <a:r>
              <a:rPr lang="cs-CZ" sz="2100" dirty="0"/>
              <a:t>statistické </a:t>
            </a:r>
            <a:r>
              <a:rPr lang="cs-CZ" sz="2100" dirty="0" smtClean="0"/>
              <a:t>úřady.</a:t>
            </a: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36111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915566"/>
            <a:ext cx="7560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de-DE" sz="2000" dirty="0" smtClean="0"/>
              <a:t>LEGIERSKÁ</a:t>
            </a:r>
            <a:r>
              <a:rPr lang="de-DE" sz="2000" dirty="0"/>
              <a:t>, Y., 2007. </a:t>
            </a:r>
            <a:r>
              <a:rPr lang="de-DE" sz="2000" i="1" dirty="0" err="1"/>
              <a:t>Statistika</a:t>
            </a:r>
            <a:r>
              <a:rPr lang="de-DE" sz="2000" i="1" dirty="0"/>
              <a:t> v </a:t>
            </a:r>
            <a:r>
              <a:rPr lang="de-DE" sz="2000" i="1" dirty="0" err="1"/>
              <a:t>cestovním</a:t>
            </a:r>
            <a:r>
              <a:rPr lang="de-DE" sz="2000" i="1" dirty="0"/>
              <a:t> </a:t>
            </a:r>
            <a:r>
              <a:rPr lang="de-DE" sz="2000" i="1" dirty="0" err="1"/>
              <a:t>ruchu</a:t>
            </a:r>
            <a:r>
              <a:rPr lang="de-DE" sz="2000" i="1" dirty="0"/>
              <a:t>. </a:t>
            </a:r>
            <a:r>
              <a:rPr lang="de-DE" sz="2000" dirty="0"/>
              <a:t>Praha: MMR </a:t>
            </a:r>
            <a:r>
              <a:rPr lang="de-DE" sz="2000" dirty="0" smtClean="0"/>
              <a:t>ČR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LINDEROVÁ</a:t>
            </a:r>
            <a:r>
              <a:rPr lang="cs-CZ" sz="2000" dirty="0"/>
              <a:t>, I., 2013. </a:t>
            </a:r>
            <a:r>
              <a:rPr lang="cs-CZ" sz="2000" i="1" dirty="0"/>
              <a:t>Cestovní ruch: teoretická a právní východiska.</a:t>
            </a:r>
            <a:r>
              <a:rPr lang="cs-CZ" sz="2000" dirty="0"/>
              <a:t> Praha: Idea servis. ISBN </a:t>
            </a:r>
            <a:r>
              <a:rPr lang="cs-CZ" sz="2000" dirty="0" smtClean="0"/>
              <a:t>978-80-85970-86-9.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PALATKOVÁ</a:t>
            </a:r>
            <a:r>
              <a:rPr lang="cs-CZ" sz="2000" dirty="0"/>
              <a:t>, M., 2011. </a:t>
            </a:r>
            <a:r>
              <a:rPr lang="cs-CZ" sz="2000" i="1" dirty="0"/>
              <a:t>Mezinárodní cestovní ruchu. </a:t>
            </a:r>
            <a:r>
              <a:rPr lang="cs-CZ" sz="2000" dirty="0"/>
              <a:t>Praha: </a:t>
            </a:r>
            <a:r>
              <a:rPr lang="cs-CZ" sz="2000" dirty="0" err="1"/>
              <a:t>Grada</a:t>
            </a:r>
            <a:r>
              <a:rPr lang="cs-CZ" sz="2000" dirty="0"/>
              <a:t>. ISBN 978-80-247-3750-8.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PALATKOVÁ</a:t>
            </a:r>
            <a:r>
              <a:rPr lang="cs-CZ" sz="2000" dirty="0"/>
              <a:t>, M., 2013. </a:t>
            </a:r>
            <a:r>
              <a:rPr lang="cs-CZ" sz="2000" i="1" dirty="0"/>
              <a:t>Mezinárodní turismus: </a:t>
            </a:r>
            <a:r>
              <a:rPr lang="cs-CZ" sz="2000" dirty="0"/>
              <a:t>2., aktualizované a </a:t>
            </a:r>
            <a:r>
              <a:rPr lang="cs-CZ" sz="2000" dirty="0" smtClean="0"/>
              <a:t>rozšířené </a:t>
            </a:r>
            <a:r>
              <a:rPr lang="cs-CZ" sz="2000" dirty="0"/>
              <a:t>vydání. Praha: </a:t>
            </a:r>
            <a:r>
              <a:rPr lang="cs-CZ" sz="2000" dirty="0" err="1"/>
              <a:t>Grada</a:t>
            </a:r>
            <a:r>
              <a:rPr lang="cs-CZ" sz="2000" dirty="0"/>
              <a:t>. ISBN 978-80-247-4862-7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Webové stránky Českého statistického úřadu, </a:t>
            </a:r>
            <a:r>
              <a:rPr lang="cs-CZ" sz="2000" dirty="0" err="1" smtClean="0"/>
              <a:t>Eurostatu</a:t>
            </a:r>
            <a:r>
              <a:rPr lang="cs-CZ" sz="2000" dirty="0" smtClean="0"/>
              <a:t>, UNWTO, OECD, WTTC apod.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35286" y="123478"/>
            <a:ext cx="8827507" cy="507703"/>
          </a:xfrm>
        </p:spPr>
        <p:txBody>
          <a:bodyPr/>
          <a:lstStyle/>
          <a:p>
            <a:r>
              <a:rPr lang="cs-CZ" dirty="0" smtClean="0"/>
              <a:t>Statistický monitoring mezinárodního cestovního ruchu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Statistický monitoring mezinárodního cestovního ruchu</a:t>
            </a:r>
            <a:r>
              <a:rPr lang="cs-CZ" sz="2000" dirty="0" smtClean="0"/>
              <a:t> je proces sběru, třídění, zpracování a interpretace dat, která popisují reálně probíhající zejména ekonomické procesy v mezinárodním 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Můžeme rozlišit 2 fáze ve statistickém monitoringu: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A) Fáze zpracování metodiky a standardů sběru, třídění a zpracování dat.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B) Fáze samotné práce s daty.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Pro zachycení reálných procesů můžeme využívat standardních metod monitoringu, jako např. </a:t>
            </a:r>
            <a:r>
              <a:rPr lang="cs-CZ" sz="2000" b="1" dirty="0" smtClean="0"/>
              <a:t>dotazování</a:t>
            </a:r>
            <a:r>
              <a:rPr lang="cs-CZ" sz="2000" dirty="0" smtClean="0"/>
              <a:t>, </a:t>
            </a:r>
            <a:r>
              <a:rPr lang="cs-CZ" sz="2000" b="1" dirty="0" smtClean="0"/>
              <a:t>pozorování</a:t>
            </a:r>
            <a:r>
              <a:rPr lang="cs-CZ" sz="2000" dirty="0" smtClean="0"/>
              <a:t> (např. záznamy o počtech projíždějících automobilů).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Statistický monitoring mezinárodního turismus může zahrnovat buď </a:t>
            </a:r>
            <a:r>
              <a:rPr lang="cs-CZ" sz="2000" b="1" dirty="0" smtClean="0"/>
              <a:t>celkové údaje za světový turismus </a:t>
            </a:r>
            <a:r>
              <a:rPr lang="cs-CZ" sz="2000" b="1" dirty="0"/>
              <a:t>určité části (počet mezinárodních příjezdů do Střední a Jižní Evropy).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5414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8827507" cy="507703"/>
          </a:xfrm>
        </p:spPr>
        <p:txBody>
          <a:bodyPr/>
          <a:lstStyle/>
          <a:p>
            <a:r>
              <a:rPr lang="cs-CZ" dirty="0" smtClean="0"/>
              <a:t>Statistický monitoring mezinárodního cestovního ruchu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Statistický monitoring se může orientovat buď na </a:t>
            </a:r>
            <a:r>
              <a:rPr lang="cs-CZ" sz="2400" b="1" dirty="0" smtClean="0"/>
              <a:t>monitorování strany poptávky </a:t>
            </a:r>
            <a:r>
              <a:rPr lang="cs-CZ" sz="2400" dirty="0" smtClean="0"/>
              <a:t>(např. průměrné výdaje zahraničního návštěvníka v ČR během pobytu), </a:t>
            </a:r>
            <a:r>
              <a:rPr lang="cs-CZ" sz="2400" b="1" dirty="0" smtClean="0"/>
              <a:t>nebo na monitorování strany nabídky </a:t>
            </a:r>
            <a:r>
              <a:rPr lang="cs-CZ" sz="2400" dirty="0" smtClean="0"/>
              <a:t>(např. vývoj počtu lůžek/pokojů ubytovacích kapacit v ČR, Německu apod.)</a:t>
            </a:r>
          </a:p>
          <a:p>
            <a:pPr algn="just"/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Zcela zvláštní kategorii monitoringu představuje </a:t>
            </a:r>
            <a:r>
              <a:rPr lang="cs-CZ" sz="2400" b="1" dirty="0" smtClean="0"/>
              <a:t>sledování ekonomických efektů turismu</a:t>
            </a:r>
            <a:r>
              <a:rPr lang="cs-CZ" sz="2400" dirty="0" smtClean="0"/>
              <a:t> (satelitní účet turismu), který pracuje s údaji poptávky i nabídky.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5245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8827507" cy="507703"/>
          </a:xfrm>
        </p:spPr>
        <p:txBody>
          <a:bodyPr/>
          <a:lstStyle/>
          <a:p>
            <a:r>
              <a:rPr lang="cs-CZ" dirty="0" smtClean="0"/>
              <a:t>Statistický monitoring mezinárodního cestovního ruchu - UNWTO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UNWTO je mezivládní organizace, která představuje hlavní autoritu ve 2 oblastech statistického monitoringu, a to v </a:t>
            </a:r>
            <a:r>
              <a:rPr lang="cs-CZ" sz="2200" b="1" dirty="0" smtClean="0"/>
              <a:t>oblasti tvorby metodiky</a:t>
            </a:r>
            <a:r>
              <a:rPr lang="cs-CZ" sz="2200" dirty="0" smtClean="0"/>
              <a:t> a v </a:t>
            </a:r>
            <a:r>
              <a:rPr lang="cs-CZ" sz="2200" b="1" dirty="0" smtClean="0"/>
              <a:t>oblasti sběru globálních dat za světový turismus.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V UNWTO </a:t>
            </a:r>
            <a:r>
              <a:rPr lang="cs-CZ" sz="2200" dirty="0" smtClean="0"/>
              <a:t> funguje Výbor pro statistiku a satelitní účet turismu, který realizuje statistický program, skládající se např. z těch částí: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s</a:t>
            </a:r>
            <a:r>
              <a:rPr lang="cs-CZ" sz="2200" dirty="0" smtClean="0"/>
              <a:t>tanovení a prosazování mezinárodních standardů,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p</a:t>
            </a:r>
            <a:r>
              <a:rPr lang="cs-CZ" sz="2200" dirty="0" smtClean="0"/>
              <a:t>osílení pozice statistiky turismus v rámci národních statistických systémů,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z</a:t>
            </a:r>
            <a:r>
              <a:rPr lang="cs-CZ" sz="2200" dirty="0" smtClean="0"/>
              <a:t>ajištění mezinárodní srovnatelnosti dat,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t</a:t>
            </a:r>
            <a:r>
              <a:rPr lang="cs-CZ" sz="2200" dirty="0" smtClean="0"/>
              <a:t>vorba standardní metodiky sběru dat, sběr a publikování statistických dat,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t</a:t>
            </a:r>
            <a:r>
              <a:rPr lang="cs-CZ" sz="2200" dirty="0" smtClean="0"/>
              <a:t>vorba a zavádění satelitního účtu turismu, apod.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71832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8827507" cy="507703"/>
          </a:xfrm>
        </p:spPr>
        <p:txBody>
          <a:bodyPr/>
          <a:lstStyle/>
          <a:p>
            <a:r>
              <a:rPr lang="cs-CZ" dirty="0" smtClean="0"/>
              <a:t>Statistický monitoring mezinárodního cestovního ruchu - UNWTO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Za zásadní dokumenty v oblasti sběru a zpracování dat patří následující publikace: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Kompendium statistiky turismus </a:t>
            </a:r>
            <a:r>
              <a:rPr lang="cs-CZ" sz="2000" dirty="0" smtClean="0"/>
              <a:t>– zahrnuje základní údaje o zahraničním a domácím turismu každé ze sledovaných zemí (teritorií), základní údaje o počtu HUZ a základní údaje o významu turismu v národní ekonomice.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Ročenka statistiky turismu </a:t>
            </a:r>
            <a:r>
              <a:rPr lang="cs-CZ" sz="2000" dirty="0" smtClean="0"/>
              <a:t>-  se soustřeďuje na rozbor  hlavních zdrojových trhů aktivního turismu v členění na regiony, </a:t>
            </a:r>
            <a:r>
              <a:rPr lang="cs-CZ" sz="2000" dirty="0" err="1" smtClean="0"/>
              <a:t>subregiony</a:t>
            </a:r>
            <a:r>
              <a:rPr lang="cs-CZ" sz="2000" dirty="0" smtClean="0"/>
              <a:t> a jednotlivé země.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UNWTO </a:t>
            </a:r>
            <a:r>
              <a:rPr lang="cs-CZ" sz="2000" b="1" dirty="0" err="1" smtClean="0"/>
              <a:t>Tourism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Higlights</a:t>
            </a:r>
            <a:r>
              <a:rPr lang="cs-CZ" sz="2000" b="1" dirty="0" smtClean="0"/>
              <a:t> za jednotlivé roky </a:t>
            </a:r>
            <a:r>
              <a:rPr lang="cs-CZ" sz="2000" dirty="0" smtClean="0"/>
              <a:t>– obsahuje statistické údaje za jednotlivé regiony, země za předchozí rok, včetně budoucí prognózy vývoje turismu v dalších letech.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Barometr turismu </a:t>
            </a:r>
            <a:r>
              <a:rPr lang="cs-CZ" sz="2000" dirty="0" smtClean="0"/>
              <a:t>– je spíše periodikem vycházející přibližně 3x za rok.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3309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8827507" cy="507703"/>
          </a:xfrm>
        </p:spPr>
        <p:txBody>
          <a:bodyPr/>
          <a:lstStyle/>
          <a:p>
            <a:r>
              <a:rPr lang="cs-CZ" dirty="0" smtClean="0"/>
              <a:t>Statistický monitoring mezinárodního cestovního ruchu - UNWTO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 smtClean="0"/>
              <a:t>Význam UNWTO v oblasti statistického monitoringu spočívá zejména: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300" dirty="0"/>
              <a:t>v</a:t>
            </a:r>
            <a:r>
              <a:rPr lang="cs-CZ" sz="2300" dirty="0" smtClean="0"/>
              <a:t>e využívání a kompilaci dat od jednotlivých členských zemí UNWTO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300" dirty="0"/>
              <a:t>s</a:t>
            </a:r>
            <a:r>
              <a:rPr lang="cs-CZ" sz="2300" dirty="0" smtClean="0"/>
              <a:t>ledování souhrnných dat na základě jednotně stanovené metodiky s cílem srovnatelnosti dat,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300" dirty="0"/>
              <a:t>v</a:t>
            </a:r>
            <a:r>
              <a:rPr lang="cs-CZ" sz="2300" dirty="0" smtClean="0"/>
              <a:t>yužitelnosti dat pro národní vlády při stanovení politik turismu i pro podnikatelský sektor (investoři),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300" dirty="0"/>
              <a:t>j</a:t>
            </a:r>
            <a:r>
              <a:rPr lang="cs-CZ" sz="2300" dirty="0" smtClean="0"/>
              <a:t>ednání o metodice sledování turismu s dalšími mezinárodními organizacemi (např. MMF OECD) atd.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70318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972" y="8002"/>
            <a:ext cx="8827507" cy="507703"/>
          </a:xfrm>
        </p:spPr>
        <p:txBody>
          <a:bodyPr/>
          <a:lstStyle/>
          <a:p>
            <a:r>
              <a:rPr lang="cs-CZ" dirty="0" smtClean="0"/>
              <a:t>Statistický monitoring mezinárodního cestovního ruchu - WTTC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Na rozdíl od UNWTO je </a:t>
            </a:r>
            <a:r>
              <a:rPr lang="cs-CZ" sz="2000" dirty="0"/>
              <a:t>WTTC  </a:t>
            </a:r>
            <a:r>
              <a:rPr lang="cs-CZ" sz="2000" dirty="0" smtClean="0"/>
              <a:t>(World </a:t>
            </a:r>
            <a:r>
              <a:rPr lang="cs-CZ" sz="2000" dirty="0" err="1"/>
              <a:t>Travel</a:t>
            </a:r>
            <a:r>
              <a:rPr lang="cs-CZ" sz="2000" dirty="0"/>
              <a:t> &amp; </a:t>
            </a:r>
            <a:r>
              <a:rPr lang="cs-CZ" sz="2000" dirty="0" err="1"/>
              <a:t>Tourism</a:t>
            </a:r>
            <a:r>
              <a:rPr lang="cs-CZ" sz="2000" dirty="0"/>
              <a:t> </a:t>
            </a:r>
            <a:r>
              <a:rPr lang="cs-CZ" sz="2000" dirty="0" err="1" smtClean="0"/>
              <a:t>Council</a:t>
            </a:r>
            <a:r>
              <a:rPr lang="cs-CZ" sz="2000" dirty="0" smtClean="0"/>
              <a:t>) mimovládní organizací, avšak významnou, a to díky složení své členské základny.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Členy WTTC jsou největší firmy z oblasti turismu a z oblastí turismem spojených (</a:t>
            </a:r>
            <a:r>
              <a:rPr lang="cs-CZ" sz="2000" dirty="0"/>
              <a:t>např. Accor </a:t>
            </a:r>
            <a:r>
              <a:rPr lang="cs-CZ" sz="2000" dirty="0" err="1" smtClean="0"/>
              <a:t>Hotels</a:t>
            </a:r>
            <a:r>
              <a:rPr lang="cs-CZ" sz="2000" dirty="0"/>
              <a:t>, Marriott </a:t>
            </a:r>
            <a:r>
              <a:rPr lang="cs-CZ" sz="2000" dirty="0" smtClean="0"/>
              <a:t>International, Accenture atd.)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Význam WTTC v oblasti statistického monitoringu lze vymezit následovně: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k</a:t>
            </a:r>
            <a:r>
              <a:rPr lang="cs-CZ" sz="2000" dirty="0" smtClean="0"/>
              <a:t>onstrukce neoficiálního satelitního účtu za jednotlivé země a za světovou ekonomiku i její regionu s cílem lobbování u institucí veřejného sektoru (zejména vlády),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m</a:t>
            </a:r>
            <a:r>
              <a:rPr lang="cs-CZ" sz="2000" dirty="0" smtClean="0"/>
              <a:t>etodika pro sledování neoficiálního satelitního účtu i podíl na metodice oficiálních satelitních účtů (UNWTO), využitelnost dat pro národní vlády při stanovení politik turismu i pro podnikatelský sektor (investoři),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j</a:t>
            </a:r>
            <a:r>
              <a:rPr lang="cs-CZ" sz="2000" dirty="0" smtClean="0"/>
              <a:t>ednání o metodice sledování turismu s dalšími mezinárodními </a:t>
            </a:r>
            <a:r>
              <a:rPr lang="cs-CZ" sz="2000" dirty="0" err="1" smtClean="0"/>
              <a:t>org</a:t>
            </a:r>
            <a:r>
              <a:rPr lang="cs-CZ" sz="2000" dirty="0" smtClean="0"/>
              <a:t>. (UNWTO) atd.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0947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4126</TotalTime>
  <Words>3284</Words>
  <Application>Microsoft Office PowerPoint</Application>
  <PresentationFormat>Předvádění na obrazovce (16:9)</PresentationFormat>
  <Paragraphs>257</Paragraphs>
  <Slides>36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Times New Roman</vt:lpstr>
      <vt:lpstr>Wingdings</vt:lpstr>
      <vt:lpstr>SLU</vt:lpstr>
      <vt:lpstr>Název prezentace</vt:lpstr>
      <vt:lpstr>3. Statistický monitoring mezinárodního cestovního ruchu    </vt:lpstr>
      <vt:lpstr>Základní statistické pojmy a úkoly statistiky </vt:lpstr>
      <vt:lpstr>Statistický monitoring mezinárodního cestovního ruchu </vt:lpstr>
      <vt:lpstr>Statistický monitoring mezinárodního cestovního ruchu </vt:lpstr>
      <vt:lpstr>Statistický monitoring mezinárodního cestovního ruchu - UNWTO </vt:lpstr>
      <vt:lpstr>Statistický monitoring mezinárodního cestovního ruchu - UNWTO </vt:lpstr>
      <vt:lpstr>Statistický monitoring mezinárodního cestovního ruchu - UNWTO </vt:lpstr>
      <vt:lpstr>Statistický monitoring mezinárodního cestovního ruchu - WTTC </vt:lpstr>
      <vt:lpstr>Statistický monitoring mezinárodního cestovního ruchu  - EUROSTAT </vt:lpstr>
      <vt:lpstr>Statistický monitoring mezinárodního cestovního ruchu  - EUROSTAT </vt:lpstr>
      <vt:lpstr>Statistický monitoring mezinárodního cestovního ruchu - OECD  </vt:lpstr>
      <vt:lpstr>Statistický monitoring mezinárodního cestovního ruchu  - Ostatní subjekty  </vt:lpstr>
      <vt:lpstr>Statistický monitoring mezinárodního cestovního ruchu  - Ostatní subjekty  </vt:lpstr>
      <vt:lpstr>Ukazatele statistiky cestovního ruchu v ČR</vt:lpstr>
      <vt:lpstr>Podle nositelů statistiky se rozlišuje</vt:lpstr>
      <vt:lpstr>Podle nositelů statistiky se rozlišuje</vt:lpstr>
      <vt:lpstr>Podle nositelů statistiky se rozlišuje v ČR</vt:lpstr>
      <vt:lpstr>Podle nositelů statistiky se rozlišuje v ČR</vt:lpstr>
      <vt:lpstr>Podle nositelů statistiky se rozlišuje v ČR</vt:lpstr>
      <vt:lpstr>Podle nositelů statistiky se rozlišuje v ČR</vt:lpstr>
      <vt:lpstr>Podle nositelů statistiky se rozlišuje v ČR</vt:lpstr>
      <vt:lpstr>Podle nositelů statistiky se rozlišuje v ČR</vt:lpstr>
      <vt:lpstr>Podle nositelů statistiky se rozlišuje v ČR</vt:lpstr>
      <vt:lpstr>Podle nositelů statistiky se rozlišuje v ČR</vt:lpstr>
      <vt:lpstr>Satelitní účet CR (Tourism Satellite Account)  </vt:lpstr>
      <vt:lpstr>Satelitní účet CR (Tourism Satellite Account)  </vt:lpstr>
      <vt:lpstr>Účelem a cílem satelitního účtu je </vt:lpstr>
      <vt:lpstr>Satelitní účet CR (Tourism Satellite Account) </vt:lpstr>
      <vt:lpstr>Satelitní účet CR (Tourism Satellite Account) v ČR </vt:lpstr>
      <vt:lpstr>Satelitní účet CR (Tourism Satellite Account) v ČR </vt:lpstr>
      <vt:lpstr>Satelitní účet CR (Tourism Satellite Account) v ČR </vt:lpstr>
      <vt:lpstr>Satelitní účet CR (Tourism Satellite Account) v ČR </vt:lpstr>
      <vt:lpstr>Satelitní účet CR (Tourism Satellite Account) v ČR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pel0002</cp:lastModifiedBy>
  <cp:revision>231</cp:revision>
  <dcterms:created xsi:type="dcterms:W3CDTF">2016-07-06T15:42:34Z</dcterms:created>
  <dcterms:modified xsi:type="dcterms:W3CDTF">2018-04-05T06:28:48Z</dcterms:modified>
</cp:coreProperties>
</file>