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513" r:id="rId2"/>
    <p:sldId id="256" r:id="rId3"/>
    <p:sldId id="481" r:id="rId4"/>
    <p:sldId id="482" r:id="rId5"/>
    <p:sldId id="483" r:id="rId6"/>
    <p:sldId id="484" r:id="rId7"/>
    <p:sldId id="485" r:id="rId8"/>
    <p:sldId id="486" r:id="rId9"/>
    <p:sldId id="487" r:id="rId10"/>
    <p:sldId id="488" r:id="rId11"/>
    <p:sldId id="489" r:id="rId12"/>
    <p:sldId id="490" r:id="rId13"/>
    <p:sldId id="491" r:id="rId14"/>
    <p:sldId id="492" r:id="rId15"/>
    <p:sldId id="510" r:id="rId16"/>
    <p:sldId id="511" r:id="rId17"/>
    <p:sldId id="512" r:id="rId18"/>
    <p:sldId id="493" r:id="rId19"/>
    <p:sldId id="494" r:id="rId20"/>
    <p:sldId id="495" r:id="rId21"/>
    <p:sldId id="496" r:id="rId22"/>
    <p:sldId id="498" r:id="rId23"/>
    <p:sldId id="497" r:id="rId24"/>
    <p:sldId id="499" r:id="rId25"/>
    <p:sldId id="500" r:id="rId26"/>
    <p:sldId id="501" r:id="rId27"/>
    <p:sldId id="514" r:id="rId28"/>
    <p:sldId id="502" r:id="rId29"/>
    <p:sldId id="503" r:id="rId30"/>
    <p:sldId id="504" r:id="rId31"/>
    <p:sldId id="505" r:id="rId32"/>
    <p:sldId id="506" r:id="rId33"/>
    <p:sldId id="507" r:id="rId34"/>
    <p:sldId id="509" r:id="rId35"/>
    <p:sldId id="508" r:id="rId36"/>
    <p:sldId id="480" r:id="rId37"/>
    <p:sldId id="293" r:id="rId3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3" autoAdjust="0"/>
  </p:normalViewPr>
  <p:slideViewPr>
    <p:cSldViewPr>
      <p:cViewPr varScale="1">
        <p:scale>
          <a:sx n="71" d="100"/>
          <a:sy n="71" d="100"/>
        </p:scale>
        <p:origin x="114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14.02.2022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0008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58964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53165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68686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3164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72439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858364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639545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848912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186444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426469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226608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584726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827312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065170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289557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482288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4099557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964459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412540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878620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39890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913074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280784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307884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991951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411187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3027861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81424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89019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6937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265993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4793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73774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44341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2"/>
            <a:ext cx="936104" cy="730162"/>
          </a:xfrm>
          <a:prstGeom prst="rect">
            <a:avLst/>
          </a:prstGeom>
        </p:spPr>
      </p:pic>
      <p:sp>
        <p:nvSpPr>
          <p:cNvPr id="7" name="Obdélník 6"/>
          <p:cNvSpPr/>
          <p:nvPr/>
        </p:nvSpPr>
        <p:spPr>
          <a:xfrm>
            <a:off x="395536" y="2365808"/>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dirty="0">
                <a:ln w="0"/>
                <a:solidFill>
                  <a:schemeClr val="bg1"/>
                </a:solidFill>
                <a:effectLst>
                  <a:outerShdw blurRad="38100" dist="19050" dir="2700000" algn="tl" rotWithShape="0">
                    <a:schemeClr val="dk1">
                      <a:alpha val="40000"/>
                    </a:schemeClr>
                  </a:outerShdw>
                </a:effectLst>
              </a:rPr>
              <a:t>Prezentace předmětu:</a:t>
            </a:r>
          </a:p>
          <a:p>
            <a:pPr algn="ctr"/>
            <a:r>
              <a:rPr lang="cs-CZ" b="1" dirty="0">
                <a:ln w="0"/>
                <a:solidFill>
                  <a:schemeClr val="bg1"/>
                </a:solidFill>
                <a:effectLst>
                  <a:outerShdw blurRad="38100" dist="19050" dir="2700000" algn="tl" rotWithShape="0">
                    <a:schemeClr val="dk1">
                      <a:alpha val="40000"/>
                    </a:schemeClr>
                  </a:outerShdw>
                </a:effectLst>
              </a:rPr>
              <a:t>Mezinárodní cestovní ruch</a:t>
            </a:r>
          </a:p>
          <a:p>
            <a:pPr algn="ctr"/>
            <a:endParaRPr lang="cs-CZ" dirty="0">
              <a:ln w="0"/>
              <a:solidFill>
                <a:schemeClr val="bg1"/>
              </a:solidFill>
              <a:effectLst>
                <a:outerShdw blurRad="38100" dist="19050" dir="2700000" algn="tl" rotWithShape="0">
                  <a:schemeClr val="dk1">
                    <a:alpha val="40000"/>
                  </a:schemeClr>
                </a:outerShdw>
              </a:effectLst>
            </a:endParaRPr>
          </a:p>
          <a:p>
            <a:pPr algn="ctr"/>
            <a:r>
              <a:rPr lang="cs-CZ" dirty="0">
                <a:ln w="0"/>
                <a:solidFill>
                  <a:schemeClr val="bg1"/>
                </a:solidFill>
                <a:effectLst>
                  <a:outerShdw blurRad="38100" dist="19050" dir="2700000" algn="tl" rotWithShape="0">
                    <a:schemeClr val="dk1">
                      <a:alpha val="40000"/>
                    </a:schemeClr>
                  </a:outerShdw>
                </a:effectLst>
              </a:rPr>
              <a:t>Vyučující:</a:t>
            </a:r>
          </a:p>
          <a:p>
            <a:pPr algn="ctr"/>
            <a:r>
              <a:rPr lang="cs-CZ" b="1">
                <a:ln w="0"/>
                <a:solidFill>
                  <a:schemeClr val="bg1"/>
                </a:solidFill>
                <a:effectLst>
                  <a:outerShdw blurRad="38100" dist="19050" dir="2700000" algn="tl" rotWithShape="0">
                    <a:schemeClr val="dk1">
                      <a:alpha val="40000"/>
                    </a:schemeClr>
                  </a:outerShdw>
                </a:effectLst>
              </a:rPr>
              <a:t>Ing</a:t>
            </a:r>
            <a:r>
              <a:rPr lang="cs-CZ" b="1" dirty="0">
                <a:ln w="0"/>
                <a:solidFill>
                  <a:schemeClr val="bg1"/>
                </a:solidFill>
                <a:effectLst>
                  <a:outerShdw blurRad="38100" dist="19050" dir="2700000" algn="tl" rotWithShape="0">
                    <a:schemeClr val="dk1">
                      <a:alpha val="40000"/>
                    </a:schemeClr>
                  </a:outerShdw>
                </a:effectLst>
              </a:rPr>
              <a:t>. Patrik Kajzar, Ph.D.</a:t>
            </a:r>
          </a:p>
        </p:txBody>
      </p:sp>
      <p:sp>
        <p:nvSpPr>
          <p:cNvPr id="2" name="Nadpis 1"/>
          <p:cNvSpPr>
            <a:spLocks noGrp="1"/>
          </p:cNvSpPr>
          <p:nvPr>
            <p:ph type="ctrTitle" idx="4294967295"/>
          </p:nvPr>
        </p:nvSpPr>
        <p:spPr>
          <a:xfrm>
            <a:off x="0" y="700088"/>
            <a:ext cx="5111750" cy="215900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78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13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7662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UNESCO v ČR</a:t>
            </a:r>
            <a:br>
              <a:rPr lang="cs-CZ" dirty="0"/>
            </a:br>
            <a:endParaRPr lang="cs-CZ" dirty="0"/>
          </a:p>
        </p:txBody>
      </p:sp>
      <p:sp>
        <p:nvSpPr>
          <p:cNvPr id="3" name="Obdélník 2"/>
          <p:cNvSpPr/>
          <p:nvPr/>
        </p:nvSpPr>
        <p:spPr>
          <a:xfrm>
            <a:off x="0" y="915566"/>
            <a:ext cx="9143999" cy="3631763"/>
          </a:xfrm>
          <a:prstGeom prst="rect">
            <a:avLst/>
          </a:prstGeom>
        </p:spPr>
        <p:txBody>
          <a:bodyPr wrap="square">
            <a:spAutoFit/>
          </a:bodyPr>
          <a:lstStyle/>
          <a:p>
            <a:pPr marL="342900" indent="-342900" algn="just">
              <a:buFont typeface="Wingdings" panose="05000000000000000000" pitchFamily="2" charset="2"/>
              <a:buChar char="ü"/>
            </a:pPr>
            <a:r>
              <a:rPr lang="cs-CZ" sz="1900" dirty="0"/>
              <a:t>(3) být nositelem jedinečného nebo alespoň výjimečného svědectví o kulturních tradicích nebo civilizaci dosud existující nebo zaniklé;</a:t>
            </a:r>
          </a:p>
          <a:p>
            <a:pPr marL="342900" indent="-342900" algn="just">
              <a:buFont typeface="Wingdings" panose="05000000000000000000" pitchFamily="2" charset="2"/>
              <a:buChar char="ü"/>
            </a:pPr>
            <a:r>
              <a:rPr lang="cs-CZ" sz="1900" dirty="0"/>
              <a:t>(4) být vynikajícím příkladem určitého typu budovy nebo architektonického či technologického souboru nebo krajiny, jež ilustruje určité významné období historie lidstva;</a:t>
            </a:r>
          </a:p>
          <a:p>
            <a:pPr marL="342900" indent="-342900" algn="just">
              <a:buFont typeface="Wingdings" panose="05000000000000000000" pitchFamily="2" charset="2"/>
              <a:buChar char="ü"/>
            </a:pPr>
            <a:r>
              <a:rPr lang="cs-CZ" sz="1900" dirty="0"/>
              <a:t>(5) být vynikajícím příkladem tradičního lidského osídlení nebo využívání půdy, typického pro určitou kulturu či kultury, a to zvláště v případě, kdy by tyto prvky mohly být narušeny v důsledku vzniku nevratných změn;</a:t>
            </a:r>
          </a:p>
          <a:p>
            <a:pPr marL="342900" indent="-342900" algn="just">
              <a:buFont typeface="Wingdings" panose="05000000000000000000" pitchFamily="2" charset="2"/>
              <a:buChar char="ü"/>
            </a:pPr>
            <a:r>
              <a:rPr lang="cs-CZ" sz="1900" dirty="0"/>
              <a:t>(6) být přímo či hmatatelně spojena s událostmi nebo živými tradicemi, myšlenkami či vírou, uměleckými a literárními výtvory výjimečného celosvětového významu</a:t>
            </a:r>
          </a:p>
          <a:p>
            <a:pPr algn="just"/>
            <a:r>
              <a:rPr lang="cs-CZ" sz="2000" dirty="0"/>
              <a:t> </a:t>
            </a:r>
            <a:br>
              <a:rPr lang="cs-CZ" sz="2000" dirty="0"/>
            </a:br>
            <a:endParaRPr lang="cs-CZ" sz="2000" dirty="0"/>
          </a:p>
        </p:txBody>
      </p:sp>
    </p:spTree>
    <p:extLst>
      <p:ext uri="{BB962C8B-B14F-4D97-AF65-F5344CB8AC3E}">
        <p14:creationId xmlns:p14="http://schemas.microsoft.com/office/powerpoint/2010/main" val="84875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UNESCO v ČR</a:t>
            </a:r>
            <a:br>
              <a:rPr lang="cs-CZ" dirty="0"/>
            </a:br>
            <a:endParaRPr lang="cs-CZ" dirty="0"/>
          </a:p>
        </p:txBody>
      </p:sp>
      <p:sp>
        <p:nvSpPr>
          <p:cNvPr id="3" name="Obdélník 2"/>
          <p:cNvSpPr/>
          <p:nvPr/>
        </p:nvSpPr>
        <p:spPr>
          <a:xfrm>
            <a:off x="0" y="915566"/>
            <a:ext cx="9143999" cy="3046988"/>
          </a:xfrm>
          <a:prstGeom prst="rect">
            <a:avLst/>
          </a:prstGeom>
        </p:spPr>
        <p:txBody>
          <a:bodyPr wrap="square">
            <a:spAutoFit/>
          </a:bodyPr>
          <a:lstStyle/>
          <a:p>
            <a:pPr marL="342900" indent="-342900">
              <a:buFont typeface="Wingdings" panose="05000000000000000000" pitchFamily="2" charset="2"/>
              <a:buChar char="q"/>
            </a:pPr>
            <a:r>
              <a:rPr lang="cs-CZ" sz="2400" dirty="0"/>
              <a:t>Národní památkový ústav z pověření Ministerstva kultury </a:t>
            </a:r>
            <a:r>
              <a:rPr lang="cs-CZ" sz="2400" b="1" dirty="0"/>
              <a:t>zpracovává podklady pro nominace památek České republiky na Seznam světového dědictví v oblasti kulturního dědictví. </a:t>
            </a:r>
          </a:p>
          <a:p>
            <a:pPr marL="342900" indent="-342900" algn="just">
              <a:buFont typeface="Wingdings" panose="05000000000000000000" pitchFamily="2" charset="2"/>
              <a:buChar char="q"/>
            </a:pPr>
            <a:r>
              <a:rPr lang="cs-CZ" sz="2400" dirty="0"/>
              <a:t>Územní pracoviště NPÚ připravují podklady pro monitorovací zprávy o těch českých památkách, které již na tomto prestižním Seznamu zapsány jsou.</a:t>
            </a:r>
          </a:p>
          <a:p>
            <a:br>
              <a:rPr lang="cs-CZ" sz="2400" dirty="0"/>
            </a:br>
            <a:endParaRPr lang="cs-CZ" sz="2400" dirty="0"/>
          </a:p>
        </p:txBody>
      </p:sp>
    </p:spTree>
    <p:extLst>
      <p:ext uri="{BB962C8B-B14F-4D97-AF65-F5344CB8AC3E}">
        <p14:creationId xmlns:p14="http://schemas.microsoft.com/office/powerpoint/2010/main" val="583276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Kulturní a přírodní dědictví</a:t>
            </a:r>
            <a:br>
              <a:rPr lang="cs-CZ" dirty="0"/>
            </a:br>
            <a:endParaRPr lang="cs-CZ" dirty="0"/>
          </a:p>
        </p:txBody>
      </p:sp>
      <p:sp>
        <p:nvSpPr>
          <p:cNvPr id="3" name="Obdélník 2"/>
          <p:cNvSpPr/>
          <p:nvPr/>
        </p:nvSpPr>
        <p:spPr>
          <a:xfrm>
            <a:off x="0" y="745870"/>
            <a:ext cx="9143999" cy="4154984"/>
          </a:xfrm>
          <a:prstGeom prst="rect">
            <a:avLst/>
          </a:prstGeom>
        </p:spPr>
        <p:txBody>
          <a:bodyPr wrap="square">
            <a:spAutoFit/>
          </a:bodyPr>
          <a:lstStyle/>
          <a:p>
            <a:pPr marL="342900" indent="-342900" algn="just">
              <a:buFont typeface="Wingdings" panose="05000000000000000000" pitchFamily="2" charset="2"/>
              <a:buChar char="q"/>
            </a:pPr>
            <a:r>
              <a:rPr lang="cs-CZ" sz="2200" b="1" dirty="0"/>
              <a:t>Za kulturní dědictví považovány:</a:t>
            </a:r>
          </a:p>
          <a:p>
            <a:pPr marL="342900" indent="-342900" algn="just">
              <a:buFont typeface="Wingdings" panose="05000000000000000000" pitchFamily="2" charset="2"/>
              <a:buChar char="ü"/>
            </a:pPr>
            <a:r>
              <a:rPr lang="cs-CZ" sz="2200" dirty="0"/>
              <a:t>památníky (architektonická díla, díla monumentálního sochařství a malířství, prvky či struktury archeologické povahy, nápisy, jeskynní obydlí a kombinace prvků, jež mají výjimečnou světovou hodnotu z hlediska dějin, umění či vědy);</a:t>
            </a:r>
          </a:p>
          <a:p>
            <a:pPr marL="342900" indent="-342900" algn="just">
              <a:buFont typeface="Wingdings" panose="05000000000000000000" pitchFamily="2" charset="2"/>
              <a:buChar char="ü"/>
            </a:pPr>
            <a:r>
              <a:rPr lang="cs-CZ" sz="2200" dirty="0"/>
              <a:t>skupiny budov (skupiny oddělených či spojených budov, které mají z důvodu své architektury, stejnorodosti či umístění v krajině výjimečnou světovou hodnotu z hlediska dějin, umění či vědy);</a:t>
            </a:r>
          </a:p>
          <a:p>
            <a:pPr marL="342900" indent="-342900" algn="just">
              <a:buFont typeface="Wingdings" panose="05000000000000000000" pitchFamily="2" charset="2"/>
              <a:buChar char="ü"/>
            </a:pPr>
            <a:r>
              <a:rPr lang="cs-CZ" sz="2200" dirty="0"/>
              <a:t>lokality (výtvory člověka či kombinovaná díla přírody a člověka a oblasti zahrnující místa archeologických nálezů mající výjimečnou světovou hodnotu z dějinného, estetického, etnologického či antropologického hlediska.</a:t>
            </a:r>
          </a:p>
        </p:txBody>
      </p:sp>
    </p:spTree>
    <p:extLst>
      <p:ext uri="{BB962C8B-B14F-4D97-AF65-F5344CB8AC3E}">
        <p14:creationId xmlns:p14="http://schemas.microsoft.com/office/powerpoint/2010/main" val="57797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Kulturní a přírodní dědictví</a:t>
            </a:r>
            <a:br>
              <a:rPr lang="cs-CZ" dirty="0"/>
            </a:br>
            <a:endParaRPr lang="cs-CZ" dirty="0"/>
          </a:p>
        </p:txBody>
      </p:sp>
      <p:sp>
        <p:nvSpPr>
          <p:cNvPr id="3" name="Obdélník 2"/>
          <p:cNvSpPr/>
          <p:nvPr/>
        </p:nvSpPr>
        <p:spPr>
          <a:xfrm>
            <a:off x="0" y="745870"/>
            <a:ext cx="9143999" cy="4124206"/>
          </a:xfrm>
          <a:prstGeom prst="rect">
            <a:avLst/>
          </a:prstGeom>
        </p:spPr>
        <p:txBody>
          <a:bodyPr wrap="square">
            <a:spAutoFit/>
          </a:bodyPr>
          <a:lstStyle/>
          <a:p>
            <a:pPr marL="342900" indent="-342900" algn="just">
              <a:buFont typeface="Wingdings" panose="05000000000000000000" pitchFamily="2" charset="2"/>
              <a:buChar char="q"/>
            </a:pPr>
            <a:r>
              <a:rPr lang="cs-CZ" sz="2400" b="1" dirty="0"/>
              <a:t>Za přírodní dědictví jsou považovány:</a:t>
            </a:r>
          </a:p>
          <a:p>
            <a:pPr marL="342900" indent="-342900" algn="just">
              <a:buFont typeface="Wingdings" panose="05000000000000000000" pitchFamily="2" charset="2"/>
              <a:buChar char="ü"/>
            </a:pPr>
            <a:r>
              <a:rPr lang="cs-CZ" sz="2400" dirty="0"/>
              <a:t>přírodní jevy tvořené fyzickými a biologickými útvary nebo skupinami takovýchto útvarů, jež mají výjimečnou světovou hodnotu z estetického či vědeckého hlediska;</a:t>
            </a:r>
          </a:p>
          <a:p>
            <a:pPr marL="342900" indent="-342900" algn="just">
              <a:buFont typeface="Wingdings" panose="05000000000000000000" pitchFamily="2" charset="2"/>
              <a:buChar char="ü"/>
            </a:pPr>
            <a:r>
              <a:rPr lang="cs-CZ" sz="2400" dirty="0"/>
              <a:t>geologické a fyziografické útvary a přesně vymezené oblasti, které tvoří místo přirozeného výskytu ohrožených druhů zvířat a rostlin výjimečné světové hodnoty z hlediska vědy či péče o zachování přírody;</a:t>
            </a:r>
          </a:p>
          <a:p>
            <a:pPr marL="342900" indent="-342900" algn="just">
              <a:buFont typeface="Wingdings" panose="05000000000000000000" pitchFamily="2" charset="2"/>
              <a:buChar char="ü"/>
            </a:pPr>
            <a:r>
              <a:rPr lang="cs-CZ" sz="2400" dirty="0"/>
              <a:t>přírodní lokality, či přesně vymezené přírodní oblasti světové hodnoty z hlediska vědy, péče o zachování přírody nebo přírodní krásy.</a:t>
            </a:r>
          </a:p>
          <a:p>
            <a:pPr marL="342900" indent="-342900" algn="just">
              <a:buFont typeface="Wingdings" panose="05000000000000000000" pitchFamily="2" charset="2"/>
              <a:buChar char="q"/>
            </a:pPr>
            <a:endParaRPr lang="cs-CZ" sz="2200" dirty="0"/>
          </a:p>
        </p:txBody>
      </p:sp>
    </p:spTree>
    <p:extLst>
      <p:ext uri="{BB962C8B-B14F-4D97-AF65-F5344CB8AC3E}">
        <p14:creationId xmlns:p14="http://schemas.microsoft.com/office/powerpoint/2010/main" val="190037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Mezinárodní památky UNESCO</a:t>
            </a:r>
            <a:br>
              <a:rPr lang="cs-CZ" dirty="0"/>
            </a:br>
            <a:endParaRPr lang="cs-CZ" dirty="0"/>
          </a:p>
        </p:txBody>
      </p:sp>
      <p:sp>
        <p:nvSpPr>
          <p:cNvPr id="3" name="Obdélník 2"/>
          <p:cNvSpPr/>
          <p:nvPr/>
        </p:nvSpPr>
        <p:spPr>
          <a:xfrm>
            <a:off x="0" y="987574"/>
            <a:ext cx="9143999" cy="3416320"/>
          </a:xfrm>
          <a:prstGeom prst="rect">
            <a:avLst/>
          </a:prstGeom>
        </p:spPr>
        <p:txBody>
          <a:bodyPr wrap="square">
            <a:spAutoFit/>
          </a:bodyPr>
          <a:lstStyle/>
          <a:p>
            <a:pPr marL="342900" indent="-342900" algn="just">
              <a:buFont typeface="Wingdings" panose="05000000000000000000" pitchFamily="2" charset="2"/>
              <a:buChar char="q"/>
            </a:pPr>
            <a:r>
              <a:rPr lang="cs-CZ" sz="2400" dirty="0"/>
              <a:t>V srpnu 2021 bylo na seznamu světového dědictví 1 154 položek. Z toho 869 položek kulturního dědictví, 213 přírodního a 39 smíšeného ve 167 státech světa.</a:t>
            </a:r>
          </a:p>
          <a:p>
            <a:pPr marL="342900" indent="-342900" algn="just">
              <a:buFont typeface="Wingdings" panose="05000000000000000000" pitchFamily="2" charset="2"/>
              <a:buChar char="q"/>
            </a:pPr>
            <a:r>
              <a:rPr lang="cs-CZ" sz="2400" dirty="0"/>
              <a:t>Česko má na tomto seznamu celkem </a:t>
            </a:r>
            <a:r>
              <a:rPr lang="cs-CZ" sz="2400" b="1" dirty="0"/>
              <a:t>16 památek. </a:t>
            </a:r>
          </a:p>
          <a:p>
            <a:pPr marL="342900" indent="-342900" algn="just">
              <a:buFont typeface="Wingdings" panose="05000000000000000000" pitchFamily="2" charset="2"/>
              <a:buChar char="q"/>
            </a:pPr>
            <a:r>
              <a:rPr lang="cs-CZ" sz="2400" dirty="0"/>
              <a:t>Dalších </a:t>
            </a:r>
            <a:r>
              <a:rPr lang="cs-CZ" sz="2400" b="1" dirty="0"/>
              <a:t>7 položek </a:t>
            </a:r>
            <a:r>
              <a:rPr lang="cs-CZ" sz="2400" dirty="0"/>
              <a:t>má Česko v kategorii nehmotného kulturního dědictví.</a:t>
            </a:r>
          </a:p>
          <a:p>
            <a:pPr marL="342900" indent="-342900" algn="just">
              <a:buFont typeface="Wingdings" panose="05000000000000000000" pitchFamily="2" charset="2"/>
              <a:buChar char="q"/>
            </a:pPr>
            <a:r>
              <a:rPr lang="cs-CZ" sz="2400" dirty="0"/>
              <a:t>Mezi jednotlivými státy se nejvíce památek světového dědictví nachází v </a:t>
            </a:r>
            <a:r>
              <a:rPr lang="cs-CZ" sz="2400" b="1" dirty="0"/>
              <a:t>Itálii (58), Číně (56), Německu (51), Španělsku (49) a Francii (49)</a:t>
            </a:r>
          </a:p>
        </p:txBody>
      </p:sp>
    </p:spTree>
    <p:extLst>
      <p:ext uri="{BB962C8B-B14F-4D97-AF65-F5344CB8AC3E}">
        <p14:creationId xmlns:p14="http://schemas.microsoft.com/office/powerpoint/2010/main" val="57784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Mezinárodní cestovní ruch a památky UNESCO</a:t>
            </a:r>
            <a:br>
              <a:rPr lang="cs-CZ" dirty="0"/>
            </a:br>
            <a:endParaRPr lang="cs-CZ" dirty="0"/>
          </a:p>
        </p:txBody>
      </p:sp>
      <p:sp>
        <p:nvSpPr>
          <p:cNvPr id="3" name="Obdélník 2"/>
          <p:cNvSpPr/>
          <p:nvPr/>
        </p:nvSpPr>
        <p:spPr>
          <a:xfrm>
            <a:off x="0" y="987574"/>
            <a:ext cx="9143999" cy="3477875"/>
          </a:xfrm>
          <a:prstGeom prst="rect">
            <a:avLst/>
          </a:prstGeom>
        </p:spPr>
        <p:txBody>
          <a:bodyPr wrap="square">
            <a:spAutoFit/>
          </a:bodyPr>
          <a:lstStyle/>
          <a:p>
            <a:pPr marL="342900" indent="-342900" algn="just">
              <a:buFont typeface="Wingdings" panose="05000000000000000000" pitchFamily="2" charset="2"/>
              <a:buChar char="q"/>
            </a:pPr>
            <a:r>
              <a:rPr lang="cs-CZ" sz="2000" dirty="0"/>
              <a:t> </a:t>
            </a:r>
            <a:r>
              <a:rPr lang="cs-CZ" sz="2200" dirty="0"/>
              <a:t>Vzácné historické a přírodní památky lákají obrovské množství návštěvníků z celého světa. </a:t>
            </a:r>
          </a:p>
          <a:p>
            <a:pPr marL="342900" indent="-342900" algn="just">
              <a:buFont typeface="Wingdings" panose="05000000000000000000" pitchFamily="2" charset="2"/>
              <a:buChar char="q"/>
            </a:pPr>
            <a:r>
              <a:rPr lang="cs-CZ" sz="2200" dirty="0"/>
              <a:t>To na jednu stranu přináší do zemí, které se těmito skvosty pyšní, slušné zisky z cestovního ruchu, na druhou stranu ale nápor turistů může tato výjimečná místa ničit.</a:t>
            </a:r>
          </a:p>
          <a:p>
            <a:pPr marL="342900" indent="-342900" algn="just">
              <a:buFont typeface="Wingdings" panose="05000000000000000000" pitchFamily="2" charset="2"/>
              <a:buChar char="q"/>
            </a:pPr>
            <a:r>
              <a:rPr lang="cs-CZ" sz="2200" dirty="0"/>
              <a:t> Poškozování památek UNESCO v důsledku obrovských davů turistů vyvolává v posledních letech debatu, zda by se neměly stanovit kvóty na počty návštěvníků v některých lokalitách.</a:t>
            </a:r>
          </a:p>
          <a:p>
            <a:pPr marL="342900" indent="-342900" algn="just">
              <a:buFont typeface="Wingdings" panose="05000000000000000000" pitchFamily="2" charset="2"/>
              <a:buChar char="q"/>
            </a:pPr>
            <a:r>
              <a:rPr lang="cs-CZ" sz="2200" dirty="0"/>
              <a:t> Cestovní ruch není dostatečně regulován a masivní příliv turistů některé památky extrémně zatěžuje. </a:t>
            </a:r>
          </a:p>
        </p:txBody>
      </p:sp>
    </p:spTree>
    <p:extLst>
      <p:ext uri="{BB962C8B-B14F-4D97-AF65-F5344CB8AC3E}">
        <p14:creationId xmlns:p14="http://schemas.microsoft.com/office/powerpoint/2010/main" val="190807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Mezinárodní cestovní ruch a památky UNESCO</a:t>
            </a:r>
          </a:p>
        </p:txBody>
      </p:sp>
      <p:sp>
        <p:nvSpPr>
          <p:cNvPr id="3" name="Obdélník 2"/>
          <p:cNvSpPr/>
          <p:nvPr/>
        </p:nvSpPr>
        <p:spPr>
          <a:xfrm>
            <a:off x="0" y="987574"/>
            <a:ext cx="9143999" cy="4324261"/>
          </a:xfrm>
          <a:prstGeom prst="rect">
            <a:avLst/>
          </a:prstGeom>
        </p:spPr>
        <p:txBody>
          <a:bodyPr wrap="square">
            <a:spAutoFit/>
          </a:bodyPr>
          <a:lstStyle/>
          <a:p>
            <a:pPr marL="342900" indent="-342900" algn="just">
              <a:buFont typeface="Wingdings" panose="05000000000000000000" pitchFamily="2" charset="2"/>
              <a:buChar char="q"/>
            </a:pPr>
            <a:r>
              <a:rPr lang="cs-CZ" sz="2100" dirty="0"/>
              <a:t>V Evropě živelný růst turistiky do nejproslulejších míst přináší velké škody a hrozí i jejich vyřazení ze seznamu UNESCO, </a:t>
            </a:r>
            <a:r>
              <a:rPr lang="cs-CZ" sz="2100" b="1" dirty="0"/>
              <a:t>např. Dubrovník, Plitvická jezera, Kotor. </a:t>
            </a:r>
          </a:p>
          <a:p>
            <a:pPr marL="342900" indent="-342900" algn="just">
              <a:buFont typeface="Wingdings" panose="05000000000000000000" pitchFamily="2" charset="2"/>
              <a:buChar char="q"/>
            </a:pPr>
            <a:r>
              <a:rPr lang="cs-CZ" sz="2100" dirty="0"/>
              <a:t>Za panoramatem chorvatského Dubrovníku, unikátního středověkého a renesančního města, vyčnívají siluety obřích výletních lodí. Staly se symbolem ohrožení, kterému čelí nejen Dubrovník, ale i další „perly“ Jadranu, hlavně Plitvická jezera a černohorský přístav Kotor.</a:t>
            </a:r>
          </a:p>
          <a:p>
            <a:pPr marL="342900" indent="-342900" algn="just">
              <a:buFont typeface="Wingdings" panose="05000000000000000000" pitchFamily="2" charset="2"/>
              <a:buChar char="q"/>
            </a:pPr>
            <a:r>
              <a:rPr lang="cs-CZ" sz="2100" dirty="0"/>
              <a:t> Problémy mají také nejznámější místa ve světě, jako např. chrám </a:t>
            </a:r>
            <a:r>
              <a:rPr lang="cs-CZ" sz="2100" b="1" dirty="0" err="1"/>
              <a:t>Angkor</a:t>
            </a:r>
            <a:r>
              <a:rPr lang="cs-CZ" sz="2100" b="1" dirty="0"/>
              <a:t> </a:t>
            </a:r>
            <a:r>
              <a:rPr lang="cs-CZ" sz="2100" b="1" dirty="0" err="1"/>
              <a:t>Wat</a:t>
            </a:r>
            <a:r>
              <a:rPr lang="cs-CZ" sz="2100" b="1" dirty="0"/>
              <a:t> v Kambodži nebo Machu </a:t>
            </a:r>
            <a:r>
              <a:rPr lang="cs-CZ" sz="2100" b="1" dirty="0" err="1"/>
              <a:t>Picchu</a:t>
            </a:r>
            <a:r>
              <a:rPr lang="cs-CZ" sz="2100" dirty="0"/>
              <a:t>, které pod návalem turistů trpí. Nejenže to v určitém momentě začne poškozovat památky samotné, ale pokud se to nějak nezačne řešit, bude to mít negativní dopad i na kvalitu života místních komunit.</a:t>
            </a:r>
          </a:p>
          <a:p>
            <a:pPr marL="342900" indent="-342900" algn="just">
              <a:buFont typeface="Wingdings" panose="05000000000000000000" pitchFamily="2" charset="2"/>
              <a:buChar char="q"/>
            </a:pPr>
            <a:endParaRPr lang="cs-CZ" sz="2200" dirty="0"/>
          </a:p>
          <a:p>
            <a:pPr marL="342900" indent="-342900" algn="just">
              <a:buFont typeface="Wingdings" panose="05000000000000000000" pitchFamily="2" charset="2"/>
              <a:buChar char="q"/>
            </a:pPr>
            <a:endParaRPr lang="cs-CZ" sz="2200" dirty="0"/>
          </a:p>
        </p:txBody>
      </p:sp>
    </p:spTree>
    <p:extLst>
      <p:ext uri="{BB962C8B-B14F-4D97-AF65-F5344CB8AC3E}">
        <p14:creationId xmlns:p14="http://schemas.microsoft.com/office/powerpoint/2010/main" val="163762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Vyřazené památky UNESCO</a:t>
            </a:r>
          </a:p>
        </p:txBody>
      </p:sp>
      <p:sp>
        <p:nvSpPr>
          <p:cNvPr id="3" name="Obdélník 2"/>
          <p:cNvSpPr/>
          <p:nvPr/>
        </p:nvSpPr>
        <p:spPr>
          <a:xfrm>
            <a:off x="0" y="987574"/>
            <a:ext cx="9143999" cy="3647152"/>
          </a:xfrm>
          <a:prstGeom prst="rect">
            <a:avLst/>
          </a:prstGeom>
        </p:spPr>
        <p:txBody>
          <a:bodyPr wrap="square">
            <a:spAutoFit/>
          </a:bodyPr>
          <a:lstStyle/>
          <a:p>
            <a:pPr marL="342900" indent="-342900" algn="just">
              <a:buFont typeface="Wingdings" panose="05000000000000000000" pitchFamily="2" charset="2"/>
              <a:buChar char="q"/>
            </a:pPr>
            <a:r>
              <a:rPr lang="cs-CZ" sz="2100" b="1" dirty="0"/>
              <a:t>Za celou existenci světového seznamu kulturního a přírodního dědictví </a:t>
            </a:r>
            <a:r>
              <a:rPr lang="cs-CZ" sz="2100" dirty="0"/>
              <a:t>je to teprve podruhé, co z něho byla nějaká památka vyřazena. </a:t>
            </a:r>
          </a:p>
          <a:p>
            <a:pPr marL="342900" indent="-342900" algn="just">
              <a:buFont typeface="Wingdings" panose="05000000000000000000" pitchFamily="2" charset="2"/>
              <a:buChar char="q"/>
            </a:pPr>
            <a:r>
              <a:rPr lang="cs-CZ" sz="2100" dirty="0"/>
              <a:t>Organizace Spojených národů pro výchovu, vědu a kulturu (UNESCO) </a:t>
            </a:r>
            <a:r>
              <a:rPr lang="cs-CZ" sz="2100" b="1" dirty="0"/>
              <a:t>kvůli</a:t>
            </a:r>
            <a:r>
              <a:rPr lang="cs-CZ" sz="2100" dirty="0"/>
              <a:t> </a:t>
            </a:r>
            <a:r>
              <a:rPr lang="cs-CZ" sz="2100" b="1" dirty="0"/>
              <a:t>kontroverzní stavbě mostu </a:t>
            </a:r>
            <a:r>
              <a:rPr lang="cs-CZ" sz="2100" dirty="0"/>
              <a:t>vyškrtla </a:t>
            </a:r>
            <a:r>
              <a:rPr lang="cs-CZ" sz="2100" b="1" dirty="0"/>
              <a:t>labské údolí </a:t>
            </a:r>
            <a:r>
              <a:rPr lang="cs-CZ" sz="2100" dirty="0"/>
              <a:t>v </a:t>
            </a:r>
            <a:r>
              <a:rPr lang="cs-CZ" sz="2100" b="1" dirty="0"/>
              <a:t>Drážďanech ze Seznamu světového kulturního a přírodního dědictví v roce 2009</a:t>
            </a:r>
            <a:r>
              <a:rPr lang="cs-CZ" sz="2100" dirty="0"/>
              <a:t>.</a:t>
            </a:r>
          </a:p>
          <a:p>
            <a:pPr marL="342900" indent="-342900" algn="just">
              <a:buFont typeface="Wingdings" panose="05000000000000000000" pitchFamily="2" charset="2"/>
              <a:buChar char="q"/>
            </a:pPr>
            <a:r>
              <a:rPr lang="cs-CZ" sz="2100" dirty="0"/>
              <a:t> Poprvé se tak stalo v roce </a:t>
            </a:r>
            <a:r>
              <a:rPr lang="cs-CZ" sz="2100" b="1" dirty="0"/>
              <a:t>2007 v případě Ománu, </a:t>
            </a:r>
            <a:r>
              <a:rPr lang="cs-CZ" sz="2100" dirty="0"/>
              <a:t>jehož vláda dopustila drastickou redukci rezervace, kde žije ohrožený přímorožec arabský. Ománská rezervace byla zaregistrována jako přírodní památka, zatímco Drážďany UNESCO zařadilo mezi kulturní pamětihodnosti. </a:t>
            </a:r>
          </a:p>
          <a:p>
            <a:pPr marL="342900" indent="-342900" algn="just">
              <a:buFont typeface="Wingdings" panose="05000000000000000000" pitchFamily="2" charset="2"/>
              <a:buChar char="q"/>
            </a:pPr>
            <a:r>
              <a:rPr lang="cs-CZ" sz="2100" b="1" dirty="0"/>
              <a:t>Labské údolí </a:t>
            </a:r>
            <a:r>
              <a:rPr lang="cs-CZ" sz="2100" dirty="0"/>
              <a:t>je proto vůbec první kulturní památkou vyřazenou ze seznamu. Vyškrtnutá památka se už na seznam vrátit nemůže</a:t>
            </a:r>
          </a:p>
        </p:txBody>
      </p:sp>
    </p:spTree>
    <p:extLst>
      <p:ext uri="{BB962C8B-B14F-4D97-AF65-F5344CB8AC3E}">
        <p14:creationId xmlns:p14="http://schemas.microsoft.com/office/powerpoint/2010/main" val="2975717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Kulturní a přírodní památky UNESCO ve světě</a:t>
            </a:r>
            <a:br>
              <a:rPr lang="cs-CZ" dirty="0"/>
            </a:br>
            <a:endParaRPr lang="cs-CZ" dirty="0"/>
          </a:p>
        </p:txBody>
      </p:sp>
      <p:sp>
        <p:nvSpPr>
          <p:cNvPr id="3" name="Obdélník 2"/>
          <p:cNvSpPr/>
          <p:nvPr/>
        </p:nvSpPr>
        <p:spPr>
          <a:xfrm>
            <a:off x="0" y="987574"/>
            <a:ext cx="9143999" cy="4154984"/>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altLang="cs-CZ" sz="2400" b="1" dirty="0"/>
              <a:t>Severní Amerika- </a:t>
            </a:r>
            <a:r>
              <a:rPr lang="cs-CZ" altLang="cs-CZ" sz="2400" dirty="0"/>
              <a:t>Grand Canyon, Socha svobody, Havajské ostrovy , </a:t>
            </a:r>
          </a:p>
          <a:p>
            <a:pPr marL="342900" indent="-342900" algn="just">
              <a:spcBef>
                <a:spcPct val="0"/>
              </a:spcBef>
              <a:buFont typeface="Wingdings" panose="05000000000000000000" pitchFamily="2" charset="2"/>
              <a:buChar char="q"/>
            </a:pPr>
            <a:r>
              <a:rPr lang="cs-CZ" altLang="cs-CZ" sz="2400" b="1" dirty="0"/>
              <a:t>Střední a Jižní Amerika </a:t>
            </a:r>
            <a:r>
              <a:rPr lang="cs-CZ" altLang="cs-CZ" sz="2400" dirty="0"/>
              <a:t>- Velikonoční ostrov ( Chile ) , Galapágy  (Ekvádor ) , Havana (Kuba ), </a:t>
            </a:r>
            <a:r>
              <a:rPr lang="cs-CZ" altLang="cs-CZ" sz="2400" dirty="0" err="1"/>
              <a:t>Teotihuacan</a:t>
            </a:r>
            <a:r>
              <a:rPr lang="cs-CZ" altLang="cs-CZ" sz="2400" dirty="0"/>
              <a:t> ( </a:t>
            </a:r>
            <a:r>
              <a:rPr lang="cs-CZ" altLang="cs-CZ" sz="2400" dirty="0" err="1"/>
              <a:t>México</a:t>
            </a:r>
            <a:r>
              <a:rPr lang="cs-CZ" altLang="cs-CZ" sz="2400" dirty="0"/>
              <a:t> ) , Machu </a:t>
            </a:r>
            <a:r>
              <a:rPr lang="cs-CZ" altLang="cs-CZ" sz="2400" dirty="0" err="1"/>
              <a:t>Picchu</a:t>
            </a:r>
            <a:r>
              <a:rPr lang="cs-CZ" altLang="cs-CZ" sz="2400" dirty="0"/>
              <a:t> (Peru ) </a:t>
            </a:r>
          </a:p>
          <a:p>
            <a:pPr marL="342900" indent="-342900" algn="just">
              <a:spcBef>
                <a:spcPct val="0"/>
              </a:spcBef>
              <a:buFont typeface="Wingdings" panose="05000000000000000000" pitchFamily="2" charset="2"/>
              <a:buChar char="q"/>
            </a:pPr>
            <a:r>
              <a:rPr lang="cs-CZ" altLang="cs-CZ" sz="2400" b="1" dirty="0"/>
              <a:t>Afrika</a:t>
            </a:r>
            <a:r>
              <a:rPr lang="cs-CZ" altLang="cs-CZ" sz="2400" dirty="0"/>
              <a:t> - římské město Kartágo ( Tunis ) , Viktoriiny vodopády,(Zimbabwe ) , Théby s přilehlou nekropolí ( </a:t>
            </a:r>
            <a:r>
              <a:rPr lang="cs-CZ" altLang="cs-CZ" sz="2400" dirty="0" err="1"/>
              <a:t>Karnak</a:t>
            </a:r>
            <a:r>
              <a:rPr lang="cs-CZ" altLang="cs-CZ" sz="2400" dirty="0"/>
              <a:t>, Luxor , Údolí králů ) a pozůstatky   starého města Memphis s </a:t>
            </a:r>
            <a:r>
              <a:rPr lang="cs-CZ" altLang="cs-CZ" sz="2400" dirty="0" err="1"/>
              <a:t>pyramídamiv</a:t>
            </a:r>
            <a:r>
              <a:rPr lang="cs-CZ" altLang="cs-CZ" sz="2400" dirty="0"/>
              <a:t> Gíze v Egyptě , ..</a:t>
            </a:r>
          </a:p>
          <a:p>
            <a:pPr marL="342900" indent="-342900" algn="just">
              <a:spcBef>
                <a:spcPct val="0"/>
              </a:spcBef>
              <a:buFont typeface="Wingdings" panose="05000000000000000000" pitchFamily="2" charset="2"/>
              <a:buChar char="q"/>
            </a:pPr>
            <a:r>
              <a:rPr lang="cs-CZ" altLang="cs-CZ" sz="2400" b="1" dirty="0"/>
              <a:t>Austrálie a Oceánie </a:t>
            </a:r>
            <a:r>
              <a:rPr lang="cs-CZ" altLang="cs-CZ" sz="2400" dirty="0"/>
              <a:t>-Velká korálová bariéra , </a:t>
            </a:r>
            <a:r>
              <a:rPr lang="cs-CZ" altLang="cs-CZ" sz="2400" dirty="0" err="1"/>
              <a:t>Uluru</a:t>
            </a:r>
            <a:r>
              <a:rPr lang="cs-CZ" altLang="cs-CZ" sz="2400" dirty="0"/>
              <a:t> ( </a:t>
            </a:r>
            <a:r>
              <a:rPr lang="cs-CZ" altLang="cs-CZ" sz="2400" dirty="0" err="1"/>
              <a:t>Ayers</a:t>
            </a:r>
            <a:r>
              <a:rPr lang="cs-CZ" altLang="cs-CZ" sz="2400" dirty="0"/>
              <a:t> Rock ), Sydney Opera House, ...</a:t>
            </a:r>
          </a:p>
          <a:p>
            <a:pPr marL="342900" indent="-342900" algn="just">
              <a:buFont typeface="Wingdings" panose="05000000000000000000" pitchFamily="2" charset="2"/>
              <a:buChar char="q"/>
            </a:pPr>
            <a:endParaRPr lang="cs-CZ" sz="2400" b="1" dirty="0"/>
          </a:p>
        </p:txBody>
      </p:sp>
    </p:spTree>
    <p:extLst>
      <p:ext uri="{BB962C8B-B14F-4D97-AF65-F5344CB8AC3E}">
        <p14:creationId xmlns:p14="http://schemas.microsoft.com/office/powerpoint/2010/main" val="2100900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Kulturní a přírodní památky UNESCO ve světě</a:t>
            </a:r>
            <a:br>
              <a:rPr lang="cs-CZ" dirty="0"/>
            </a:br>
            <a:endParaRPr lang="cs-CZ" dirty="0"/>
          </a:p>
        </p:txBody>
      </p:sp>
      <p:sp>
        <p:nvSpPr>
          <p:cNvPr id="3" name="Obdélník 2"/>
          <p:cNvSpPr/>
          <p:nvPr/>
        </p:nvSpPr>
        <p:spPr>
          <a:xfrm>
            <a:off x="0" y="987574"/>
            <a:ext cx="9143999" cy="3785652"/>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altLang="cs-CZ" sz="2400" b="1" dirty="0"/>
              <a:t>Asie -</a:t>
            </a:r>
            <a:r>
              <a:rPr lang="cs-CZ" altLang="cs-CZ" sz="2400" dirty="0"/>
              <a:t> Velká čínská zeď , </a:t>
            </a:r>
            <a:r>
              <a:rPr lang="cs-CZ" altLang="cs-CZ" sz="2400" dirty="0" err="1"/>
              <a:t>Tádž</a:t>
            </a:r>
            <a:r>
              <a:rPr lang="cs-CZ" altLang="cs-CZ" sz="2400" dirty="0"/>
              <a:t> </a:t>
            </a:r>
            <a:r>
              <a:rPr lang="cs-CZ" altLang="cs-CZ" sz="2400" dirty="0" err="1"/>
              <a:t>Mahal</a:t>
            </a:r>
            <a:r>
              <a:rPr lang="cs-CZ" altLang="cs-CZ" sz="2400" dirty="0"/>
              <a:t> ( Indie), město Petra ( Jordánsko),</a:t>
            </a:r>
          </a:p>
          <a:p>
            <a:pPr marL="342900" indent="-342900" algn="just">
              <a:spcBef>
                <a:spcPct val="0"/>
              </a:spcBef>
              <a:buFont typeface="Wingdings" panose="05000000000000000000" pitchFamily="2" charset="2"/>
              <a:buChar char="q"/>
            </a:pPr>
            <a:r>
              <a:rPr lang="cs-CZ" altLang="cs-CZ" sz="2400" b="1" dirty="0"/>
              <a:t>Evropa </a:t>
            </a:r>
            <a:r>
              <a:rPr lang="cs-CZ" altLang="cs-CZ" sz="2400" dirty="0"/>
              <a:t>- Notre Dame, Versailles , Athénská akropole , Limes   Romanus (Německo ) , Budapešť, Amsterdam , Kolínský dóm,   koncentrační tábor </a:t>
            </a:r>
            <a:r>
              <a:rPr lang="cs-CZ" altLang="cs-CZ" sz="2400" dirty="0" err="1"/>
              <a:t>Auschwitz</a:t>
            </a:r>
            <a:r>
              <a:rPr lang="cs-CZ" altLang="cs-CZ" sz="2400" dirty="0"/>
              <a:t> - </a:t>
            </a:r>
            <a:r>
              <a:rPr lang="cs-CZ" altLang="cs-CZ" sz="2400" dirty="0" err="1"/>
              <a:t>Birkenau</a:t>
            </a:r>
            <a:r>
              <a:rPr lang="cs-CZ" altLang="cs-CZ" sz="2400" dirty="0"/>
              <a:t> ( Polsko), Salzburg , zámek   </a:t>
            </a:r>
            <a:r>
              <a:rPr lang="cs-CZ" altLang="cs-CZ" sz="2400" dirty="0" err="1"/>
              <a:t>Schönbrunn</a:t>
            </a:r>
            <a:r>
              <a:rPr lang="cs-CZ" altLang="cs-CZ" sz="2400" dirty="0"/>
              <a:t> , Vídeň, Bajkal , Petrohrad, </a:t>
            </a:r>
            <a:r>
              <a:rPr lang="cs-CZ" altLang="cs-CZ" sz="2400" dirty="0" err="1"/>
              <a:t>Stonehenge</a:t>
            </a:r>
            <a:r>
              <a:rPr lang="cs-CZ" altLang="cs-CZ" sz="2400" dirty="0"/>
              <a:t>, Hadriánův val ,   Tower </a:t>
            </a:r>
            <a:r>
              <a:rPr lang="cs-CZ" altLang="cs-CZ" sz="2400" dirty="0" err="1"/>
              <a:t>of</a:t>
            </a:r>
            <a:r>
              <a:rPr lang="cs-CZ" altLang="cs-CZ" sz="2400" dirty="0"/>
              <a:t> London , jeskyně Altamira (Španělsko ) a </a:t>
            </a:r>
            <a:r>
              <a:rPr lang="cs-CZ" altLang="cs-CZ" sz="2400" dirty="0" err="1"/>
              <a:t>Lascaux</a:t>
            </a:r>
            <a:r>
              <a:rPr lang="cs-CZ" altLang="cs-CZ" sz="2400" dirty="0"/>
              <a:t> ( Francie),   Laponsko , Řím , Florencie , Neapol, Pompeje , vykopávky </a:t>
            </a:r>
            <a:r>
              <a:rPr lang="cs-CZ" altLang="cs-CZ" sz="2400" dirty="0" err="1"/>
              <a:t>Tróji</a:t>
            </a:r>
            <a:r>
              <a:rPr lang="cs-CZ" altLang="cs-CZ" sz="2400" dirty="0"/>
              <a:t> , Vatikán.</a:t>
            </a:r>
          </a:p>
          <a:p>
            <a:pPr marL="342900" indent="-342900" algn="just">
              <a:buFont typeface="Wingdings" panose="05000000000000000000" pitchFamily="2" charset="2"/>
              <a:buChar char="q"/>
            </a:pPr>
            <a:endParaRPr lang="cs-CZ" sz="2400" b="1" dirty="0"/>
          </a:p>
        </p:txBody>
      </p:sp>
    </p:spTree>
    <p:extLst>
      <p:ext uri="{BB962C8B-B14F-4D97-AF65-F5344CB8AC3E}">
        <p14:creationId xmlns:p14="http://schemas.microsoft.com/office/powerpoint/2010/main" val="157204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59074" y="555525"/>
            <a:ext cx="5400600" cy="2160240"/>
          </a:xfrm>
          <a:prstGeom prst="rect">
            <a:avLst/>
          </a:prstGeom>
        </p:spPr>
        <p:txBody>
          <a:bodyPr anchor="t">
            <a:normAutofit fontScale="90000"/>
          </a:bodyPr>
          <a:lstStyle/>
          <a:p>
            <a:br>
              <a:rPr lang="pl-PL" sz="4000" b="1" dirty="0">
                <a:solidFill>
                  <a:schemeClr val="bg1"/>
                </a:solidFill>
                <a:latin typeface="Times New Roman" panose="02020603050405020304" pitchFamily="18" charset="0"/>
                <a:cs typeface="Times New Roman" panose="02020603050405020304" pitchFamily="18" charset="0"/>
              </a:rPr>
            </a:br>
            <a:br>
              <a:rPr lang="pl-PL"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847257" y="2651800"/>
            <a:ext cx="3032806"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800" b="1" dirty="0">
                <a:solidFill>
                  <a:srgbClr val="307871"/>
                </a:solidFill>
                <a:latin typeface="Times New Roman" panose="02020603050405020304" pitchFamily="18" charset="0"/>
                <a:cs typeface="Times New Roman" panose="02020603050405020304" pitchFamily="18" charset="0"/>
              </a:rPr>
              <a:t>Ing. Patrik Kajzar, Ph.D.</a:t>
            </a:r>
          </a:p>
          <a:p>
            <a:pPr algn="r"/>
            <a:r>
              <a:rPr lang="cs-CZ" altLang="cs-CZ" sz="1800" dirty="0">
                <a:solidFill>
                  <a:srgbClr val="307871"/>
                </a:solidFill>
                <a:latin typeface="Times New Roman" panose="02020603050405020304" pitchFamily="18" charset="0"/>
                <a:cs typeface="Times New Roman" panose="02020603050405020304" pitchFamily="18" charset="0"/>
              </a:rPr>
              <a:t>Předmět: </a:t>
            </a:r>
          </a:p>
          <a:p>
            <a:pPr algn="r"/>
            <a:r>
              <a:rPr lang="cs-CZ" altLang="cs-CZ" sz="1800" b="1" dirty="0">
                <a:solidFill>
                  <a:srgbClr val="307871"/>
                </a:solidFill>
                <a:latin typeface="Times New Roman" panose="02020603050405020304" pitchFamily="18" charset="0"/>
                <a:cs typeface="Times New Roman" panose="02020603050405020304" pitchFamily="18" charset="0"/>
              </a:rPr>
              <a:t>Mezinárodní cestovní ruch</a:t>
            </a:r>
          </a:p>
        </p:txBody>
      </p:sp>
      <p:sp>
        <p:nvSpPr>
          <p:cNvPr id="11" name="Nadpis 1"/>
          <p:cNvSpPr txBox="1">
            <a:spLocks/>
          </p:cNvSpPr>
          <p:nvPr/>
        </p:nvSpPr>
        <p:spPr>
          <a:xfrm>
            <a:off x="259990" y="707925"/>
            <a:ext cx="5599684" cy="2160240"/>
          </a:xfrm>
          <a:prstGeom prst="rect">
            <a:avLst/>
          </a:prstGeom>
        </p:spPr>
        <p:txBody>
          <a:bodyPr anchor="t">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pl-PL" sz="4000" b="1">
                <a:solidFill>
                  <a:schemeClr val="bg1"/>
                </a:solidFill>
                <a:latin typeface="Times New Roman" panose="02020603050405020304" pitchFamily="18" charset="0"/>
                <a:cs typeface="Times New Roman" panose="02020603050405020304" pitchFamily="18" charset="0"/>
              </a:rPr>
            </a:br>
            <a:br>
              <a:rPr lang="pl-PL"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Obdélník 2"/>
          <p:cNvSpPr/>
          <p:nvPr/>
        </p:nvSpPr>
        <p:spPr>
          <a:xfrm>
            <a:off x="259990" y="4062493"/>
            <a:ext cx="5608154" cy="646331"/>
          </a:xfrm>
          <a:prstGeom prst="rect">
            <a:avLst/>
          </a:prstGeom>
        </p:spPr>
        <p:txBody>
          <a:bodyPr wrap="square">
            <a:spAutoFit/>
          </a:bodyPr>
          <a:lstStyle/>
          <a:p>
            <a:pPr algn="ctr"/>
            <a:r>
              <a:rPr lang="pl-PL" dirty="0">
                <a:solidFill>
                  <a:schemeClr val="bg1"/>
                </a:solidFill>
              </a:rPr>
              <a:t>Tato přednáška byla vytvořena pro projekt„</a:t>
            </a:r>
            <a:r>
              <a:rPr lang="cs-CZ" dirty="0">
                <a:solidFill>
                  <a:schemeClr val="bg1"/>
                </a:solidFill>
              </a:rPr>
              <a:t>Rozvoj vzdělávání na Slezské univerzitě v Opavě“ </a:t>
            </a:r>
            <a:r>
              <a:rPr lang="cs-CZ" dirty="0"/>
              <a:t>Opavě</a:t>
            </a:r>
          </a:p>
        </p:txBody>
      </p:sp>
      <p:pic>
        <p:nvPicPr>
          <p:cNvPr id="4" name="Obrázek 3"/>
          <p:cNvPicPr>
            <a:picLocks noChangeAspect="1"/>
          </p:cNvPicPr>
          <p:nvPr/>
        </p:nvPicPr>
        <p:blipFill>
          <a:blip r:embed="rId4"/>
          <a:stretch>
            <a:fillRect/>
          </a:stretch>
        </p:blipFill>
        <p:spPr>
          <a:xfrm>
            <a:off x="817866" y="1897833"/>
            <a:ext cx="4690238" cy="2090910"/>
          </a:xfrm>
          <a:prstGeom prst="rect">
            <a:avLst/>
          </a:prstGeom>
        </p:spPr>
      </p:pic>
      <p:sp>
        <p:nvSpPr>
          <p:cNvPr id="12" name="Obdélník 11"/>
          <p:cNvSpPr/>
          <p:nvPr/>
        </p:nvSpPr>
        <p:spPr>
          <a:xfrm>
            <a:off x="259990" y="761114"/>
            <a:ext cx="5608154" cy="954107"/>
          </a:xfrm>
          <a:prstGeom prst="rect">
            <a:avLst/>
          </a:prstGeom>
        </p:spPr>
        <p:txBody>
          <a:bodyPr wrap="square">
            <a:spAutoFit/>
          </a:bodyPr>
          <a:lstStyle/>
          <a:p>
            <a:pPr algn="ctr"/>
            <a:r>
              <a:rPr lang="pl-PL" sz="2800" b="1" dirty="0">
                <a:solidFill>
                  <a:schemeClr val="bg1"/>
                </a:solidFill>
              </a:rPr>
              <a:t>5. Památky UNESCO a mezinárodní cestovní ruch</a:t>
            </a:r>
            <a:endParaRPr lang="cs-CZ" sz="2800" b="1" dirty="0"/>
          </a:p>
        </p:txBody>
      </p:sp>
    </p:spTree>
    <p:extLst>
      <p:ext uri="{BB962C8B-B14F-4D97-AF65-F5344CB8AC3E}">
        <p14:creationId xmlns:p14="http://schemas.microsoft.com/office/powerpoint/2010/main" val="28063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pPr algn="ctr"/>
            <a:r>
              <a:rPr lang="cs-CZ" dirty="0"/>
              <a:t>Kulturní a přírodní památky UNESCO ve světě</a:t>
            </a:r>
            <a:br>
              <a:rPr lang="cs-CZ" dirty="0"/>
            </a:br>
            <a:br>
              <a:rPr lang="cs-CZ" dirty="0"/>
            </a:br>
            <a:r>
              <a:rPr lang="cs-CZ" sz="1800" dirty="0"/>
              <a:t>Obr. 1: Vybrané památky UNESCO</a:t>
            </a:r>
          </a:p>
        </p:txBody>
      </p:sp>
      <p:pic>
        <p:nvPicPr>
          <p:cNvPr id="4" name="Obrázek 3"/>
          <p:cNvPicPr>
            <a:picLocks noChangeAspect="1"/>
          </p:cNvPicPr>
          <p:nvPr/>
        </p:nvPicPr>
        <p:blipFill>
          <a:blip r:embed="rId3"/>
          <a:stretch>
            <a:fillRect/>
          </a:stretch>
        </p:blipFill>
        <p:spPr>
          <a:xfrm>
            <a:off x="320140" y="1275606"/>
            <a:ext cx="7548045" cy="3502712"/>
          </a:xfrm>
          <a:prstGeom prst="rect">
            <a:avLst/>
          </a:prstGeom>
        </p:spPr>
      </p:pic>
      <p:sp>
        <p:nvSpPr>
          <p:cNvPr id="3" name="Obdélník 2"/>
          <p:cNvSpPr/>
          <p:nvPr/>
        </p:nvSpPr>
        <p:spPr>
          <a:xfrm>
            <a:off x="683568" y="4774168"/>
            <a:ext cx="4039054" cy="338554"/>
          </a:xfrm>
          <a:prstGeom prst="rect">
            <a:avLst/>
          </a:prstGeom>
        </p:spPr>
        <p:txBody>
          <a:bodyPr wrap="none">
            <a:spAutoFit/>
          </a:bodyPr>
          <a:lstStyle/>
          <a:p>
            <a:r>
              <a:rPr lang="cs-CZ" sz="1600" dirty="0"/>
              <a:t>Zdroj: Vybrané webové stránky památek, 2017</a:t>
            </a:r>
          </a:p>
        </p:txBody>
      </p:sp>
    </p:spTree>
    <p:extLst>
      <p:ext uri="{BB962C8B-B14F-4D97-AF65-F5344CB8AC3E}">
        <p14:creationId xmlns:p14="http://schemas.microsoft.com/office/powerpoint/2010/main" val="3946780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na Slovensku</a:t>
            </a:r>
            <a:br>
              <a:rPr lang="cs-CZ" dirty="0"/>
            </a:br>
            <a:endParaRPr lang="cs-CZ" dirty="0"/>
          </a:p>
        </p:txBody>
      </p:sp>
      <p:sp>
        <p:nvSpPr>
          <p:cNvPr id="3" name="Obdélník 2"/>
          <p:cNvSpPr/>
          <p:nvPr/>
        </p:nvSpPr>
        <p:spPr>
          <a:xfrm>
            <a:off x="0" y="915566"/>
            <a:ext cx="9143999" cy="3693319"/>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altLang="cs-CZ" b="1" dirty="0"/>
              <a:t>Vlkolínec </a:t>
            </a:r>
            <a:r>
              <a:rPr lang="cs-CZ" altLang="cs-CZ" dirty="0"/>
              <a:t>- Památková rezervace lidové architektury </a:t>
            </a:r>
          </a:p>
          <a:p>
            <a:pPr marL="342900" indent="-342900" algn="just">
              <a:spcBef>
                <a:spcPct val="0"/>
              </a:spcBef>
              <a:buFont typeface="Wingdings" panose="05000000000000000000" pitchFamily="2" charset="2"/>
              <a:buChar char="q"/>
            </a:pPr>
            <a:r>
              <a:rPr lang="cs-CZ" altLang="cs-CZ" b="1" dirty="0"/>
              <a:t>Centrum Levoče </a:t>
            </a:r>
            <a:r>
              <a:rPr lang="cs-CZ" altLang="cs-CZ" dirty="0"/>
              <a:t>- Jedno z nejkrásnějších slovenských historických měst</a:t>
            </a:r>
          </a:p>
          <a:p>
            <a:pPr marL="342900" indent="-342900" algn="just">
              <a:spcBef>
                <a:spcPct val="0"/>
              </a:spcBef>
              <a:buFont typeface="Wingdings" panose="05000000000000000000" pitchFamily="2" charset="2"/>
              <a:buChar char="q"/>
            </a:pPr>
            <a:r>
              <a:rPr lang="cs-CZ" altLang="cs-CZ" b="1" dirty="0"/>
              <a:t>Dobšinská ledová jeskyně </a:t>
            </a:r>
            <a:r>
              <a:rPr lang="cs-CZ" altLang="cs-CZ" dirty="0"/>
              <a:t>- Dobšinská ledová jeskyně je největší zaledněnou jeskyní na Slovensku světového významu.</a:t>
            </a:r>
          </a:p>
          <a:p>
            <a:pPr marL="342900" indent="-342900" algn="just">
              <a:spcBef>
                <a:spcPct val="0"/>
              </a:spcBef>
              <a:buFont typeface="Wingdings" panose="05000000000000000000" pitchFamily="2" charset="2"/>
              <a:buChar char="q"/>
            </a:pPr>
            <a:r>
              <a:rPr lang="cs-CZ" altLang="cs-CZ" b="1" dirty="0" err="1"/>
              <a:t>Gombasecká</a:t>
            </a:r>
            <a:r>
              <a:rPr lang="cs-CZ" altLang="cs-CZ" b="1" dirty="0"/>
              <a:t> jeskyně </a:t>
            </a:r>
            <a:r>
              <a:rPr lang="cs-CZ" altLang="cs-CZ" dirty="0"/>
              <a:t>- </a:t>
            </a:r>
            <a:r>
              <a:rPr lang="cs-CZ" altLang="cs-CZ" dirty="0" err="1"/>
              <a:t>Gombasecká</a:t>
            </a:r>
            <a:r>
              <a:rPr lang="cs-CZ" altLang="cs-CZ" dirty="0"/>
              <a:t> jeskyně je jedna z nejmladších jeskyní na Slovensku</a:t>
            </a:r>
          </a:p>
          <a:p>
            <a:pPr marL="342900" indent="-342900" algn="just">
              <a:spcBef>
                <a:spcPct val="0"/>
              </a:spcBef>
              <a:buFont typeface="Wingdings" panose="05000000000000000000" pitchFamily="2" charset="2"/>
              <a:buChar char="q"/>
            </a:pPr>
            <a:r>
              <a:rPr lang="cs-CZ" altLang="cs-CZ" b="1" dirty="0" err="1"/>
              <a:t>Jasovská</a:t>
            </a:r>
            <a:r>
              <a:rPr lang="cs-CZ" altLang="cs-CZ" b="1" dirty="0"/>
              <a:t> jeskyně </a:t>
            </a:r>
            <a:r>
              <a:rPr lang="cs-CZ" altLang="cs-CZ" dirty="0"/>
              <a:t>- Nejstarší zpřístupněná jeskyně na Slovensku s krápníkovou výzdobou</a:t>
            </a:r>
          </a:p>
          <a:p>
            <a:pPr marL="342900" indent="-342900" algn="just">
              <a:spcBef>
                <a:spcPct val="0"/>
              </a:spcBef>
              <a:buFont typeface="Wingdings" panose="05000000000000000000" pitchFamily="2" charset="2"/>
              <a:buChar char="q"/>
            </a:pPr>
            <a:r>
              <a:rPr lang="cs-CZ" altLang="cs-CZ" b="1" dirty="0"/>
              <a:t>Krásnohorská jeskyně </a:t>
            </a:r>
            <a:r>
              <a:rPr lang="cs-CZ" altLang="cs-CZ" dirty="0"/>
              <a:t>- Jedinečná příležitost navštívit UNESCO jeskyni v kompletní jeskyňářské výstroji v doprovodu zkušených vůdců.</a:t>
            </a:r>
          </a:p>
          <a:p>
            <a:pPr marL="342900" indent="-342900" algn="just">
              <a:spcBef>
                <a:spcPct val="0"/>
              </a:spcBef>
              <a:buFont typeface="Wingdings" panose="05000000000000000000" pitchFamily="2" charset="2"/>
              <a:buChar char="q"/>
            </a:pPr>
            <a:r>
              <a:rPr lang="cs-CZ" altLang="cs-CZ" b="1" dirty="0"/>
              <a:t>Spišský hrad </a:t>
            </a:r>
            <a:r>
              <a:rPr lang="cs-CZ" altLang="cs-CZ" dirty="0"/>
              <a:t>- je druhou nejrozsáhlejší hradní zříceninou na Slovensku.</a:t>
            </a:r>
          </a:p>
          <a:p>
            <a:pPr marL="342900" indent="-342900" algn="just">
              <a:spcBef>
                <a:spcPct val="0"/>
              </a:spcBef>
              <a:buFont typeface="Wingdings" panose="05000000000000000000" pitchFamily="2" charset="2"/>
              <a:buChar char="q"/>
            </a:pPr>
            <a:r>
              <a:rPr lang="cs-CZ" altLang="cs-CZ" b="1" dirty="0"/>
              <a:t>Centrum Bánské </a:t>
            </a:r>
            <a:r>
              <a:rPr lang="cs-CZ" altLang="cs-CZ" b="1" dirty="0" err="1"/>
              <a:t>Štiavnice</a:t>
            </a:r>
            <a:r>
              <a:rPr lang="cs-CZ" altLang="cs-CZ" b="1" dirty="0"/>
              <a:t> </a:t>
            </a:r>
            <a:r>
              <a:rPr lang="cs-CZ" altLang="cs-CZ" dirty="0"/>
              <a:t>– Centrum města je dnes národní kulturní památkou zařazenou do Seznamu světového dědictví UNESCO.</a:t>
            </a:r>
          </a:p>
          <a:p>
            <a:pPr marL="342900" indent="-342900" algn="just">
              <a:spcBef>
                <a:spcPct val="0"/>
              </a:spcBef>
              <a:buFont typeface="Wingdings" panose="05000000000000000000" pitchFamily="2" charset="2"/>
              <a:buChar char="q"/>
            </a:pPr>
            <a:r>
              <a:rPr lang="cs-CZ" altLang="cs-CZ" b="1" dirty="0"/>
              <a:t>Centrum Bardejova </a:t>
            </a:r>
            <a:r>
              <a:rPr lang="cs-CZ" altLang="cs-CZ" dirty="0"/>
              <a:t>- Nejrozsáhlejší památkový komplex na Slovensku vůbec. Navíc zařazený v seznamu UNESCO.</a:t>
            </a:r>
            <a:endParaRPr lang="cs-CZ" b="1" dirty="0"/>
          </a:p>
        </p:txBody>
      </p:sp>
    </p:spTree>
    <p:extLst>
      <p:ext uri="{BB962C8B-B14F-4D97-AF65-F5344CB8AC3E}">
        <p14:creationId xmlns:p14="http://schemas.microsoft.com/office/powerpoint/2010/main" val="192264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na Slovensku</a:t>
            </a:r>
            <a:br>
              <a:rPr lang="cs-CZ" dirty="0"/>
            </a:br>
            <a:endParaRPr lang="cs-CZ" dirty="0"/>
          </a:p>
        </p:txBody>
      </p:sp>
      <p:sp>
        <p:nvSpPr>
          <p:cNvPr id="3" name="Obdélník 2"/>
          <p:cNvSpPr/>
          <p:nvPr/>
        </p:nvSpPr>
        <p:spPr>
          <a:xfrm>
            <a:off x="0" y="915566"/>
            <a:ext cx="9143999" cy="3893374"/>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sz="1900" b="1" dirty="0"/>
              <a:t>Původní bukové lesy Karpat a dalších oblastí Evropy - </a:t>
            </a:r>
            <a:r>
              <a:rPr lang="cs-CZ" sz="1900" dirty="0"/>
              <a:t>je souhrnné pojmenování pro 78 oddělených lokalit na území dvanácti evropských států. Slovenské a ukrajinské lesní porosty byly na seznam světového dědictví zapsány v roce 2007 pod názvem „Původní bukové lesy Karpat“. </a:t>
            </a:r>
          </a:p>
          <a:p>
            <a:pPr marL="342900" indent="-342900" algn="just">
              <a:spcBef>
                <a:spcPct val="0"/>
              </a:spcBef>
              <a:buFont typeface="Wingdings" panose="05000000000000000000" pitchFamily="2" charset="2"/>
              <a:buChar char="q"/>
            </a:pPr>
            <a:r>
              <a:rPr lang="cs-CZ" sz="1900" dirty="0"/>
              <a:t>V roce 2011 byla tato přírodní památka rozšířena o 5 lokalit v Německu a do názvu bylo přidáno „staré bukové lesy Německa“. </a:t>
            </a:r>
          </a:p>
          <a:p>
            <a:pPr marL="342900" indent="-342900" algn="just">
              <a:spcBef>
                <a:spcPct val="0"/>
              </a:spcBef>
              <a:buFont typeface="Wingdings" panose="05000000000000000000" pitchFamily="2" charset="2"/>
              <a:buChar char="q"/>
            </a:pPr>
            <a:r>
              <a:rPr lang="cs-CZ" sz="1900" dirty="0"/>
              <a:t>V roce 2017 došlo k dalšímu rozšíření společné položky ze seznamu přírodního dědictví UNESCO o lokality v dalších evropských státech a název se změnil na „Původní bukové lesy Karpat a dalších oblastí Evropy“.</a:t>
            </a:r>
          </a:p>
          <a:p>
            <a:pPr marL="342900" indent="-342900" algn="just">
              <a:spcBef>
                <a:spcPct val="0"/>
              </a:spcBef>
              <a:buFont typeface="Wingdings" panose="05000000000000000000" pitchFamily="2" charset="2"/>
              <a:buChar char="q"/>
            </a:pPr>
            <a:r>
              <a:rPr lang="cs-CZ" sz="1900" b="1" dirty="0"/>
              <a:t>Dřevěné chrámy slovenských Karpat </a:t>
            </a:r>
            <a:r>
              <a:rPr lang="cs-CZ" sz="1900" dirty="0"/>
              <a:t>- Na východním Slovensku v oblasti Karpat se nachází okolo padesáti dřevěných sakrálních staveb zahrnující římskokatolické kostely, evangelické artikulární chrámy a řeckokatolické chrámy. Jejichž počátky sahají do doby 16.–18. století.</a:t>
            </a:r>
          </a:p>
        </p:txBody>
      </p:sp>
    </p:spTree>
    <p:extLst>
      <p:ext uri="{BB962C8B-B14F-4D97-AF65-F5344CB8AC3E}">
        <p14:creationId xmlns:p14="http://schemas.microsoft.com/office/powerpoint/2010/main" val="109875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Polsku</a:t>
            </a:r>
            <a:br>
              <a:rPr lang="cs-CZ" dirty="0"/>
            </a:br>
            <a:endParaRPr lang="cs-CZ" dirty="0"/>
          </a:p>
        </p:txBody>
      </p:sp>
      <p:sp>
        <p:nvSpPr>
          <p:cNvPr id="3" name="Obdélník 2"/>
          <p:cNvSpPr/>
          <p:nvPr/>
        </p:nvSpPr>
        <p:spPr>
          <a:xfrm>
            <a:off x="0" y="915566"/>
            <a:ext cx="9143999" cy="3693319"/>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pl-PL" b="1" dirty="0"/>
              <a:t>Polsko má 15 památek zapsaných na seznam UNESCO</a:t>
            </a:r>
            <a:endParaRPr lang="cs-CZ" b="1" dirty="0"/>
          </a:p>
          <a:p>
            <a:pPr marL="342900" indent="-342900" algn="just">
              <a:spcBef>
                <a:spcPct val="0"/>
              </a:spcBef>
              <a:buFont typeface="Wingdings" panose="05000000000000000000" pitchFamily="2" charset="2"/>
              <a:buChar char="q"/>
            </a:pPr>
            <a:r>
              <a:rPr lang="cs-CZ" b="1" dirty="0"/>
              <a:t>Varšava – historické centrum - </a:t>
            </a:r>
            <a:r>
              <a:rPr lang="cs-CZ" dirty="0"/>
              <a:t>Během Varšavského povstání v roce 1944 bylo více než 85% historického centra Varšavy zničeno nacisty. Po válce se v průběhu pětileté rekonstrukce obyvatelům města povedlo zrekonstruovat Staré město s jeho kostely, paláci a hlavním náměstím, které sloužilo jako trh. Jedná se o vynikající příklad téměř úplné rekonstrukce zahrnující stavby z 13.-20. století. </a:t>
            </a:r>
          </a:p>
          <a:p>
            <a:pPr marL="342900" indent="-342900" algn="just">
              <a:spcBef>
                <a:spcPct val="0"/>
              </a:spcBef>
              <a:buFont typeface="Wingdings" panose="05000000000000000000" pitchFamily="2" charset="2"/>
              <a:buChar char="q"/>
            </a:pPr>
            <a:r>
              <a:rPr lang="cs-CZ" b="1" dirty="0"/>
              <a:t>Solný důl </a:t>
            </a:r>
            <a:r>
              <a:rPr lang="cs-CZ" b="1" dirty="0" err="1"/>
              <a:t>Wieliczka</a:t>
            </a:r>
            <a:r>
              <a:rPr lang="cs-CZ" b="1" dirty="0"/>
              <a:t> </a:t>
            </a:r>
            <a:r>
              <a:rPr lang="cs-CZ" dirty="0"/>
              <a:t>- se nachází pod městem </a:t>
            </a:r>
            <a:r>
              <a:rPr lang="cs-CZ" dirty="0" err="1"/>
              <a:t>Wieliczka</a:t>
            </a:r>
            <a:r>
              <a:rPr lang="cs-CZ" dirty="0"/>
              <a:t> v blízkém okolí Krakova. Byl v provozu nepřetržitě od 13. století až do prvního desetiletí 21. století, kdy byla z důvodu vysokých nákladů těžba soli ukončena. Patří k nejstarším světovým solným dolům vůbec (</a:t>
            </a:r>
            <a:r>
              <a:rPr lang="cs-CZ" b="1" dirty="0"/>
              <a:t>úplně nejstarší je solný důl </a:t>
            </a:r>
            <a:r>
              <a:rPr lang="cs-CZ" dirty="0"/>
              <a:t>v nedaleké </a:t>
            </a:r>
            <a:r>
              <a:rPr lang="cs-CZ" b="1" dirty="0" err="1"/>
              <a:t>Bochnii</a:t>
            </a:r>
            <a:r>
              <a:rPr lang="cs-CZ" dirty="0"/>
              <a:t>).</a:t>
            </a:r>
          </a:p>
          <a:p>
            <a:pPr marL="342900" indent="-342900" algn="just">
              <a:spcBef>
                <a:spcPct val="0"/>
              </a:spcBef>
              <a:buFont typeface="Wingdings" panose="05000000000000000000" pitchFamily="2" charset="2"/>
              <a:buChar char="q"/>
            </a:pPr>
            <a:r>
              <a:rPr lang="cs-CZ" b="1" dirty="0" err="1"/>
              <a:t>Bělověžský</a:t>
            </a:r>
            <a:r>
              <a:rPr lang="cs-CZ" b="1" dirty="0"/>
              <a:t> prales </a:t>
            </a:r>
            <a:r>
              <a:rPr lang="cs-CZ" dirty="0"/>
              <a:t>- je zbytek původního panenského pralesa, který v minulosti pokrýval klimaticky mírné pásmo evropské pevniny. </a:t>
            </a:r>
            <a:r>
              <a:rPr lang="cs-CZ" dirty="0" err="1"/>
              <a:t>Bělověžský</a:t>
            </a:r>
            <a:r>
              <a:rPr lang="cs-CZ" dirty="0"/>
              <a:t> prales leží po obou stranách hranice Polska a Běloruska mezi řekami </a:t>
            </a:r>
            <a:r>
              <a:rPr lang="cs-CZ" dirty="0" err="1"/>
              <a:t>Narewka</a:t>
            </a:r>
            <a:r>
              <a:rPr lang="cs-CZ" dirty="0"/>
              <a:t> a </a:t>
            </a:r>
            <a:r>
              <a:rPr lang="cs-CZ" dirty="0" err="1"/>
              <a:t>Hwoźna</a:t>
            </a:r>
            <a:r>
              <a:rPr lang="cs-CZ" dirty="0"/>
              <a:t>.</a:t>
            </a:r>
          </a:p>
        </p:txBody>
      </p:sp>
    </p:spTree>
    <p:extLst>
      <p:ext uri="{BB962C8B-B14F-4D97-AF65-F5344CB8AC3E}">
        <p14:creationId xmlns:p14="http://schemas.microsoft.com/office/powerpoint/2010/main" val="328183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Polsku</a:t>
            </a:r>
            <a:br>
              <a:rPr lang="cs-CZ" dirty="0"/>
            </a:br>
            <a:endParaRPr lang="cs-CZ" dirty="0"/>
          </a:p>
        </p:txBody>
      </p:sp>
      <p:sp>
        <p:nvSpPr>
          <p:cNvPr id="3" name="Obdélník 2"/>
          <p:cNvSpPr/>
          <p:nvPr/>
        </p:nvSpPr>
        <p:spPr>
          <a:xfrm>
            <a:off x="0" y="915566"/>
            <a:ext cx="9143999" cy="3893374"/>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sz="1900" b="1" dirty="0"/>
              <a:t>Křižácký hrad </a:t>
            </a:r>
            <a:r>
              <a:rPr lang="cs-CZ" sz="1900" b="1" dirty="0" err="1"/>
              <a:t>Malbork</a:t>
            </a:r>
            <a:r>
              <a:rPr lang="cs-CZ" sz="1900" b="1" dirty="0"/>
              <a:t> -  </a:t>
            </a:r>
            <a:r>
              <a:rPr lang="cs-CZ" sz="1900" dirty="0"/>
              <a:t>je dominantou okresního města </a:t>
            </a:r>
            <a:r>
              <a:rPr lang="cs-CZ" sz="1900" dirty="0" err="1"/>
              <a:t>Malbork</a:t>
            </a:r>
            <a:r>
              <a:rPr lang="cs-CZ" sz="1900" dirty="0"/>
              <a:t>, ležícího na severu Polska v Pomořském vojvodství. Obranná tvrz, postavená v gotickém stylu, zaujímá plochu více než 250 000 m². Skládá se ze tří částí: Podzámčí, Středního Hradu a Vyššího Hradu. Je to největší gotická stavba na světě a současně také největší stavba z cihel na světě.</a:t>
            </a:r>
          </a:p>
          <a:p>
            <a:pPr marL="342900" indent="-342900" algn="just">
              <a:spcBef>
                <a:spcPct val="0"/>
              </a:spcBef>
              <a:buFont typeface="Wingdings" panose="05000000000000000000" pitchFamily="2" charset="2"/>
              <a:buChar char="q"/>
            </a:pPr>
            <a:r>
              <a:rPr lang="cs-CZ" sz="1900" b="1" dirty="0"/>
              <a:t>Hala století </a:t>
            </a:r>
            <a:r>
              <a:rPr lang="cs-CZ" sz="1900" dirty="0"/>
              <a:t>- je budova ve Vratislavi postavená v letech 1912–1913 (v této době byla Vratislav součástí Německého císařství) podle projektu Maxe </a:t>
            </a:r>
            <a:r>
              <a:rPr lang="cs-CZ" sz="1900" dirty="0" err="1"/>
              <a:t>Berga</a:t>
            </a:r>
            <a:r>
              <a:rPr lang="cs-CZ" sz="1900" dirty="0"/>
              <a:t> ke stému výročí vítězství nad Napoleonem v bitvě u Lipska.</a:t>
            </a:r>
          </a:p>
          <a:p>
            <a:pPr marL="342900" indent="-342900" algn="just">
              <a:spcBef>
                <a:spcPct val="0"/>
              </a:spcBef>
              <a:buFont typeface="Wingdings" panose="05000000000000000000" pitchFamily="2" charset="2"/>
              <a:buChar char="q"/>
            </a:pPr>
            <a:r>
              <a:rPr lang="cs-CZ" sz="1900" b="1" dirty="0"/>
              <a:t>Park </a:t>
            </a:r>
            <a:r>
              <a:rPr lang="cs-CZ" sz="1900" b="1" dirty="0" err="1"/>
              <a:t>Muskau</a:t>
            </a:r>
            <a:r>
              <a:rPr lang="cs-CZ" sz="1900" b="1" dirty="0"/>
              <a:t> - </a:t>
            </a:r>
            <a:r>
              <a:rPr lang="cs-CZ" sz="1900" dirty="0"/>
              <a:t>je park u města </a:t>
            </a:r>
            <a:r>
              <a:rPr lang="cs-CZ" sz="1900" dirty="0" err="1"/>
              <a:t>Bad</a:t>
            </a:r>
            <a:r>
              <a:rPr lang="cs-CZ" sz="1900" dirty="0"/>
              <a:t> </a:t>
            </a:r>
            <a:r>
              <a:rPr lang="cs-CZ" sz="1900" dirty="0" err="1"/>
              <a:t>Muskau</a:t>
            </a:r>
            <a:r>
              <a:rPr lang="cs-CZ" sz="1900" dirty="0"/>
              <a:t> na německo-polské hranici.</a:t>
            </a:r>
          </a:p>
          <a:p>
            <a:pPr marL="342900" indent="-342900" algn="just">
              <a:spcBef>
                <a:spcPct val="0"/>
              </a:spcBef>
              <a:buFont typeface="Wingdings" panose="05000000000000000000" pitchFamily="2" charset="2"/>
              <a:buChar char="q"/>
            </a:pPr>
            <a:r>
              <a:rPr lang="cs-CZ" sz="1900" b="1" dirty="0"/>
              <a:t>Kostely míru v </a:t>
            </a:r>
            <a:r>
              <a:rPr lang="cs-CZ" sz="1900" b="1" dirty="0" err="1"/>
              <a:t>Jaworu</a:t>
            </a:r>
            <a:r>
              <a:rPr lang="cs-CZ" sz="1900" b="1" dirty="0"/>
              <a:t> a </a:t>
            </a:r>
            <a:r>
              <a:rPr lang="cs-CZ" sz="1900" b="1" dirty="0" err="1"/>
              <a:t>Svídnici</a:t>
            </a:r>
            <a:r>
              <a:rPr lang="cs-CZ" sz="1900" b="1" dirty="0"/>
              <a:t> - </a:t>
            </a:r>
            <a:r>
              <a:rPr lang="cs-CZ" sz="1900" dirty="0"/>
              <a:t>Nejstarší církevní stavby s dřevěnou kostrou v Evropě.</a:t>
            </a:r>
          </a:p>
          <a:p>
            <a:pPr marL="342900" indent="-342900" algn="just">
              <a:spcBef>
                <a:spcPct val="0"/>
              </a:spcBef>
              <a:buFont typeface="Wingdings" panose="05000000000000000000" pitchFamily="2" charset="2"/>
              <a:buChar char="q"/>
            </a:pPr>
            <a:r>
              <a:rPr lang="pl-PL" sz="1900" b="1" dirty="0"/>
              <a:t>Kalwaria Zebrzydowska </a:t>
            </a:r>
            <a:r>
              <a:rPr lang="pl-PL" sz="1900" dirty="0"/>
              <a:t>je město ležící v jižním Polsku - Architektonický komplex a poutní místo zasazené do krajiny.</a:t>
            </a:r>
            <a:endParaRPr lang="cs-CZ" sz="1900" dirty="0"/>
          </a:p>
        </p:txBody>
      </p:sp>
    </p:spTree>
    <p:extLst>
      <p:ext uri="{BB962C8B-B14F-4D97-AF65-F5344CB8AC3E}">
        <p14:creationId xmlns:p14="http://schemas.microsoft.com/office/powerpoint/2010/main" val="74231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Rakousku</a:t>
            </a:r>
          </a:p>
        </p:txBody>
      </p:sp>
      <p:sp>
        <p:nvSpPr>
          <p:cNvPr id="3" name="Obdélník 2"/>
          <p:cNvSpPr/>
          <p:nvPr/>
        </p:nvSpPr>
        <p:spPr>
          <a:xfrm>
            <a:off x="0" y="915566"/>
            <a:ext cx="9143999" cy="3893374"/>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sz="1900" b="1" dirty="0"/>
              <a:t>Rakousko má 10 památek zapsaných na seznam UNESCO</a:t>
            </a:r>
          </a:p>
          <a:p>
            <a:pPr marL="342900" indent="-342900" algn="just">
              <a:spcBef>
                <a:spcPct val="0"/>
              </a:spcBef>
              <a:buFont typeface="Wingdings" panose="05000000000000000000" pitchFamily="2" charset="2"/>
              <a:buChar char="q"/>
            </a:pPr>
            <a:r>
              <a:rPr lang="cs-CZ" sz="1900" b="1" dirty="0"/>
              <a:t>Historické centrum Salzburgu</a:t>
            </a:r>
          </a:p>
          <a:p>
            <a:pPr marL="342900" indent="-342900" algn="just">
              <a:spcBef>
                <a:spcPct val="0"/>
              </a:spcBef>
              <a:buFont typeface="Wingdings" panose="05000000000000000000" pitchFamily="2" charset="2"/>
              <a:buChar char="q"/>
            </a:pPr>
            <a:r>
              <a:rPr lang="cs-CZ" sz="1900" b="1" dirty="0" err="1"/>
              <a:t>Schönbrunn</a:t>
            </a:r>
            <a:r>
              <a:rPr lang="cs-CZ" sz="1900" b="1" dirty="0"/>
              <a:t> -  </a:t>
            </a:r>
            <a:r>
              <a:rPr lang="cs-CZ" sz="1900" dirty="0"/>
              <a:t>je název barokního zámku ve Vídni. </a:t>
            </a:r>
            <a:r>
              <a:rPr lang="cs-CZ" sz="1900" dirty="0" err="1"/>
              <a:t>Schönbrunn</a:t>
            </a:r>
            <a:r>
              <a:rPr lang="cs-CZ" sz="1900" dirty="0"/>
              <a:t> byl od druhé poloviny 18. století do roku 1918 letní rezidencí rakouských císařů. V zimním období zde bydlela císařská rodina v Hofburgu. V blízkém okolí zámku se nacházejí rozlehlé zahradní prostory, které byly spolu se zámkem v roce 1996 zařazeny na Seznam světového dědictví UNESCO. </a:t>
            </a:r>
          </a:p>
          <a:p>
            <a:pPr marL="342900" indent="-342900" algn="just">
              <a:spcBef>
                <a:spcPct val="0"/>
              </a:spcBef>
              <a:buFont typeface="Wingdings" panose="05000000000000000000" pitchFamily="2" charset="2"/>
              <a:buChar char="q"/>
            </a:pPr>
            <a:r>
              <a:rPr lang="cs-CZ" sz="1900" b="1" dirty="0"/>
              <a:t>Historické centrum Vídně </a:t>
            </a:r>
            <a:r>
              <a:rPr lang="cs-CZ" sz="1900" dirty="0"/>
              <a:t>- Architektonické celky od barokních zámků a zahrad až po domy a parky z konce 19. století, lemující ulici </a:t>
            </a:r>
            <a:r>
              <a:rPr lang="cs-CZ" sz="1900" dirty="0" err="1"/>
              <a:t>Ringstrasse</a:t>
            </a:r>
            <a:r>
              <a:rPr lang="cs-CZ" sz="1900" dirty="0"/>
              <a:t>.</a:t>
            </a:r>
          </a:p>
          <a:p>
            <a:pPr marL="342900" indent="-342900" algn="just">
              <a:spcBef>
                <a:spcPct val="0"/>
              </a:spcBef>
              <a:buFont typeface="Wingdings" panose="05000000000000000000" pitchFamily="2" charset="2"/>
              <a:buChar char="q"/>
            </a:pPr>
            <a:r>
              <a:rPr lang="cs-CZ" sz="1900" b="1" dirty="0"/>
              <a:t>Horská dráha </a:t>
            </a:r>
            <a:r>
              <a:rPr lang="cs-CZ" sz="1900" b="1" dirty="0" err="1"/>
              <a:t>Semmering</a:t>
            </a:r>
            <a:r>
              <a:rPr lang="cs-CZ" sz="1900" b="1" dirty="0"/>
              <a:t> </a:t>
            </a:r>
            <a:r>
              <a:rPr lang="cs-CZ" sz="1900" dirty="0"/>
              <a:t>- je 41,7 kilometrů dlouhá rakouská železniční trať, která vede z </a:t>
            </a:r>
            <a:r>
              <a:rPr lang="cs-CZ" sz="1900" dirty="0" err="1"/>
              <a:t>Gloggnitz</a:t>
            </a:r>
            <a:r>
              <a:rPr lang="cs-CZ" sz="1900" dirty="0"/>
              <a:t> přes </a:t>
            </a:r>
            <a:r>
              <a:rPr lang="cs-CZ" sz="1900" dirty="0" err="1"/>
              <a:t>Semmering</a:t>
            </a:r>
            <a:r>
              <a:rPr lang="cs-CZ" sz="1900" dirty="0"/>
              <a:t> do města </a:t>
            </a:r>
            <a:r>
              <a:rPr lang="cs-CZ" sz="1900" dirty="0" err="1"/>
              <a:t>Mürzzuschlag</a:t>
            </a:r>
            <a:r>
              <a:rPr lang="cs-CZ" sz="1900" dirty="0"/>
              <a:t>. </a:t>
            </a:r>
            <a:r>
              <a:rPr lang="cs-CZ" sz="1900" dirty="0" err="1"/>
              <a:t>Semmeringbahn</a:t>
            </a:r>
            <a:r>
              <a:rPr lang="cs-CZ" sz="1900" dirty="0"/>
              <a:t> byla první evropskou horskou železnicí s normálním rozchodem. Je považována za první skutečnou horskou železnici na světě. </a:t>
            </a:r>
          </a:p>
        </p:txBody>
      </p:sp>
    </p:spTree>
    <p:extLst>
      <p:ext uri="{BB962C8B-B14F-4D97-AF65-F5344CB8AC3E}">
        <p14:creationId xmlns:p14="http://schemas.microsoft.com/office/powerpoint/2010/main" val="2898476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Mexiku</a:t>
            </a:r>
          </a:p>
        </p:txBody>
      </p:sp>
      <p:sp>
        <p:nvSpPr>
          <p:cNvPr id="3" name="Obdélník 2"/>
          <p:cNvSpPr/>
          <p:nvPr/>
        </p:nvSpPr>
        <p:spPr>
          <a:xfrm>
            <a:off x="0" y="915566"/>
            <a:ext cx="9143999" cy="4185761"/>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sz="1900" b="1" dirty="0"/>
              <a:t>Mexiko</a:t>
            </a:r>
            <a:r>
              <a:rPr lang="cs-CZ" sz="1900" dirty="0"/>
              <a:t> má ze zemí amerického kontinentu nejvíce památek zapsaných na seznamu světového dědictví UNESCO. A se svými 34 zápisy zaujímá 7. místo na světě.</a:t>
            </a:r>
          </a:p>
          <a:p>
            <a:pPr marL="342900" indent="-342900" algn="just">
              <a:spcBef>
                <a:spcPct val="0"/>
              </a:spcBef>
              <a:buFont typeface="Wingdings" panose="05000000000000000000" pitchFamily="2" charset="2"/>
              <a:buChar char="q"/>
            </a:pPr>
            <a:r>
              <a:rPr lang="cs-CZ" sz="1900" b="1" dirty="0"/>
              <a:t>Univerzitní kampus Mexické národní autonomní univerzity -</a:t>
            </a:r>
            <a:r>
              <a:rPr lang="cs-CZ" sz="1900" dirty="0"/>
              <a:t> je rozsáhlý komplex budov, sportovních zařízení a otevřených venkovních prostor, který se nachází v jihozápadní části Ciudad de </a:t>
            </a:r>
            <a:r>
              <a:rPr lang="cs-CZ" sz="1900" dirty="0" err="1"/>
              <a:t>México</a:t>
            </a:r>
            <a:r>
              <a:rPr lang="cs-CZ" sz="1900" dirty="0"/>
              <a:t>, v městské části </a:t>
            </a:r>
            <a:r>
              <a:rPr lang="cs-CZ" sz="1900" dirty="0" err="1"/>
              <a:t>Coyoacán</a:t>
            </a:r>
            <a:r>
              <a:rPr lang="cs-CZ" sz="1900" dirty="0"/>
              <a:t> na ploše větší jak 100 ha.</a:t>
            </a:r>
          </a:p>
          <a:p>
            <a:pPr marL="342900" indent="-342900" algn="just">
              <a:spcBef>
                <a:spcPct val="0"/>
              </a:spcBef>
              <a:buFont typeface="Wingdings" panose="05000000000000000000" pitchFamily="2" charset="2"/>
              <a:buChar char="q"/>
            </a:pPr>
            <a:r>
              <a:rPr lang="cs-CZ" sz="1900" b="1" dirty="0"/>
              <a:t>Krajina pěstování agáve a stará zařízení k výrobě </a:t>
            </a:r>
            <a:r>
              <a:rPr lang="cs-CZ" sz="1900" b="1" dirty="0" err="1"/>
              <a:t>tequily</a:t>
            </a:r>
            <a:r>
              <a:rPr lang="cs-CZ" sz="1900" b="1" dirty="0"/>
              <a:t> - </a:t>
            </a:r>
            <a:r>
              <a:rPr lang="cs-CZ" sz="1900" dirty="0"/>
              <a:t>Oblast mezi sopkou </a:t>
            </a:r>
            <a:r>
              <a:rPr lang="cs-CZ" sz="1900" dirty="0" err="1"/>
              <a:t>Tequila</a:t>
            </a:r>
            <a:r>
              <a:rPr lang="cs-CZ" sz="1900" dirty="0"/>
              <a:t> a hlubokým údolím řeky Rio Grande zahrnuje také archeologická naleziště kultury </a:t>
            </a:r>
            <a:r>
              <a:rPr lang="cs-CZ" sz="1900" dirty="0" err="1"/>
              <a:t>Teuchitlanu</a:t>
            </a:r>
            <a:r>
              <a:rPr lang="cs-CZ" sz="1900" dirty="0"/>
              <a:t> (200 až 900 n. l.).</a:t>
            </a:r>
          </a:p>
          <a:p>
            <a:pPr marL="342900" indent="-342900" algn="just">
              <a:spcBef>
                <a:spcPct val="0"/>
              </a:spcBef>
              <a:buFont typeface="Wingdings" panose="05000000000000000000" pitchFamily="2" charset="2"/>
              <a:buChar char="q"/>
            </a:pPr>
            <a:r>
              <a:rPr lang="cs-CZ" sz="1900" b="1" dirty="0"/>
              <a:t>Ostrovy a chráněná území Kalifornského zálivu </a:t>
            </a:r>
            <a:r>
              <a:rPr lang="cs-CZ" sz="1900" dirty="0"/>
              <a:t>- 244 ostrovů, které jsou považovány za přírodní laboratoř. Žije zde mnoho endemických druhů.</a:t>
            </a:r>
          </a:p>
          <a:p>
            <a:pPr marL="342900" indent="-342900" algn="just">
              <a:spcBef>
                <a:spcPct val="0"/>
              </a:spcBef>
              <a:buFont typeface="Wingdings" panose="05000000000000000000" pitchFamily="2" charset="2"/>
              <a:buChar char="q"/>
            </a:pPr>
            <a:r>
              <a:rPr lang="cs-CZ" sz="1900" b="1" dirty="0"/>
              <a:t>Staré mayské město a chráněné tropické deštné lesy </a:t>
            </a:r>
            <a:r>
              <a:rPr lang="cs-CZ" sz="1900" b="1" dirty="0" err="1"/>
              <a:t>Calakmul</a:t>
            </a:r>
            <a:r>
              <a:rPr lang="cs-CZ" sz="1900" b="1" dirty="0"/>
              <a:t>, </a:t>
            </a:r>
            <a:r>
              <a:rPr lang="cs-CZ" sz="1900" b="1" dirty="0" err="1"/>
              <a:t>Campeche</a:t>
            </a:r>
            <a:r>
              <a:rPr lang="cs-CZ" sz="1900" b="1" dirty="0"/>
              <a:t> - </a:t>
            </a:r>
            <a:r>
              <a:rPr lang="cs-CZ" sz="1900" dirty="0"/>
              <a:t>Významné mayské město ležící hluboko v tropických lesích oblasti </a:t>
            </a:r>
            <a:r>
              <a:rPr lang="cs-CZ" sz="1900" dirty="0" err="1"/>
              <a:t>Tierras</a:t>
            </a:r>
            <a:r>
              <a:rPr lang="cs-CZ" sz="1900" dirty="0"/>
              <a:t> </a:t>
            </a:r>
            <a:r>
              <a:rPr lang="cs-CZ" sz="1900" dirty="0" err="1"/>
              <a:t>Bajas</a:t>
            </a:r>
            <a:r>
              <a:rPr lang="cs-CZ" sz="1900" dirty="0"/>
              <a:t> v jižním Mexiku.</a:t>
            </a:r>
          </a:p>
          <a:p>
            <a:pPr marL="342900" indent="-342900" algn="just">
              <a:spcBef>
                <a:spcPct val="0"/>
              </a:spcBef>
              <a:buFont typeface="Wingdings" panose="05000000000000000000" pitchFamily="2" charset="2"/>
              <a:buChar char="q"/>
            </a:pPr>
            <a:endParaRPr lang="cs-CZ" sz="1900" dirty="0"/>
          </a:p>
        </p:txBody>
      </p:sp>
    </p:spTree>
    <p:extLst>
      <p:ext uri="{BB962C8B-B14F-4D97-AF65-F5344CB8AC3E}">
        <p14:creationId xmlns:p14="http://schemas.microsoft.com/office/powerpoint/2010/main" val="3725553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Památky UNESCO v ČR</a:t>
            </a:r>
          </a:p>
        </p:txBody>
      </p:sp>
      <p:sp>
        <p:nvSpPr>
          <p:cNvPr id="3" name="Obdélník 2"/>
          <p:cNvSpPr/>
          <p:nvPr/>
        </p:nvSpPr>
        <p:spPr>
          <a:xfrm>
            <a:off x="0" y="619185"/>
            <a:ext cx="6822504" cy="4524315"/>
          </a:xfrm>
          <a:prstGeom prst="rect">
            <a:avLst/>
          </a:prstGeom>
        </p:spPr>
        <p:txBody>
          <a:bodyPr wrap="square">
            <a:spAutoFit/>
          </a:bodyPr>
          <a:lstStyle/>
          <a:p>
            <a:r>
              <a:rPr lang="cs-CZ" dirty="0"/>
              <a:t>BRNO</a:t>
            </a:r>
          </a:p>
          <a:p>
            <a:r>
              <a:rPr lang="cs-CZ" dirty="0"/>
              <a:t>ČESKÝ KRUMLOV</a:t>
            </a:r>
          </a:p>
          <a:p>
            <a:r>
              <a:rPr lang="cs-CZ" dirty="0"/>
              <a:t>HOLAŠOVICE</a:t>
            </a:r>
          </a:p>
          <a:p>
            <a:r>
              <a:rPr lang="cs-CZ" dirty="0"/>
              <a:t>JIZERSKOHORSKÉ BUČINY</a:t>
            </a:r>
          </a:p>
          <a:p>
            <a:r>
              <a:rPr lang="cs-CZ" dirty="0"/>
              <a:t>KLADRUBY NAD LABEM</a:t>
            </a:r>
          </a:p>
          <a:p>
            <a:r>
              <a:rPr lang="cs-CZ" dirty="0"/>
              <a:t>KROMĚŘÍŽ</a:t>
            </a:r>
          </a:p>
          <a:p>
            <a:r>
              <a:rPr lang="cs-CZ" dirty="0"/>
              <a:t>KRUŠNOHOŘÍ</a:t>
            </a:r>
          </a:p>
          <a:p>
            <a:r>
              <a:rPr lang="cs-CZ" dirty="0"/>
              <a:t>KUTNÁ HORA</a:t>
            </a:r>
          </a:p>
          <a:p>
            <a:r>
              <a:rPr lang="cs-CZ" dirty="0"/>
              <a:t>LÁZEŇSKÝ TROJÚHELNÍK</a:t>
            </a:r>
          </a:p>
          <a:p>
            <a:r>
              <a:rPr lang="cs-CZ" dirty="0"/>
              <a:t>LEDNICKO-VALTICKÝ AREÁL</a:t>
            </a:r>
          </a:p>
          <a:p>
            <a:r>
              <a:rPr lang="cs-CZ" dirty="0"/>
              <a:t>LITOMYŠL</a:t>
            </a:r>
          </a:p>
          <a:p>
            <a:r>
              <a:rPr lang="cs-CZ" dirty="0"/>
              <a:t>OLOMOUC</a:t>
            </a:r>
          </a:p>
          <a:p>
            <a:r>
              <a:rPr lang="cs-CZ" dirty="0"/>
              <a:t>PRAHA</a:t>
            </a:r>
          </a:p>
          <a:p>
            <a:r>
              <a:rPr lang="cs-CZ" dirty="0"/>
              <a:t>TELČ</a:t>
            </a:r>
          </a:p>
          <a:p>
            <a:r>
              <a:rPr lang="cs-CZ" dirty="0"/>
              <a:t>TŘEBÍČ</a:t>
            </a:r>
          </a:p>
          <a:p>
            <a:r>
              <a:rPr lang="cs-CZ" dirty="0"/>
              <a:t>ŽĎÁR NAD SÁZAVOU</a:t>
            </a:r>
          </a:p>
        </p:txBody>
      </p:sp>
      <p:pic>
        <p:nvPicPr>
          <p:cNvPr id="5" name="Obrázek 4"/>
          <p:cNvPicPr>
            <a:picLocks noChangeAspect="1"/>
          </p:cNvPicPr>
          <p:nvPr/>
        </p:nvPicPr>
        <p:blipFill>
          <a:blip r:embed="rId2"/>
          <a:stretch>
            <a:fillRect/>
          </a:stretch>
        </p:blipFill>
        <p:spPr>
          <a:xfrm>
            <a:off x="3419872" y="915566"/>
            <a:ext cx="5582195" cy="4127921"/>
          </a:xfrm>
          <a:prstGeom prst="rect">
            <a:avLst/>
          </a:prstGeom>
        </p:spPr>
      </p:pic>
    </p:spTree>
    <p:extLst>
      <p:ext uri="{BB962C8B-B14F-4D97-AF65-F5344CB8AC3E}">
        <p14:creationId xmlns:p14="http://schemas.microsoft.com/office/powerpoint/2010/main" val="559657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ČR</a:t>
            </a:r>
          </a:p>
        </p:txBody>
      </p:sp>
      <p:sp>
        <p:nvSpPr>
          <p:cNvPr id="3" name="Obdélník 2"/>
          <p:cNvSpPr/>
          <p:nvPr/>
        </p:nvSpPr>
        <p:spPr>
          <a:xfrm>
            <a:off x="0" y="745870"/>
            <a:ext cx="9143999" cy="4524315"/>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b="1" dirty="0"/>
              <a:t>Brno 2001 (Vila </a:t>
            </a:r>
            <a:r>
              <a:rPr lang="cs-CZ" b="1" dirty="0" err="1"/>
              <a:t>Tugendhat</a:t>
            </a:r>
            <a:r>
              <a:rPr lang="cs-CZ" b="1" dirty="0"/>
              <a:t>) </a:t>
            </a:r>
          </a:p>
          <a:p>
            <a:pPr marL="342900" indent="-342900" algn="just">
              <a:spcBef>
                <a:spcPct val="0"/>
              </a:spcBef>
              <a:buFont typeface="Wingdings" panose="05000000000000000000" pitchFamily="2" charset="2"/>
              <a:buChar char="ü"/>
            </a:pPr>
            <a:r>
              <a:rPr lang="cs-CZ" dirty="0"/>
              <a:t>Vila je vynikajícím příkladem světové funkcionalistické architektury, jedním z klíčových děl architekta </a:t>
            </a:r>
            <a:r>
              <a:rPr lang="cs-CZ" dirty="0" err="1"/>
              <a:t>Miese</a:t>
            </a:r>
            <a:r>
              <a:rPr lang="cs-CZ" dirty="0"/>
              <a:t> van der </a:t>
            </a:r>
            <a:r>
              <a:rPr lang="cs-CZ" dirty="0" err="1"/>
              <a:t>Rohe</a:t>
            </a:r>
            <a:r>
              <a:rPr lang="cs-CZ" dirty="0"/>
              <a:t>. </a:t>
            </a:r>
          </a:p>
          <a:p>
            <a:pPr marL="342900" indent="-342900" algn="just">
              <a:spcBef>
                <a:spcPct val="0"/>
              </a:spcBef>
              <a:buFont typeface="Wingdings" panose="05000000000000000000" pitchFamily="2" charset="2"/>
              <a:buChar char="ü"/>
            </a:pPr>
            <a:r>
              <a:rPr lang="cs-CZ" dirty="0"/>
              <a:t>Vila byla ve své době ztělesněním moderních názorů na bydlení ve vzájemně se prostupujících prostorech, s těsnou vazbou na přilehlou zahradu, s využitím moderních stavebních postupů a konstrukčních principů při vysoké kvalitě použitých materiálů. Stavba se stala symbolem moderní brněnské architektury a ovlivnila názory na obytný prostor.</a:t>
            </a:r>
          </a:p>
          <a:p>
            <a:pPr marL="342900" indent="-342900" algn="just">
              <a:spcBef>
                <a:spcPct val="0"/>
              </a:spcBef>
              <a:buFont typeface="Wingdings" panose="05000000000000000000" pitchFamily="2" charset="2"/>
              <a:buChar char="q"/>
            </a:pPr>
            <a:r>
              <a:rPr lang="cs-CZ" b="1" dirty="0"/>
              <a:t>Český Krumlov 1992 (historické centrum)</a:t>
            </a:r>
          </a:p>
          <a:p>
            <a:pPr marL="342900" indent="-342900" algn="just">
              <a:spcBef>
                <a:spcPct val="0"/>
              </a:spcBef>
              <a:buFont typeface="Wingdings" panose="05000000000000000000" pitchFamily="2" charset="2"/>
              <a:buChar char="ü"/>
            </a:pPr>
            <a:r>
              <a:rPr lang="cs-CZ" dirty="0"/>
              <a:t>Je reprezentantem mimořádně intaktně dochovaného středověkého feudálního města, které se rozvinulo podél meandrů řeky Vltavy ve vazbě na gotický hrad, postupně přestavěný na velkolepý zámek s cennými renesančními a barokními částmi.</a:t>
            </a:r>
          </a:p>
          <a:p>
            <a:pPr marL="342900" indent="-342900" algn="just">
              <a:spcBef>
                <a:spcPct val="0"/>
              </a:spcBef>
              <a:buFont typeface="Wingdings" panose="05000000000000000000" pitchFamily="2" charset="2"/>
              <a:buChar char="ü"/>
            </a:pPr>
            <a:r>
              <a:rPr lang="cs-CZ" dirty="0"/>
              <a:t>Zlatý kočár je nejcennějším exponátem českokrumlovského zámku. Byl vyroben z pozlaceného ořechového dřeva a byly v něm vezeny dary císaře Ferdinanda III. Habsburského papeži Urbanu VIII.</a:t>
            </a:r>
          </a:p>
          <a:p>
            <a:pPr marL="342900" indent="-342900" algn="just">
              <a:spcBef>
                <a:spcPct val="0"/>
              </a:spcBef>
              <a:buFont typeface="Wingdings" panose="05000000000000000000" pitchFamily="2" charset="2"/>
              <a:buChar char="ü"/>
            </a:pPr>
            <a:endParaRPr lang="cs-CZ" dirty="0"/>
          </a:p>
          <a:p>
            <a:pPr marL="342900" indent="-342900" algn="just">
              <a:spcBef>
                <a:spcPct val="0"/>
              </a:spcBef>
              <a:buFont typeface="Wingdings" panose="05000000000000000000" pitchFamily="2" charset="2"/>
              <a:buChar char="q"/>
            </a:pPr>
            <a:endParaRPr lang="cs-CZ" dirty="0"/>
          </a:p>
        </p:txBody>
      </p:sp>
    </p:spTree>
    <p:extLst>
      <p:ext uri="{BB962C8B-B14F-4D97-AF65-F5344CB8AC3E}">
        <p14:creationId xmlns:p14="http://schemas.microsoft.com/office/powerpoint/2010/main" val="70946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ČR</a:t>
            </a:r>
          </a:p>
        </p:txBody>
      </p:sp>
      <p:sp>
        <p:nvSpPr>
          <p:cNvPr id="3" name="Obdélník 2"/>
          <p:cNvSpPr/>
          <p:nvPr/>
        </p:nvSpPr>
        <p:spPr>
          <a:xfrm>
            <a:off x="0" y="745870"/>
            <a:ext cx="9143999" cy="4339650"/>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sz="2000" b="1" dirty="0"/>
              <a:t>Holašovice 1998 (Vesnice Holašovice) </a:t>
            </a:r>
          </a:p>
          <a:p>
            <a:pPr marL="342900" indent="-342900" algn="just">
              <a:spcBef>
                <a:spcPct val="0"/>
              </a:spcBef>
              <a:buFont typeface="Wingdings" panose="05000000000000000000" pitchFamily="2" charset="2"/>
              <a:buChar char="ü"/>
            </a:pPr>
            <a:r>
              <a:rPr lang="cs-CZ" sz="2000" dirty="0"/>
              <a:t>Vesnice leží asi 16 km západně od Českých Budějovic. Na Seznam UNESCO byl zapsán téměř zcela dochovaný středověký systém obytných domů a sýpek. Ty jsou propojeny ohradními zdmi s brankami a klenutými vjezdy do prostoru návsi, což spolu s dochovaným štukovým dekorem (tzv. lidové nebo selské baroko) na většině průčelí dává celému sídlu neopakovatelnou atmosféru a výraz. </a:t>
            </a:r>
          </a:p>
          <a:p>
            <a:pPr marL="342900" indent="-342900" algn="just">
              <a:spcBef>
                <a:spcPct val="0"/>
              </a:spcBef>
              <a:buFont typeface="Wingdings" panose="05000000000000000000" pitchFamily="2" charset="2"/>
              <a:buChar char="ü"/>
            </a:pPr>
            <a:r>
              <a:rPr lang="cs-CZ" sz="2000" dirty="0"/>
              <a:t>Komplex uvedený v Seznamu čítá 23 památkově chráněných usedlostí s celkem 120 budovami. Najdeme zde nejen výstavné statky se špýchary, stodolami, maštalemi a výměnky, ale také kovárnu, hostinec a kapličku.</a:t>
            </a:r>
          </a:p>
          <a:p>
            <a:pPr marL="342900" indent="-342900" algn="just">
              <a:spcBef>
                <a:spcPct val="0"/>
              </a:spcBef>
              <a:buFont typeface="Wingdings" panose="05000000000000000000" pitchFamily="2" charset="2"/>
              <a:buChar char="ü"/>
            </a:pPr>
            <a:r>
              <a:rPr lang="cs-CZ" sz="2000" dirty="0"/>
              <a:t>Holašovice s necelými 140 obyvateli jsou převážně trvale obydleny, čímž tvoří jedinečné a živé společenství v prostředí vesnického sídla tak, jak bylo vytvářeno v druhé polovině 19. století.</a:t>
            </a:r>
          </a:p>
          <a:p>
            <a:pPr marL="342900" indent="-342900" algn="just">
              <a:spcBef>
                <a:spcPct val="0"/>
              </a:spcBef>
              <a:buFont typeface="Wingdings" panose="05000000000000000000" pitchFamily="2" charset="2"/>
              <a:buChar char="ü"/>
            </a:pPr>
            <a:endParaRPr lang="cs-CZ" dirty="0"/>
          </a:p>
          <a:p>
            <a:pPr marL="342900" indent="-342900" algn="just">
              <a:spcBef>
                <a:spcPct val="0"/>
              </a:spcBef>
              <a:buFont typeface="Wingdings" panose="05000000000000000000" pitchFamily="2" charset="2"/>
              <a:buChar char="q"/>
            </a:pPr>
            <a:endParaRPr lang="cs-CZ" dirty="0"/>
          </a:p>
        </p:txBody>
      </p:sp>
    </p:spTree>
    <p:extLst>
      <p:ext uri="{BB962C8B-B14F-4D97-AF65-F5344CB8AC3E}">
        <p14:creationId xmlns:p14="http://schemas.microsoft.com/office/powerpoint/2010/main" val="52712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UNESCO</a:t>
            </a:r>
            <a:br>
              <a:rPr lang="cs-CZ" dirty="0"/>
            </a:br>
            <a:endParaRPr lang="cs-CZ" dirty="0"/>
          </a:p>
        </p:txBody>
      </p:sp>
      <p:sp>
        <p:nvSpPr>
          <p:cNvPr id="3" name="Obdélník 2"/>
          <p:cNvSpPr/>
          <p:nvPr/>
        </p:nvSpPr>
        <p:spPr>
          <a:xfrm>
            <a:off x="0" y="1059582"/>
            <a:ext cx="9143999" cy="3416320"/>
          </a:xfrm>
          <a:prstGeom prst="rect">
            <a:avLst/>
          </a:prstGeom>
        </p:spPr>
        <p:txBody>
          <a:bodyPr wrap="square">
            <a:spAutoFit/>
          </a:bodyPr>
          <a:lstStyle/>
          <a:p>
            <a:pPr marL="342900" indent="-342900" algn="just">
              <a:buFont typeface="Wingdings" panose="05000000000000000000" pitchFamily="2" charset="2"/>
              <a:buChar char="q"/>
            </a:pPr>
            <a:r>
              <a:rPr lang="cs-CZ" dirty="0"/>
              <a:t>UNESCO – organizace pro výchovu, vědu a kulturu (anglicky United </a:t>
            </a:r>
            <a:r>
              <a:rPr lang="cs-CZ" dirty="0" err="1"/>
              <a:t>Nations</a:t>
            </a:r>
            <a:r>
              <a:rPr lang="cs-CZ" dirty="0"/>
              <a:t> </a:t>
            </a:r>
            <a:r>
              <a:rPr lang="cs-CZ" dirty="0" err="1"/>
              <a:t>Educational</a:t>
            </a:r>
            <a:r>
              <a:rPr lang="cs-CZ" dirty="0"/>
              <a:t>, </a:t>
            </a:r>
            <a:r>
              <a:rPr lang="cs-CZ" dirty="0" err="1"/>
              <a:t>Scientific</a:t>
            </a:r>
            <a:r>
              <a:rPr lang="cs-CZ" dirty="0"/>
              <a:t> and </a:t>
            </a:r>
            <a:r>
              <a:rPr lang="cs-CZ" dirty="0" err="1"/>
              <a:t>Cultural</a:t>
            </a:r>
            <a:r>
              <a:rPr lang="cs-CZ" dirty="0"/>
              <a:t> </a:t>
            </a:r>
            <a:r>
              <a:rPr lang="cs-CZ" dirty="0" err="1"/>
              <a:t>Organization</a:t>
            </a:r>
            <a:r>
              <a:rPr lang="cs-CZ" dirty="0"/>
              <a:t>) je součástí organizace Spojených národů (OSN). </a:t>
            </a:r>
          </a:p>
          <a:p>
            <a:pPr marL="342900" indent="-342900" algn="just">
              <a:buFont typeface="Wingdings" panose="05000000000000000000" pitchFamily="2" charset="2"/>
              <a:buChar char="q"/>
            </a:pPr>
            <a:r>
              <a:rPr lang="cs-CZ" dirty="0"/>
              <a:t>Vznikla na základě tzv. Konstitučního aktu nebo též Ústavy UNESCO na diplomatické konferenci v Londýně dne 16. listopadu 1945, vstoupila v platnost 4. listopadu 1946 po ratifikaci prvními dvaceti státy (mezi nimi i tehdejšího Československa).</a:t>
            </a:r>
          </a:p>
          <a:p>
            <a:pPr marL="342900" indent="-342900" algn="just">
              <a:buFont typeface="Wingdings" panose="05000000000000000000" pitchFamily="2" charset="2"/>
              <a:buChar char="q"/>
            </a:pPr>
            <a:r>
              <a:rPr lang="cs-CZ" dirty="0"/>
              <a:t>UNESCO má sídlo v Paříži a jejím posláním je přispívat k vzájemnému porozumění a sbližování mezi národy na základě mezinárodního rozvíjení výchovné, vzdělávací, vědecké a ostatní kulturní činnosti.</a:t>
            </a:r>
          </a:p>
          <a:p>
            <a:pPr marL="342900" indent="-342900" algn="just">
              <a:buFont typeface="Wingdings" panose="05000000000000000000" pitchFamily="2" charset="2"/>
              <a:buChar char="q"/>
            </a:pPr>
            <a:r>
              <a:rPr lang="cs-CZ" dirty="0"/>
              <a:t>Organizace OSN, stála roku 1972 u zrodu důležitého mezinárodního dokumentu – </a:t>
            </a:r>
            <a:r>
              <a:rPr lang="cs-CZ" b="1" dirty="0"/>
              <a:t>Úmluvy o ochraně světového dědictví</a:t>
            </a:r>
            <a:r>
              <a:rPr lang="cs-CZ" dirty="0"/>
              <a:t>, podle které ochraňují zúčastněné země vybrané památky a přírodní celky připisované pravidelně jedenkrát ročně na Seznam světového kulturního a přírodního dědictví.</a:t>
            </a:r>
          </a:p>
        </p:txBody>
      </p:sp>
    </p:spTree>
    <p:extLst>
      <p:ext uri="{BB962C8B-B14F-4D97-AF65-F5344CB8AC3E}">
        <p14:creationId xmlns:p14="http://schemas.microsoft.com/office/powerpoint/2010/main" val="3343178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ČR</a:t>
            </a:r>
          </a:p>
        </p:txBody>
      </p:sp>
      <p:sp>
        <p:nvSpPr>
          <p:cNvPr id="3" name="Obdélník 2"/>
          <p:cNvSpPr/>
          <p:nvPr/>
        </p:nvSpPr>
        <p:spPr>
          <a:xfrm>
            <a:off x="0" y="745870"/>
            <a:ext cx="9143999" cy="4247317"/>
          </a:xfrm>
          <a:prstGeom prst="rect">
            <a:avLst/>
          </a:prstGeom>
        </p:spPr>
        <p:txBody>
          <a:bodyPr wrap="square">
            <a:spAutoFit/>
          </a:bodyPr>
          <a:lstStyle/>
          <a:p>
            <a:pPr marL="285750" indent="-285750" algn="just">
              <a:spcBef>
                <a:spcPct val="0"/>
              </a:spcBef>
              <a:buFont typeface="Wingdings" panose="05000000000000000000" pitchFamily="2" charset="2"/>
              <a:buChar char="q"/>
            </a:pPr>
            <a:r>
              <a:rPr lang="cs-CZ" b="1" dirty="0"/>
              <a:t>Kroměříž 1998 (Zahrady a zámek v Kroměříži) </a:t>
            </a:r>
          </a:p>
          <a:p>
            <a:pPr marL="342900" indent="-342900" algn="just">
              <a:spcBef>
                <a:spcPct val="0"/>
              </a:spcBef>
              <a:buFont typeface="Wingdings" panose="05000000000000000000" pitchFamily="2" charset="2"/>
              <a:buChar char="ü"/>
            </a:pPr>
            <a:r>
              <a:rPr lang="cs-CZ" dirty="0"/>
              <a:t>byly na Seznam světového dědictví zapsány v rozsahu národní kulturní památky arcibiskupský zámek v Kroměříži s Podzámeckou a Květnou zahradou. Celek reprezentuje výjimečně celistvý obraz barokního sídla olomouckého biskupství se zahradami založenými podle vrcholně barokních principů a ovlivňujícími tuto tvorbu ve střední Evropě.</a:t>
            </a:r>
          </a:p>
          <a:p>
            <a:pPr marL="342900" indent="-342900" algn="just">
              <a:spcBef>
                <a:spcPct val="0"/>
              </a:spcBef>
              <a:buFont typeface="Wingdings" panose="05000000000000000000" pitchFamily="2" charset="2"/>
              <a:buChar char="ü"/>
            </a:pPr>
            <a:r>
              <a:rPr lang="cs-CZ" dirty="0"/>
              <a:t>Devatenácté století proměnilo tuto  zahradu na stylový krajinářský park o rozloze 64 hektarů. Geometricky pravidelná je Květná zahrada s uměle navršenými jahodovými kopečky, čtvercovým i kulatým bludištěm a  stěnami stříhaných stromů a keřů.</a:t>
            </a:r>
          </a:p>
          <a:p>
            <a:pPr marL="342900" indent="-342900" algn="just">
              <a:spcBef>
                <a:spcPct val="0"/>
              </a:spcBef>
              <a:buFont typeface="Wingdings" panose="05000000000000000000" pitchFamily="2" charset="2"/>
              <a:buChar char="q"/>
            </a:pPr>
            <a:r>
              <a:rPr lang="cs-CZ" b="1" dirty="0"/>
              <a:t>Kutná Hora 1995 </a:t>
            </a:r>
            <a:r>
              <a:rPr lang="cs-CZ" dirty="0"/>
              <a:t>(historické jádro města s kostelem sv. Barbory a katedrálou Panny Marie v Sedlci) </a:t>
            </a:r>
          </a:p>
          <a:p>
            <a:pPr marL="342900" indent="-342900" algn="just">
              <a:spcBef>
                <a:spcPct val="0"/>
              </a:spcBef>
              <a:buFont typeface="Wingdings" panose="05000000000000000000" pitchFamily="2" charset="2"/>
              <a:buChar char="ü"/>
            </a:pPr>
            <a:r>
              <a:rPr lang="cs-CZ" dirty="0"/>
              <a:t>Kutná Hora představuje středověké královské město, jehož prosperita a výstavnost byla podmíněna bohatstvím stříbrných dolů. Vrcholně gotický kostel sv. Barbory katedrálního typu je jedním z pokladů pozdně středověké architektury, stejně jako gotický cisterciácký chrám v Sedlci, invenčně opravený na počátku 18. století Janem Blažejem </a:t>
            </a:r>
            <a:r>
              <a:rPr lang="cs-CZ" dirty="0" err="1"/>
              <a:t>Santinim</a:t>
            </a:r>
            <a:r>
              <a:rPr lang="cs-CZ" dirty="0"/>
              <a:t>.</a:t>
            </a:r>
          </a:p>
          <a:p>
            <a:pPr marL="342900" indent="-342900" algn="just">
              <a:spcBef>
                <a:spcPct val="0"/>
              </a:spcBef>
              <a:buFont typeface="Wingdings" panose="05000000000000000000" pitchFamily="2" charset="2"/>
              <a:buChar char="q"/>
            </a:pPr>
            <a:endParaRPr lang="cs-CZ" dirty="0"/>
          </a:p>
        </p:txBody>
      </p:sp>
    </p:spTree>
    <p:extLst>
      <p:ext uri="{BB962C8B-B14F-4D97-AF65-F5344CB8AC3E}">
        <p14:creationId xmlns:p14="http://schemas.microsoft.com/office/powerpoint/2010/main" val="604271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ČR</a:t>
            </a:r>
          </a:p>
        </p:txBody>
      </p:sp>
      <p:sp>
        <p:nvSpPr>
          <p:cNvPr id="3" name="Obdélník 2"/>
          <p:cNvSpPr/>
          <p:nvPr/>
        </p:nvSpPr>
        <p:spPr>
          <a:xfrm>
            <a:off x="0" y="745870"/>
            <a:ext cx="9143999" cy="4524315"/>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b="1" dirty="0"/>
              <a:t>Lednicko-valtický areál 1996 (Kulturní krajina Lednice-Valtice) </a:t>
            </a:r>
          </a:p>
          <a:p>
            <a:pPr marL="342900" indent="-342900" algn="just">
              <a:spcBef>
                <a:spcPct val="0"/>
              </a:spcBef>
              <a:buFont typeface="Wingdings" panose="05000000000000000000" pitchFamily="2" charset="2"/>
              <a:buChar char="ü"/>
            </a:pPr>
            <a:r>
              <a:rPr lang="cs-CZ" dirty="0"/>
              <a:t>Svými 200 km2 je jedním z největších člověkem koncepčně upravených areálů v Evropě. Přestavuje dílo vzniklé v průběhu 17.-20. století na panství rodu Liechtensteinů. Spolu s barokním zámkem ve Valticích a klasicistním a novogoticky přestavěným zámkem v Lednici obsahuje množství dalších cenných klasicistních a romantických usazených v krajině upravené podle principů romantického krajinářství.</a:t>
            </a:r>
          </a:p>
          <a:p>
            <a:pPr marL="342900" indent="-342900" algn="just">
              <a:spcBef>
                <a:spcPct val="0"/>
              </a:spcBef>
              <a:buFont typeface="Wingdings" panose="05000000000000000000" pitchFamily="2" charset="2"/>
              <a:buChar char="ü"/>
            </a:pPr>
            <a:r>
              <a:rPr lang="cs-CZ" dirty="0"/>
              <a:t>Hraniční zámeček je postaven na hranici mezi Markrabstvím moravským a Dolním Rakouskem. Svědčí o tom nápis na budově i hraniční potůček, který vytékal z vázy u sochy ležící nymfy. Roku 1676 proběhl ve Valticích čarodějnický proces.</a:t>
            </a:r>
          </a:p>
          <a:p>
            <a:pPr marL="342900" indent="-342900" algn="just">
              <a:spcBef>
                <a:spcPct val="0"/>
              </a:spcBef>
              <a:buFont typeface="Wingdings" panose="05000000000000000000" pitchFamily="2" charset="2"/>
              <a:buChar char="q"/>
            </a:pPr>
            <a:r>
              <a:rPr lang="cs-CZ" b="1" dirty="0"/>
              <a:t>Litomyšl 1999 (Zámek v Litomyšli)</a:t>
            </a:r>
          </a:p>
          <a:p>
            <a:pPr marL="342900" indent="-342900" algn="just">
              <a:spcBef>
                <a:spcPct val="0"/>
              </a:spcBef>
              <a:buFont typeface="Wingdings" panose="05000000000000000000" pitchFamily="2" charset="2"/>
              <a:buChar char="ü"/>
            </a:pPr>
            <a:r>
              <a:rPr lang="cs-CZ" dirty="0"/>
              <a:t>Je charakteristickou ukázkou renesančního zámku s arkádovým nádvořím, typem sídla početně stavěného v českých zemích, se svébytným výrazem daným místními uměleckými vlivy, dále rozvíjejícími italské podněty. Zámek s kvalitní výzdobou obsahuje i mladší barokní zásahy z 18. století.</a:t>
            </a:r>
          </a:p>
          <a:p>
            <a:pPr marL="342900" indent="-342900" algn="just">
              <a:spcBef>
                <a:spcPct val="0"/>
              </a:spcBef>
              <a:buFont typeface="Wingdings" panose="05000000000000000000" pitchFamily="2" charset="2"/>
              <a:buChar char="ü"/>
            </a:pPr>
            <a:endParaRPr lang="cs-CZ" dirty="0"/>
          </a:p>
          <a:p>
            <a:pPr marL="342900" indent="-342900" algn="just">
              <a:spcBef>
                <a:spcPct val="0"/>
              </a:spcBef>
              <a:buFont typeface="Wingdings" panose="05000000000000000000" pitchFamily="2" charset="2"/>
              <a:buChar char="q"/>
            </a:pPr>
            <a:endParaRPr lang="cs-CZ" dirty="0"/>
          </a:p>
        </p:txBody>
      </p:sp>
    </p:spTree>
    <p:extLst>
      <p:ext uri="{BB962C8B-B14F-4D97-AF65-F5344CB8AC3E}">
        <p14:creationId xmlns:p14="http://schemas.microsoft.com/office/powerpoint/2010/main" val="3455686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ČR</a:t>
            </a:r>
          </a:p>
        </p:txBody>
      </p:sp>
      <p:sp>
        <p:nvSpPr>
          <p:cNvPr id="3" name="Obdélník 2"/>
          <p:cNvSpPr/>
          <p:nvPr/>
        </p:nvSpPr>
        <p:spPr>
          <a:xfrm>
            <a:off x="-20010" y="745870"/>
            <a:ext cx="9143999" cy="4062651"/>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sz="2000" b="1" dirty="0"/>
              <a:t>Olomouc 2000 (Sloup Nejsvětější Trojice) </a:t>
            </a:r>
          </a:p>
          <a:p>
            <a:pPr marL="342900" indent="-342900" algn="just">
              <a:spcBef>
                <a:spcPct val="0"/>
              </a:spcBef>
              <a:buFont typeface="Wingdings" panose="05000000000000000000" pitchFamily="2" charset="2"/>
              <a:buChar char="ü"/>
            </a:pPr>
            <a:r>
              <a:rPr lang="cs-CZ" sz="2000" dirty="0"/>
              <a:t>Sloup představuje vrcholný příklad památníku morových epidemií, uměleckého díla charakteristického pro prostředí evropských měst v období baroku. </a:t>
            </a:r>
          </a:p>
          <a:p>
            <a:pPr marL="342900" indent="-342900" algn="just">
              <a:spcBef>
                <a:spcPct val="0"/>
              </a:spcBef>
              <a:buFont typeface="Wingdings" panose="05000000000000000000" pitchFamily="2" charset="2"/>
              <a:buChar char="ü"/>
            </a:pPr>
            <a:r>
              <a:rPr lang="cs-CZ" sz="2000" dirty="0"/>
              <a:t>Jeho monumentální zjev je přitom syntézou architektonického hmotového pojetí s vnitřní kaplí a vertikálního řešení s početnou skupinou skulptur mimořádné umělecké hodnoty. Byl postaven v polovině 18. století jako kompoziční vrchol celku barokních děl na Horním náměstí historické moravské metropole. </a:t>
            </a:r>
          </a:p>
          <a:p>
            <a:pPr marL="342900" indent="-342900" algn="just">
              <a:spcBef>
                <a:spcPct val="0"/>
              </a:spcBef>
              <a:buFont typeface="Wingdings" panose="05000000000000000000" pitchFamily="2" charset="2"/>
              <a:buChar char="ü"/>
            </a:pPr>
            <a:r>
              <a:rPr lang="cs-CZ" sz="2000" dirty="0"/>
              <a:t>Vysvěcení 35 metrů vysokého monumentu proběhlo 9. září 1754 a osobně se ho zúčastnili císařovna Marie Terezie s chotěm Františkem Josefem I. Štěpánem Lotrinským.</a:t>
            </a:r>
          </a:p>
          <a:p>
            <a:pPr marL="342900" indent="-342900" algn="just">
              <a:spcBef>
                <a:spcPct val="0"/>
              </a:spcBef>
              <a:buFont typeface="Wingdings" panose="05000000000000000000" pitchFamily="2" charset="2"/>
              <a:buChar char="ü"/>
            </a:pPr>
            <a:r>
              <a:rPr lang="cs-CZ" sz="2000" dirty="0"/>
              <a:t>Pozlacená replika dělové koule připomíná, že sloup byl několikrát zasažen pruskými děly během obléhání roku 1758. </a:t>
            </a:r>
          </a:p>
          <a:p>
            <a:pPr marL="342900" indent="-342900" algn="just">
              <a:spcBef>
                <a:spcPct val="0"/>
              </a:spcBef>
              <a:buFont typeface="Wingdings" panose="05000000000000000000" pitchFamily="2" charset="2"/>
              <a:buChar char="q"/>
            </a:pPr>
            <a:endParaRPr lang="cs-CZ" dirty="0"/>
          </a:p>
        </p:txBody>
      </p:sp>
    </p:spTree>
    <p:extLst>
      <p:ext uri="{BB962C8B-B14F-4D97-AF65-F5344CB8AC3E}">
        <p14:creationId xmlns:p14="http://schemas.microsoft.com/office/powerpoint/2010/main" val="1124928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ČR</a:t>
            </a:r>
          </a:p>
        </p:txBody>
      </p:sp>
      <p:sp>
        <p:nvSpPr>
          <p:cNvPr id="3" name="Obdélník 2"/>
          <p:cNvSpPr/>
          <p:nvPr/>
        </p:nvSpPr>
        <p:spPr>
          <a:xfrm>
            <a:off x="-20010" y="745870"/>
            <a:ext cx="9143999" cy="4370427"/>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sz="2000" b="1" dirty="0"/>
              <a:t>Praha 1992 (historické jádro)</a:t>
            </a:r>
          </a:p>
          <a:p>
            <a:pPr marL="342900" indent="-342900" algn="just">
              <a:spcBef>
                <a:spcPct val="0"/>
              </a:spcBef>
              <a:buFont typeface="Wingdings" panose="05000000000000000000" pitchFamily="2" charset="2"/>
              <a:buChar char="ü"/>
            </a:pPr>
            <a:r>
              <a:rPr lang="cs-CZ" sz="2000" dirty="0"/>
              <a:t>Praha je významnou městskou památkovou zónou, jejíž historické jádro o rozloze 866 hektarů zahrnuje unikátní urbanistický celek Pražského hradu a Hradčan, Malé Strany a Karlova mostu, Starého Města s Josefovem a dochovanou částí bývalého Židovského Města, Nového Města, Vyšehradu a dalších památek. </a:t>
            </a:r>
          </a:p>
          <a:p>
            <a:pPr marL="342900" indent="-342900" algn="just">
              <a:spcBef>
                <a:spcPct val="0"/>
              </a:spcBef>
              <a:buFont typeface="Wingdings" panose="05000000000000000000" pitchFamily="2" charset="2"/>
              <a:buChar char="ü"/>
            </a:pPr>
            <a:r>
              <a:rPr lang="cs-CZ" sz="2000" dirty="0"/>
              <a:t>Karlův most se původně jmenoval Kamenný, a to až do roku 1870, kdy byl teprve pojmenován po svém zakladateli. Na jeho místě stál od poloviny 12. století do poloviny 14. století románský most Juditin, který 3. února 1342 zničila povodeň. Po katastrofě byl v oblasti Juditina mostu používán 15 let provizorní most dřevěný. Stavba nového mostu začala 9. července 1357 v 5 hodin 31 minut a základní kámen tehdy položil sám císař Karel IV. Datum s přesným určením času bylo vybráno s ohledem na konjunkci Slunce se Saturnem, což byl podle výnosu papeže i astrologů nejvhodnější okamžik roku.</a:t>
            </a:r>
          </a:p>
          <a:p>
            <a:pPr marL="342900" indent="-342900" algn="just">
              <a:spcBef>
                <a:spcPct val="0"/>
              </a:spcBef>
              <a:buFont typeface="Wingdings" panose="05000000000000000000" pitchFamily="2" charset="2"/>
              <a:buChar char="q"/>
            </a:pPr>
            <a:endParaRPr lang="cs-CZ" dirty="0"/>
          </a:p>
        </p:txBody>
      </p:sp>
    </p:spTree>
    <p:extLst>
      <p:ext uri="{BB962C8B-B14F-4D97-AF65-F5344CB8AC3E}">
        <p14:creationId xmlns:p14="http://schemas.microsoft.com/office/powerpoint/2010/main" val="1182794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ČR</a:t>
            </a:r>
          </a:p>
        </p:txBody>
      </p:sp>
      <p:sp>
        <p:nvSpPr>
          <p:cNvPr id="3" name="Obdélník 2"/>
          <p:cNvSpPr/>
          <p:nvPr/>
        </p:nvSpPr>
        <p:spPr>
          <a:xfrm>
            <a:off x="-20010" y="745870"/>
            <a:ext cx="9143999" cy="4524315"/>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b="1" dirty="0"/>
              <a:t>Telč 1992 (historické jádro)</a:t>
            </a:r>
          </a:p>
          <a:p>
            <a:pPr marL="342900" indent="-342900" algn="just">
              <a:spcBef>
                <a:spcPct val="0"/>
              </a:spcBef>
              <a:buFont typeface="Wingdings" panose="05000000000000000000" pitchFamily="2" charset="2"/>
              <a:buChar char="ü"/>
            </a:pPr>
            <a:r>
              <a:rPr lang="cs-CZ" dirty="0"/>
              <a:t>Telč představuje jedinečné celistvě dochované drobnější středověké město s vodním opevněním, dominantním zámkem dochovaným v podobě pozdně gotických a renesančních přestaveb a s mimořádně působivými frontami městských domů renesančního a barokního tvarosloví kolem náměstí.</a:t>
            </a:r>
          </a:p>
          <a:p>
            <a:pPr marL="342900" indent="-342900" algn="just">
              <a:spcBef>
                <a:spcPct val="0"/>
              </a:spcBef>
              <a:buFont typeface="Wingdings" panose="05000000000000000000" pitchFamily="2" charset="2"/>
              <a:buChar char="q"/>
            </a:pPr>
            <a:r>
              <a:rPr lang="cs-CZ" b="1" dirty="0"/>
              <a:t>Třebíč 2003 (Židovská čtvrť a bazilika sv. Prokopa) </a:t>
            </a:r>
          </a:p>
          <a:p>
            <a:pPr marL="342900" indent="-342900" algn="just">
              <a:spcBef>
                <a:spcPct val="0"/>
              </a:spcBef>
              <a:buFont typeface="Wingdings" panose="05000000000000000000" pitchFamily="2" charset="2"/>
              <a:buChar char="ü"/>
            </a:pPr>
            <a:r>
              <a:rPr lang="cs-CZ" dirty="0"/>
              <a:t>Soubor je vzácným příkladem dlouhodobé pokojné koexistence dvou kultur v moravském feudálním městě. </a:t>
            </a:r>
          </a:p>
          <a:p>
            <a:pPr marL="342900" indent="-342900" algn="just">
              <a:spcBef>
                <a:spcPct val="0"/>
              </a:spcBef>
              <a:buFont typeface="Wingdings" panose="05000000000000000000" pitchFamily="2" charset="2"/>
              <a:buChar char="ü"/>
            </a:pPr>
            <a:r>
              <a:rPr lang="cs-CZ" dirty="0"/>
              <a:t>Židovská čtvrť, mimořádně uceleně zachovaná v působivém prostředí mezi řekou a skalním masívem se rozvíjela od středověku do 20. století. Její podoba dokládá urbanistický vývoj židovských čtvrtí, jejich postupné zahušťování i vnější proměny staveb, z nichž řada má dochované renesanční či barokní jádro. </a:t>
            </a:r>
          </a:p>
          <a:p>
            <a:pPr marL="342900" indent="-342900" algn="just">
              <a:spcBef>
                <a:spcPct val="0"/>
              </a:spcBef>
              <a:buFont typeface="Wingdings" panose="05000000000000000000" pitchFamily="2" charset="2"/>
              <a:buChar char="ü"/>
            </a:pPr>
            <a:r>
              <a:rPr lang="cs-CZ" dirty="0"/>
              <a:t>Hned po Jeruzalému jsou třebíčské židovské památky jedinými, které byly samostatně zapsány na seznam UNESCO.</a:t>
            </a:r>
          </a:p>
          <a:p>
            <a:pPr marL="342900" indent="-342900" algn="just">
              <a:spcBef>
                <a:spcPct val="0"/>
              </a:spcBef>
              <a:buFont typeface="Wingdings" panose="05000000000000000000" pitchFamily="2" charset="2"/>
              <a:buChar char="ü"/>
            </a:pPr>
            <a:endParaRPr lang="cs-CZ" dirty="0"/>
          </a:p>
          <a:p>
            <a:pPr marL="342900" indent="-342900" algn="just">
              <a:spcBef>
                <a:spcPct val="0"/>
              </a:spcBef>
              <a:buFont typeface="Wingdings" panose="05000000000000000000" pitchFamily="2" charset="2"/>
              <a:buChar char="q"/>
            </a:pPr>
            <a:endParaRPr lang="cs-CZ" dirty="0"/>
          </a:p>
        </p:txBody>
      </p:sp>
    </p:spTree>
    <p:extLst>
      <p:ext uri="{BB962C8B-B14F-4D97-AF65-F5344CB8AC3E}">
        <p14:creationId xmlns:p14="http://schemas.microsoft.com/office/powerpoint/2010/main" val="2178166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8167"/>
            <a:ext cx="7704856" cy="507703"/>
          </a:xfrm>
        </p:spPr>
        <p:txBody>
          <a:bodyPr/>
          <a:lstStyle/>
          <a:p>
            <a:r>
              <a:rPr lang="cs-CZ" dirty="0"/>
              <a:t>Památky UNESCO v ČR</a:t>
            </a:r>
          </a:p>
        </p:txBody>
      </p:sp>
      <p:sp>
        <p:nvSpPr>
          <p:cNvPr id="3" name="Obdélník 2"/>
          <p:cNvSpPr/>
          <p:nvPr/>
        </p:nvSpPr>
        <p:spPr>
          <a:xfrm>
            <a:off x="-7593" y="915566"/>
            <a:ext cx="9143999" cy="4339650"/>
          </a:xfrm>
          <a:prstGeom prst="rect">
            <a:avLst/>
          </a:prstGeom>
        </p:spPr>
        <p:txBody>
          <a:bodyPr wrap="square">
            <a:spAutoFit/>
          </a:bodyPr>
          <a:lstStyle/>
          <a:p>
            <a:pPr marL="342900" indent="-342900" algn="just">
              <a:spcBef>
                <a:spcPct val="0"/>
              </a:spcBef>
              <a:buFont typeface="Wingdings" panose="05000000000000000000" pitchFamily="2" charset="2"/>
              <a:buChar char="q"/>
            </a:pPr>
            <a:r>
              <a:rPr lang="cs-CZ" sz="2000" b="1" dirty="0"/>
              <a:t>Žďár nad Sázavou 1994 </a:t>
            </a:r>
            <a:r>
              <a:rPr lang="cs-CZ" sz="2000" dirty="0"/>
              <a:t>(Poutní kostel sv. Jana Nepomuckého na Zelené hoře) </a:t>
            </a:r>
            <a:br>
              <a:rPr lang="cs-CZ" sz="2000" dirty="0"/>
            </a:br>
            <a:r>
              <a:rPr lang="cs-CZ" sz="2000" dirty="0"/>
              <a:t>Poutní kostel u Žďáru nad Sázavou byl na počest českého světce postaven na počátku 18. století z podnětu opata zdejšího cisterciáckého kláštera. Autorem jedinečného půdorysného a hmotového řešení kostela a celého areálu byl geniální architekt Jan Blažej </a:t>
            </a:r>
            <a:r>
              <a:rPr lang="cs-CZ" sz="2000" dirty="0" err="1"/>
              <a:t>Santini</a:t>
            </a:r>
            <a:r>
              <a:rPr lang="cs-CZ" sz="2000" dirty="0"/>
              <a:t>. Památka na Seznamu reprezentuje i originální invenci českého gotizujícího baroku 1. čtvrtiny 18. století.</a:t>
            </a:r>
          </a:p>
          <a:p>
            <a:pPr marL="342900" indent="-342900" algn="just">
              <a:spcBef>
                <a:spcPct val="0"/>
              </a:spcBef>
              <a:buFont typeface="Wingdings" panose="05000000000000000000" pitchFamily="2" charset="2"/>
              <a:buChar char="ü"/>
            </a:pPr>
            <a:r>
              <a:rPr lang="cs-CZ" sz="2000" dirty="0"/>
              <a:t>Podle legendy se nad tělem Jana Nepomuckého objevila korunka s pěti hvězdičkami, proto také </a:t>
            </a:r>
            <a:r>
              <a:rPr lang="cs-CZ" sz="2000" dirty="0" err="1"/>
              <a:t>Santini</a:t>
            </a:r>
            <a:r>
              <a:rPr lang="cs-CZ" sz="2000" dirty="0"/>
              <a:t> zakomponoval do svého projektu pětkovou symboliku. Základem je pěticípý půdorys, pět vchodů, pět oltářních výklenků, dvakrát pět kaplí kolem centrálního prostoru, pět hvězd a pět andělů na hlavním oltáři. Jedná se o symboliku pěti ran Kristových, ale také pěti písmen v latinském slově "</a:t>
            </a:r>
            <a:r>
              <a:rPr lang="cs-CZ" sz="2000" dirty="0" err="1"/>
              <a:t>tacui</a:t>
            </a:r>
            <a:r>
              <a:rPr lang="cs-CZ" sz="2000" dirty="0"/>
              <a:t>" (mlčel jsem) a především pěti hvězd ve svatozáři mučedníka.</a:t>
            </a:r>
          </a:p>
          <a:p>
            <a:pPr marL="342900" indent="-342900" algn="just">
              <a:spcBef>
                <a:spcPct val="0"/>
              </a:spcBef>
              <a:buFont typeface="Wingdings" panose="05000000000000000000" pitchFamily="2" charset="2"/>
              <a:buChar char="ü"/>
            </a:pPr>
            <a:endParaRPr lang="cs-CZ" dirty="0"/>
          </a:p>
          <a:p>
            <a:pPr marL="342900" indent="-342900" algn="just">
              <a:spcBef>
                <a:spcPct val="0"/>
              </a:spcBef>
              <a:buFont typeface="Wingdings" panose="05000000000000000000" pitchFamily="2" charset="2"/>
              <a:buChar char="q"/>
            </a:pPr>
            <a:endParaRPr lang="cs-CZ" dirty="0"/>
          </a:p>
        </p:txBody>
      </p:sp>
    </p:spTree>
    <p:extLst>
      <p:ext uri="{BB962C8B-B14F-4D97-AF65-F5344CB8AC3E}">
        <p14:creationId xmlns:p14="http://schemas.microsoft.com/office/powerpoint/2010/main" val="844701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23478"/>
            <a:ext cx="7704856" cy="507703"/>
          </a:xfrm>
        </p:spPr>
        <p:txBody>
          <a:bodyPr/>
          <a:lstStyle/>
          <a:p>
            <a:r>
              <a:rPr lang="cs-CZ" dirty="0"/>
              <a:t>Výběr z použité literatury:</a:t>
            </a:r>
            <a:br>
              <a:rPr lang="cs-CZ" dirty="0"/>
            </a:br>
            <a:endParaRPr lang="cs-CZ" dirty="0"/>
          </a:p>
        </p:txBody>
      </p:sp>
      <p:sp>
        <p:nvSpPr>
          <p:cNvPr id="3" name="Obdélník 2"/>
          <p:cNvSpPr/>
          <p:nvPr/>
        </p:nvSpPr>
        <p:spPr>
          <a:xfrm>
            <a:off x="0" y="1059582"/>
            <a:ext cx="9144000" cy="3170099"/>
          </a:xfrm>
          <a:prstGeom prst="rect">
            <a:avLst/>
          </a:prstGeom>
        </p:spPr>
        <p:txBody>
          <a:bodyPr wrap="square">
            <a:spAutoFit/>
          </a:bodyPr>
          <a:lstStyle/>
          <a:p>
            <a:pPr marL="285750" indent="-285750" algn="just">
              <a:buFont typeface="Wingdings" panose="05000000000000000000" pitchFamily="2" charset="2"/>
              <a:buChar char="q"/>
            </a:pPr>
            <a:r>
              <a:rPr lang="cs-CZ" sz="2000" dirty="0"/>
              <a:t>HOLEČEK, M., 2011. Skvosty Evropy – Velká kniha památek. Praha: Ottovo nakladatelství s.r.o. ISBN 978-80-7451-041-0.</a:t>
            </a:r>
          </a:p>
          <a:p>
            <a:pPr marL="285750" indent="-285750" algn="just">
              <a:buFont typeface="Wingdings" panose="05000000000000000000" pitchFamily="2" charset="2"/>
              <a:buChar char="q"/>
            </a:pPr>
            <a:r>
              <a:rPr lang="cs-CZ" sz="2000" dirty="0"/>
              <a:t>KESNER, L., MORAVEC, I., NOVOTNÝ, R., ŠKODOVÁ-PARMOVÁ, D. Management kulturního cestovního ruchu. Praha: MMR, 2008.</a:t>
            </a:r>
          </a:p>
          <a:p>
            <a:pPr marL="285750" indent="-285750" algn="just">
              <a:buFont typeface="Wingdings" panose="05000000000000000000" pitchFamily="2" charset="2"/>
              <a:buChar char="q"/>
            </a:pPr>
            <a:r>
              <a:rPr lang="cs-CZ" sz="2000" dirty="0"/>
              <a:t>KMECO, L., 2006. </a:t>
            </a:r>
            <a:r>
              <a:rPr lang="cs-CZ" sz="2000" dirty="0" err="1"/>
              <a:t>Využitie</a:t>
            </a:r>
            <a:r>
              <a:rPr lang="cs-CZ" sz="2000" dirty="0"/>
              <a:t> </a:t>
            </a:r>
            <a:r>
              <a:rPr lang="cs-CZ" sz="2000" dirty="0" err="1"/>
              <a:t>kulturného</a:t>
            </a:r>
            <a:r>
              <a:rPr lang="cs-CZ" sz="2000" dirty="0"/>
              <a:t> </a:t>
            </a:r>
            <a:r>
              <a:rPr lang="cs-CZ" sz="2000" dirty="0" err="1"/>
              <a:t>dedičstva</a:t>
            </a:r>
            <a:r>
              <a:rPr lang="cs-CZ" sz="2000" dirty="0"/>
              <a:t> v </a:t>
            </a:r>
            <a:r>
              <a:rPr lang="cs-CZ" sz="2000" dirty="0" err="1"/>
              <a:t>cestovnom</a:t>
            </a:r>
            <a:r>
              <a:rPr lang="cs-CZ" sz="2000" dirty="0"/>
              <a:t> ruchu. Bánská Bystrica: Ekonomická fakulta UMB. ISBN 80-8083-245-5. </a:t>
            </a:r>
          </a:p>
          <a:p>
            <a:pPr marL="285750" indent="-285750" algn="just">
              <a:buFont typeface="Wingdings" panose="05000000000000000000" pitchFamily="2" charset="2"/>
              <a:buChar char="q"/>
            </a:pPr>
            <a:r>
              <a:rPr lang="cs-CZ" sz="2000" dirty="0"/>
              <a:t>PROS, J., 2009. Historie a kultura v cestovním ruchu: kapitoly z dějin hmotné a duchovní kultury ve světě a v českých zemích od pravěku až po 18. století.. Brno: Mendelova zemědělská a lesnická univerzita v Brně, ISBN 978-80-7375-270-5. </a:t>
            </a:r>
          </a:p>
          <a:p>
            <a:pPr marL="285750" indent="-285750" algn="just">
              <a:buFont typeface="Wingdings" panose="05000000000000000000" pitchFamily="2" charset="2"/>
              <a:buChar char="q"/>
            </a:pPr>
            <a:r>
              <a:rPr lang="cs-CZ" sz="2000" dirty="0"/>
              <a:t>Webové stránky Českého dědictví UNESCO</a:t>
            </a:r>
          </a:p>
        </p:txBody>
      </p:sp>
    </p:spTree>
    <p:extLst>
      <p:ext uri="{BB962C8B-B14F-4D97-AF65-F5344CB8AC3E}">
        <p14:creationId xmlns:p14="http://schemas.microsoft.com/office/powerpoint/2010/main" val="1906552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1520" y="195486"/>
            <a:ext cx="7128792" cy="507703"/>
          </a:xfrm>
        </p:spPr>
        <p:txBody>
          <a:bodyPr/>
          <a:lstStyle/>
          <a:p>
            <a:endParaRPr lang="cs-CZ" dirty="0"/>
          </a:p>
        </p:txBody>
      </p:sp>
      <p:sp>
        <p:nvSpPr>
          <p:cNvPr id="3" name="Obdélník 2"/>
          <p:cNvSpPr/>
          <p:nvPr/>
        </p:nvSpPr>
        <p:spPr>
          <a:xfrm>
            <a:off x="179512" y="703189"/>
            <a:ext cx="7704856" cy="646331"/>
          </a:xfrm>
          <a:prstGeom prst="rect">
            <a:avLst/>
          </a:prstGeom>
        </p:spPr>
        <p:txBody>
          <a:bodyPr wrap="square">
            <a:spAutoFit/>
          </a:bodyPr>
          <a:lstStyle/>
          <a:p>
            <a:endParaRPr lang="cs-CZ" dirty="0"/>
          </a:p>
          <a:p>
            <a:endParaRPr lang="cs-CZ" dirty="0"/>
          </a:p>
        </p:txBody>
      </p:sp>
      <p:pic>
        <p:nvPicPr>
          <p:cNvPr id="2" name="Obrázek 1"/>
          <p:cNvPicPr>
            <a:picLocks noChangeAspect="1"/>
          </p:cNvPicPr>
          <p:nvPr/>
        </p:nvPicPr>
        <p:blipFill rotWithShape="1">
          <a:blip r:embed="rId3"/>
          <a:srcRect t="44093" b="34910"/>
          <a:stretch/>
        </p:blipFill>
        <p:spPr>
          <a:xfrm>
            <a:off x="4499992" y="2339451"/>
            <a:ext cx="4572638" cy="720081"/>
          </a:xfrm>
          <a:prstGeom prst="rect">
            <a:avLst/>
          </a:prstGeom>
        </p:spPr>
      </p:pic>
      <p:pic>
        <p:nvPicPr>
          <p:cNvPr id="5" name="Obrázek 4"/>
          <p:cNvPicPr>
            <a:picLocks noChangeAspect="1"/>
          </p:cNvPicPr>
          <p:nvPr/>
        </p:nvPicPr>
        <p:blipFill>
          <a:blip r:embed="rId4"/>
          <a:stretch>
            <a:fillRect/>
          </a:stretch>
        </p:blipFill>
        <p:spPr>
          <a:xfrm>
            <a:off x="467544" y="1459332"/>
            <a:ext cx="4320480" cy="2768602"/>
          </a:xfrm>
          <a:prstGeom prst="rect">
            <a:avLst/>
          </a:prstGeom>
        </p:spPr>
      </p:pic>
    </p:spTree>
    <p:extLst>
      <p:ext uri="{BB962C8B-B14F-4D97-AF65-F5344CB8AC3E}">
        <p14:creationId xmlns:p14="http://schemas.microsoft.com/office/powerpoint/2010/main" val="255244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UNESCO</a:t>
            </a:r>
            <a:br>
              <a:rPr lang="cs-CZ" dirty="0"/>
            </a:br>
            <a:endParaRPr lang="cs-CZ" dirty="0"/>
          </a:p>
        </p:txBody>
      </p:sp>
      <p:sp>
        <p:nvSpPr>
          <p:cNvPr id="3" name="Obdélník 2"/>
          <p:cNvSpPr/>
          <p:nvPr/>
        </p:nvSpPr>
        <p:spPr>
          <a:xfrm>
            <a:off x="0" y="1059582"/>
            <a:ext cx="9143999" cy="4093428"/>
          </a:xfrm>
          <a:prstGeom prst="rect">
            <a:avLst/>
          </a:prstGeom>
        </p:spPr>
        <p:txBody>
          <a:bodyPr wrap="square">
            <a:spAutoFit/>
          </a:bodyPr>
          <a:lstStyle/>
          <a:p>
            <a:pPr marL="342900" indent="-342900" algn="just">
              <a:buFont typeface="Wingdings" panose="05000000000000000000" pitchFamily="2" charset="2"/>
              <a:buChar char="q"/>
            </a:pPr>
            <a:r>
              <a:rPr lang="cs-CZ" sz="2000" b="1" dirty="0"/>
              <a:t>Hlavním úkolem organizace UNESCO </a:t>
            </a:r>
            <a:r>
              <a:rPr lang="cs-CZ" sz="2000" dirty="0"/>
              <a:t>je usilovat o udržení mezinárodního míru rozvíjením spolupráce v oblasti výchovy, vědy (přírodní a sociální vědy), kultury, komunikace a informace a prosazováním úcty k lidským právům a právnímu řádu.</a:t>
            </a:r>
          </a:p>
          <a:p>
            <a:pPr marL="342900" indent="-342900" algn="just">
              <a:buFont typeface="Wingdings" panose="05000000000000000000" pitchFamily="2" charset="2"/>
              <a:buChar char="q"/>
            </a:pPr>
            <a:r>
              <a:rPr lang="cs-CZ" sz="2000" dirty="0"/>
              <a:t>Ojedinělost systému UNESCO, na rozdíl od jiných činností ze systému OSN, spočívá v tom, že ve všech zemích existují na základě Ústavy UNESCO </a:t>
            </a:r>
            <a:r>
              <a:rPr lang="cs-CZ" sz="2000" b="1" dirty="0"/>
              <a:t>národní komise pro spolupráci s UNESCO.</a:t>
            </a:r>
            <a:endParaRPr lang="cs-CZ" sz="2000" dirty="0"/>
          </a:p>
          <a:p>
            <a:pPr marL="342900" indent="-342900" algn="just">
              <a:buFont typeface="Wingdings" panose="05000000000000000000" pitchFamily="2" charset="2"/>
              <a:buChar char="q"/>
            </a:pPr>
            <a:r>
              <a:rPr lang="cs-CZ" sz="2000" dirty="0"/>
              <a:t>Oficiální styk se Sekretariátem UNESCO je ve všech státech věcí jejich zahraniční služby a slouží k tomu mimo jiné jejich státní stálé mise (nazývané též stálé delegace) při UNESCO v Paříži.</a:t>
            </a:r>
          </a:p>
          <a:p>
            <a:pPr marL="342900" indent="-342900" algn="just">
              <a:buFont typeface="Wingdings" panose="05000000000000000000" pitchFamily="2" charset="2"/>
              <a:buChar char="q"/>
            </a:pPr>
            <a:r>
              <a:rPr lang="cs-CZ" sz="2000" dirty="0"/>
              <a:t>Na základě Úmluvy byl konstituován </a:t>
            </a:r>
            <a:r>
              <a:rPr lang="cs-CZ" sz="2000" b="1" dirty="0"/>
              <a:t>Výbor pro světové dědictví </a:t>
            </a:r>
            <a:r>
              <a:rPr lang="cs-CZ" sz="2000" dirty="0"/>
              <a:t>(</a:t>
            </a:r>
            <a:r>
              <a:rPr lang="cs-CZ" sz="2000" dirty="0" err="1"/>
              <a:t>World</a:t>
            </a:r>
            <a:r>
              <a:rPr lang="cs-CZ" sz="2000" dirty="0"/>
              <a:t> </a:t>
            </a:r>
            <a:r>
              <a:rPr lang="cs-CZ" sz="2000" dirty="0" err="1"/>
              <a:t>Heritage</a:t>
            </a:r>
            <a:r>
              <a:rPr lang="cs-CZ" sz="2000" dirty="0"/>
              <a:t> </a:t>
            </a:r>
            <a:r>
              <a:rPr lang="cs-CZ" sz="2000" dirty="0" err="1"/>
              <a:t>Committee</a:t>
            </a:r>
            <a:r>
              <a:rPr lang="cs-CZ" sz="2000" dirty="0"/>
              <a:t>) a </a:t>
            </a:r>
            <a:r>
              <a:rPr lang="cs-CZ" sz="2000" b="1" dirty="0"/>
              <a:t>Fond světového dědictví </a:t>
            </a:r>
            <a:r>
              <a:rPr lang="cs-CZ" sz="2000" dirty="0"/>
              <a:t>(</a:t>
            </a:r>
            <a:r>
              <a:rPr lang="cs-CZ" sz="2000" dirty="0" err="1"/>
              <a:t>World</a:t>
            </a:r>
            <a:r>
              <a:rPr lang="cs-CZ" sz="2000" dirty="0"/>
              <a:t> </a:t>
            </a:r>
            <a:r>
              <a:rPr lang="cs-CZ" sz="2000" dirty="0" err="1"/>
              <a:t>Heritage</a:t>
            </a:r>
            <a:r>
              <a:rPr lang="cs-CZ" sz="2000" dirty="0"/>
              <a:t> </a:t>
            </a:r>
            <a:r>
              <a:rPr lang="cs-CZ" sz="2000" dirty="0" err="1"/>
              <a:t>Fund</a:t>
            </a:r>
            <a:r>
              <a:rPr lang="cs-CZ" sz="2000" dirty="0"/>
              <a:t>), které začaly pracovat v roce 1976. </a:t>
            </a:r>
          </a:p>
          <a:p>
            <a:pPr marL="342900" indent="-342900" algn="just">
              <a:buFont typeface="Wingdings" panose="05000000000000000000" pitchFamily="2" charset="2"/>
              <a:buChar char="q"/>
            </a:pPr>
            <a:endParaRPr lang="cs-CZ" sz="2000" dirty="0"/>
          </a:p>
        </p:txBody>
      </p:sp>
    </p:spTree>
    <p:extLst>
      <p:ext uri="{BB962C8B-B14F-4D97-AF65-F5344CB8AC3E}">
        <p14:creationId xmlns:p14="http://schemas.microsoft.com/office/powerpoint/2010/main" val="205168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UNESCO v ČR</a:t>
            </a:r>
            <a:br>
              <a:rPr lang="cs-CZ" dirty="0"/>
            </a:br>
            <a:endParaRPr lang="cs-CZ" dirty="0"/>
          </a:p>
        </p:txBody>
      </p:sp>
      <p:sp>
        <p:nvSpPr>
          <p:cNvPr id="3" name="Obdélník 2"/>
          <p:cNvSpPr/>
          <p:nvPr/>
        </p:nvSpPr>
        <p:spPr>
          <a:xfrm>
            <a:off x="0" y="1059582"/>
            <a:ext cx="9143999" cy="4124206"/>
          </a:xfrm>
          <a:prstGeom prst="rect">
            <a:avLst/>
          </a:prstGeom>
        </p:spPr>
        <p:txBody>
          <a:bodyPr wrap="square">
            <a:spAutoFit/>
          </a:bodyPr>
          <a:lstStyle/>
          <a:p>
            <a:pPr marL="342900" indent="-342900" algn="just">
              <a:buFont typeface="Wingdings" panose="05000000000000000000" pitchFamily="2" charset="2"/>
              <a:buChar char="q"/>
            </a:pPr>
            <a:r>
              <a:rPr lang="cs-CZ" sz="2200" dirty="0"/>
              <a:t>ČSFR přistoupila k Úmluvě dne 15. 11. 1990 </a:t>
            </a:r>
            <a:br>
              <a:rPr lang="cs-CZ" sz="2200" dirty="0"/>
            </a:br>
            <a:r>
              <a:rPr lang="cs-CZ" sz="2200" dirty="0"/>
              <a:t>a závaznou se pro ni stala dnem 15. 2. 1991. Na základě sukcese je platná pro ČR. </a:t>
            </a:r>
          </a:p>
          <a:p>
            <a:pPr marL="342900" indent="-342900" algn="just">
              <a:buFont typeface="Wingdings" panose="05000000000000000000" pitchFamily="2" charset="2"/>
              <a:buChar char="q"/>
            </a:pPr>
            <a:r>
              <a:rPr lang="cs-CZ" sz="2200" dirty="0"/>
              <a:t>Text Úmluvy a oznámení o přístupu byly publikovány ve Sbírce zákonů č. 159/1991 Sb.</a:t>
            </a:r>
          </a:p>
          <a:p>
            <a:pPr marL="342900" indent="-342900" algn="just">
              <a:buFont typeface="Wingdings" panose="05000000000000000000" pitchFamily="2" charset="2"/>
              <a:buChar char="q"/>
            </a:pPr>
            <a:r>
              <a:rPr lang="cs-CZ" sz="2200" dirty="0"/>
              <a:t>Hlavním </a:t>
            </a:r>
            <a:r>
              <a:rPr lang="cs-CZ" sz="2200" b="1" dirty="0"/>
              <a:t>posláním Úmluvy je povinnost smluvního státu zabezpečit označení, ochranu</a:t>
            </a:r>
            <a:r>
              <a:rPr lang="cs-CZ" sz="2200" dirty="0"/>
              <a:t>, zachování a předávání kulturního a přírodního dědictví budoucím generacím. Stát to zajistí při maximálním využití svých vlastních zdrojů, případně s mezinárodní pomocí a spoluprací. </a:t>
            </a:r>
          </a:p>
          <a:p>
            <a:pPr marL="342900" indent="-342900" algn="just">
              <a:buFont typeface="Wingdings" panose="05000000000000000000" pitchFamily="2" charset="2"/>
              <a:buChar char="q"/>
            </a:pPr>
            <a:r>
              <a:rPr lang="cs-CZ" sz="2200" dirty="0"/>
              <a:t>Spolupráce České republiky s UNESCO v oblasti péče o kulturní dědictví je v </a:t>
            </a:r>
            <a:r>
              <a:rPr lang="cs-CZ" sz="2200" b="1" dirty="0"/>
              <a:t>kompetenci Ministerstva kultury.</a:t>
            </a:r>
          </a:p>
          <a:p>
            <a:pPr marL="342900" indent="-342900" algn="just">
              <a:buFont typeface="Wingdings" panose="05000000000000000000" pitchFamily="2" charset="2"/>
              <a:buChar char="q"/>
            </a:pPr>
            <a:endParaRPr lang="cs-CZ" sz="2000" dirty="0"/>
          </a:p>
        </p:txBody>
      </p:sp>
    </p:spTree>
    <p:extLst>
      <p:ext uri="{BB962C8B-B14F-4D97-AF65-F5344CB8AC3E}">
        <p14:creationId xmlns:p14="http://schemas.microsoft.com/office/powerpoint/2010/main" val="308448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UNESCO v ČR</a:t>
            </a:r>
            <a:br>
              <a:rPr lang="cs-CZ" dirty="0"/>
            </a:br>
            <a:endParaRPr lang="cs-CZ" dirty="0"/>
          </a:p>
        </p:txBody>
      </p:sp>
      <p:sp>
        <p:nvSpPr>
          <p:cNvPr id="3" name="Obdélník 2"/>
          <p:cNvSpPr/>
          <p:nvPr/>
        </p:nvSpPr>
        <p:spPr>
          <a:xfrm>
            <a:off x="0" y="1059582"/>
            <a:ext cx="9143999" cy="3785652"/>
          </a:xfrm>
          <a:prstGeom prst="rect">
            <a:avLst/>
          </a:prstGeom>
        </p:spPr>
        <p:txBody>
          <a:bodyPr wrap="square">
            <a:spAutoFit/>
          </a:bodyPr>
          <a:lstStyle/>
          <a:p>
            <a:pPr marL="342900" indent="-342900" algn="just">
              <a:buFont typeface="Wingdings" panose="05000000000000000000" pitchFamily="2" charset="2"/>
              <a:buChar char="q"/>
            </a:pPr>
            <a:r>
              <a:rPr lang="cs-CZ" sz="2000" dirty="0"/>
              <a:t>Největší podíl spolupráce je založen na naplňování </a:t>
            </a:r>
            <a:r>
              <a:rPr lang="cs-CZ" sz="2000" b="1" dirty="0"/>
              <a:t>Úmluvy o ochraně světového kulturního a přírodního dědictví. </a:t>
            </a:r>
          </a:p>
          <a:p>
            <a:pPr marL="342900" indent="-342900" algn="just">
              <a:buFont typeface="Wingdings" panose="05000000000000000000" pitchFamily="2" charset="2"/>
              <a:buChar char="q"/>
            </a:pPr>
            <a:r>
              <a:rPr lang="cs-CZ" sz="2000" dirty="0"/>
              <a:t>Jedná se o unikátní mezinárodní právně </a:t>
            </a:r>
            <a:r>
              <a:rPr lang="cs-CZ" sz="2000" b="1" dirty="0"/>
              <a:t>závazný dokument, který spojuje princip ochrany kulturního dědictví s ochranou přírody. </a:t>
            </a:r>
          </a:p>
          <a:p>
            <a:pPr marL="342900" indent="-342900" algn="just">
              <a:buFont typeface="Wingdings" panose="05000000000000000000" pitchFamily="2" charset="2"/>
              <a:buChar char="q"/>
            </a:pPr>
            <a:r>
              <a:rPr lang="cs-CZ" sz="2000" dirty="0"/>
              <a:t>Na základě Úmluvy se vytváří Seznam světového dědictví (</a:t>
            </a:r>
            <a:r>
              <a:rPr lang="cs-CZ" sz="2000" dirty="0" err="1"/>
              <a:t>World</a:t>
            </a:r>
            <a:r>
              <a:rPr lang="cs-CZ" sz="2000" dirty="0"/>
              <a:t> </a:t>
            </a:r>
            <a:r>
              <a:rPr lang="cs-CZ" sz="2000" dirty="0" err="1"/>
              <a:t>Heritage</a:t>
            </a:r>
            <a:r>
              <a:rPr lang="cs-CZ" sz="2000" dirty="0"/>
              <a:t> List), do něhož jsou zapisovány památky s mimořádnými univerzálními hodnotami.</a:t>
            </a:r>
          </a:p>
          <a:p>
            <a:pPr marL="342900" indent="-342900" algn="just">
              <a:buFont typeface="Wingdings" panose="05000000000000000000" pitchFamily="2" charset="2"/>
              <a:buChar char="q"/>
            </a:pPr>
            <a:r>
              <a:rPr lang="cs-CZ" sz="2000" dirty="0"/>
              <a:t> (Pro tento seznam se v České republice často užívá název </a:t>
            </a:r>
            <a:r>
              <a:rPr lang="cs-CZ" sz="2000" b="1" dirty="0"/>
              <a:t>Seznam památek UNESCO,</a:t>
            </a:r>
            <a:r>
              <a:rPr lang="cs-CZ" sz="2000" dirty="0"/>
              <a:t> který však není přesný.) </a:t>
            </a:r>
          </a:p>
          <a:p>
            <a:pPr marL="342900" indent="-342900" algn="just">
              <a:buFont typeface="Wingdings" panose="05000000000000000000" pitchFamily="2" charset="2"/>
              <a:buChar char="q"/>
            </a:pPr>
            <a:r>
              <a:rPr lang="cs-CZ" sz="2000" dirty="0"/>
              <a:t>O zápisu do prestižního Seznamu světového dědictví rozhoduje </a:t>
            </a:r>
            <a:r>
              <a:rPr lang="cs-CZ" sz="2000" b="1" dirty="0"/>
              <a:t>Výbor světového dědictví, </a:t>
            </a:r>
            <a:r>
              <a:rPr lang="cs-CZ" sz="2000" dirty="0"/>
              <a:t>složený ze zástupců smluvních stran úmluvy. </a:t>
            </a:r>
          </a:p>
          <a:p>
            <a:pPr marL="342900" indent="-342900" algn="just">
              <a:buFont typeface="Wingdings" panose="05000000000000000000" pitchFamily="2" charset="2"/>
              <a:buChar char="q"/>
            </a:pPr>
            <a:r>
              <a:rPr lang="cs-CZ" sz="2000" dirty="0"/>
              <a:t>Ve svých rozhodnutích se Výbor </a:t>
            </a:r>
            <a:r>
              <a:rPr lang="cs-CZ" sz="2000" b="1" dirty="0"/>
              <a:t>opírá o odborná stanoviska poradních organizací.</a:t>
            </a:r>
          </a:p>
        </p:txBody>
      </p:sp>
    </p:spTree>
    <p:extLst>
      <p:ext uri="{BB962C8B-B14F-4D97-AF65-F5344CB8AC3E}">
        <p14:creationId xmlns:p14="http://schemas.microsoft.com/office/powerpoint/2010/main" val="13847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UNESCO v ČR</a:t>
            </a:r>
            <a:br>
              <a:rPr lang="cs-CZ" dirty="0"/>
            </a:br>
            <a:endParaRPr lang="cs-CZ" dirty="0"/>
          </a:p>
        </p:txBody>
      </p:sp>
      <p:sp>
        <p:nvSpPr>
          <p:cNvPr id="3" name="Obdélník 2"/>
          <p:cNvSpPr/>
          <p:nvPr/>
        </p:nvSpPr>
        <p:spPr>
          <a:xfrm>
            <a:off x="0" y="987574"/>
            <a:ext cx="9143999" cy="5047536"/>
          </a:xfrm>
          <a:prstGeom prst="rect">
            <a:avLst/>
          </a:prstGeom>
        </p:spPr>
        <p:txBody>
          <a:bodyPr wrap="square">
            <a:spAutoFit/>
          </a:bodyPr>
          <a:lstStyle/>
          <a:p>
            <a:pPr marL="342900" indent="-342900" algn="just">
              <a:buFont typeface="Wingdings" panose="05000000000000000000" pitchFamily="2" charset="2"/>
              <a:buChar char="q"/>
            </a:pPr>
            <a:r>
              <a:rPr lang="cs-CZ" sz="2200" dirty="0"/>
              <a:t> V oblasti kulturního dědictví je tímto orgánem ICOMOS (International </a:t>
            </a:r>
            <a:r>
              <a:rPr lang="cs-CZ" sz="2200" dirty="0" err="1"/>
              <a:t>Council</a:t>
            </a:r>
            <a:r>
              <a:rPr lang="cs-CZ" sz="2200" dirty="0"/>
              <a:t> </a:t>
            </a:r>
            <a:r>
              <a:rPr lang="cs-CZ" sz="2200" dirty="0" err="1"/>
              <a:t>of</a:t>
            </a:r>
            <a:r>
              <a:rPr lang="cs-CZ" sz="2200" dirty="0"/>
              <a:t> </a:t>
            </a:r>
            <a:r>
              <a:rPr lang="cs-CZ" sz="2200" dirty="0" err="1"/>
              <a:t>Monuments</a:t>
            </a:r>
            <a:r>
              <a:rPr lang="cs-CZ" sz="2200" dirty="0"/>
              <a:t> and </a:t>
            </a:r>
            <a:r>
              <a:rPr lang="cs-CZ" sz="2200" dirty="0" err="1"/>
              <a:t>Sites</a:t>
            </a:r>
            <a:r>
              <a:rPr lang="cs-CZ" sz="2200" dirty="0"/>
              <a:t>) - </a:t>
            </a:r>
            <a:r>
              <a:rPr lang="cs-CZ" sz="2200" b="1" dirty="0"/>
              <a:t>Mezinárodní rada pro památky a sídla.</a:t>
            </a:r>
          </a:p>
          <a:p>
            <a:pPr marL="342900" indent="-342900" algn="just">
              <a:buFont typeface="Wingdings" panose="05000000000000000000" pitchFamily="2" charset="2"/>
              <a:buChar char="q"/>
            </a:pPr>
            <a:r>
              <a:rPr lang="cs-CZ" sz="2200" dirty="0"/>
              <a:t>Základním principem výběru památek do Seznamu světového dědictví </a:t>
            </a:r>
            <a:r>
              <a:rPr lang="cs-CZ" sz="2200" b="1" dirty="0"/>
              <a:t>je jejich mimořádná hodnota, jedinečnost, autenticita a celistvost.</a:t>
            </a:r>
          </a:p>
          <a:p>
            <a:pPr marL="342900" indent="-342900" algn="just">
              <a:buFont typeface="Wingdings" panose="05000000000000000000" pitchFamily="2" charset="2"/>
              <a:buChar char="q"/>
            </a:pPr>
            <a:r>
              <a:rPr lang="cs-CZ" sz="2200" dirty="0"/>
              <a:t>V seznamu nemohou být všechny hodnotné památky. </a:t>
            </a:r>
          </a:p>
          <a:p>
            <a:pPr marL="342900" indent="-342900" algn="just">
              <a:buFont typeface="Wingdings" panose="05000000000000000000" pitchFamily="2" charset="2"/>
              <a:buChar char="q"/>
            </a:pPr>
            <a:r>
              <a:rPr lang="cs-CZ" sz="2200" b="1" dirty="0"/>
              <a:t>Seznam je reprezentativní a zapsané </a:t>
            </a:r>
            <a:r>
              <a:rPr lang="cs-CZ" sz="2200" dirty="0"/>
              <a:t>památky částečně symbolicky zastupují určitý stavební typ daného období v určitém širším regionu</a:t>
            </a:r>
            <a:r>
              <a:rPr lang="cs-CZ" sz="2200" b="1" dirty="0"/>
              <a:t>. </a:t>
            </a:r>
          </a:p>
          <a:p>
            <a:pPr marL="342900" indent="-342900" algn="just">
              <a:buFont typeface="Wingdings" panose="05000000000000000000" pitchFamily="2" charset="2"/>
              <a:buChar char="q"/>
            </a:pPr>
            <a:r>
              <a:rPr lang="cs-CZ" sz="2200" dirty="0"/>
              <a:t>Na druhé straně výběr podléhá </a:t>
            </a:r>
            <a:r>
              <a:rPr lang="cs-CZ" sz="2200" b="1" dirty="0"/>
              <a:t>i geopolitickým hlediskům, protože Výbor pro světové dědictví usiluje o vyvážené zastoupení jednotlivých členských států úmluvy a světadílů jako celků.</a:t>
            </a:r>
          </a:p>
          <a:p>
            <a:pPr marL="342900" indent="-342900" algn="just">
              <a:buFont typeface="Wingdings" panose="05000000000000000000" pitchFamily="2" charset="2"/>
              <a:buChar char="q"/>
            </a:pPr>
            <a:endParaRPr lang="cs-CZ" sz="2000" b="1" dirty="0"/>
          </a:p>
          <a:p>
            <a:pPr marL="342900" indent="-342900" algn="just">
              <a:buFont typeface="Wingdings" panose="05000000000000000000" pitchFamily="2" charset="2"/>
              <a:buChar char="q"/>
            </a:pPr>
            <a:endParaRPr lang="cs-CZ" sz="2000" b="1" dirty="0"/>
          </a:p>
          <a:p>
            <a:pPr marL="342900" indent="-342900" algn="just">
              <a:buFont typeface="Wingdings" panose="05000000000000000000" pitchFamily="2" charset="2"/>
              <a:buChar char="q"/>
            </a:pPr>
            <a:endParaRPr lang="cs-CZ" sz="2000" b="1" dirty="0"/>
          </a:p>
          <a:p>
            <a:pPr marL="342900" indent="-342900" algn="just">
              <a:buFont typeface="Wingdings" panose="05000000000000000000" pitchFamily="2" charset="2"/>
              <a:buChar char="q"/>
            </a:pPr>
            <a:endParaRPr lang="cs-CZ" sz="2000" dirty="0"/>
          </a:p>
        </p:txBody>
      </p:sp>
    </p:spTree>
    <p:extLst>
      <p:ext uri="{BB962C8B-B14F-4D97-AF65-F5344CB8AC3E}">
        <p14:creationId xmlns:p14="http://schemas.microsoft.com/office/powerpoint/2010/main" val="414985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UNESCO v ČR</a:t>
            </a:r>
            <a:br>
              <a:rPr lang="cs-CZ" dirty="0"/>
            </a:br>
            <a:endParaRPr lang="cs-CZ" dirty="0"/>
          </a:p>
        </p:txBody>
      </p:sp>
      <p:sp>
        <p:nvSpPr>
          <p:cNvPr id="3" name="Obdélník 2"/>
          <p:cNvSpPr/>
          <p:nvPr/>
        </p:nvSpPr>
        <p:spPr>
          <a:xfrm>
            <a:off x="0" y="987574"/>
            <a:ext cx="9143999" cy="3046988"/>
          </a:xfrm>
          <a:prstGeom prst="rect">
            <a:avLst/>
          </a:prstGeom>
        </p:spPr>
        <p:txBody>
          <a:bodyPr wrap="square">
            <a:spAutoFit/>
          </a:bodyPr>
          <a:lstStyle/>
          <a:p>
            <a:pPr marL="342900" indent="-342900" algn="just">
              <a:buFont typeface="Wingdings" panose="05000000000000000000" pitchFamily="2" charset="2"/>
              <a:buChar char="q"/>
            </a:pPr>
            <a:r>
              <a:rPr lang="cs-CZ" sz="2200" dirty="0"/>
              <a:t>Pro zápis na Seznam světového dědictví je nezbytné v nominační dokumentaci a v průběhu expertního posuzování prokázat, </a:t>
            </a:r>
            <a:r>
              <a:rPr lang="cs-CZ" sz="2200" b="1" dirty="0"/>
              <a:t>že nominovaná památka (lokalita) splňuje jednu či více z kritérií,</a:t>
            </a:r>
            <a:r>
              <a:rPr lang="cs-CZ" sz="2200" dirty="0"/>
              <a:t> splňují požadavek maximální autenticity a je prokázána </a:t>
            </a:r>
            <a:r>
              <a:rPr lang="cs-CZ" sz="2200" b="1" dirty="0"/>
              <a:t>dostatečnost koncepčních materiálů, zajišťujících uchování památky do budoucnosti.</a:t>
            </a:r>
          </a:p>
          <a:p>
            <a:pPr marL="342900" indent="-342900" algn="just">
              <a:buFont typeface="Wingdings" panose="05000000000000000000" pitchFamily="2" charset="2"/>
              <a:buChar char="q"/>
            </a:pPr>
            <a:endParaRPr lang="cs-CZ" sz="2200" b="1" dirty="0"/>
          </a:p>
          <a:p>
            <a:pPr marL="342900" indent="-342900" algn="just">
              <a:buFont typeface="Wingdings" panose="05000000000000000000" pitchFamily="2" charset="2"/>
              <a:buChar char="q"/>
            </a:pPr>
            <a:endParaRPr lang="cs-CZ" sz="2000" b="1" dirty="0"/>
          </a:p>
          <a:p>
            <a:pPr marL="342900" indent="-342900" algn="just">
              <a:buFont typeface="Wingdings" panose="05000000000000000000" pitchFamily="2" charset="2"/>
              <a:buChar char="q"/>
            </a:pPr>
            <a:endParaRPr lang="cs-CZ" sz="2000" b="1" dirty="0"/>
          </a:p>
          <a:p>
            <a:pPr marL="342900" indent="-342900" algn="just">
              <a:buFont typeface="Wingdings" panose="05000000000000000000" pitchFamily="2" charset="2"/>
              <a:buChar char="q"/>
            </a:pPr>
            <a:endParaRPr lang="cs-CZ" sz="2000" dirty="0"/>
          </a:p>
        </p:txBody>
      </p:sp>
    </p:spTree>
    <p:extLst>
      <p:ext uri="{BB962C8B-B14F-4D97-AF65-F5344CB8AC3E}">
        <p14:creationId xmlns:p14="http://schemas.microsoft.com/office/powerpoint/2010/main" val="237750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UNESCO v ČR</a:t>
            </a:r>
            <a:br>
              <a:rPr lang="cs-CZ" dirty="0"/>
            </a:br>
            <a:endParaRPr lang="cs-CZ" dirty="0"/>
          </a:p>
        </p:txBody>
      </p:sp>
      <p:sp>
        <p:nvSpPr>
          <p:cNvPr id="3" name="Obdélník 2"/>
          <p:cNvSpPr/>
          <p:nvPr/>
        </p:nvSpPr>
        <p:spPr>
          <a:xfrm>
            <a:off x="0" y="987574"/>
            <a:ext cx="9143999" cy="4093428"/>
          </a:xfrm>
          <a:prstGeom prst="rect">
            <a:avLst/>
          </a:prstGeom>
        </p:spPr>
        <p:txBody>
          <a:bodyPr wrap="square">
            <a:spAutoFit/>
          </a:bodyPr>
          <a:lstStyle/>
          <a:p>
            <a:pPr marL="342900" indent="-342900" algn="just">
              <a:buFont typeface="Wingdings" panose="05000000000000000000" pitchFamily="2" charset="2"/>
              <a:buChar char="q"/>
            </a:pPr>
            <a:r>
              <a:rPr lang="cs-CZ" sz="2000" dirty="0"/>
              <a:t>Pro zápis na Seznam světového dědictví je nezbytné v nominační dokumentaci a v průběhu expertního posuzování prokázat, </a:t>
            </a:r>
            <a:r>
              <a:rPr lang="cs-CZ" sz="2000" b="1" dirty="0"/>
              <a:t>že nominovaná památka (lokalita) splňuje jednu či více z kritérií,</a:t>
            </a:r>
            <a:r>
              <a:rPr lang="cs-CZ" sz="2000" dirty="0"/>
              <a:t> splňují požadavek maximální autenticity a je prokázána </a:t>
            </a:r>
            <a:r>
              <a:rPr lang="cs-CZ" sz="2000" b="1" dirty="0"/>
              <a:t>dostatečnost koncepčních materiálů, zajišťujících uchování památky do budoucnosti.</a:t>
            </a:r>
          </a:p>
          <a:p>
            <a:pPr marL="342900" indent="-342900" algn="just">
              <a:buFont typeface="Wingdings" panose="05000000000000000000" pitchFamily="2" charset="2"/>
              <a:buChar char="q"/>
            </a:pPr>
            <a:r>
              <a:rPr lang="cs-CZ" sz="2000" b="1" dirty="0"/>
              <a:t>Kritéria pro kulturní památky jsou uvedena v článku 24 prováděcích směrnic Úmluvy: Každá světová památka by měla:</a:t>
            </a:r>
          </a:p>
          <a:p>
            <a:pPr marL="342900" indent="-342900" algn="just">
              <a:buFont typeface="Wingdings" panose="05000000000000000000" pitchFamily="2" charset="2"/>
              <a:buChar char="ü"/>
            </a:pPr>
            <a:r>
              <a:rPr lang="cs-CZ" sz="2000" dirty="0"/>
              <a:t>1) představovat mistrovské dílo lidského tvůrčího génia,</a:t>
            </a:r>
          </a:p>
          <a:p>
            <a:pPr marL="342900" indent="-342900" algn="just">
              <a:buFont typeface="Wingdings" panose="05000000000000000000" pitchFamily="2" charset="2"/>
              <a:buChar char="ü"/>
            </a:pPr>
            <a:r>
              <a:rPr lang="cs-CZ" sz="2000" dirty="0"/>
              <a:t>(2) vykazovat významnou vzájemnou výměnu lidských hodnot během určitého časového     období nebo v určité kulturní oblasti světa, a to v oblasti rozvoje architektury nebo techniky, monumentálního umění, urbanismu nebo krajinářství;</a:t>
            </a:r>
          </a:p>
          <a:p>
            <a:pPr algn="just"/>
            <a:br>
              <a:rPr lang="cs-CZ" sz="2000" b="1" dirty="0"/>
            </a:br>
            <a:endParaRPr lang="cs-CZ" sz="2000" dirty="0"/>
          </a:p>
        </p:txBody>
      </p:sp>
    </p:spTree>
    <p:extLst>
      <p:ext uri="{BB962C8B-B14F-4D97-AF65-F5344CB8AC3E}">
        <p14:creationId xmlns:p14="http://schemas.microsoft.com/office/powerpoint/2010/main" val="161990486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4198</TotalTime>
  <Words>4200</Words>
  <Application>Microsoft Office PowerPoint</Application>
  <PresentationFormat>Předvádění na obrazovce (16:9)</PresentationFormat>
  <Paragraphs>246</Paragraphs>
  <Slides>37</Slides>
  <Notes>35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37</vt:i4>
      </vt:variant>
    </vt:vector>
  </HeadingPairs>
  <TitlesOfParts>
    <vt:vector size="42" baseType="lpstr">
      <vt:lpstr>Arial</vt:lpstr>
      <vt:lpstr>Calibri</vt:lpstr>
      <vt:lpstr>Times New Roman</vt:lpstr>
      <vt:lpstr>Wingdings</vt:lpstr>
      <vt:lpstr>SLU</vt:lpstr>
      <vt:lpstr>Název prezentace</vt:lpstr>
      <vt:lpstr>      </vt:lpstr>
      <vt:lpstr>UNESCO </vt:lpstr>
      <vt:lpstr>UNESCO </vt:lpstr>
      <vt:lpstr>UNESCO v ČR </vt:lpstr>
      <vt:lpstr>UNESCO v ČR </vt:lpstr>
      <vt:lpstr>UNESCO v ČR </vt:lpstr>
      <vt:lpstr>UNESCO v ČR </vt:lpstr>
      <vt:lpstr>UNESCO v ČR </vt:lpstr>
      <vt:lpstr>UNESCO v ČR </vt:lpstr>
      <vt:lpstr>UNESCO v ČR </vt:lpstr>
      <vt:lpstr>Kulturní a přírodní dědictví </vt:lpstr>
      <vt:lpstr>Kulturní a přírodní dědictví </vt:lpstr>
      <vt:lpstr>Mezinárodní památky UNESCO </vt:lpstr>
      <vt:lpstr>Mezinárodní cestovní ruch a památky UNESCO </vt:lpstr>
      <vt:lpstr>Mezinárodní cestovní ruch a památky UNESCO</vt:lpstr>
      <vt:lpstr>Vyřazené památky UNESCO</vt:lpstr>
      <vt:lpstr>Kulturní a přírodní památky UNESCO ve světě </vt:lpstr>
      <vt:lpstr>Kulturní a přírodní památky UNESCO ve světě </vt:lpstr>
      <vt:lpstr>Kulturní a přírodní památky UNESCO ve světě  Obr. 1: Vybrané památky UNESCO</vt:lpstr>
      <vt:lpstr>Památky UNESCO na Slovensku </vt:lpstr>
      <vt:lpstr>Památky UNESCO na Slovensku </vt:lpstr>
      <vt:lpstr>Památky UNESCO v Polsku </vt:lpstr>
      <vt:lpstr>Památky UNESCO v Polsku </vt:lpstr>
      <vt:lpstr>Památky UNESCO v Rakousku</vt:lpstr>
      <vt:lpstr>Památky UNESCO v Mexiku</vt:lpstr>
      <vt:lpstr>Památky UNESCO v ČR</vt:lpstr>
      <vt:lpstr>Památky UNESCO v ČR</vt:lpstr>
      <vt:lpstr>Památky UNESCO v ČR</vt:lpstr>
      <vt:lpstr>Památky UNESCO v ČR</vt:lpstr>
      <vt:lpstr>Památky UNESCO v ČR</vt:lpstr>
      <vt:lpstr>Památky UNESCO v ČR</vt:lpstr>
      <vt:lpstr>Památky UNESCO v ČR</vt:lpstr>
      <vt:lpstr>Památky UNESCO v ČR</vt:lpstr>
      <vt:lpstr>Památky UNESCO v ČR</vt:lpstr>
      <vt:lpstr>Výběr z použité literatury: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Patrik Kajzar</cp:lastModifiedBy>
  <cp:revision>231</cp:revision>
  <dcterms:created xsi:type="dcterms:W3CDTF">2016-07-06T15:42:34Z</dcterms:created>
  <dcterms:modified xsi:type="dcterms:W3CDTF">2022-02-14T13:58:55Z</dcterms:modified>
</cp:coreProperties>
</file>