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523" r:id="rId2"/>
    <p:sldId id="256" r:id="rId3"/>
    <p:sldId id="481" r:id="rId4"/>
    <p:sldId id="482" r:id="rId5"/>
    <p:sldId id="483" r:id="rId6"/>
    <p:sldId id="484" r:id="rId7"/>
    <p:sldId id="485" r:id="rId8"/>
    <p:sldId id="486" r:id="rId9"/>
    <p:sldId id="487" r:id="rId10"/>
    <p:sldId id="488" r:id="rId11"/>
    <p:sldId id="489" r:id="rId12"/>
    <p:sldId id="490" r:id="rId13"/>
    <p:sldId id="491" r:id="rId14"/>
    <p:sldId id="492" r:id="rId15"/>
    <p:sldId id="493" r:id="rId16"/>
    <p:sldId id="494" r:id="rId17"/>
    <p:sldId id="495" r:id="rId18"/>
    <p:sldId id="496" r:id="rId19"/>
    <p:sldId id="497" r:id="rId20"/>
    <p:sldId id="498" r:id="rId21"/>
    <p:sldId id="499" r:id="rId22"/>
    <p:sldId id="500" r:id="rId23"/>
    <p:sldId id="501" r:id="rId24"/>
    <p:sldId id="502" r:id="rId25"/>
    <p:sldId id="504" r:id="rId26"/>
    <p:sldId id="507" r:id="rId27"/>
    <p:sldId id="506" r:id="rId28"/>
    <p:sldId id="508" r:id="rId29"/>
    <p:sldId id="509" r:id="rId30"/>
    <p:sldId id="510" r:id="rId31"/>
    <p:sldId id="511" r:id="rId32"/>
    <p:sldId id="512" r:id="rId33"/>
    <p:sldId id="513" r:id="rId34"/>
    <p:sldId id="514" r:id="rId35"/>
    <p:sldId id="515" r:id="rId36"/>
    <p:sldId id="516" r:id="rId37"/>
    <p:sldId id="517" r:id="rId38"/>
    <p:sldId id="518" r:id="rId39"/>
    <p:sldId id="519" r:id="rId40"/>
    <p:sldId id="520" r:id="rId41"/>
    <p:sldId id="521" r:id="rId42"/>
    <p:sldId id="522" r:id="rId43"/>
    <p:sldId id="480" r:id="rId44"/>
    <p:sldId id="293" r:id="rId4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6" d="100"/>
          <a:sy n="76" d="100"/>
        </p:scale>
        <p:origin x="96" y="3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05.04.2018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184664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174183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478724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080919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137123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8618428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861199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872771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952808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193800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2266081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173181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7057396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2952136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124938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5232769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2788202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3681948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5504575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1134397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891118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906141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3347068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6382371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5333908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34474800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2838260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35578101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14154088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32677669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86924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3253643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7998392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6603429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40669575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634409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176089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57184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003866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477129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Mezinárodní cestovní ruch</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807213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UNWTO (Světová organizace turismus)</a:t>
            </a:r>
            <a:r>
              <a:rPr lang="cs-CZ" dirty="0"/>
              <a:t/>
            </a:r>
            <a:br>
              <a:rPr lang="cs-CZ" dirty="0"/>
            </a:br>
            <a:endParaRPr lang="cs-CZ" dirty="0"/>
          </a:p>
        </p:txBody>
      </p:sp>
      <p:sp>
        <p:nvSpPr>
          <p:cNvPr id="3" name="Obdélník 2"/>
          <p:cNvSpPr/>
          <p:nvPr/>
        </p:nvSpPr>
        <p:spPr>
          <a:xfrm>
            <a:off x="0" y="1059582"/>
            <a:ext cx="9143999" cy="3477875"/>
          </a:xfrm>
          <a:prstGeom prst="rect">
            <a:avLst/>
          </a:prstGeom>
        </p:spPr>
        <p:txBody>
          <a:bodyPr wrap="square">
            <a:spAutoFit/>
          </a:bodyPr>
          <a:lstStyle/>
          <a:p>
            <a:pPr marL="457200" indent="-457200" algn="just">
              <a:buFont typeface="Wingdings" panose="05000000000000000000" pitchFamily="2" charset="2"/>
              <a:buChar char="q"/>
            </a:pPr>
            <a:r>
              <a:rPr lang="cs-CZ" sz="2200" dirty="0" smtClean="0"/>
              <a:t>Ve </a:t>
            </a:r>
            <a:r>
              <a:rPr lang="cs-CZ" sz="2200" dirty="0"/>
              <a:t>své činnosti navázala na Mezinárodní svaz oficiálních organizací cestovního ruchu (IUOTO, International Union </a:t>
            </a:r>
            <a:r>
              <a:rPr lang="cs-CZ" sz="2200" dirty="0" err="1"/>
              <a:t>of</a:t>
            </a:r>
            <a:r>
              <a:rPr lang="cs-CZ" sz="2200" dirty="0"/>
              <a:t> </a:t>
            </a:r>
            <a:r>
              <a:rPr lang="cs-CZ" sz="2200" dirty="0" err="1"/>
              <a:t>Official</a:t>
            </a:r>
            <a:r>
              <a:rPr lang="cs-CZ" sz="2200" dirty="0"/>
              <a:t> </a:t>
            </a:r>
            <a:r>
              <a:rPr lang="cs-CZ" sz="2200" dirty="0" err="1"/>
              <a:t>Travel</a:t>
            </a:r>
            <a:r>
              <a:rPr lang="cs-CZ" sz="2200" dirty="0"/>
              <a:t> </a:t>
            </a:r>
            <a:r>
              <a:rPr lang="cs-CZ" sz="2200" dirty="0" err="1"/>
              <a:t>Organizations</a:t>
            </a:r>
            <a:r>
              <a:rPr lang="cs-CZ" sz="2200" dirty="0"/>
              <a:t>), a to 1. října 1974, kdy se stala mezinárodní mezistátní organizací a v platnost vstoupily její nové stanovy. </a:t>
            </a:r>
            <a:endParaRPr lang="cs-CZ" sz="2200" dirty="0" smtClean="0"/>
          </a:p>
          <a:p>
            <a:pPr marL="457200" indent="-457200" algn="just">
              <a:buFont typeface="Wingdings" panose="05000000000000000000" pitchFamily="2" charset="2"/>
              <a:buChar char="q"/>
            </a:pPr>
            <a:r>
              <a:rPr lang="cs-CZ" sz="2200" dirty="0" smtClean="0"/>
              <a:t>Sídlem </a:t>
            </a:r>
            <a:r>
              <a:rPr lang="cs-CZ" sz="2200" dirty="0"/>
              <a:t>UNWTO je </a:t>
            </a:r>
            <a:r>
              <a:rPr lang="cs-CZ" sz="2200" dirty="0" smtClean="0"/>
              <a:t>Madrid.</a:t>
            </a:r>
          </a:p>
          <a:p>
            <a:pPr marL="457200" indent="-457200" algn="just">
              <a:buFont typeface="Wingdings" panose="05000000000000000000" pitchFamily="2" charset="2"/>
              <a:buChar char="q"/>
            </a:pPr>
            <a:r>
              <a:rPr lang="cs-CZ" sz="2200" dirty="0"/>
              <a:t>UNWTO </a:t>
            </a:r>
            <a:r>
              <a:rPr lang="cs-CZ" sz="2200" dirty="0" smtClean="0"/>
              <a:t>je </a:t>
            </a:r>
            <a:r>
              <a:rPr lang="cs-CZ" sz="2200" dirty="0"/>
              <a:t>nejdůležitější a největší světovou organizací cestovního ruchu. </a:t>
            </a:r>
            <a:endParaRPr lang="cs-CZ" sz="2200" dirty="0" smtClean="0"/>
          </a:p>
          <a:p>
            <a:pPr marL="457200" indent="-457200" algn="just">
              <a:buFont typeface="Wingdings" panose="05000000000000000000" pitchFamily="2" charset="2"/>
              <a:buChar char="q"/>
            </a:pPr>
            <a:r>
              <a:rPr lang="cs-CZ" sz="2200" b="1" dirty="0" smtClean="0"/>
              <a:t>Jejím </a:t>
            </a:r>
            <a:r>
              <a:rPr lang="cs-CZ" sz="2200" b="1" dirty="0"/>
              <a:t>hlavním cílem </a:t>
            </a:r>
            <a:r>
              <a:rPr lang="cs-CZ" sz="2200" dirty="0"/>
              <a:t>je všestranná podpora rozvoje mezinárodního cestovního ruchu nejen pro jeho ekonomický efekt, ale i jako prostředku vzájemného poznávání národů, jejich způsobu života a kultury, v zájmu lepšího pochopení a dorozumění, a tím upevňování světového míru</a:t>
            </a:r>
            <a:r>
              <a:rPr lang="cs-CZ" sz="2200" dirty="0" smtClean="0"/>
              <a:t>.</a:t>
            </a:r>
          </a:p>
        </p:txBody>
      </p:sp>
    </p:spTree>
    <p:extLst>
      <p:ext uri="{BB962C8B-B14F-4D97-AF65-F5344CB8AC3E}">
        <p14:creationId xmlns:p14="http://schemas.microsoft.com/office/powerpoint/2010/main" val="3093631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UNWTO (Světová organizace turismus)</a:t>
            </a:r>
            <a:r>
              <a:rPr lang="cs-CZ" dirty="0"/>
              <a:t/>
            </a:r>
            <a:br>
              <a:rPr lang="cs-CZ" dirty="0"/>
            </a:br>
            <a:endParaRPr lang="cs-CZ" dirty="0"/>
          </a:p>
        </p:txBody>
      </p:sp>
      <p:sp>
        <p:nvSpPr>
          <p:cNvPr id="3" name="Obdélník 2"/>
          <p:cNvSpPr/>
          <p:nvPr/>
        </p:nvSpPr>
        <p:spPr>
          <a:xfrm>
            <a:off x="0" y="1059582"/>
            <a:ext cx="9143999" cy="3785652"/>
          </a:xfrm>
          <a:prstGeom prst="rect">
            <a:avLst/>
          </a:prstGeom>
        </p:spPr>
        <p:txBody>
          <a:bodyPr wrap="square">
            <a:spAutoFit/>
          </a:bodyPr>
          <a:lstStyle/>
          <a:p>
            <a:pPr marL="457200" indent="-457200" algn="just">
              <a:buFont typeface="Wingdings" panose="05000000000000000000" pitchFamily="2" charset="2"/>
              <a:buChar char="q"/>
            </a:pPr>
            <a:r>
              <a:rPr lang="cs-CZ" sz="2000" dirty="0" smtClean="0"/>
              <a:t>UNWTO </a:t>
            </a:r>
            <a:r>
              <a:rPr lang="cs-CZ" sz="2000" dirty="0"/>
              <a:t>je ústředním představitelem zájmů mezinárodního cestovního ruchu na úrovni vlád a orgánů cestovního ruchu ve světovém měřítku. </a:t>
            </a:r>
            <a:endParaRPr lang="cs-CZ" sz="2000" dirty="0" smtClean="0"/>
          </a:p>
          <a:p>
            <a:pPr marL="457200" indent="-457200" algn="just">
              <a:buFont typeface="Wingdings" panose="05000000000000000000" pitchFamily="2" charset="2"/>
              <a:buChar char="q"/>
            </a:pPr>
            <a:r>
              <a:rPr lang="cs-CZ" sz="2000" dirty="0" smtClean="0"/>
              <a:t>Aby </a:t>
            </a:r>
            <a:r>
              <a:rPr lang="cs-CZ" sz="2000" dirty="0"/>
              <a:t>mohla plnit tento úkol, byl jí přiznán statut OSN, tj. možnost spolupráce s orgány OSN v otázkách cestovního ruchu a účast na zasedání jejích </a:t>
            </a:r>
            <a:r>
              <a:rPr lang="cs-CZ" sz="2000" dirty="0" smtClean="0"/>
              <a:t>orgánů.</a:t>
            </a:r>
          </a:p>
          <a:p>
            <a:pPr marL="457200" indent="-457200" algn="just">
              <a:buFont typeface="Wingdings" panose="05000000000000000000" pitchFamily="2" charset="2"/>
              <a:buChar char="q"/>
            </a:pPr>
            <a:r>
              <a:rPr lang="cs-CZ" sz="2000" dirty="0" smtClean="0"/>
              <a:t>Partnerem </a:t>
            </a:r>
            <a:r>
              <a:rPr lang="cs-CZ" sz="2000" dirty="0"/>
              <a:t>UNWTO v OSN je Hospodářská a sociální rada (ECOSOC, </a:t>
            </a:r>
            <a:r>
              <a:rPr lang="cs-CZ" sz="2000" dirty="0" err="1"/>
              <a:t>Economic</a:t>
            </a:r>
            <a:r>
              <a:rPr lang="cs-CZ" sz="2000" dirty="0"/>
              <a:t> and </a:t>
            </a:r>
            <a:r>
              <a:rPr lang="cs-CZ" sz="2000" dirty="0" err="1"/>
              <a:t>Social</a:t>
            </a:r>
            <a:r>
              <a:rPr lang="cs-CZ" sz="2000" dirty="0"/>
              <a:t> </a:t>
            </a:r>
            <a:r>
              <a:rPr lang="cs-CZ" sz="2000" dirty="0" err="1"/>
              <a:t>Council</a:t>
            </a:r>
            <a:r>
              <a:rPr lang="cs-CZ" sz="2000" dirty="0" smtClean="0"/>
              <a:t>).</a:t>
            </a:r>
          </a:p>
          <a:p>
            <a:pPr marL="457200" indent="-457200" algn="just">
              <a:buFont typeface="Wingdings" panose="05000000000000000000" pitchFamily="2" charset="2"/>
              <a:buChar char="q"/>
            </a:pPr>
            <a:r>
              <a:rPr lang="cs-CZ" sz="2000" b="1" dirty="0"/>
              <a:t>Svou činnost zaměřuje </a:t>
            </a:r>
            <a:r>
              <a:rPr lang="cs-CZ" sz="2000" b="1" dirty="0" smtClean="0"/>
              <a:t>na:</a:t>
            </a:r>
          </a:p>
          <a:p>
            <a:pPr marL="457200" indent="-457200" algn="just">
              <a:buFont typeface="Wingdings" panose="05000000000000000000" pitchFamily="2" charset="2"/>
              <a:buChar char="ü"/>
            </a:pPr>
            <a:r>
              <a:rPr lang="cs-CZ" sz="2000" dirty="0" smtClean="0"/>
              <a:t>výzkum </a:t>
            </a:r>
            <a:r>
              <a:rPr lang="cs-CZ" sz="2000" dirty="0"/>
              <a:t>a statistiku cestovního ruchu, orientuje se na výzkum trhu cestovního ruchu, prostorové plánování, výzkum zaměstnanosti v cestovním ruchu, zjednodušení cestovních formalit apod.,</a:t>
            </a:r>
          </a:p>
          <a:p>
            <a:pPr marL="457200" indent="-457200" algn="just">
              <a:buFont typeface="Wingdings" panose="05000000000000000000" pitchFamily="2" charset="2"/>
              <a:buChar char="ü"/>
            </a:pPr>
            <a:r>
              <a:rPr lang="cs-CZ" sz="2000" dirty="0" smtClean="0"/>
              <a:t>organizování </a:t>
            </a:r>
            <a:r>
              <a:rPr lang="cs-CZ" sz="2000" dirty="0"/>
              <a:t>seminářů a konferencí ve spolupráci s dalšími specializovanými organizacemi cestovního ruchu</a:t>
            </a:r>
            <a:r>
              <a:rPr lang="cs-CZ" sz="2000" dirty="0" smtClean="0"/>
              <a:t>,</a:t>
            </a:r>
            <a:endParaRPr lang="cs-CZ" sz="2000" dirty="0"/>
          </a:p>
        </p:txBody>
      </p:sp>
    </p:spTree>
    <p:extLst>
      <p:ext uri="{BB962C8B-B14F-4D97-AF65-F5344CB8AC3E}">
        <p14:creationId xmlns:p14="http://schemas.microsoft.com/office/powerpoint/2010/main" val="1990005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UNWTO (Světová organizace turismus)</a:t>
            </a:r>
            <a:r>
              <a:rPr lang="cs-CZ" dirty="0"/>
              <a:t/>
            </a:r>
            <a:br>
              <a:rPr lang="cs-CZ" dirty="0"/>
            </a:br>
            <a:endParaRPr lang="cs-CZ" dirty="0"/>
          </a:p>
        </p:txBody>
      </p:sp>
      <p:sp>
        <p:nvSpPr>
          <p:cNvPr id="3" name="Obdélník 2"/>
          <p:cNvSpPr/>
          <p:nvPr/>
        </p:nvSpPr>
        <p:spPr>
          <a:xfrm>
            <a:off x="0" y="1059582"/>
            <a:ext cx="9143999" cy="3447098"/>
          </a:xfrm>
          <a:prstGeom prst="rect">
            <a:avLst/>
          </a:prstGeom>
        </p:spPr>
        <p:txBody>
          <a:bodyPr wrap="square">
            <a:spAutoFit/>
          </a:bodyPr>
          <a:lstStyle/>
          <a:p>
            <a:pPr marL="457200" indent="-457200" algn="just">
              <a:buFont typeface="Wingdings" panose="05000000000000000000" pitchFamily="2" charset="2"/>
              <a:buChar char="ü"/>
            </a:pPr>
            <a:r>
              <a:rPr lang="cs-CZ" sz="2200" dirty="0" smtClean="0"/>
              <a:t>výchovu řídících pracovníků cestovního ruchu, a to i ve spolupráci s jinými organizacemi cestovního ruchu,</a:t>
            </a:r>
          </a:p>
          <a:p>
            <a:pPr marL="457200" indent="-457200" algn="just">
              <a:buFont typeface="Wingdings" panose="05000000000000000000" pitchFamily="2" charset="2"/>
              <a:buChar char="ü"/>
            </a:pPr>
            <a:r>
              <a:rPr lang="cs-CZ" sz="2200" dirty="0" smtClean="0"/>
              <a:t>vydavatelskou činnost, v rámci které vydává periodické publikace </a:t>
            </a:r>
            <a:r>
              <a:rPr lang="cs-CZ" sz="2200" dirty="0" err="1" smtClean="0"/>
              <a:t>Travel</a:t>
            </a:r>
            <a:r>
              <a:rPr lang="cs-CZ" sz="2200" dirty="0" smtClean="0"/>
              <a:t> </a:t>
            </a:r>
            <a:r>
              <a:rPr lang="cs-CZ" sz="2200" dirty="0" err="1" smtClean="0"/>
              <a:t>Research</a:t>
            </a:r>
            <a:r>
              <a:rPr lang="cs-CZ" sz="2200" dirty="0" smtClean="0"/>
              <a:t> </a:t>
            </a:r>
            <a:r>
              <a:rPr lang="cs-CZ" sz="2200" dirty="0" err="1" smtClean="0"/>
              <a:t>Journal</a:t>
            </a:r>
            <a:r>
              <a:rPr lang="cs-CZ" sz="2200" dirty="0" smtClean="0"/>
              <a:t>, </a:t>
            </a:r>
            <a:r>
              <a:rPr lang="cs-CZ" sz="2200" dirty="0" err="1" smtClean="0"/>
              <a:t>World</a:t>
            </a:r>
            <a:r>
              <a:rPr lang="cs-CZ" sz="2200" dirty="0" smtClean="0"/>
              <a:t> </a:t>
            </a:r>
            <a:r>
              <a:rPr lang="cs-CZ" sz="2200" dirty="0" err="1" smtClean="0"/>
              <a:t>Tourism</a:t>
            </a:r>
            <a:r>
              <a:rPr lang="cs-CZ" sz="2200" dirty="0" smtClean="0"/>
              <a:t> </a:t>
            </a:r>
            <a:r>
              <a:rPr lang="cs-CZ" sz="2200" dirty="0" err="1" smtClean="0"/>
              <a:t>Statistics</a:t>
            </a:r>
            <a:r>
              <a:rPr lang="cs-CZ" sz="2200" dirty="0" smtClean="0"/>
              <a:t>, dvouměsíčník </a:t>
            </a:r>
            <a:r>
              <a:rPr lang="cs-CZ" sz="2200" dirty="0" err="1" smtClean="0"/>
              <a:t>World</a:t>
            </a:r>
            <a:r>
              <a:rPr lang="cs-CZ" sz="2200" dirty="0" smtClean="0"/>
              <a:t> </a:t>
            </a:r>
            <a:r>
              <a:rPr lang="cs-CZ" sz="2200" dirty="0" err="1" smtClean="0"/>
              <a:t>Tourism</a:t>
            </a:r>
            <a:r>
              <a:rPr lang="cs-CZ" sz="2200" dirty="0" smtClean="0"/>
              <a:t>, závěrečné zprávy z výzkumu konkrétních otázek cestovního ruchu,</a:t>
            </a:r>
          </a:p>
          <a:p>
            <a:pPr marL="457200" indent="-457200" algn="just">
              <a:buFont typeface="Wingdings" panose="05000000000000000000" pitchFamily="2" charset="2"/>
              <a:buChar char="ü"/>
            </a:pPr>
            <a:r>
              <a:rPr lang="cs-CZ" sz="2200" dirty="0" smtClean="0"/>
              <a:t>UNWTO se prostřednictvím Globálního etického kodexu cestovního ruchu snaží podporovat subjekty v oblasti cestovního ruchu a posiluje tak ekonomické, sociální a kulturní přínosy cestovního ruchu pro společnost s minimálními negativními dopady na životní prostředí.</a:t>
            </a:r>
          </a:p>
          <a:p>
            <a:pPr marL="457200" indent="-457200" algn="just">
              <a:buFont typeface="Wingdings" panose="05000000000000000000" pitchFamily="2" charset="2"/>
              <a:buChar char="ü"/>
            </a:pPr>
            <a:endParaRPr lang="cs-CZ" sz="2000" dirty="0" smtClean="0"/>
          </a:p>
        </p:txBody>
      </p:sp>
    </p:spTree>
    <p:extLst>
      <p:ext uri="{BB962C8B-B14F-4D97-AF65-F5344CB8AC3E}">
        <p14:creationId xmlns:p14="http://schemas.microsoft.com/office/powerpoint/2010/main" val="3319333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UNWTO (Světová organizace turismus)</a:t>
            </a:r>
            <a:r>
              <a:rPr lang="cs-CZ" dirty="0"/>
              <a:t/>
            </a:r>
            <a:br>
              <a:rPr lang="cs-CZ" dirty="0"/>
            </a:br>
            <a:endParaRPr lang="cs-CZ" dirty="0"/>
          </a:p>
        </p:txBody>
      </p:sp>
      <p:sp>
        <p:nvSpPr>
          <p:cNvPr id="3" name="Obdélník 2"/>
          <p:cNvSpPr/>
          <p:nvPr/>
        </p:nvSpPr>
        <p:spPr>
          <a:xfrm>
            <a:off x="0" y="1059582"/>
            <a:ext cx="9143999" cy="4401205"/>
          </a:xfrm>
          <a:prstGeom prst="rect">
            <a:avLst/>
          </a:prstGeom>
        </p:spPr>
        <p:txBody>
          <a:bodyPr wrap="square">
            <a:spAutoFit/>
          </a:bodyPr>
          <a:lstStyle/>
          <a:p>
            <a:pPr marL="457200" indent="-457200" algn="just">
              <a:buFont typeface="Wingdings" panose="05000000000000000000" pitchFamily="2" charset="2"/>
              <a:buChar char="q"/>
            </a:pPr>
            <a:r>
              <a:rPr lang="cs-CZ" sz="2000" dirty="0"/>
              <a:t>Realizuje řadu projektů </a:t>
            </a:r>
            <a:r>
              <a:rPr lang="cs-CZ" sz="2000" dirty="0" smtClean="0"/>
              <a:t>zejména se zaměřením na:</a:t>
            </a:r>
            <a:endParaRPr lang="cs-CZ" sz="2000" dirty="0"/>
          </a:p>
          <a:p>
            <a:pPr marL="457200" indent="-457200" algn="just">
              <a:buFont typeface="Wingdings" panose="05000000000000000000" pitchFamily="2" charset="2"/>
              <a:buChar char="ü"/>
            </a:pPr>
            <a:r>
              <a:rPr lang="cs-CZ" sz="2000" b="1" dirty="0" smtClean="0"/>
              <a:t>Podporu </a:t>
            </a:r>
            <a:r>
              <a:rPr lang="cs-CZ" sz="2000" b="1" dirty="0"/>
              <a:t>udržitelného turismu – v rovině vzdělávací a </a:t>
            </a:r>
            <a:r>
              <a:rPr lang="cs-CZ" sz="2000" b="1" dirty="0" smtClean="0"/>
              <a:t>vysvětlovací</a:t>
            </a:r>
            <a:endParaRPr lang="cs-CZ" sz="2000" dirty="0"/>
          </a:p>
          <a:p>
            <a:pPr marL="457200" indent="-457200" algn="just">
              <a:buFont typeface="Wingdings" panose="05000000000000000000" pitchFamily="2" charset="2"/>
              <a:buChar char="q"/>
            </a:pPr>
            <a:r>
              <a:rPr lang="cs-CZ" sz="2000" dirty="0"/>
              <a:t>    Globální kodex etiky turismu (základní souhrn morálních norem)</a:t>
            </a:r>
          </a:p>
          <a:p>
            <a:pPr marL="457200" indent="-457200" algn="just">
              <a:buFont typeface="Wingdings" panose="05000000000000000000" pitchFamily="2" charset="2"/>
              <a:buChar char="q"/>
            </a:pPr>
            <a:r>
              <a:rPr lang="cs-CZ" sz="2000" dirty="0"/>
              <a:t>    </a:t>
            </a:r>
            <a:r>
              <a:rPr lang="cs-CZ" sz="2000" dirty="0" smtClean="0"/>
              <a:t>Dokumenty </a:t>
            </a:r>
            <a:r>
              <a:rPr lang="cs-CZ" sz="2000" dirty="0"/>
              <a:t>oficiálního charakteru např. </a:t>
            </a:r>
            <a:r>
              <a:rPr lang="cs-CZ" sz="2000" dirty="0" err="1"/>
              <a:t>Djebrská</a:t>
            </a:r>
            <a:r>
              <a:rPr lang="cs-CZ" sz="2000" dirty="0"/>
              <a:t> a </a:t>
            </a:r>
            <a:r>
              <a:rPr lang="cs-CZ" sz="2000" dirty="0" err="1"/>
              <a:t>Davovská</a:t>
            </a:r>
            <a:r>
              <a:rPr lang="cs-CZ" sz="2000" dirty="0"/>
              <a:t> deklarace o klimatických změnách</a:t>
            </a:r>
          </a:p>
          <a:p>
            <a:pPr marL="457200" indent="-457200" algn="just">
              <a:buFont typeface="Wingdings" panose="05000000000000000000" pitchFamily="2" charset="2"/>
              <a:buChar char="q"/>
            </a:pPr>
            <a:r>
              <a:rPr lang="cs-CZ" sz="2000" dirty="0"/>
              <a:t>     Projekt úspory energie v hotelích</a:t>
            </a:r>
          </a:p>
          <a:p>
            <a:pPr marL="457200" indent="-457200" algn="just">
              <a:buFont typeface="Wingdings" panose="05000000000000000000" pitchFamily="2" charset="2"/>
              <a:buChar char="q"/>
            </a:pPr>
            <a:r>
              <a:rPr lang="cs-CZ" sz="2000" dirty="0"/>
              <a:t>     Projekt STEP – zaměřený na chudobu</a:t>
            </a:r>
          </a:p>
          <a:p>
            <a:pPr marL="457200" indent="-457200" algn="just">
              <a:buFont typeface="Wingdings" panose="05000000000000000000" pitchFamily="2" charset="2"/>
              <a:buChar char="q"/>
            </a:pPr>
            <a:r>
              <a:rPr lang="cs-CZ" sz="2000" dirty="0"/>
              <a:t>     Kampaň na ochranu a proti zneužívání dětí v turismu CET</a:t>
            </a:r>
          </a:p>
          <a:p>
            <a:pPr marL="457200" indent="-457200" algn="just">
              <a:buFont typeface="Wingdings" panose="05000000000000000000" pitchFamily="2" charset="2"/>
              <a:buChar char="q"/>
            </a:pPr>
            <a:r>
              <a:rPr lang="cs-CZ" sz="2000" dirty="0"/>
              <a:t>     Konference, publikace a průzkumy zaměřené na udržitelný </a:t>
            </a:r>
            <a:r>
              <a:rPr lang="cs-CZ" sz="2000" dirty="0" smtClean="0"/>
              <a:t>turismus</a:t>
            </a:r>
          </a:p>
          <a:p>
            <a:pPr algn="just"/>
            <a:endParaRPr lang="cs-CZ" sz="2000" dirty="0" smtClean="0"/>
          </a:p>
          <a:p>
            <a:pPr marL="457200" indent="-457200" algn="just">
              <a:buFont typeface="Wingdings" panose="05000000000000000000" pitchFamily="2" charset="2"/>
              <a:buChar char="ü"/>
            </a:pPr>
            <a:r>
              <a:rPr lang="cs-CZ" sz="2000" b="1" dirty="0"/>
              <a:t>Tvorba </a:t>
            </a:r>
            <a:r>
              <a:rPr lang="cs-CZ" sz="2000" b="1" dirty="0" smtClean="0"/>
              <a:t>produktů</a:t>
            </a:r>
            <a:endParaRPr lang="cs-CZ" sz="2000" b="1" dirty="0"/>
          </a:p>
          <a:p>
            <a:pPr marL="457200" indent="-457200" algn="just">
              <a:buFont typeface="Wingdings" panose="05000000000000000000" pitchFamily="2" charset="2"/>
              <a:buChar char="q"/>
            </a:pPr>
            <a:r>
              <a:rPr lang="cs-CZ" sz="2000" dirty="0"/>
              <a:t>    Hedvábná stezka a </a:t>
            </a:r>
            <a:r>
              <a:rPr lang="cs-CZ" sz="2000" dirty="0" err="1"/>
              <a:t>The</a:t>
            </a:r>
            <a:r>
              <a:rPr lang="cs-CZ" sz="2000" dirty="0"/>
              <a:t> Slave Route – na projektech spolupracuje s </a:t>
            </a:r>
            <a:r>
              <a:rPr lang="cs-CZ" sz="2000" dirty="0" smtClean="0"/>
              <a:t>UNESCO.</a:t>
            </a:r>
            <a:endParaRPr lang="cs-CZ" sz="2000" dirty="0"/>
          </a:p>
          <a:p>
            <a:pPr marL="457200" indent="-457200" algn="just">
              <a:buFont typeface="Wingdings" panose="05000000000000000000" pitchFamily="2" charset="2"/>
              <a:buChar char="ü"/>
            </a:pPr>
            <a:endParaRPr lang="cs-CZ" sz="2000" dirty="0"/>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386208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UNWTO (Světová organizace turismus)</a:t>
            </a:r>
            <a:r>
              <a:rPr lang="cs-CZ" dirty="0"/>
              <a:t/>
            </a:r>
            <a:br>
              <a:rPr lang="cs-CZ" dirty="0"/>
            </a:br>
            <a:endParaRPr lang="cs-CZ" dirty="0"/>
          </a:p>
        </p:txBody>
      </p:sp>
      <p:sp>
        <p:nvSpPr>
          <p:cNvPr id="3" name="Obdélník 2"/>
          <p:cNvSpPr/>
          <p:nvPr/>
        </p:nvSpPr>
        <p:spPr>
          <a:xfrm>
            <a:off x="0" y="1059582"/>
            <a:ext cx="9143999" cy="3970318"/>
          </a:xfrm>
          <a:prstGeom prst="rect">
            <a:avLst/>
          </a:prstGeom>
        </p:spPr>
        <p:txBody>
          <a:bodyPr wrap="square">
            <a:spAutoFit/>
          </a:bodyPr>
          <a:lstStyle/>
          <a:p>
            <a:pPr marL="457200" indent="-457200" algn="just">
              <a:buFont typeface="Wingdings" panose="05000000000000000000" pitchFamily="2" charset="2"/>
              <a:buChar char="ü"/>
            </a:pPr>
            <a:r>
              <a:rPr lang="cs-CZ" sz="2400" b="1" dirty="0"/>
              <a:t>Vzdělávací a osvětová </a:t>
            </a:r>
            <a:r>
              <a:rPr lang="cs-CZ" sz="2400" b="1" dirty="0" smtClean="0"/>
              <a:t>činnost</a:t>
            </a:r>
            <a:endParaRPr lang="cs-CZ" sz="2400" b="1" dirty="0"/>
          </a:p>
          <a:p>
            <a:pPr marL="457200" indent="-457200" algn="just">
              <a:buFont typeface="Wingdings" panose="05000000000000000000" pitchFamily="2" charset="2"/>
              <a:buChar char="q"/>
            </a:pPr>
            <a:r>
              <a:rPr lang="cs-CZ" sz="2400" dirty="0"/>
              <a:t>    Pořádání Světového dne turismu – 27.9 – přehlídky, koncerty, výstavy semináře atd.</a:t>
            </a:r>
          </a:p>
          <a:p>
            <a:pPr marL="457200" indent="-457200" algn="just">
              <a:buFont typeface="Wingdings" panose="05000000000000000000" pitchFamily="2" charset="2"/>
              <a:buChar char="q"/>
            </a:pPr>
            <a:r>
              <a:rPr lang="cs-CZ" sz="2400" dirty="0"/>
              <a:t>     Vzdělávání v oblastech lidských zdrojů, kvality v turismu, využívání informačních a komunikačních technologií v turismu atd.</a:t>
            </a:r>
          </a:p>
          <a:p>
            <a:pPr marL="457200" indent="-457200" algn="just">
              <a:buFont typeface="Wingdings" panose="05000000000000000000" pitchFamily="2" charset="2"/>
              <a:buChar char="q"/>
            </a:pPr>
            <a:r>
              <a:rPr lang="cs-CZ" sz="2400" dirty="0"/>
              <a:t>     Vzdělávací projekty v marketingovém řízení destinace</a:t>
            </a:r>
          </a:p>
          <a:p>
            <a:pPr marL="457200" indent="-457200" algn="just">
              <a:buFont typeface="Wingdings" panose="05000000000000000000" pitchFamily="2" charset="2"/>
              <a:buChar char="q"/>
            </a:pPr>
            <a:r>
              <a:rPr lang="cs-CZ" sz="2400" dirty="0"/>
              <a:t>     Vzdělávací projekty v oblasti kvality a obchodu</a:t>
            </a:r>
          </a:p>
          <a:p>
            <a:pPr marL="457200" indent="-457200" algn="just">
              <a:buFont typeface="Wingdings" panose="05000000000000000000" pitchFamily="2" charset="2"/>
              <a:buChar char="q"/>
            </a:pPr>
            <a:r>
              <a:rPr lang="cs-CZ" sz="2400" dirty="0"/>
              <a:t>     Konference pro určité </a:t>
            </a:r>
            <a:r>
              <a:rPr lang="cs-CZ" sz="2400" dirty="0" smtClean="0"/>
              <a:t>oblasti</a:t>
            </a:r>
          </a:p>
          <a:p>
            <a:pPr marL="457200" indent="-457200" algn="just">
              <a:buFont typeface="Wingdings" panose="05000000000000000000" pitchFamily="2" charset="2"/>
              <a:buChar char="q"/>
            </a:pPr>
            <a:endParaRPr lang="cs-CZ" sz="2000" dirty="0"/>
          </a:p>
          <a:p>
            <a:pPr marL="457200" indent="-457200" algn="just">
              <a:buFont typeface="Wingdings" panose="05000000000000000000" pitchFamily="2" charset="2"/>
              <a:buChar char="ü"/>
            </a:pPr>
            <a:endParaRPr lang="cs-CZ" sz="2000" dirty="0"/>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2714459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UNWTO (Světová organizace turismus)</a:t>
            </a:r>
            <a:r>
              <a:rPr lang="cs-CZ" dirty="0"/>
              <a:t/>
            </a:r>
            <a:br>
              <a:rPr lang="cs-CZ" dirty="0"/>
            </a:br>
            <a:endParaRPr lang="cs-CZ" dirty="0"/>
          </a:p>
        </p:txBody>
      </p:sp>
      <p:sp>
        <p:nvSpPr>
          <p:cNvPr id="3" name="Obdélník 2"/>
          <p:cNvSpPr/>
          <p:nvPr/>
        </p:nvSpPr>
        <p:spPr>
          <a:xfrm>
            <a:off x="0" y="1059582"/>
            <a:ext cx="9143999" cy="4401205"/>
          </a:xfrm>
          <a:prstGeom prst="rect">
            <a:avLst/>
          </a:prstGeom>
        </p:spPr>
        <p:txBody>
          <a:bodyPr wrap="square">
            <a:spAutoFit/>
          </a:bodyPr>
          <a:lstStyle/>
          <a:p>
            <a:pPr marL="457200" indent="-457200" algn="just">
              <a:buFont typeface="Wingdings" panose="05000000000000000000" pitchFamily="2" charset="2"/>
              <a:buChar char="q"/>
            </a:pPr>
            <a:r>
              <a:rPr lang="cs-CZ" sz="2400" b="1" dirty="0"/>
              <a:t>Publikační </a:t>
            </a:r>
            <a:r>
              <a:rPr lang="cs-CZ" sz="2400" b="1" dirty="0" smtClean="0"/>
              <a:t>činnost</a:t>
            </a:r>
          </a:p>
          <a:p>
            <a:pPr marL="457200" indent="-457200" algn="just">
              <a:buFont typeface="Wingdings" panose="05000000000000000000" pitchFamily="2" charset="2"/>
              <a:buChar char="ü"/>
            </a:pPr>
            <a:r>
              <a:rPr lang="cs-CZ" sz="2400" dirty="0"/>
              <a:t>Téma publikací je velice široké. UNWTO píše zejména o ekonomických záležitostech, zaměstnanost, vzdělanost, míra cestovního ruchu, atraktivnost destinací, ale také i o sociální sféře. Snaží se podávat reportáže z různých oblastí světa. Podává zprávy o změnách, které provedla v ušlých letech</a:t>
            </a:r>
            <a:r>
              <a:rPr lang="cs-CZ" sz="2400" dirty="0" smtClean="0"/>
              <a:t>.</a:t>
            </a:r>
            <a:endParaRPr lang="cs-CZ" sz="2400" dirty="0"/>
          </a:p>
          <a:p>
            <a:pPr marL="457200" indent="-457200" algn="just">
              <a:buFont typeface="Wingdings" panose="05000000000000000000" pitchFamily="2" charset="2"/>
              <a:buChar char="ü"/>
            </a:pPr>
            <a:r>
              <a:rPr lang="cs-CZ" sz="2400" dirty="0"/>
              <a:t>Základními publikacemi jsou statistické přehledy dat o mezinárodním turismu, jako je Kompendium a Ročenka mezinárodního turismu</a:t>
            </a:r>
            <a:r>
              <a:rPr lang="cs-CZ" sz="2400" dirty="0" smtClean="0"/>
              <a:t>.</a:t>
            </a:r>
            <a:endParaRPr lang="cs-CZ" sz="2400" dirty="0"/>
          </a:p>
          <a:p>
            <a:pPr marL="457200" indent="-457200" algn="just">
              <a:buFont typeface="Wingdings" panose="05000000000000000000" pitchFamily="2" charset="2"/>
              <a:buChar char="ü"/>
            </a:pPr>
            <a:r>
              <a:rPr lang="cs-CZ" sz="2400" dirty="0" smtClean="0"/>
              <a:t>Další </a:t>
            </a:r>
            <a:r>
              <a:rPr lang="cs-CZ" sz="2400" dirty="0"/>
              <a:t>publikací je UNWTO </a:t>
            </a:r>
            <a:r>
              <a:rPr lang="cs-CZ" sz="2400" dirty="0" err="1"/>
              <a:t>World</a:t>
            </a:r>
            <a:r>
              <a:rPr lang="cs-CZ" sz="2400" dirty="0"/>
              <a:t> </a:t>
            </a:r>
            <a:r>
              <a:rPr lang="cs-CZ" sz="2400" dirty="0" err="1"/>
              <a:t>Tourism</a:t>
            </a:r>
            <a:r>
              <a:rPr lang="cs-CZ" sz="2400" dirty="0"/>
              <a:t> </a:t>
            </a:r>
            <a:r>
              <a:rPr lang="cs-CZ" sz="2400" dirty="0" err="1"/>
              <a:t>Barometer</a:t>
            </a:r>
            <a:endParaRPr lang="cs-CZ" sz="2400" dirty="0"/>
          </a:p>
          <a:p>
            <a:pPr marL="457200" indent="-457200" algn="just">
              <a:buFont typeface="Wingdings" panose="05000000000000000000" pitchFamily="2" charset="2"/>
              <a:buChar char="ü"/>
            </a:pPr>
            <a:endParaRPr lang="cs-CZ" sz="2000" dirty="0"/>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232893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UNWTO (Světová organizace turismus)</a:t>
            </a:r>
            <a:r>
              <a:rPr lang="cs-CZ" dirty="0"/>
              <a:t/>
            </a:r>
            <a:br>
              <a:rPr lang="cs-CZ" dirty="0"/>
            </a:br>
            <a:endParaRPr lang="cs-CZ" dirty="0"/>
          </a:p>
        </p:txBody>
      </p:sp>
      <p:sp>
        <p:nvSpPr>
          <p:cNvPr id="3" name="Obdélník 2"/>
          <p:cNvSpPr/>
          <p:nvPr/>
        </p:nvSpPr>
        <p:spPr>
          <a:xfrm>
            <a:off x="0" y="1059582"/>
            <a:ext cx="9143999" cy="3724096"/>
          </a:xfrm>
          <a:prstGeom prst="rect">
            <a:avLst/>
          </a:prstGeom>
        </p:spPr>
        <p:txBody>
          <a:bodyPr wrap="square">
            <a:spAutoFit/>
          </a:bodyPr>
          <a:lstStyle/>
          <a:p>
            <a:pPr marL="457200" indent="-457200" algn="just">
              <a:buFont typeface="Wingdings" panose="05000000000000000000" pitchFamily="2" charset="2"/>
              <a:buChar char="q"/>
            </a:pPr>
            <a:r>
              <a:rPr lang="cs-CZ" sz="2400" dirty="0"/>
              <a:t>Členové UNWTO jsou řádní, tedy plnoprávné státy a jejich vrcholné orgány cestovního ruchu, přidružení, tedy teritoria bez úplné suverenity v mezinárodních vztazích, mezinárodní organizace cestovního ruchu a afilovaní, tedy mezinárodní organizace se specifickými vztahy k cestovnímu ruchu. </a:t>
            </a:r>
            <a:endParaRPr lang="cs-CZ" sz="2400" dirty="0" smtClean="0"/>
          </a:p>
          <a:p>
            <a:pPr marL="457200" indent="-457200" algn="just">
              <a:buFont typeface="Wingdings" panose="05000000000000000000" pitchFamily="2" charset="2"/>
              <a:buChar char="q"/>
            </a:pPr>
            <a:r>
              <a:rPr lang="cs-CZ" sz="2400" dirty="0" smtClean="0"/>
              <a:t>V </a:t>
            </a:r>
            <a:r>
              <a:rPr lang="cs-CZ" sz="2400" dirty="0"/>
              <a:t>současnosti má organizace 156 řádných členů, 6 přidružených a 400 </a:t>
            </a:r>
            <a:r>
              <a:rPr lang="cs-CZ" sz="2400" dirty="0" smtClean="0"/>
              <a:t>afilovaných.</a:t>
            </a:r>
          </a:p>
          <a:p>
            <a:pPr marL="457200" indent="-457200" algn="just">
              <a:buFont typeface="Wingdings" panose="05000000000000000000" pitchFamily="2" charset="2"/>
              <a:buChar char="q"/>
            </a:pPr>
            <a:r>
              <a:rPr lang="cs-CZ" sz="2400" dirty="0" smtClean="0"/>
              <a:t>Česká </a:t>
            </a:r>
            <a:r>
              <a:rPr lang="cs-CZ" sz="2400" dirty="0"/>
              <a:t>republika jako nástupnický stát Československé federativní republiky je řádným členem UNWTO od jejího vzniku</a:t>
            </a:r>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1617240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WTTC (Světová rada cestování a turismu)</a:t>
            </a:r>
            <a:r>
              <a:rPr lang="cs-CZ" dirty="0"/>
              <a:t/>
            </a:r>
            <a:br>
              <a:rPr lang="cs-CZ" dirty="0"/>
            </a:br>
            <a:endParaRPr lang="cs-CZ" dirty="0"/>
          </a:p>
        </p:txBody>
      </p:sp>
      <p:sp>
        <p:nvSpPr>
          <p:cNvPr id="3" name="Obdélník 2"/>
          <p:cNvSpPr/>
          <p:nvPr/>
        </p:nvSpPr>
        <p:spPr>
          <a:xfrm>
            <a:off x="0" y="1059582"/>
            <a:ext cx="9143999" cy="3785652"/>
          </a:xfrm>
          <a:prstGeom prst="rect">
            <a:avLst/>
          </a:prstGeom>
        </p:spPr>
        <p:txBody>
          <a:bodyPr wrap="square">
            <a:spAutoFit/>
          </a:bodyPr>
          <a:lstStyle/>
          <a:p>
            <a:pPr marL="457200" indent="-457200" algn="just">
              <a:buFont typeface="Wingdings" panose="05000000000000000000" pitchFamily="2" charset="2"/>
              <a:buChar char="q"/>
            </a:pPr>
            <a:r>
              <a:rPr lang="cs-CZ" sz="2000" dirty="0"/>
              <a:t>Světová rada cestovního ruchu (WTTC, </a:t>
            </a:r>
            <a:r>
              <a:rPr lang="cs-CZ" sz="2000" dirty="0" err="1"/>
              <a:t>World</a:t>
            </a:r>
            <a:r>
              <a:rPr lang="cs-CZ" sz="2000" dirty="0"/>
              <a:t> </a:t>
            </a:r>
            <a:r>
              <a:rPr lang="cs-CZ" sz="2000" dirty="0" err="1"/>
              <a:t>Travel</a:t>
            </a:r>
            <a:r>
              <a:rPr lang="cs-CZ" sz="2000" dirty="0"/>
              <a:t> and </a:t>
            </a:r>
            <a:r>
              <a:rPr lang="cs-CZ" sz="2000" dirty="0" err="1"/>
              <a:t>Tourism</a:t>
            </a:r>
            <a:r>
              <a:rPr lang="cs-CZ" sz="2000" dirty="0"/>
              <a:t> </a:t>
            </a:r>
            <a:r>
              <a:rPr lang="cs-CZ" sz="2000" dirty="0" err="1" smtClean="0"/>
              <a:t>Council</a:t>
            </a:r>
            <a:r>
              <a:rPr lang="cs-CZ" sz="2000" dirty="0" smtClean="0"/>
              <a:t>) je </a:t>
            </a:r>
            <a:r>
              <a:rPr lang="cs-CZ" sz="2000" dirty="0"/>
              <a:t>mezinárodní nevládní organizace sdružující vedoucí osobnosti průmyslu cestovního ruchu, tedy letecké, lodní a železniční společnosti, hotelové sítě, půjčovny aut a další subjekty podnikající v cestovním ruchu. </a:t>
            </a:r>
            <a:endParaRPr lang="cs-CZ" sz="2000" dirty="0" smtClean="0"/>
          </a:p>
          <a:p>
            <a:pPr marL="457200" indent="-457200" algn="just">
              <a:buFont typeface="Wingdings" panose="05000000000000000000" pitchFamily="2" charset="2"/>
              <a:buChar char="q"/>
            </a:pPr>
            <a:r>
              <a:rPr lang="cs-CZ" sz="2000" dirty="0" smtClean="0"/>
              <a:t>Vznikla </a:t>
            </a:r>
            <a:r>
              <a:rPr lang="cs-CZ" sz="2000" dirty="0"/>
              <a:t>v roce 1990 a má sídlo v Londýně. Jejím základním cílem je přesvědčit vlády jednotlivých států o ekonomickém významu cestovního ruchu působením na politické představitele, aby cestovní ruch respektovaly při tvorbě </a:t>
            </a:r>
            <a:r>
              <a:rPr lang="cs-CZ" sz="2000" dirty="0" smtClean="0"/>
              <a:t>zákonů.</a:t>
            </a:r>
          </a:p>
          <a:p>
            <a:pPr marL="457200" indent="-457200" algn="just">
              <a:buFont typeface="Wingdings" panose="05000000000000000000" pitchFamily="2" charset="2"/>
              <a:buChar char="q"/>
            </a:pPr>
            <a:r>
              <a:rPr lang="cs-CZ" sz="2000" b="1" dirty="0"/>
              <a:t>Předmětem činnosti </a:t>
            </a:r>
            <a:r>
              <a:rPr lang="cs-CZ" sz="2000" b="1" dirty="0" smtClean="0"/>
              <a:t>je:</a:t>
            </a:r>
            <a:endParaRPr lang="cs-CZ" sz="2000" b="1" dirty="0"/>
          </a:p>
          <a:p>
            <a:pPr marL="457200" indent="-457200" algn="just">
              <a:buFont typeface="Wingdings" panose="05000000000000000000" pitchFamily="2" charset="2"/>
              <a:buChar char="ü"/>
            </a:pPr>
            <a:r>
              <a:rPr lang="cs-CZ" sz="2000" dirty="0" smtClean="0"/>
              <a:t>koordinace </a:t>
            </a:r>
            <a:r>
              <a:rPr lang="cs-CZ" sz="2000" dirty="0"/>
              <a:t>součinnosti dopravních a hotelových společností a to také v souvislosti s ochranou životního prostředí,</a:t>
            </a:r>
          </a:p>
          <a:p>
            <a:pPr marL="457200" indent="-457200" algn="just">
              <a:buFont typeface="Wingdings" panose="05000000000000000000" pitchFamily="2" charset="2"/>
              <a:buChar char="ü"/>
            </a:pPr>
            <a:r>
              <a:rPr lang="cs-CZ" sz="2000" dirty="0" smtClean="0"/>
              <a:t>zlepšení </a:t>
            </a:r>
            <a:r>
              <a:rPr lang="cs-CZ" sz="2000" dirty="0"/>
              <a:t>dopravní infrastruktury zejména v Evropské unii,</a:t>
            </a:r>
          </a:p>
          <a:p>
            <a:pPr marL="457200" indent="-457200" algn="just">
              <a:buFont typeface="Wingdings" panose="05000000000000000000" pitchFamily="2" charset="2"/>
              <a:buChar char="ü"/>
            </a:pPr>
            <a:r>
              <a:rPr lang="cs-CZ" sz="2000" dirty="0" smtClean="0"/>
              <a:t>zlepšení </a:t>
            </a:r>
            <a:r>
              <a:rPr lang="cs-CZ" sz="2000" dirty="0"/>
              <a:t>bezpečnostních systémů v letecké dopravě</a:t>
            </a:r>
            <a:r>
              <a:rPr lang="cs-CZ" sz="2000" dirty="0" smtClean="0"/>
              <a:t>,</a:t>
            </a:r>
            <a:endParaRPr lang="cs-CZ" sz="2000" dirty="0"/>
          </a:p>
        </p:txBody>
      </p:sp>
    </p:spTree>
    <p:extLst>
      <p:ext uri="{BB962C8B-B14F-4D97-AF65-F5344CB8AC3E}">
        <p14:creationId xmlns:p14="http://schemas.microsoft.com/office/powerpoint/2010/main" val="3623849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WTTC (Světová rada cestování a turismu)</a:t>
            </a:r>
            <a:r>
              <a:rPr lang="cs-CZ" dirty="0"/>
              <a:t/>
            </a:r>
            <a:br>
              <a:rPr lang="cs-CZ" dirty="0"/>
            </a:br>
            <a:endParaRPr lang="cs-CZ" dirty="0"/>
          </a:p>
        </p:txBody>
      </p:sp>
      <p:sp>
        <p:nvSpPr>
          <p:cNvPr id="3" name="Obdélník 2"/>
          <p:cNvSpPr/>
          <p:nvPr/>
        </p:nvSpPr>
        <p:spPr>
          <a:xfrm>
            <a:off x="0" y="1059582"/>
            <a:ext cx="9143999" cy="3785652"/>
          </a:xfrm>
          <a:prstGeom prst="rect">
            <a:avLst/>
          </a:prstGeom>
        </p:spPr>
        <p:txBody>
          <a:bodyPr wrap="square">
            <a:spAutoFit/>
          </a:bodyPr>
          <a:lstStyle/>
          <a:p>
            <a:pPr marL="457200" indent="-457200" algn="just">
              <a:buFont typeface="Wingdings" panose="05000000000000000000" pitchFamily="2" charset="2"/>
              <a:buChar char="ü"/>
            </a:pPr>
            <a:r>
              <a:rPr lang="cs-CZ" sz="2200" dirty="0" smtClean="0"/>
              <a:t>odstraňování </a:t>
            </a:r>
            <a:r>
              <a:rPr lang="cs-CZ" sz="2200" dirty="0"/>
              <a:t>překážek rozvoje cestovního ruchu mezi státy,</a:t>
            </a:r>
          </a:p>
          <a:p>
            <a:pPr marL="457200" indent="-457200" algn="just">
              <a:buFont typeface="Wingdings" panose="05000000000000000000" pitchFamily="2" charset="2"/>
              <a:buChar char="ü"/>
            </a:pPr>
            <a:r>
              <a:rPr lang="cs-CZ" sz="2200" dirty="0" smtClean="0"/>
              <a:t>liberalizace </a:t>
            </a:r>
            <a:r>
              <a:rPr lang="cs-CZ" sz="2200" dirty="0"/>
              <a:t>předpisů o cestování a celním vyřizování.</a:t>
            </a:r>
          </a:p>
          <a:p>
            <a:pPr marL="457200" indent="-457200" algn="just">
              <a:buFont typeface="Wingdings" panose="05000000000000000000" pitchFamily="2" charset="2"/>
              <a:buChar char="q"/>
            </a:pPr>
            <a:r>
              <a:rPr lang="cs-CZ" sz="2200" dirty="0"/>
              <a:t>Publikuje materiály a statistiky, které zpřístupňuje ministrům financí, obchodu, dopravy a cestovního ruchu, jakož i představitelům masmédií a mezinárodních </a:t>
            </a:r>
            <a:r>
              <a:rPr lang="cs-CZ" sz="2200" dirty="0" smtClean="0"/>
              <a:t>organizací.</a:t>
            </a:r>
          </a:p>
          <a:p>
            <a:pPr marL="457200" indent="-457200" algn="just">
              <a:buFont typeface="Wingdings" panose="05000000000000000000" pitchFamily="2" charset="2"/>
              <a:buChar char="q"/>
            </a:pPr>
            <a:r>
              <a:rPr lang="cs-CZ" sz="2200" b="1" dirty="0" smtClean="0"/>
              <a:t>Posláním WTTC je:</a:t>
            </a:r>
          </a:p>
          <a:p>
            <a:pPr marL="457200" indent="-457200" algn="just">
              <a:buFont typeface="Wingdings" panose="05000000000000000000" pitchFamily="2" charset="2"/>
              <a:buChar char="ü"/>
            </a:pPr>
            <a:r>
              <a:rPr lang="cs-CZ" sz="2200" dirty="0" smtClean="0"/>
              <a:t>Zvýšení povědomí o plném dopadu turismu na ekonomiku (růst a zaměstnanost), působení na vlády zemí k využití potenciálu turismu.</a:t>
            </a:r>
          </a:p>
          <a:p>
            <a:pPr marL="457200" indent="-457200" algn="just">
              <a:buFont typeface="Wingdings" panose="05000000000000000000" pitchFamily="2" charset="2"/>
              <a:buChar char="ü"/>
            </a:pPr>
            <a:r>
              <a:rPr lang="cs-CZ" sz="2200" dirty="0" smtClean="0"/>
              <a:t>Soulad rozvoje turismu a jeho vlivu na sociální, kulturní a životní prostředí.</a:t>
            </a:r>
          </a:p>
          <a:p>
            <a:pPr marL="457200" indent="-457200" algn="just">
              <a:buFont typeface="Wingdings" panose="05000000000000000000" pitchFamily="2" charset="2"/>
              <a:buChar char="ü"/>
            </a:pPr>
            <a:r>
              <a:rPr lang="cs-CZ" sz="2200" dirty="0" smtClean="0"/>
              <a:t>Dlouhodobé sledování růst a prosperity.</a:t>
            </a:r>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3423466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WTTC (Světová rada cestování a turismu)</a:t>
            </a:r>
            <a:r>
              <a:rPr lang="cs-CZ" dirty="0"/>
              <a:t/>
            </a:r>
            <a:br>
              <a:rPr lang="cs-CZ" dirty="0"/>
            </a:br>
            <a:endParaRPr lang="cs-CZ" dirty="0"/>
          </a:p>
        </p:txBody>
      </p:sp>
      <p:sp>
        <p:nvSpPr>
          <p:cNvPr id="3" name="Obdélník 2"/>
          <p:cNvSpPr/>
          <p:nvPr/>
        </p:nvSpPr>
        <p:spPr>
          <a:xfrm>
            <a:off x="1" y="793164"/>
            <a:ext cx="9143999" cy="3785652"/>
          </a:xfrm>
          <a:prstGeom prst="rect">
            <a:avLst/>
          </a:prstGeom>
        </p:spPr>
        <p:txBody>
          <a:bodyPr wrap="square">
            <a:spAutoFit/>
          </a:bodyPr>
          <a:lstStyle/>
          <a:p>
            <a:pPr marL="457200" indent="-457200" algn="just">
              <a:buFont typeface="Wingdings" panose="05000000000000000000" pitchFamily="2" charset="2"/>
              <a:buChar char="q"/>
            </a:pPr>
            <a:r>
              <a:rPr lang="cs-CZ" sz="2000" b="1" dirty="0"/>
              <a:t>Projekty </a:t>
            </a:r>
            <a:r>
              <a:rPr lang="cs-CZ" sz="2000" b="1" dirty="0" smtClean="0"/>
              <a:t>WTTC:</a:t>
            </a:r>
          </a:p>
          <a:p>
            <a:pPr marL="457200" indent="-457200" algn="just">
              <a:buFont typeface="Wingdings" panose="05000000000000000000" pitchFamily="2" charset="2"/>
              <a:buChar char="q"/>
            </a:pPr>
            <a:r>
              <a:rPr lang="cs-CZ" sz="2000" b="1" dirty="0"/>
              <a:t>Podpora udržitelného </a:t>
            </a:r>
            <a:r>
              <a:rPr lang="cs-CZ" sz="2000" b="1" dirty="0" smtClean="0"/>
              <a:t>turismu</a:t>
            </a:r>
            <a:endParaRPr lang="cs-CZ" sz="2000" b="1" dirty="0"/>
          </a:p>
          <a:p>
            <a:pPr marL="457200" indent="-457200" algn="just">
              <a:buFont typeface="Wingdings" panose="05000000000000000000" pitchFamily="2" charset="2"/>
              <a:buChar char="ü"/>
            </a:pPr>
            <a:r>
              <a:rPr lang="cs-CZ" sz="2000" dirty="0" smtClean="0"/>
              <a:t>Zapojení </a:t>
            </a:r>
            <a:r>
              <a:rPr lang="cs-CZ" sz="2000" dirty="0"/>
              <a:t>do programu Agenda 21</a:t>
            </a:r>
          </a:p>
          <a:p>
            <a:pPr marL="457200" indent="-457200" algn="just">
              <a:buFont typeface="Wingdings" panose="05000000000000000000" pitchFamily="2" charset="2"/>
              <a:buChar char="ü"/>
            </a:pPr>
            <a:r>
              <a:rPr lang="cs-CZ" sz="2000" dirty="0"/>
              <a:t> </a:t>
            </a:r>
            <a:r>
              <a:rPr lang="cs-CZ" sz="2000" dirty="0" smtClean="0"/>
              <a:t>Dokument </a:t>
            </a:r>
            <a:r>
              <a:rPr lang="cs-CZ" sz="2000" dirty="0" err="1"/>
              <a:t>Corporate</a:t>
            </a:r>
            <a:r>
              <a:rPr lang="cs-CZ" sz="2000" dirty="0"/>
              <a:t> </a:t>
            </a:r>
            <a:r>
              <a:rPr lang="cs-CZ" sz="2000" dirty="0" err="1"/>
              <a:t>Social</a:t>
            </a:r>
            <a:r>
              <a:rPr lang="cs-CZ" sz="2000" dirty="0"/>
              <a:t> </a:t>
            </a:r>
            <a:r>
              <a:rPr lang="cs-CZ" sz="2000" dirty="0" err="1"/>
              <a:t>Leadership</a:t>
            </a:r>
            <a:r>
              <a:rPr lang="cs-CZ" sz="2000" dirty="0"/>
              <a:t> , který se snaží vysvětlit přednosti přístupu firem založeného na sociální zodpovědnosti</a:t>
            </a:r>
          </a:p>
          <a:p>
            <a:pPr marL="457200" indent="-457200" algn="just">
              <a:buFont typeface="Wingdings" panose="05000000000000000000" pitchFamily="2" charset="2"/>
              <a:buChar char="ü"/>
            </a:pPr>
            <a:r>
              <a:rPr lang="cs-CZ" sz="2000" dirty="0"/>
              <a:t> </a:t>
            </a:r>
            <a:r>
              <a:rPr lang="cs-CZ" sz="2000" dirty="0" smtClean="0"/>
              <a:t>Udílení </a:t>
            </a:r>
            <a:r>
              <a:rPr lang="cs-CZ" sz="2000" dirty="0"/>
              <a:t>ceny </a:t>
            </a:r>
            <a:r>
              <a:rPr lang="cs-CZ" sz="2000" dirty="0" err="1"/>
              <a:t>Tourism</a:t>
            </a:r>
            <a:r>
              <a:rPr lang="cs-CZ" sz="2000" dirty="0"/>
              <a:t> </a:t>
            </a:r>
            <a:r>
              <a:rPr lang="cs-CZ" sz="2000" dirty="0" err="1"/>
              <a:t>for</a:t>
            </a:r>
            <a:r>
              <a:rPr lang="cs-CZ" sz="2000" dirty="0"/>
              <a:t> </a:t>
            </a:r>
            <a:r>
              <a:rPr lang="cs-CZ" sz="2000" dirty="0" err="1"/>
              <a:t>Tommorrow</a:t>
            </a:r>
            <a:r>
              <a:rPr lang="cs-CZ" sz="2000" dirty="0"/>
              <a:t> </a:t>
            </a:r>
            <a:r>
              <a:rPr lang="cs-CZ" sz="2000" dirty="0" err="1"/>
              <a:t>Awards</a:t>
            </a:r>
            <a:r>
              <a:rPr lang="cs-CZ" sz="2000" dirty="0"/>
              <a:t> ve čtyřech kategoriích – destinace, zachování dědictví, nejlepší investor, globální ocenění</a:t>
            </a:r>
          </a:p>
          <a:p>
            <a:pPr marL="457200" indent="-457200" algn="just">
              <a:buFont typeface="Wingdings" panose="05000000000000000000" pitchFamily="2" charset="2"/>
              <a:buChar char="ü"/>
            </a:pPr>
            <a:r>
              <a:rPr lang="cs-CZ" sz="2000" dirty="0"/>
              <a:t>  </a:t>
            </a:r>
            <a:r>
              <a:rPr lang="cs-CZ" sz="2000" dirty="0" smtClean="0"/>
              <a:t>Založení </a:t>
            </a:r>
            <a:r>
              <a:rPr lang="cs-CZ" sz="2000" dirty="0"/>
              <a:t>projektu udržitelného turismu </a:t>
            </a:r>
            <a:r>
              <a:rPr lang="cs-CZ" sz="2000" dirty="0" err="1"/>
              <a:t>The</a:t>
            </a:r>
            <a:r>
              <a:rPr lang="cs-CZ" sz="2000" dirty="0"/>
              <a:t> Green Globe (dnes funguje jako samostatná organizace</a:t>
            </a:r>
            <a:r>
              <a:rPr lang="cs-CZ" sz="2000" dirty="0" smtClean="0"/>
              <a:t>)</a:t>
            </a:r>
          </a:p>
          <a:p>
            <a:pPr marL="457200" indent="-457200" algn="just">
              <a:buFont typeface="Wingdings" panose="05000000000000000000" pitchFamily="2" charset="2"/>
              <a:buChar char="q"/>
            </a:pPr>
            <a:r>
              <a:rPr lang="cs-CZ" sz="2000" b="1" dirty="0"/>
              <a:t>Ekonomický </a:t>
            </a:r>
            <a:r>
              <a:rPr lang="cs-CZ" sz="2000" b="1" dirty="0" smtClean="0"/>
              <a:t>výzkum</a:t>
            </a:r>
            <a:endParaRPr lang="cs-CZ" sz="2000" b="1" dirty="0"/>
          </a:p>
          <a:p>
            <a:pPr marL="457200" indent="-457200" algn="just">
              <a:buFont typeface="Wingdings" panose="05000000000000000000" pitchFamily="2" charset="2"/>
              <a:buChar char="ü"/>
            </a:pPr>
            <a:r>
              <a:rPr lang="cs-CZ" sz="2000" dirty="0"/>
              <a:t>  </a:t>
            </a:r>
            <a:r>
              <a:rPr lang="cs-CZ" sz="2000" dirty="0" smtClean="0"/>
              <a:t>Dokument </a:t>
            </a:r>
            <a:r>
              <a:rPr lang="cs-CZ" sz="2000" dirty="0" err="1"/>
              <a:t>Blueprint</a:t>
            </a:r>
            <a:r>
              <a:rPr lang="cs-CZ" sz="2000" dirty="0"/>
              <a:t> </a:t>
            </a:r>
            <a:r>
              <a:rPr lang="cs-CZ" sz="2000" dirty="0" err="1"/>
              <a:t>for</a:t>
            </a:r>
            <a:r>
              <a:rPr lang="cs-CZ" sz="2000" dirty="0"/>
              <a:t> </a:t>
            </a:r>
            <a:r>
              <a:rPr lang="cs-CZ" sz="2000" dirty="0" err="1"/>
              <a:t>new</a:t>
            </a:r>
            <a:r>
              <a:rPr lang="cs-CZ" sz="2000" dirty="0"/>
              <a:t> </a:t>
            </a:r>
            <a:r>
              <a:rPr lang="cs-CZ" sz="2000" dirty="0" err="1"/>
              <a:t>Tourism</a:t>
            </a:r>
            <a:r>
              <a:rPr lang="cs-CZ" sz="2000" dirty="0"/>
              <a:t> – dokument pro nový turismus, jehož cílem je zlepšení ekonomických a sociálních podmínek, soudržná politika turismu, </a:t>
            </a:r>
            <a:r>
              <a:rPr lang="cs-CZ" sz="2000" dirty="0" smtClean="0"/>
              <a:t>apod.</a:t>
            </a:r>
            <a:endParaRPr lang="cs-CZ" sz="2000" b="1" dirty="0" smtClean="0"/>
          </a:p>
        </p:txBody>
      </p:sp>
    </p:spTree>
    <p:extLst>
      <p:ext uri="{BB962C8B-B14F-4D97-AF65-F5344CB8AC3E}">
        <p14:creationId xmlns:p14="http://schemas.microsoft.com/office/powerpoint/2010/main" val="1154563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smtClean="0">
                <a:solidFill>
                  <a:srgbClr val="307871"/>
                </a:solidFill>
                <a:latin typeface="Times New Roman" panose="02020603050405020304" pitchFamily="18" charset="0"/>
                <a:cs typeface="Times New Roman" panose="02020603050405020304" pitchFamily="18" charset="0"/>
              </a:rPr>
              <a:t>Mezinárodní cestovní ruch</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pic>
        <p:nvPicPr>
          <p:cNvPr id="4" name="Obrázek 3"/>
          <p:cNvPicPr>
            <a:picLocks noChangeAspect="1"/>
          </p:cNvPicPr>
          <p:nvPr/>
        </p:nvPicPr>
        <p:blipFill>
          <a:blip r:embed="rId4"/>
          <a:stretch>
            <a:fillRect/>
          </a:stretch>
        </p:blipFill>
        <p:spPr>
          <a:xfrm>
            <a:off x="817866" y="1897833"/>
            <a:ext cx="4690238" cy="2090910"/>
          </a:xfrm>
          <a:prstGeom prst="rect">
            <a:avLst/>
          </a:prstGeom>
        </p:spPr>
      </p:pic>
      <p:sp>
        <p:nvSpPr>
          <p:cNvPr id="12" name="Obdélník 11"/>
          <p:cNvSpPr/>
          <p:nvPr/>
        </p:nvSpPr>
        <p:spPr>
          <a:xfrm>
            <a:off x="259990" y="761114"/>
            <a:ext cx="5608154" cy="954107"/>
          </a:xfrm>
          <a:prstGeom prst="rect">
            <a:avLst/>
          </a:prstGeom>
        </p:spPr>
        <p:txBody>
          <a:bodyPr wrap="square">
            <a:spAutoFit/>
          </a:bodyPr>
          <a:lstStyle/>
          <a:p>
            <a:pPr algn="ctr"/>
            <a:r>
              <a:rPr lang="pl-PL" sz="2800" b="1" dirty="0">
                <a:solidFill>
                  <a:schemeClr val="bg1"/>
                </a:solidFill>
              </a:rPr>
              <a:t>6</a:t>
            </a:r>
            <a:r>
              <a:rPr lang="pl-PL" sz="2800" b="1" dirty="0" smtClean="0">
                <a:solidFill>
                  <a:schemeClr val="bg1"/>
                </a:solidFill>
              </a:rPr>
              <a:t>. Mezinárodní organizace v cestovním ruchu_I</a:t>
            </a:r>
            <a:endParaRPr lang="cs-CZ" sz="2800" b="1" dirty="0"/>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WTTC (Světová rada cestování a turismu)</a:t>
            </a:r>
            <a:r>
              <a:rPr lang="cs-CZ" dirty="0"/>
              <a:t/>
            </a:r>
            <a:br>
              <a:rPr lang="cs-CZ" dirty="0"/>
            </a:br>
            <a:endParaRPr lang="cs-CZ" dirty="0"/>
          </a:p>
        </p:txBody>
      </p:sp>
      <p:sp>
        <p:nvSpPr>
          <p:cNvPr id="3" name="Obdélník 2"/>
          <p:cNvSpPr/>
          <p:nvPr/>
        </p:nvSpPr>
        <p:spPr>
          <a:xfrm>
            <a:off x="1" y="793164"/>
            <a:ext cx="9143999" cy="3785652"/>
          </a:xfrm>
          <a:prstGeom prst="rect">
            <a:avLst/>
          </a:prstGeom>
        </p:spPr>
        <p:txBody>
          <a:bodyPr wrap="square">
            <a:spAutoFit/>
          </a:bodyPr>
          <a:lstStyle/>
          <a:p>
            <a:pPr marL="457200" indent="-457200" algn="just">
              <a:buFont typeface="Wingdings" panose="05000000000000000000" pitchFamily="2" charset="2"/>
              <a:buChar char="ü"/>
            </a:pPr>
            <a:r>
              <a:rPr lang="cs-CZ" sz="2000" dirty="0"/>
              <a:t>Ekonomické analýzy</a:t>
            </a:r>
          </a:p>
          <a:p>
            <a:pPr marL="457200" indent="-457200" algn="just">
              <a:buFont typeface="Wingdings" panose="05000000000000000000" pitchFamily="2" charset="2"/>
              <a:buChar char="ü"/>
            </a:pPr>
            <a:r>
              <a:rPr lang="cs-CZ" sz="2000" dirty="0"/>
              <a:t>Metodika pro určení dopadů krizových vlivů na turismus</a:t>
            </a:r>
          </a:p>
          <a:p>
            <a:pPr marL="457200" indent="-457200" algn="just">
              <a:buFont typeface="Wingdings" panose="05000000000000000000" pitchFamily="2" charset="2"/>
              <a:buChar char="ü"/>
            </a:pPr>
            <a:r>
              <a:rPr lang="cs-CZ" sz="2000" dirty="0"/>
              <a:t>Metodika a kalkulace Monitoringu konkurenceschopnosti destinací turismu</a:t>
            </a:r>
          </a:p>
          <a:p>
            <a:pPr marL="457200" indent="-457200" algn="just">
              <a:buFont typeface="Wingdings" panose="05000000000000000000" pitchFamily="2" charset="2"/>
              <a:buChar char="ü"/>
            </a:pPr>
            <a:r>
              <a:rPr lang="cs-CZ" sz="2000" dirty="0"/>
              <a:t>Specializované studie převážně ekonomického charakteru např. vliv SARS na </a:t>
            </a:r>
            <a:r>
              <a:rPr lang="cs-CZ" sz="2000" dirty="0" smtClean="0"/>
              <a:t>turismus</a:t>
            </a:r>
          </a:p>
          <a:p>
            <a:pPr marL="457200" indent="-457200" algn="just">
              <a:buFont typeface="Wingdings" panose="05000000000000000000" pitchFamily="2" charset="2"/>
              <a:buChar char="q"/>
            </a:pPr>
            <a:r>
              <a:rPr lang="cs-CZ" sz="2000" b="1" dirty="0" err="1"/>
              <a:t>Tourism</a:t>
            </a:r>
            <a:r>
              <a:rPr lang="cs-CZ" sz="2000" b="1" dirty="0"/>
              <a:t> </a:t>
            </a:r>
            <a:r>
              <a:rPr lang="cs-CZ" sz="2000" b="1" dirty="0" err="1"/>
              <a:t>for</a:t>
            </a:r>
            <a:r>
              <a:rPr lang="cs-CZ" sz="2000" b="1" dirty="0"/>
              <a:t> </a:t>
            </a:r>
            <a:r>
              <a:rPr lang="cs-CZ" sz="2000" b="1" dirty="0" err="1" smtClean="0"/>
              <a:t>Tommorow</a:t>
            </a:r>
            <a:endParaRPr lang="cs-CZ" sz="2000" b="1" dirty="0"/>
          </a:p>
          <a:p>
            <a:pPr marL="457200" indent="-457200" algn="just">
              <a:buFont typeface="Wingdings" panose="05000000000000000000" pitchFamily="2" charset="2"/>
              <a:buChar char="ü"/>
            </a:pPr>
            <a:r>
              <a:rPr lang="cs-CZ" sz="2000" dirty="0"/>
              <a:t>Turismus je odvětví, které roste rychleji než jakékoli jiné. Tvoří 9,5 procent světového HDP, během deseti let se očekává růst o 4 procenta ročně, proto vznikl projekt „ Cestovní ruch pro zítřek“, který se zaměřuje na problém spojené s tímto růstem. Tímto se snaží WTTC přijít na řešení zejména ekologických a sociálních problémů a najít rovnováhu mezi lidmi a planetou. S tímto projektem souvisí i udělování ceny </a:t>
            </a:r>
            <a:r>
              <a:rPr lang="cs-CZ" sz="2000" dirty="0" err="1"/>
              <a:t>Tourism</a:t>
            </a:r>
            <a:r>
              <a:rPr lang="cs-CZ" sz="2000" dirty="0"/>
              <a:t> </a:t>
            </a:r>
            <a:r>
              <a:rPr lang="cs-CZ" sz="2000" dirty="0" err="1"/>
              <a:t>for</a:t>
            </a:r>
            <a:r>
              <a:rPr lang="cs-CZ" sz="2000" dirty="0"/>
              <a:t> </a:t>
            </a:r>
            <a:r>
              <a:rPr lang="cs-CZ" sz="2000" dirty="0" err="1"/>
              <a:t>Tommorrow</a:t>
            </a:r>
            <a:r>
              <a:rPr lang="cs-CZ" sz="2000" dirty="0"/>
              <a:t> </a:t>
            </a:r>
            <a:r>
              <a:rPr lang="cs-CZ" sz="2000" dirty="0" err="1" smtClean="0"/>
              <a:t>Awards</a:t>
            </a:r>
            <a:r>
              <a:rPr lang="cs-CZ" sz="2000" dirty="0" smtClean="0"/>
              <a:t>.</a:t>
            </a:r>
          </a:p>
        </p:txBody>
      </p:sp>
    </p:spTree>
    <p:extLst>
      <p:ext uri="{BB962C8B-B14F-4D97-AF65-F5344CB8AC3E}">
        <p14:creationId xmlns:p14="http://schemas.microsoft.com/office/powerpoint/2010/main" val="2992561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WTTC (Světová rada cestování a turismu)</a:t>
            </a:r>
            <a:r>
              <a:rPr lang="cs-CZ" dirty="0"/>
              <a:t/>
            </a:r>
            <a:br>
              <a:rPr lang="cs-CZ" dirty="0"/>
            </a:br>
            <a:endParaRPr lang="cs-CZ" dirty="0"/>
          </a:p>
        </p:txBody>
      </p:sp>
      <p:sp>
        <p:nvSpPr>
          <p:cNvPr id="3" name="Obdélník 2"/>
          <p:cNvSpPr/>
          <p:nvPr/>
        </p:nvSpPr>
        <p:spPr>
          <a:xfrm>
            <a:off x="1" y="793164"/>
            <a:ext cx="9143999" cy="3785652"/>
          </a:xfrm>
          <a:prstGeom prst="rect">
            <a:avLst/>
          </a:prstGeom>
        </p:spPr>
        <p:txBody>
          <a:bodyPr wrap="square">
            <a:spAutoFit/>
          </a:bodyPr>
          <a:lstStyle/>
          <a:p>
            <a:pPr marL="457200" indent="-457200" algn="just">
              <a:buFont typeface="Wingdings" panose="05000000000000000000" pitchFamily="2" charset="2"/>
              <a:buChar char="q"/>
            </a:pPr>
            <a:r>
              <a:rPr lang="cs-CZ" sz="2000" b="1" dirty="0"/>
              <a:t>Summity </a:t>
            </a:r>
            <a:r>
              <a:rPr lang="cs-CZ" sz="2000" b="1" dirty="0" smtClean="0"/>
              <a:t>WTTC</a:t>
            </a:r>
            <a:endParaRPr lang="cs-CZ" sz="2000" b="1" dirty="0"/>
          </a:p>
          <a:p>
            <a:pPr marL="457200" indent="-457200" algn="just">
              <a:buFont typeface="Wingdings" panose="05000000000000000000" pitchFamily="2" charset="2"/>
              <a:buChar char="ü"/>
            </a:pPr>
            <a:r>
              <a:rPr lang="cs-CZ" sz="2000" dirty="0"/>
              <a:t>Každý rok organizuje WTTC globální summit, obvykle se koná v dubnu. V roce 2014 se setkání pořádalo v </a:t>
            </a:r>
            <a:r>
              <a:rPr lang="cs-CZ" sz="2000" dirty="0" smtClean="0"/>
              <a:t>Číně, v roce 2015 v Madridu, v roce 2016 v Dallasu v USA, 2017 v Bangkoku v Thajsku a v roce 2018 v </a:t>
            </a:r>
            <a:r>
              <a:rPr lang="cs-CZ" sz="2000" dirty="0" err="1" smtClean="0"/>
              <a:t>Bueno</a:t>
            </a:r>
            <a:r>
              <a:rPr lang="cs-CZ" sz="2000" dirty="0" smtClean="0"/>
              <a:t> Aires v Argentině.</a:t>
            </a:r>
          </a:p>
          <a:p>
            <a:pPr marL="457200" indent="-457200" algn="just">
              <a:buFont typeface="Wingdings" panose="05000000000000000000" pitchFamily="2" charset="2"/>
              <a:buChar char="ü"/>
            </a:pPr>
            <a:r>
              <a:rPr lang="cs-CZ" sz="2000" dirty="0" smtClean="0"/>
              <a:t>Kdy se </a:t>
            </a:r>
            <a:r>
              <a:rPr lang="cs-CZ" sz="2000" dirty="0"/>
              <a:t>sjedou důležité osobnosti z celého světa. Účast na summitu je zdarma, rozesílají se pozvánky pro ty, kteří drží většinu vedoucích pozic v cestovním ruchu ve veřejném i soukromém sektoru. </a:t>
            </a:r>
            <a:endParaRPr lang="cs-CZ" sz="2000" dirty="0" smtClean="0"/>
          </a:p>
          <a:p>
            <a:pPr marL="457200" indent="-457200" algn="just">
              <a:buFont typeface="Wingdings" panose="05000000000000000000" pitchFamily="2" charset="2"/>
              <a:buChar char="q"/>
            </a:pPr>
            <a:r>
              <a:rPr lang="cs-CZ" sz="2000" dirty="0" smtClean="0"/>
              <a:t>Ve vztahu k rozvojovému světu se WTTC a řada jejich členů zapojila na podzim roku 2009 do projektu </a:t>
            </a:r>
            <a:r>
              <a:rPr lang="cs-CZ" sz="2000" b="1" dirty="0" smtClean="0"/>
              <a:t>MASSIVEGOOD. </a:t>
            </a:r>
          </a:p>
          <a:p>
            <a:pPr marL="457200" indent="-457200" algn="just">
              <a:buFont typeface="Wingdings" panose="05000000000000000000" pitchFamily="2" charset="2"/>
              <a:buChar char="q"/>
            </a:pPr>
            <a:r>
              <a:rPr lang="cs-CZ" sz="2000" dirty="0" smtClean="0"/>
              <a:t>Projekt stojí na </a:t>
            </a:r>
            <a:r>
              <a:rPr lang="cs-CZ" sz="2000" dirty="0" err="1" smtClean="0"/>
              <a:t>mikropříspěvcích</a:t>
            </a:r>
            <a:r>
              <a:rPr lang="cs-CZ" sz="2000" dirty="0" smtClean="0"/>
              <a:t> (řádově několik málo USA) účtovaných např. k ceně letenky či ceně zájezdu, kterou jsou využity na řešení zdravotní problémů rozvojového světa (HIV) apod.</a:t>
            </a:r>
          </a:p>
        </p:txBody>
      </p:sp>
    </p:spTree>
    <p:extLst>
      <p:ext uri="{BB962C8B-B14F-4D97-AF65-F5344CB8AC3E}">
        <p14:creationId xmlns:p14="http://schemas.microsoft.com/office/powerpoint/2010/main" val="24280566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OECD ( Organizace pro ekonomickou spolupráci a rozvoj)</a:t>
            </a:r>
            <a:r>
              <a:rPr lang="cs-CZ" dirty="0"/>
              <a:t/>
            </a:r>
            <a:br>
              <a:rPr lang="cs-CZ" dirty="0"/>
            </a:br>
            <a:endParaRPr lang="cs-CZ" dirty="0"/>
          </a:p>
        </p:txBody>
      </p:sp>
      <p:sp>
        <p:nvSpPr>
          <p:cNvPr id="3" name="Obdélník 2"/>
          <p:cNvSpPr/>
          <p:nvPr/>
        </p:nvSpPr>
        <p:spPr>
          <a:xfrm>
            <a:off x="1" y="793164"/>
            <a:ext cx="9143999" cy="3816429"/>
          </a:xfrm>
          <a:prstGeom prst="rect">
            <a:avLst/>
          </a:prstGeom>
        </p:spPr>
        <p:txBody>
          <a:bodyPr wrap="square">
            <a:spAutoFit/>
          </a:bodyPr>
          <a:lstStyle/>
          <a:p>
            <a:pPr marL="457200" indent="-457200" algn="just">
              <a:buFont typeface="Wingdings" panose="05000000000000000000" pitchFamily="2" charset="2"/>
              <a:buChar char="q"/>
            </a:pPr>
            <a:r>
              <a:rPr lang="cs-CZ" sz="2200" dirty="0"/>
              <a:t>sídlí v Paříži. </a:t>
            </a:r>
            <a:endParaRPr lang="cs-CZ" sz="2200" dirty="0" smtClean="0"/>
          </a:p>
          <a:p>
            <a:pPr marL="457200" indent="-457200" algn="just">
              <a:buFont typeface="Wingdings" panose="05000000000000000000" pitchFamily="2" charset="2"/>
              <a:buChar char="q"/>
            </a:pPr>
            <a:r>
              <a:rPr lang="cs-CZ" sz="2200" dirty="0" smtClean="0"/>
              <a:t>Byla </a:t>
            </a:r>
            <a:r>
              <a:rPr lang="cs-CZ" sz="2200" dirty="0"/>
              <a:t>založena jako Organizace pro evropskou hospodářskou spolupráci (OEEC, </a:t>
            </a:r>
            <a:r>
              <a:rPr lang="cs-CZ" sz="2200" dirty="0" err="1"/>
              <a:t>Organisation</a:t>
            </a:r>
            <a:r>
              <a:rPr lang="cs-CZ" sz="2200" dirty="0"/>
              <a:t> </a:t>
            </a:r>
            <a:r>
              <a:rPr lang="cs-CZ" sz="2200" dirty="0" err="1"/>
              <a:t>for</a:t>
            </a:r>
            <a:r>
              <a:rPr lang="cs-CZ" sz="2200" dirty="0"/>
              <a:t> </a:t>
            </a:r>
            <a:r>
              <a:rPr lang="cs-CZ" sz="2200" dirty="0" err="1"/>
              <a:t>European</a:t>
            </a:r>
            <a:r>
              <a:rPr lang="cs-CZ" sz="2200" dirty="0"/>
              <a:t> </a:t>
            </a:r>
            <a:r>
              <a:rPr lang="cs-CZ" sz="2200" dirty="0" err="1"/>
              <a:t>Economic</a:t>
            </a:r>
            <a:r>
              <a:rPr lang="cs-CZ" sz="2200" dirty="0"/>
              <a:t> </a:t>
            </a:r>
            <a:r>
              <a:rPr lang="cs-CZ" sz="2200" dirty="0" err="1"/>
              <a:t>Cooperation</a:t>
            </a:r>
            <a:r>
              <a:rPr lang="cs-CZ" sz="2200" dirty="0"/>
              <a:t>) v </a:t>
            </a:r>
            <a:r>
              <a:rPr lang="cs-CZ" sz="2200" dirty="0" smtClean="0"/>
              <a:t>roce 1948 za </a:t>
            </a:r>
            <a:r>
              <a:rPr lang="cs-CZ" sz="2200" dirty="0"/>
              <a:t>účelem </a:t>
            </a:r>
            <a:r>
              <a:rPr lang="cs-CZ" sz="2200" dirty="0" smtClean="0"/>
              <a:t>financování Marshallova </a:t>
            </a:r>
            <a:r>
              <a:rPr lang="cs-CZ" sz="2200" dirty="0"/>
              <a:t>plánu</a:t>
            </a:r>
            <a:r>
              <a:rPr lang="cs-CZ" sz="2200" dirty="0" smtClean="0"/>
              <a:t>.</a:t>
            </a:r>
          </a:p>
          <a:p>
            <a:pPr marL="457200" indent="-457200" algn="just">
              <a:buFont typeface="Wingdings" panose="05000000000000000000" pitchFamily="2" charset="2"/>
              <a:buChar char="q"/>
            </a:pPr>
            <a:r>
              <a:rPr lang="cs-CZ" sz="2200" dirty="0" smtClean="0"/>
              <a:t> </a:t>
            </a:r>
            <a:r>
              <a:rPr lang="cs-CZ" sz="2200" dirty="0"/>
              <a:t>V roce 1960 se k OEEC přidala Kanada a Spojené </a:t>
            </a:r>
            <a:r>
              <a:rPr lang="cs-CZ" sz="2200" dirty="0" smtClean="0"/>
              <a:t> státy </a:t>
            </a:r>
            <a:r>
              <a:rPr lang="cs-CZ" sz="2200" dirty="0"/>
              <a:t>americké. Organizace pro hospodářskou spolupráci </a:t>
            </a:r>
            <a:r>
              <a:rPr lang="cs-CZ" sz="2200" dirty="0" smtClean="0"/>
              <a:t>a rozvoj </a:t>
            </a:r>
            <a:r>
              <a:rPr lang="cs-CZ" sz="2200" dirty="0"/>
              <a:t>(OECD)oficiálně vznikla v roce 1961 a měla 18 členů. </a:t>
            </a:r>
            <a:r>
              <a:rPr lang="cs-CZ" sz="2200" dirty="0" smtClean="0"/>
              <a:t> </a:t>
            </a:r>
          </a:p>
          <a:p>
            <a:pPr marL="457200" indent="-457200" algn="just">
              <a:buFont typeface="Wingdings" panose="05000000000000000000" pitchFamily="2" charset="2"/>
              <a:buChar char="q"/>
            </a:pPr>
            <a:r>
              <a:rPr lang="cs-CZ" sz="2200" dirty="0" smtClean="0"/>
              <a:t>V </a:t>
            </a:r>
            <a:r>
              <a:rPr lang="cs-CZ" sz="2200" dirty="0"/>
              <a:t>současnosti má 34 členů, včetně České republiky a Slovenska. Organizace vytváří platformu k diskuzím o problémech a analýze podpory politiky jednotlivých států. Její hlavním cílem je koordinace politik členských států za účelem dlouhodobého ekonomického </a:t>
            </a:r>
            <a:r>
              <a:rPr lang="cs-CZ" sz="2200" dirty="0" smtClean="0"/>
              <a:t>rozvoje.</a:t>
            </a:r>
          </a:p>
        </p:txBody>
      </p:sp>
    </p:spTree>
    <p:extLst>
      <p:ext uri="{BB962C8B-B14F-4D97-AF65-F5344CB8AC3E}">
        <p14:creationId xmlns:p14="http://schemas.microsoft.com/office/powerpoint/2010/main" val="1177936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229108"/>
            <a:ext cx="7704856" cy="507703"/>
          </a:xfrm>
        </p:spPr>
        <p:txBody>
          <a:bodyPr/>
          <a:lstStyle/>
          <a:p>
            <a:r>
              <a:rPr lang="cs-CZ" dirty="0" smtClean="0"/>
              <a:t>OECD ( Organizace pro ekonomickou spolupráci a rozvoj)</a:t>
            </a:r>
            <a:r>
              <a:rPr lang="cs-CZ" dirty="0"/>
              <a:t/>
            </a:r>
            <a:br>
              <a:rPr lang="cs-CZ" dirty="0"/>
            </a:br>
            <a:endParaRPr lang="cs-CZ" dirty="0"/>
          </a:p>
        </p:txBody>
      </p:sp>
      <p:sp>
        <p:nvSpPr>
          <p:cNvPr id="3" name="Obdélník 2"/>
          <p:cNvSpPr/>
          <p:nvPr/>
        </p:nvSpPr>
        <p:spPr>
          <a:xfrm>
            <a:off x="1" y="736811"/>
            <a:ext cx="9143999" cy="4093428"/>
          </a:xfrm>
          <a:prstGeom prst="rect">
            <a:avLst/>
          </a:prstGeom>
        </p:spPr>
        <p:txBody>
          <a:bodyPr wrap="square">
            <a:spAutoFit/>
          </a:bodyPr>
          <a:lstStyle/>
          <a:p>
            <a:pPr marL="457200" indent="-457200" algn="just">
              <a:buFont typeface="Wingdings" panose="05000000000000000000" pitchFamily="2" charset="2"/>
              <a:buChar char="q"/>
            </a:pPr>
            <a:r>
              <a:rPr lang="cs-CZ" sz="2000" b="1" dirty="0" smtClean="0"/>
              <a:t>Cíle </a:t>
            </a:r>
            <a:r>
              <a:rPr lang="cs-CZ" sz="2000" b="1" dirty="0"/>
              <a:t>OECD</a:t>
            </a:r>
            <a:r>
              <a:rPr lang="cs-CZ" sz="2000" b="1" dirty="0" smtClean="0"/>
              <a:t>:</a:t>
            </a:r>
            <a:endParaRPr lang="cs-CZ" sz="2000" dirty="0"/>
          </a:p>
          <a:p>
            <a:pPr marL="457200" indent="-457200" algn="just">
              <a:buFont typeface="Wingdings" panose="05000000000000000000" pitchFamily="2" charset="2"/>
              <a:buChar char="ü"/>
            </a:pPr>
            <a:r>
              <a:rPr lang="cs-CZ" sz="2000" dirty="0" smtClean="0"/>
              <a:t>rozvoj </a:t>
            </a:r>
            <a:r>
              <a:rPr lang="cs-CZ" sz="2000" dirty="0"/>
              <a:t>ekonomik členských zemí</a:t>
            </a:r>
            <a:r>
              <a:rPr lang="cs-CZ" sz="2000" dirty="0" smtClean="0"/>
              <a:t>,</a:t>
            </a:r>
            <a:endParaRPr lang="cs-CZ" sz="2000" dirty="0"/>
          </a:p>
          <a:p>
            <a:pPr marL="457200" indent="-457200" algn="just">
              <a:buFont typeface="Wingdings" panose="05000000000000000000" pitchFamily="2" charset="2"/>
              <a:buChar char="ü"/>
            </a:pPr>
            <a:r>
              <a:rPr lang="cs-CZ" sz="2000" dirty="0" smtClean="0"/>
              <a:t>dosažení </a:t>
            </a:r>
            <a:r>
              <a:rPr lang="cs-CZ" sz="2000" dirty="0"/>
              <a:t>dlouhodobě udržitelného ekonomického růstu</a:t>
            </a:r>
            <a:r>
              <a:rPr lang="cs-CZ" sz="2000" dirty="0" smtClean="0"/>
              <a:t>,</a:t>
            </a:r>
            <a:endParaRPr lang="cs-CZ" sz="2000" dirty="0"/>
          </a:p>
          <a:p>
            <a:pPr marL="457200" indent="-457200" algn="just">
              <a:buFont typeface="Wingdings" panose="05000000000000000000" pitchFamily="2" charset="2"/>
              <a:buChar char="ü"/>
            </a:pPr>
            <a:r>
              <a:rPr lang="cs-CZ" sz="2000" dirty="0" smtClean="0"/>
              <a:t>koordinace </a:t>
            </a:r>
            <a:r>
              <a:rPr lang="cs-CZ" sz="2000" dirty="0"/>
              <a:t>ekonomické a sociálně-politické spolupráce členských zemí</a:t>
            </a:r>
            <a:r>
              <a:rPr lang="cs-CZ" sz="2000" dirty="0" smtClean="0"/>
              <a:t>,</a:t>
            </a:r>
            <a:endParaRPr lang="cs-CZ" sz="2000" dirty="0"/>
          </a:p>
          <a:p>
            <a:pPr marL="457200" indent="-457200" algn="just">
              <a:buFont typeface="Wingdings" panose="05000000000000000000" pitchFamily="2" charset="2"/>
              <a:buChar char="ü"/>
            </a:pPr>
            <a:r>
              <a:rPr lang="cs-CZ" sz="2000" dirty="0" smtClean="0"/>
              <a:t>zvyšování </a:t>
            </a:r>
            <a:r>
              <a:rPr lang="cs-CZ" sz="2000" dirty="0"/>
              <a:t>zaměstnanosti a životní úrovně v jednotlivých členských státech za současného zachování finanční rovnováhy</a:t>
            </a:r>
            <a:r>
              <a:rPr lang="cs-CZ" sz="2000" dirty="0" smtClean="0"/>
              <a:t>,</a:t>
            </a:r>
            <a:endParaRPr lang="cs-CZ" sz="2000" dirty="0"/>
          </a:p>
          <a:p>
            <a:pPr marL="457200" indent="-457200" algn="just">
              <a:buFont typeface="Wingdings" panose="05000000000000000000" pitchFamily="2" charset="2"/>
              <a:buChar char="ü"/>
            </a:pPr>
            <a:r>
              <a:rPr lang="cs-CZ" sz="2000" dirty="0" smtClean="0"/>
              <a:t>posláním </a:t>
            </a:r>
            <a:r>
              <a:rPr lang="cs-CZ" sz="2000" dirty="0"/>
              <a:t>OECD je rovněž rozšiřování světového obchodu na mnohostranném a nediskriminačním základě v souladu s přijatými mezinárodními závazky, prosazuje tak liberalizaci mezinárodního obchodu</a:t>
            </a:r>
            <a:r>
              <a:rPr lang="cs-CZ" sz="2000" dirty="0" smtClean="0"/>
              <a:t>,</a:t>
            </a:r>
            <a:endParaRPr lang="cs-CZ" sz="2000" dirty="0"/>
          </a:p>
          <a:p>
            <a:pPr marL="457200" indent="-457200" algn="just">
              <a:buFont typeface="Wingdings" panose="05000000000000000000" pitchFamily="2" charset="2"/>
              <a:buChar char="ü"/>
            </a:pPr>
            <a:r>
              <a:rPr lang="cs-CZ" sz="2000" dirty="0" smtClean="0"/>
              <a:t>zprostředkovávání </a:t>
            </a:r>
            <a:r>
              <a:rPr lang="cs-CZ" sz="2000" dirty="0"/>
              <a:t>nových </a:t>
            </a:r>
            <a:r>
              <a:rPr lang="cs-CZ" sz="2000" dirty="0" smtClean="0"/>
              <a:t>investic.</a:t>
            </a:r>
            <a:endParaRPr lang="cs-CZ" sz="2000" dirty="0"/>
          </a:p>
          <a:p>
            <a:pPr marL="457200" indent="-457200" algn="just">
              <a:buFont typeface="Wingdings" panose="05000000000000000000" pitchFamily="2" charset="2"/>
              <a:buChar char="q"/>
            </a:pPr>
            <a:r>
              <a:rPr lang="cs-CZ" sz="2000" dirty="0"/>
              <a:t>OECD si mj. vzalo také za cíl koordinovat mezinárodní boj s korupcí a pro tyto účely byla vytvořena Úmluva o boji s podplácením veřejných činitelů v mezinárodních podnikatelských transakcích, která vešla v platnost dne 21.3.2000.</a:t>
            </a:r>
            <a:endParaRPr lang="cs-CZ" sz="2000" dirty="0" smtClean="0"/>
          </a:p>
        </p:txBody>
      </p:sp>
    </p:spTree>
    <p:extLst>
      <p:ext uri="{BB962C8B-B14F-4D97-AF65-F5344CB8AC3E}">
        <p14:creationId xmlns:p14="http://schemas.microsoft.com/office/powerpoint/2010/main" val="4258685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OECD ( Organizace pro ekonomickou spolupráci a rozvoj)</a:t>
            </a:r>
            <a:r>
              <a:rPr lang="cs-CZ" dirty="0"/>
              <a:t/>
            </a:r>
            <a:br>
              <a:rPr lang="cs-CZ" dirty="0"/>
            </a:br>
            <a:endParaRPr lang="cs-CZ" dirty="0"/>
          </a:p>
        </p:txBody>
      </p:sp>
      <p:sp>
        <p:nvSpPr>
          <p:cNvPr id="3" name="Obdélník 2"/>
          <p:cNvSpPr/>
          <p:nvPr/>
        </p:nvSpPr>
        <p:spPr>
          <a:xfrm>
            <a:off x="0" y="987574"/>
            <a:ext cx="9143999" cy="3954929"/>
          </a:xfrm>
          <a:prstGeom prst="rect">
            <a:avLst/>
          </a:prstGeom>
        </p:spPr>
        <p:txBody>
          <a:bodyPr wrap="square">
            <a:spAutoFit/>
          </a:bodyPr>
          <a:lstStyle/>
          <a:p>
            <a:pPr marL="457200" indent="-457200" algn="just">
              <a:buFont typeface="Wingdings" panose="05000000000000000000" pitchFamily="2" charset="2"/>
              <a:buChar char="q"/>
            </a:pPr>
            <a:r>
              <a:rPr lang="cs-CZ" sz="2100" dirty="0"/>
              <a:t>K realizaci svých úkolů OECD využívá řadu nástrojů např. doporučení, směrnice, kodexy, deklarace, úmluvy, jež mají převážně doporučující charakter</a:t>
            </a:r>
            <a:r>
              <a:rPr lang="cs-CZ" sz="2100" dirty="0" smtClean="0"/>
              <a:t>.</a:t>
            </a:r>
          </a:p>
          <a:p>
            <a:pPr marL="457200" indent="-457200" algn="just">
              <a:buFont typeface="Wingdings" panose="05000000000000000000" pitchFamily="2" charset="2"/>
              <a:buChar char="q"/>
            </a:pPr>
            <a:r>
              <a:rPr lang="cs-CZ" sz="2100" dirty="0"/>
              <a:t>Činnost Výboru pro cestovní ruch se zaměřuje především na výměnu zkušeností při tvorbě národních politik, koncepcí a strategických dokumentů v oblasti cestovního ruchu; přispívá k analyzování makroekonomických efektů prostřednictvím podpory vývoje Satelitního účtu cestovního ruchu a významně se podílí na uznání celého odvětví cestovního ruchu jako silného hospodářského sektoru v mezinárodním měřítku. </a:t>
            </a:r>
            <a:endParaRPr lang="cs-CZ" sz="2100" dirty="0" smtClean="0"/>
          </a:p>
          <a:p>
            <a:pPr marL="457200" indent="-457200" algn="just">
              <a:buFont typeface="Wingdings" panose="05000000000000000000" pitchFamily="2" charset="2"/>
              <a:buChar char="q"/>
            </a:pPr>
            <a:r>
              <a:rPr lang="cs-CZ" sz="2100" dirty="0" smtClean="0"/>
              <a:t>Rovněž </a:t>
            </a:r>
            <a:r>
              <a:rPr lang="cs-CZ" sz="2100" dirty="0"/>
              <a:t>iniciuje nebo se podílí na zpracování celé řady projektů, které svým charakterem souvisí s cestovním ruchem nebo statistikou cestovního ruchu.</a:t>
            </a:r>
            <a:endParaRPr lang="cs-CZ" sz="2100" dirty="0" smtClean="0"/>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32940811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3785652"/>
          </a:xfrm>
          <a:prstGeom prst="rect">
            <a:avLst/>
          </a:prstGeom>
        </p:spPr>
        <p:txBody>
          <a:bodyPr wrap="square">
            <a:spAutoFit/>
          </a:bodyPr>
          <a:lstStyle/>
          <a:p>
            <a:pPr marL="457200" indent="-457200" algn="just">
              <a:buFont typeface="Wingdings" panose="05000000000000000000" pitchFamily="2" charset="2"/>
              <a:buChar char="q"/>
            </a:pPr>
            <a:r>
              <a:rPr lang="cs-CZ" sz="2200" b="1" dirty="0"/>
              <a:t>OSN </a:t>
            </a:r>
            <a:r>
              <a:rPr lang="cs-CZ" sz="2200" dirty="0"/>
              <a:t>(někdy zkráceně nazývána Spojené národy) je mezinárodní organizace, která vznikla po druhé světové válce jako záruka míru, bezpečnosti a rozvoje ve světě. </a:t>
            </a:r>
            <a:endParaRPr lang="cs-CZ" sz="2200" dirty="0" smtClean="0"/>
          </a:p>
          <a:p>
            <a:pPr marL="457200" indent="-457200" algn="just">
              <a:buFont typeface="Wingdings" panose="05000000000000000000" pitchFamily="2" charset="2"/>
              <a:buChar char="q"/>
            </a:pPr>
            <a:r>
              <a:rPr lang="cs-CZ" sz="2200" dirty="0"/>
              <a:t>Organizace je následovnicí Společností národů založené po první světové válce na základě mírové konference ve Versailles. Už u jejího zrodu stálo tehdejší Československo jako spojenec vítězných států tzv. </a:t>
            </a:r>
            <a:r>
              <a:rPr lang="cs-CZ" sz="2200" dirty="0" smtClean="0"/>
              <a:t>Dohody.</a:t>
            </a:r>
          </a:p>
          <a:p>
            <a:pPr marL="457200" indent="-457200" algn="just">
              <a:buFont typeface="Wingdings" panose="05000000000000000000" pitchFamily="2" charset="2"/>
              <a:buChar char="q"/>
            </a:pPr>
            <a:r>
              <a:rPr lang="cs-CZ" sz="2200" dirty="0"/>
              <a:t>Organizace spojených národů zahájila činnost 24. října 1945 po přijetí Charty OSN navržené na konferenci v San Francisku o půl roku dříve. Mezi signatáři bylo i Československo. První Valné shromáždění 51 členských států se konalo v lednu 1946 v Londýně.</a:t>
            </a:r>
            <a:endParaRPr lang="cs-CZ" sz="2200" dirty="0" smtClean="0"/>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789820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3785652"/>
          </a:xfrm>
          <a:prstGeom prst="rect">
            <a:avLst/>
          </a:prstGeom>
        </p:spPr>
        <p:txBody>
          <a:bodyPr wrap="square">
            <a:spAutoFit/>
          </a:bodyPr>
          <a:lstStyle/>
          <a:p>
            <a:pPr marL="457200" indent="-457200" algn="just">
              <a:buFont typeface="Wingdings" panose="05000000000000000000" pitchFamily="2" charset="2"/>
              <a:buChar char="q"/>
            </a:pPr>
            <a:r>
              <a:rPr lang="cs-CZ" sz="2000" dirty="0" smtClean="0"/>
              <a:t>Základní přínos OSN pro mezinárodní turismu lze spatřovat </a:t>
            </a:r>
            <a:r>
              <a:rPr lang="cs-CZ" sz="2000" b="1" dirty="0" smtClean="0"/>
              <a:t>zejména ve splnění jedné ze základních podmínek vzniku mezinárodního turismu vůbec, a to v udržení mírových podmínek, stabilní bezpečnostní situace, bezkonfliktních vztahů mezi státy potřebných k realizaci mezinárodního turismu.</a:t>
            </a:r>
          </a:p>
          <a:p>
            <a:pPr marL="457200" indent="-457200" algn="just">
              <a:buFont typeface="Wingdings" panose="05000000000000000000" pitchFamily="2" charset="2"/>
              <a:buChar char="q"/>
            </a:pPr>
            <a:r>
              <a:rPr lang="cs-CZ" sz="2000" dirty="0" smtClean="0"/>
              <a:t>Dalšími významnými přínosy jsou aktivity organizací, programů a jiných organizačních součástí OSN .</a:t>
            </a:r>
          </a:p>
          <a:p>
            <a:pPr marL="457200" indent="-457200" algn="just">
              <a:buFont typeface="Wingdings" panose="05000000000000000000" pitchFamily="2" charset="2"/>
              <a:buChar char="q"/>
            </a:pPr>
            <a:r>
              <a:rPr lang="cs-CZ" sz="2000" dirty="0" smtClean="0"/>
              <a:t>V systému OSN existuje několik typů složek, které mají význam pro turismus:</a:t>
            </a:r>
          </a:p>
          <a:p>
            <a:pPr marL="457200" indent="-457200" algn="just">
              <a:buFont typeface="Wingdings" panose="05000000000000000000" pitchFamily="2" charset="2"/>
              <a:buChar char="ü"/>
            </a:pPr>
            <a:r>
              <a:rPr lang="cs-CZ" sz="2000" dirty="0" smtClean="0"/>
              <a:t>Programy a fondy: Konference OSN o obchodu a rozvoji (UNCTAD), resp. mezinárodní obchodní centrum ITC (UNCTAD(WTO)., Program OSN pro životní prostředí (UNEP), rozvojový program OSN (UNDP).</a:t>
            </a:r>
          </a:p>
          <a:p>
            <a:pPr marL="457200" indent="-457200" algn="just">
              <a:buFont typeface="Wingdings" panose="05000000000000000000" pitchFamily="2" charset="2"/>
              <a:buChar char="ü"/>
            </a:pPr>
            <a:r>
              <a:rPr lang="cs-CZ" sz="2000" dirty="0" smtClean="0"/>
              <a:t>Specializované agentury: UNWTO, WTO, ILO, Organizace pro výchovu, vědu a kulturu (UNESCO), Mezinárodní měnový fond, Skupina světové banky.</a:t>
            </a:r>
          </a:p>
        </p:txBody>
      </p:sp>
    </p:spTree>
    <p:extLst>
      <p:ext uri="{BB962C8B-B14F-4D97-AF65-F5344CB8AC3E}">
        <p14:creationId xmlns:p14="http://schemas.microsoft.com/office/powerpoint/2010/main" val="26723501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3477875"/>
          </a:xfrm>
          <a:prstGeom prst="rect">
            <a:avLst/>
          </a:prstGeom>
        </p:spPr>
        <p:txBody>
          <a:bodyPr wrap="square">
            <a:spAutoFit/>
          </a:bodyPr>
          <a:lstStyle/>
          <a:p>
            <a:pPr marL="457200" indent="-457200" algn="just">
              <a:buFont typeface="Wingdings" panose="05000000000000000000" pitchFamily="2" charset="2"/>
              <a:buChar char="q"/>
            </a:pPr>
            <a:r>
              <a:rPr lang="cs-CZ" sz="2000" b="1" dirty="0"/>
              <a:t>Rok 2017 byl rozhodnutím Valného shromáždění vyhlášen Mezinárodním rokem udržitelného cestovního ruchu</a:t>
            </a:r>
            <a:r>
              <a:rPr lang="cs-CZ" sz="2000" dirty="0"/>
              <a:t>. </a:t>
            </a:r>
            <a:endParaRPr lang="cs-CZ" sz="2000" dirty="0" smtClean="0"/>
          </a:p>
          <a:p>
            <a:pPr marL="457200" indent="-457200" algn="just">
              <a:buFont typeface="Wingdings" panose="05000000000000000000" pitchFamily="2" charset="2"/>
              <a:buChar char="q"/>
            </a:pPr>
            <a:r>
              <a:rPr lang="cs-CZ" sz="2000" dirty="0" smtClean="0"/>
              <a:t>Cílem </a:t>
            </a:r>
            <a:r>
              <a:rPr lang="cs-CZ" sz="2000" dirty="0"/>
              <a:t>je zvýšit povědomí všech skupin společnosti o jeho významu  pro rozvoj, podnítit spolupráci všech zainteresovaných stran a docílit pozitivních změn na úrovni politik, obchodních praktik i spotřebitelského chování. </a:t>
            </a:r>
            <a:endParaRPr lang="cs-CZ" sz="2000" dirty="0" smtClean="0"/>
          </a:p>
          <a:p>
            <a:pPr marL="457200" indent="-457200" algn="just">
              <a:buFont typeface="Wingdings" panose="05000000000000000000" pitchFamily="2" charset="2"/>
              <a:buChar char="q"/>
            </a:pPr>
            <a:r>
              <a:rPr lang="cs-CZ" sz="2000" b="1" dirty="0" smtClean="0"/>
              <a:t>Mezinárodní </a:t>
            </a:r>
            <a:r>
              <a:rPr lang="cs-CZ" sz="2000" b="1" dirty="0"/>
              <a:t>rok udržitelného cestovního ruchu pro rozvoj bude podporovat</a:t>
            </a:r>
            <a:r>
              <a:rPr lang="cs-CZ" sz="2000" b="1" dirty="0" smtClean="0"/>
              <a:t>:</a:t>
            </a:r>
            <a:endParaRPr lang="cs-CZ" sz="2000" dirty="0"/>
          </a:p>
          <a:p>
            <a:pPr marL="457200" indent="-457200" algn="just">
              <a:buFont typeface="Wingdings" panose="05000000000000000000" pitchFamily="2" charset="2"/>
              <a:buChar char="ü"/>
            </a:pPr>
            <a:r>
              <a:rPr lang="cs-CZ" sz="2000" dirty="0" smtClean="0"/>
              <a:t>Inkluzivní </a:t>
            </a:r>
            <a:r>
              <a:rPr lang="cs-CZ" sz="2000" dirty="0"/>
              <a:t>a udržitelný ekonomický </a:t>
            </a:r>
            <a:r>
              <a:rPr lang="cs-CZ" sz="2000" dirty="0" smtClean="0"/>
              <a:t>růst</a:t>
            </a:r>
            <a:endParaRPr lang="cs-CZ" sz="2000" dirty="0"/>
          </a:p>
          <a:p>
            <a:pPr marL="457200" indent="-457200" algn="just">
              <a:buFont typeface="Wingdings" panose="05000000000000000000" pitchFamily="2" charset="2"/>
              <a:buChar char="ü"/>
            </a:pPr>
            <a:r>
              <a:rPr lang="cs-CZ" sz="2000" dirty="0" smtClean="0"/>
              <a:t>Sociální </a:t>
            </a:r>
            <a:r>
              <a:rPr lang="cs-CZ" sz="2000" dirty="0"/>
              <a:t>začleňování, zaměstnanost a snižování </a:t>
            </a:r>
            <a:r>
              <a:rPr lang="cs-CZ" sz="2000" dirty="0" smtClean="0"/>
              <a:t>chudoby</a:t>
            </a:r>
            <a:endParaRPr lang="cs-CZ" sz="2000" dirty="0"/>
          </a:p>
          <a:p>
            <a:pPr marL="457200" indent="-457200" algn="just">
              <a:buFont typeface="Wingdings" panose="05000000000000000000" pitchFamily="2" charset="2"/>
              <a:buChar char="ü"/>
            </a:pPr>
            <a:r>
              <a:rPr lang="cs-CZ" sz="2000" dirty="0" smtClean="0"/>
              <a:t>Efektivitu </a:t>
            </a:r>
            <a:r>
              <a:rPr lang="cs-CZ" sz="2000" dirty="0"/>
              <a:t>zdrojů, ochranu životního prostředí a řešení změny </a:t>
            </a:r>
            <a:r>
              <a:rPr lang="cs-CZ" sz="2000" dirty="0" smtClean="0"/>
              <a:t>klimatu</a:t>
            </a:r>
            <a:endParaRPr lang="cs-CZ" sz="2000" dirty="0"/>
          </a:p>
          <a:p>
            <a:pPr marL="457200" indent="-457200" algn="just">
              <a:buFont typeface="Wingdings" panose="05000000000000000000" pitchFamily="2" charset="2"/>
              <a:buChar char="ü"/>
            </a:pPr>
            <a:r>
              <a:rPr lang="cs-CZ" sz="2000" dirty="0" smtClean="0"/>
              <a:t>Kulturní  </a:t>
            </a:r>
            <a:r>
              <a:rPr lang="cs-CZ" sz="2000" dirty="0"/>
              <a:t>hodnoty, rozmanitost a </a:t>
            </a:r>
            <a:r>
              <a:rPr lang="cs-CZ" sz="2000" dirty="0" smtClean="0"/>
              <a:t>dědictví </a:t>
            </a:r>
          </a:p>
          <a:p>
            <a:pPr marL="457200" indent="-457200" algn="just">
              <a:buFont typeface="Wingdings" panose="05000000000000000000" pitchFamily="2" charset="2"/>
              <a:buChar char="ü"/>
            </a:pPr>
            <a:r>
              <a:rPr lang="cs-CZ" sz="2000" dirty="0" smtClean="0"/>
              <a:t>Vzájemné </a:t>
            </a:r>
            <a:r>
              <a:rPr lang="cs-CZ" sz="2000" dirty="0"/>
              <a:t>porozumění, mír a bezpečnost.</a:t>
            </a:r>
            <a:endParaRPr lang="cs-CZ" sz="2000" dirty="0" smtClean="0"/>
          </a:p>
        </p:txBody>
      </p:sp>
    </p:spTree>
    <p:extLst>
      <p:ext uri="{BB962C8B-B14F-4D97-AF65-F5344CB8AC3E}">
        <p14:creationId xmlns:p14="http://schemas.microsoft.com/office/powerpoint/2010/main" val="19945786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4401205"/>
          </a:xfrm>
          <a:prstGeom prst="rect">
            <a:avLst/>
          </a:prstGeom>
        </p:spPr>
        <p:txBody>
          <a:bodyPr wrap="square">
            <a:spAutoFit/>
          </a:bodyPr>
          <a:lstStyle/>
          <a:p>
            <a:pPr marL="457200" indent="-457200" algn="just">
              <a:buFont typeface="Wingdings" panose="05000000000000000000" pitchFamily="2" charset="2"/>
              <a:buChar char="q"/>
            </a:pPr>
            <a:r>
              <a:rPr lang="cs-CZ" sz="2000" b="1" dirty="0" smtClean="0"/>
              <a:t>WTO (Světová obchodní organizace)</a:t>
            </a:r>
          </a:p>
          <a:p>
            <a:pPr marL="457200" indent="-457200" algn="just">
              <a:buFont typeface="Wingdings" panose="05000000000000000000" pitchFamily="2" charset="2"/>
              <a:buChar char="q"/>
            </a:pPr>
            <a:r>
              <a:rPr lang="cs-CZ" sz="2000" dirty="0"/>
              <a:t>Podepsáním Dohody o zřízení Světové obchodní organizace (WTO) v Marrákeši dne 15. dubna 1994 bylo završeno mnohaleté úsilí o doplnění a přeměnu Všeobecné dohody o clech a obchodu (GATT) v mezinárodní organizaci. </a:t>
            </a:r>
            <a:endParaRPr lang="cs-CZ" sz="2000" dirty="0" smtClean="0"/>
          </a:p>
          <a:p>
            <a:pPr marL="457200" indent="-457200" algn="just">
              <a:buFont typeface="Wingdings" panose="05000000000000000000" pitchFamily="2" charset="2"/>
              <a:buChar char="q"/>
            </a:pPr>
            <a:r>
              <a:rPr lang="cs-CZ" sz="2000" dirty="0" smtClean="0"/>
              <a:t>Zároveň </a:t>
            </a:r>
            <a:r>
              <a:rPr lang="cs-CZ" sz="2000" dirty="0"/>
              <a:t>byly přijaty výsledky tzv. Uruguayského kola mnohostranných obchodních jednání (19 dohod, 24 rozhodnutí, 8 ujednání a 3 deklarace), tvořící náplň činnosti WTO</a:t>
            </a:r>
            <a:r>
              <a:rPr lang="cs-CZ" sz="2000" dirty="0" smtClean="0"/>
              <a:t>.</a:t>
            </a:r>
            <a:endParaRPr lang="cs-CZ" sz="2000" dirty="0"/>
          </a:p>
          <a:p>
            <a:pPr marL="457200" indent="-457200" algn="just">
              <a:buFont typeface="Wingdings" panose="05000000000000000000" pitchFamily="2" charset="2"/>
              <a:buChar char="q"/>
            </a:pPr>
            <a:r>
              <a:rPr lang="cs-CZ" sz="2000" dirty="0"/>
              <a:t>Svou činnost WTO oficiálně zahájila 1. ledna 1995. Česká republika se stala jedním z původních členů WTO. V současné době má WTO 164 členů a dalších19 zemí je v různé fázi jednání o svém přístupu k </a:t>
            </a:r>
            <a:r>
              <a:rPr lang="cs-CZ" sz="2000" dirty="0" err="1" smtClean="0"/>
              <a:t>níWTO</a:t>
            </a:r>
            <a:r>
              <a:rPr lang="cs-CZ" sz="2000" dirty="0" smtClean="0"/>
              <a:t> </a:t>
            </a:r>
            <a:r>
              <a:rPr lang="cs-CZ" sz="2000" dirty="0"/>
              <a:t>je mezivládní organizace, členy nemusí být vždy státy, ale jednotná celní území (tedy celní unie nebo přímo celní území).</a:t>
            </a:r>
          </a:p>
          <a:p>
            <a:pPr marL="457200" indent="-457200" algn="just">
              <a:buFont typeface="Wingdings" panose="05000000000000000000" pitchFamily="2" charset="2"/>
              <a:buChar char="q"/>
            </a:pPr>
            <a:endParaRPr lang="cs-CZ" sz="2000" dirty="0"/>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41446960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4093428"/>
          </a:xfrm>
          <a:prstGeom prst="rect">
            <a:avLst/>
          </a:prstGeom>
        </p:spPr>
        <p:txBody>
          <a:bodyPr wrap="square">
            <a:spAutoFit/>
          </a:bodyPr>
          <a:lstStyle/>
          <a:p>
            <a:pPr marL="457200" indent="-457200" algn="just">
              <a:buFont typeface="Wingdings" panose="05000000000000000000" pitchFamily="2" charset="2"/>
              <a:buChar char="q"/>
            </a:pPr>
            <a:r>
              <a:rPr lang="cs-CZ" sz="2200" b="1" dirty="0"/>
              <a:t>Základní cíle a funkce </a:t>
            </a:r>
            <a:r>
              <a:rPr lang="cs-CZ" sz="2200" b="1" dirty="0" smtClean="0"/>
              <a:t>WTO</a:t>
            </a:r>
            <a:endParaRPr lang="cs-CZ" sz="2200" b="1" dirty="0"/>
          </a:p>
          <a:p>
            <a:pPr marL="342900" indent="-342900" algn="just">
              <a:buFont typeface="Wingdings" panose="05000000000000000000" pitchFamily="2" charset="2"/>
              <a:buChar char="ü"/>
            </a:pPr>
            <a:r>
              <a:rPr lang="cs-CZ" sz="2200" dirty="0"/>
              <a:t>    zvýšení životní úrovně, dosažení plné zaměstnanosti a vyšší a stále rostoucí úroveň reálného důchodu a efektivní poptávky a na zvýšení výroby a obchodu se zbožím a se službami, což umožní optimální využití světových zdrojů v souladu s cílem trvalého rozvoje;</a:t>
            </a:r>
          </a:p>
          <a:p>
            <a:pPr marL="342900" indent="-342900" algn="just">
              <a:buFont typeface="Wingdings" panose="05000000000000000000" pitchFamily="2" charset="2"/>
              <a:buChar char="ü"/>
            </a:pPr>
            <a:r>
              <a:rPr lang="cs-CZ" sz="2200" dirty="0"/>
              <a:t>    prostředkem k dosažení je sjednání mnohostranně závazných pravidel mezinárodní obchodu, jeho liberalizace (odstraňování překážek), zajištění transparentnosti a stabilnosti obchodu mezi členy WTO. Organizace je místem pro obchodní vyjednávání mezi členy, řešení sporů vyplývajících z obchodu a konfliktních zájmů v rámci organizace.</a:t>
            </a:r>
          </a:p>
          <a:p>
            <a:pPr marL="457200" indent="-457200" algn="just">
              <a:buFont typeface="Wingdings" panose="05000000000000000000" pitchFamily="2" charset="2"/>
              <a:buChar char="q"/>
            </a:pPr>
            <a:endParaRPr lang="cs-CZ" sz="2000" dirty="0"/>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85586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Vymezení a klasifikace mezinárodních organizací</a:t>
            </a:r>
            <a:r>
              <a:rPr lang="cs-CZ" dirty="0"/>
              <a:t/>
            </a:r>
            <a:br>
              <a:rPr lang="cs-CZ" dirty="0"/>
            </a:br>
            <a:endParaRPr lang="cs-CZ" dirty="0"/>
          </a:p>
        </p:txBody>
      </p:sp>
      <p:sp>
        <p:nvSpPr>
          <p:cNvPr id="3" name="Obdélník 2"/>
          <p:cNvSpPr/>
          <p:nvPr/>
        </p:nvSpPr>
        <p:spPr>
          <a:xfrm>
            <a:off x="0" y="1059582"/>
            <a:ext cx="9143999"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smtClean="0"/>
              <a:t>Organizace zabývající </a:t>
            </a:r>
            <a:r>
              <a:rPr lang="cs-CZ" sz="2000" dirty="0"/>
              <a:t>se cestovním ruchem působí na </a:t>
            </a:r>
            <a:r>
              <a:rPr lang="cs-CZ" sz="2000" b="1" dirty="0"/>
              <a:t>mezinárodní i na národní úrovni.</a:t>
            </a:r>
          </a:p>
          <a:p>
            <a:pPr marL="342900" indent="-342900" algn="just">
              <a:buFont typeface="Wingdings" panose="05000000000000000000" pitchFamily="2" charset="2"/>
              <a:buChar char="q"/>
            </a:pPr>
            <a:r>
              <a:rPr lang="cs-CZ" sz="2000" dirty="0"/>
              <a:t>Mezinárodní organizace plní významné úkoly v rozvoji mezinárodní spolupráce a jejich význam neustále narůstá. Podle míry jejich vlivu rozlišujeme mezinárodní organizace </a:t>
            </a:r>
            <a:r>
              <a:rPr lang="cs-CZ" sz="2000" b="1" dirty="0" smtClean="0"/>
              <a:t>mezistátní </a:t>
            </a:r>
            <a:r>
              <a:rPr lang="cs-CZ" sz="2000" b="1" dirty="0"/>
              <a:t>a </a:t>
            </a:r>
            <a:r>
              <a:rPr lang="cs-CZ" sz="2000" b="1" dirty="0" smtClean="0"/>
              <a:t>mimovládní (nevládní).</a:t>
            </a:r>
            <a:endParaRPr lang="cs-CZ" sz="2000" b="1" dirty="0"/>
          </a:p>
          <a:p>
            <a:pPr marL="342900" indent="-342900" algn="just">
              <a:buFont typeface="Wingdings" panose="05000000000000000000" pitchFamily="2" charset="2"/>
              <a:buChar char="q"/>
            </a:pPr>
            <a:r>
              <a:rPr lang="cs-CZ" sz="2000" dirty="0" smtClean="0"/>
              <a:t>Mezivládní (mezistátní) mezinárodní organizace jsou </a:t>
            </a:r>
            <a:r>
              <a:rPr lang="cs-CZ" sz="2000" b="1" dirty="0" smtClean="0"/>
              <a:t>subjekty mezinárodní práva.</a:t>
            </a:r>
          </a:p>
          <a:p>
            <a:pPr marL="342900" indent="-342900" algn="just">
              <a:buFont typeface="Wingdings" panose="05000000000000000000" pitchFamily="2" charset="2"/>
              <a:buChar char="q"/>
            </a:pPr>
            <a:r>
              <a:rPr lang="cs-CZ" sz="2000" dirty="0"/>
              <a:t>Členy mezistátních organizací jsou vlády nebo státy. </a:t>
            </a:r>
            <a:endParaRPr lang="cs-CZ" sz="2000" dirty="0" smtClean="0"/>
          </a:p>
          <a:p>
            <a:pPr marL="342900" indent="-342900" algn="just">
              <a:buFont typeface="Wingdings" panose="05000000000000000000" pitchFamily="2" charset="2"/>
              <a:buChar char="q"/>
            </a:pPr>
            <a:r>
              <a:rPr lang="cs-CZ" sz="2000" b="1" dirty="0"/>
              <a:t>Mezinárodní mezistátní organizace </a:t>
            </a:r>
            <a:r>
              <a:rPr lang="cs-CZ" sz="2000" dirty="0" smtClean="0"/>
              <a:t>chápeme </a:t>
            </a:r>
            <a:r>
              <a:rPr lang="cs-CZ" sz="2000" dirty="0"/>
              <a:t>jako sdružení států, které vzniklo v důsledku mnohostranné mezinárodní smlouvy k zajištění společných cílů</a:t>
            </a:r>
            <a:r>
              <a:rPr lang="cs-CZ" sz="2000" dirty="0" smtClean="0"/>
              <a:t>.</a:t>
            </a:r>
          </a:p>
          <a:p>
            <a:pPr marL="342900" indent="-342900" algn="just">
              <a:buFont typeface="Wingdings" panose="05000000000000000000" pitchFamily="2" charset="2"/>
              <a:buChar char="q"/>
            </a:pPr>
            <a:r>
              <a:rPr lang="cs-CZ" sz="2000" dirty="0" smtClean="0"/>
              <a:t> </a:t>
            </a:r>
            <a:r>
              <a:rPr lang="cs-CZ" sz="2000" dirty="0"/>
              <a:t>Každý stát si přitom ve sdružení zachovává svou suverenitu. Mezinárodní mezistátní organizace má relativně stálý okruh členů a relativně stálé orgány zakotveny ve stanovách. </a:t>
            </a:r>
          </a:p>
        </p:txBody>
      </p:sp>
    </p:spTree>
    <p:extLst>
      <p:ext uri="{BB962C8B-B14F-4D97-AF65-F5344CB8AC3E}">
        <p14:creationId xmlns:p14="http://schemas.microsoft.com/office/powerpoint/2010/main" val="33431783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3293209"/>
          </a:xfrm>
          <a:prstGeom prst="rect">
            <a:avLst/>
          </a:prstGeom>
        </p:spPr>
        <p:txBody>
          <a:bodyPr wrap="square">
            <a:spAutoFit/>
          </a:bodyPr>
          <a:lstStyle/>
          <a:p>
            <a:pPr marL="457200" indent="-457200" algn="just">
              <a:buFont typeface="Wingdings" panose="05000000000000000000" pitchFamily="2" charset="2"/>
              <a:buChar char="q"/>
            </a:pPr>
            <a:r>
              <a:rPr lang="cs-CZ" sz="2000" b="1" dirty="0"/>
              <a:t>Činnosti WTO jsou následující</a:t>
            </a:r>
            <a:r>
              <a:rPr lang="cs-CZ" sz="2000" b="1" dirty="0" smtClean="0"/>
              <a:t>:</a:t>
            </a:r>
            <a:endParaRPr lang="cs-CZ" sz="2000" b="1" dirty="0"/>
          </a:p>
          <a:p>
            <a:pPr marL="457200" indent="-457200" algn="just">
              <a:buFont typeface="Wingdings" panose="05000000000000000000" pitchFamily="2" charset="2"/>
              <a:buChar char="ü"/>
            </a:pPr>
            <a:r>
              <a:rPr lang="cs-CZ" sz="2400" dirty="0"/>
              <a:t>    administruje obchodní dohody;</a:t>
            </a:r>
          </a:p>
          <a:p>
            <a:pPr marL="457200" indent="-457200" algn="just">
              <a:buFont typeface="Wingdings" panose="05000000000000000000" pitchFamily="2" charset="2"/>
              <a:buChar char="ü"/>
            </a:pPr>
            <a:r>
              <a:rPr lang="cs-CZ" sz="2400" dirty="0"/>
              <a:t>    představuje fórum pro obchodní vyjednávání;</a:t>
            </a:r>
          </a:p>
          <a:p>
            <a:pPr marL="457200" indent="-457200" algn="just">
              <a:buFont typeface="Wingdings" panose="05000000000000000000" pitchFamily="2" charset="2"/>
              <a:buChar char="ü"/>
            </a:pPr>
            <a:r>
              <a:rPr lang="cs-CZ" sz="2400" dirty="0"/>
              <a:t>    řeší obchodní spory;</a:t>
            </a:r>
          </a:p>
          <a:p>
            <a:pPr marL="457200" indent="-457200" algn="just">
              <a:buFont typeface="Wingdings" panose="05000000000000000000" pitchFamily="2" charset="2"/>
              <a:buChar char="ü"/>
            </a:pPr>
            <a:r>
              <a:rPr lang="cs-CZ" sz="2400" dirty="0"/>
              <a:t>    sestavuje a prezentuje přehledy obchodní politiky členských států;</a:t>
            </a:r>
          </a:p>
          <a:p>
            <a:pPr marL="457200" indent="-457200" algn="just">
              <a:buFont typeface="Wingdings" panose="05000000000000000000" pitchFamily="2" charset="2"/>
              <a:buChar char="ü"/>
            </a:pPr>
            <a:r>
              <a:rPr lang="cs-CZ" sz="2400" dirty="0"/>
              <a:t>    pomáhá rozvojovým zemím v otázkách obchodní politiky za pomoci technické asistence a školících programů;</a:t>
            </a:r>
          </a:p>
          <a:p>
            <a:pPr marL="457200" indent="-457200" algn="just">
              <a:buFont typeface="Wingdings" panose="05000000000000000000" pitchFamily="2" charset="2"/>
              <a:buChar char="ü"/>
            </a:pPr>
            <a:r>
              <a:rPr lang="cs-CZ" sz="2400" dirty="0"/>
              <a:t>    spolupracuje s dalšími mezinárodními organizacemi</a:t>
            </a:r>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6756987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3631763"/>
          </a:xfrm>
          <a:prstGeom prst="rect">
            <a:avLst/>
          </a:prstGeom>
        </p:spPr>
        <p:txBody>
          <a:bodyPr wrap="square">
            <a:spAutoFit/>
          </a:bodyPr>
          <a:lstStyle/>
          <a:p>
            <a:pPr marL="457200" indent="-457200" algn="just">
              <a:buFont typeface="Wingdings" panose="05000000000000000000" pitchFamily="2" charset="2"/>
              <a:buChar char="q"/>
            </a:pPr>
            <a:r>
              <a:rPr lang="cs-CZ" sz="2100" b="1" dirty="0" smtClean="0"/>
              <a:t>ILO </a:t>
            </a:r>
            <a:r>
              <a:rPr lang="cs-CZ" sz="2100" dirty="0" smtClean="0"/>
              <a:t>( Mezinárodní organizace práce, International </a:t>
            </a:r>
            <a:r>
              <a:rPr lang="cs-CZ" sz="2100" dirty="0" err="1"/>
              <a:t>Labour</a:t>
            </a:r>
            <a:r>
              <a:rPr lang="cs-CZ" sz="2100" dirty="0"/>
              <a:t> </a:t>
            </a:r>
            <a:r>
              <a:rPr lang="cs-CZ" sz="2100" dirty="0" err="1"/>
              <a:t>Organization</a:t>
            </a:r>
            <a:r>
              <a:rPr lang="cs-CZ" sz="2100" dirty="0"/>
              <a:t>) byla založena v r. 1919, od r. 1946 je specializovanou agencií systému OSN</a:t>
            </a:r>
            <a:r>
              <a:rPr lang="cs-CZ" sz="2100" dirty="0" smtClean="0"/>
              <a:t>.</a:t>
            </a:r>
            <a:endParaRPr lang="cs-CZ" sz="2100" dirty="0"/>
          </a:p>
          <a:p>
            <a:pPr marL="457200" indent="-457200" algn="just">
              <a:buFont typeface="Wingdings" panose="05000000000000000000" pitchFamily="2" charset="2"/>
              <a:buChar char="q"/>
            </a:pPr>
            <a:r>
              <a:rPr lang="cs-CZ" sz="2100" dirty="0"/>
              <a:t>Sídlí v Ženevě. </a:t>
            </a:r>
          </a:p>
          <a:p>
            <a:pPr marL="457200" indent="-457200" algn="just">
              <a:buFont typeface="Wingdings" panose="05000000000000000000" pitchFamily="2" charset="2"/>
              <a:buChar char="q"/>
            </a:pPr>
            <a:r>
              <a:rPr lang="cs-CZ" sz="2100" dirty="0"/>
              <a:t>ILO je tripartitní organizace, jejímž cílem je zlepšování pracovních a životních podmínek přijímáním mezinárodních pracovních úmluv a doporučení stanovujících minimální standardy v oblastech jako jsou mzdy, pracovní doba a podmínky zaměstnání a sociální jistoty. </a:t>
            </a:r>
            <a:endParaRPr lang="cs-CZ" sz="2100" dirty="0" smtClean="0"/>
          </a:p>
          <a:p>
            <a:pPr marL="457200" indent="-457200" algn="just">
              <a:buFont typeface="Wingdings" panose="05000000000000000000" pitchFamily="2" charset="2"/>
              <a:buChar char="q"/>
            </a:pPr>
            <a:r>
              <a:rPr lang="cs-CZ" sz="2100" dirty="0" smtClean="0"/>
              <a:t>ILO </a:t>
            </a:r>
            <a:r>
              <a:rPr lang="cs-CZ" sz="2100" dirty="0"/>
              <a:t>se zabývá rovněž výzkumem a aktivitami technické kooperace včetně přípravy na povolání a rozvoje managementu s cílem podpory demokracie a lidských práv, snížení nezaměstnanosti a chudoby, jakož i ochrany pracujících.</a:t>
            </a:r>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1785267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3785652"/>
          </a:xfrm>
          <a:prstGeom prst="rect">
            <a:avLst/>
          </a:prstGeom>
        </p:spPr>
        <p:txBody>
          <a:bodyPr wrap="square">
            <a:spAutoFit/>
          </a:bodyPr>
          <a:lstStyle/>
          <a:p>
            <a:pPr marL="457200" indent="-457200" algn="just">
              <a:buFont typeface="Wingdings" panose="05000000000000000000" pitchFamily="2" charset="2"/>
              <a:buChar char="q"/>
            </a:pPr>
            <a:r>
              <a:rPr lang="cs-CZ" sz="2000" dirty="0"/>
              <a:t>ILO formuluje mezinárodní pracovní standardy (minimální úroveň základních pracovních práv) zejména v oblastech svobody odborového sdružování a výkonu odborových práv, kolektivního vyjednávání, odstranění nucené práce, rovnosti příležitostí a zacházení a další standardy upravující podmínky napříč celým spektrem otázek týkajících se světa práce. </a:t>
            </a:r>
            <a:endParaRPr lang="cs-CZ" sz="2000" dirty="0" smtClean="0"/>
          </a:p>
          <a:p>
            <a:pPr marL="457200" indent="-457200" algn="just">
              <a:buFont typeface="Wingdings" panose="05000000000000000000" pitchFamily="2" charset="2"/>
              <a:buChar char="q"/>
            </a:pPr>
            <a:r>
              <a:rPr lang="cs-CZ" sz="2000" dirty="0" smtClean="0"/>
              <a:t>ILO </a:t>
            </a:r>
            <a:r>
              <a:rPr lang="cs-CZ" sz="2000" dirty="0"/>
              <a:t>poskytuje členským státům technickou pomoc zejména v oblastech profesního vzdělávání a rehabilitace, politiky zaměstnanosti, služeb zaměstnanosti, rozvoje řízení, sociálního zabezpečení a sociální ochrany, pracovních statistik, pracovních podmínek a bezpečnosti a ochrany zdraví při práci. </a:t>
            </a:r>
            <a:endParaRPr lang="cs-CZ" sz="2000" dirty="0" smtClean="0"/>
          </a:p>
          <a:p>
            <a:pPr marL="457200" indent="-457200" algn="just">
              <a:buFont typeface="Wingdings" panose="05000000000000000000" pitchFamily="2" charset="2"/>
              <a:buChar char="q"/>
            </a:pPr>
            <a:r>
              <a:rPr lang="cs-CZ" sz="2000" dirty="0" smtClean="0"/>
              <a:t>Podporuje </a:t>
            </a:r>
            <a:r>
              <a:rPr lang="cs-CZ" sz="2000" dirty="0"/>
              <a:t>rozvoj nezávislých zaměstnavatelských a odborových organizací a poskytuje jim školící a poradenské služby.</a:t>
            </a:r>
          </a:p>
          <a:p>
            <a:pPr marL="457200" indent="-4572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9759528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3477875"/>
          </a:xfrm>
          <a:prstGeom prst="rect">
            <a:avLst/>
          </a:prstGeom>
        </p:spPr>
        <p:txBody>
          <a:bodyPr wrap="square">
            <a:spAutoFit/>
          </a:bodyPr>
          <a:lstStyle/>
          <a:p>
            <a:pPr marL="457200" indent="-457200" algn="just">
              <a:buFont typeface="Wingdings" panose="05000000000000000000" pitchFamily="2" charset="2"/>
              <a:buChar char="q"/>
            </a:pPr>
            <a:r>
              <a:rPr lang="cs-CZ" sz="2000" dirty="0" smtClean="0"/>
              <a:t>V preambuli Ústavy ILO jsou vyjmenovány oblasti, na jejichž řešení se ILO zaměřuje. Uvedené oblasti mají bezprostřední vztah k turismu, a to s ohledem na </a:t>
            </a:r>
            <a:r>
              <a:rPr lang="cs-CZ" sz="2000" b="1" dirty="0" smtClean="0"/>
              <a:t>zvláštnosti zaměstnanosti v turismu.</a:t>
            </a:r>
          </a:p>
          <a:p>
            <a:pPr marL="457200" indent="-457200" algn="just">
              <a:buFont typeface="Wingdings" panose="05000000000000000000" pitchFamily="2" charset="2"/>
              <a:buChar char="q"/>
            </a:pPr>
            <a:r>
              <a:rPr lang="cs-CZ" sz="2000" dirty="0" smtClean="0"/>
              <a:t>Jedná se o regulaci délky pracovní doby včetně stanovení  maximálního počtu pracovních dnů za týden, regulaci nabídky práce, prevenci nezaměstnanosti, poskytování adekvátní výše mzdy zajišťující přiměřené životní podmínky, ochranu pracovníků v nemoci či zranění, ochranu dětí, mladých lidí a žen apod.</a:t>
            </a:r>
          </a:p>
          <a:p>
            <a:pPr marL="457200" indent="-457200" algn="just">
              <a:buFont typeface="Wingdings" panose="05000000000000000000" pitchFamily="2" charset="2"/>
              <a:buChar char="q"/>
            </a:pPr>
            <a:r>
              <a:rPr lang="cs-CZ" sz="2000" dirty="0"/>
              <a:t>Každoročně na přelomu května a června v Ženevě zasedá Mezinárodní konference práce, často označovaná jako </a:t>
            </a:r>
            <a:r>
              <a:rPr lang="cs-CZ" sz="2000" b="1" dirty="0"/>
              <a:t>„mezinárodní parlament práce</a:t>
            </a:r>
            <a:r>
              <a:rPr lang="cs-CZ" sz="2000" b="1" dirty="0" smtClean="0"/>
              <a:t>“., </a:t>
            </a:r>
            <a:r>
              <a:rPr lang="cs-CZ" sz="2000" dirty="0" smtClean="0"/>
              <a:t>kde jsou za každou zemi zastoupeni dva zástupci státu, jeden zástupce zaměstnavatelů a jeden zástupce zaměstnanců.</a:t>
            </a:r>
          </a:p>
        </p:txBody>
      </p:sp>
    </p:spTree>
    <p:extLst>
      <p:ext uri="{BB962C8B-B14F-4D97-AF65-F5344CB8AC3E}">
        <p14:creationId xmlns:p14="http://schemas.microsoft.com/office/powerpoint/2010/main" val="39830299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0" y="987574"/>
            <a:ext cx="9143999" cy="3785652"/>
          </a:xfrm>
          <a:prstGeom prst="rect">
            <a:avLst/>
          </a:prstGeom>
        </p:spPr>
        <p:txBody>
          <a:bodyPr wrap="square">
            <a:spAutoFit/>
          </a:bodyPr>
          <a:lstStyle/>
          <a:p>
            <a:pPr marL="457200" indent="-457200" algn="just">
              <a:buFont typeface="Wingdings" panose="05000000000000000000" pitchFamily="2" charset="2"/>
              <a:buChar char="q"/>
            </a:pPr>
            <a:r>
              <a:rPr lang="cs-CZ" sz="2000" b="1" dirty="0" smtClean="0"/>
              <a:t>UNESCO </a:t>
            </a:r>
            <a:r>
              <a:rPr lang="cs-CZ" sz="2000" dirty="0" smtClean="0"/>
              <a:t>(Organizace OSN pro výchovu, vědu </a:t>
            </a:r>
            <a:r>
              <a:rPr lang="cs-CZ" sz="2000" dirty="0"/>
              <a:t>a </a:t>
            </a:r>
            <a:r>
              <a:rPr lang="cs-CZ" sz="2000" dirty="0" smtClean="0"/>
              <a:t>kulturu - United </a:t>
            </a:r>
            <a:r>
              <a:rPr lang="cs-CZ" sz="2000" dirty="0" err="1"/>
              <a:t>Nations</a:t>
            </a:r>
            <a:r>
              <a:rPr lang="cs-CZ" sz="2000" dirty="0"/>
              <a:t> </a:t>
            </a:r>
            <a:r>
              <a:rPr lang="cs-CZ" sz="2000" dirty="0" err="1"/>
              <a:t>Educational</a:t>
            </a:r>
            <a:r>
              <a:rPr lang="cs-CZ" sz="2000" dirty="0"/>
              <a:t>, </a:t>
            </a:r>
            <a:r>
              <a:rPr lang="cs-CZ" sz="2000" dirty="0" err="1"/>
              <a:t>Scientific</a:t>
            </a:r>
            <a:r>
              <a:rPr lang="cs-CZ" sz="2000" dirty="0"/>
              <a:t> and </a:t>
            </a:r>
            <a:r>
              <a:rPr lang="cs-CZ" sz="2000" dirty="0" err="1"/>
              <a:t>Cultural</a:t>
            </a:r>
            <a:r>
              <a:rPr lang="cs-CZ" sz="2000" dirty="0"/>
              <a:t> </a:t>
            </a:r>
            <a:r>
              <a:rPr lang="cs-CZ" sz="2000" dirty="0" err="1"/>
              <a:t>Organization</a:t>
            </a:r>
            <a:r>
              <a:rPr lang="cs-CZ" sz="2000" dirty="0" smtClean="0"/>
              <a:t>)</a:t>
            </a:r>
          </a:p>
          <a:p>
            <a:pPr marL="457200" indent="-457200" algn="just">
              <a:buFont typeface="Wingdings" panose="05000000000000000000" pitchFamily="2" charset="2"/>
              <a:buChar char="q"/>
            </a:pPr>
            <a:r>
              <a:rPr lang="cs-CZ" sz="2000" dirty="0"/>
              <a:t>Zrod celé organizace byl součástí konference Spojených národů, která probíhala v Londýně od 1. do 16. listopadu 1945. Zúčastnili se jí reprezentanti čtyřiačtyřiceti zemí, kteří se shodli na vytvoření subjektu, který má ztělesňovat pravé hodnoty míru. Tehdy byla podepsána ústava UNESCO, jež vešla v platnost 4. listopadu následujícího roku po ratifikaci dvaceti zakládajícími státy. Mezi ně patřilo i tehdejší Československo. Následně se na přelomu listopadu a prosince 1946 uskutečnila první konference nově vzniklé organizace</a:t>
            </a:r>
            <a:r>
              <a:rPr lang="cs-CZ" sz="2000" dirty="0" smtClean="0"/>
              <a:t>.</a:t>
            </a:r>
            <a:endParaRPr lang="cs-CZ" sz="2000" dirty="0"/>
          </a:p>
          <a:p>
            <a:pPr marL="457200" indent="-457200" algn="just">
              <a:buFont typeface="Wingdings" panose="05000000000000000000" pitchFamily="2" charset="2"/>
              <a:buChar char="q"/>
            </a:pPr>
            <a:r>
              <a:rPr lang="cs-CZ" sz="2000" dirty="0"/>
              <a:t>Na složení zakládajících členů se podepsalo politické rozdělení zemí za války. Až v roce 1951 se k organizaci připojilo Německo a Japonsko, během dalších tří let také Španělsko a Sovětský svaz.</a:t>
            </a:r>
            <a:endParaRPr lang="cs-CZ" sz="2000" dirty="0" smtClean="0"/>
          </a:p>
        </p:txBody>
      </p:sp>
    </p:spTree>
    <p:extLst>
      <p:ext uri="{BB962C8B-B14F-4D97-AF65-F5344CB8AC3E}">
        <p14:creationId xmlns:p14="http://schemas.microsoft.com/office/powerpoint/2010/main" val="34251118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28859" y="795297"/>
            <a:ext cx="9143999" cy="4093428"/>
          </a:xfrm>
          <a:prstGeom prst="rect">
            <a:avLst/>
          </a:prstGeom>
        </p:spPr>
        <p:txBody>
          <a:bodyPr wrap="square">
            <a:spAutoFit/>
          </a:bodyPr>
          <a:lstStyle/>
          <a:p>
            <a:pPr marL="457200" indent="-457200" algn="just">
              <a:buFont typeface="Wingdings" panose="05000000000000000000" pitchFamily="2" charset="2"/>
              <a:buChar char="q"/>
            </a:pPr>
            <a:r>
              <a:rPr lang="cs-CZ" sz="2000" dirty="0"/>
              <a:t>Hlavní sídlo UNESCA se nachází v Paříži na náměstí Place de </a:t>
            </a:r>
            <a:r>
              <a:rPr lang="cs-CZ" sz="2000" dirty="0" err="1"/>
              <a:t>Fontenoy</a:t>
            </a:r>
            <a:r>
              <a:rPr lang="cs-CZ" sz="2000" dirty="0"/>
              <a:t>. </a:t>
            </a:r>
            <a:endParaRPr lang="cs-CZ" sz="2000" dirty="0" smtClean="0"/>
          </a:p>
          <a:p>
            <a:pPr marL="457200" indent="-457200" algn="just">
              <a:buFont typeface="Wingdings" panose="05000000000000000000" pitchFamily="2" charset="2"/>
              <a:buChar char="q"/>
            </a:pPr>
            <a:r>
              <a:rPr lang="cs-CZ" sz="2000" dirty="0" smtClean="0"/>
              <a:t>Budova </a:t>
            </a:r>
            <a:r>
              <a:rPr lang="cs-CZ" sz="2000" dirty="0"/>
              <a:t>s půdorysem ve tvaru písmena ypsilon, která je posazená na betonových pilotech a dá se tak pod ní procházet, je spolu s přilehlými třemi stavbami světově proslulá pro svou architekturu</a:t>
            </a:r>
            <a:r>
              <a:rPr lang="cs-CZ" sz="2000" dirty="0" smtClean="0"/>
              <a:t>.</a:t>
            </a:r>
            <a:endParaRPr lang="cs-CZ" sz="2000" dirty="0"/>
          </a:p>
          <a:p>
            <a:pPr marL="457200" indent="-457200" algn="just">
              <a:buFont typeface="Wingdings" panose="05000000000000000000" pitchFamily="2" charset="2"/>
              <a:buChar char="q"/>
            </a:pPr>
            <a:r>
              <a:rPr lang="cs-CZ" sz="2000" dirty="0"/>
              <a:t>Jedním z cílů UNESCA je umožnění základního vzdělání pro všechny. V roce 1948 doporučilo členským státům zavedení bezplatné povinné školní docházky. V roce 1990 proběhla světová konference v Thajsku, která rozpoutala globální poptávku po dostupném vzdělání pro </a:t>
            </a:r>
            <a:r>
              <a:rPr lang="cs-CZ" sz="2000" dirty="0" smtClean="0"/>
              <a:t>každého.</a:t>
            </a:r>
          </a:p>
          <a:p>
            <a:pPr marL="457200" indent="-457200" algn="just">
              <a:buFont typeface="Wingdings" panose="05000000000000000000" pitchFamily="2" charset="2"/>
              <a:buChar char="q"/>
            </a:pPr>
            <a:r>
              <a:rPr lang="cs-CZ" sz="2000" dirty="0"/>
              <a:t>Deklarace o kulturní rozmanitosti, přijatá v roce 2001, říká, že hybnou silou všeobecného rozvoje je kulturní diverzita. Ta mimo jiné posiluje intelektuální, duševní a morální hodnoty člověka, a tudíž přispívá k rozšíření míru a vzájemného pochopení mezi národy. Proto se právě kultura stala jedním ze stěžejních témat UNESCA.</a:t>
            </a:r>
            <a:endParaRPr lang="cs-CZ" sz="2000" dirty="0" smtClean="0"/>
          </a:p>
        </p:txBody>
      </p:sp>
    </p:spTree>
    <p:extLst>
      <p:ext uri="{BB962C8B-B14F-4D97-AF65-F5344CB8AC3E}">
        <p14:creationId xmlns:p14="http://schemas.microsoft.com/office/powerpoint/2010/main" val="42652337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9726" y="915566"/>
            <a:ext cx="9143999" cy="3477875"/>
          </a:xfrm>
          <a:prstGeom prst="rect">
            <a:avLst/>
          </a:prstGeom>
        </p:spPr>
        <p:txBody>
          <a:bodyPr wrap="square">
            <a:spAutoFit/>
          </a:bodyPr>
          <a:lstStyle/>
          <a:p>
            <a:pPr marL="457200" indent="-457200" algn="just">
              <a:buFont typeface="Wingdings" panose="05000000000000000000" pitchFamily="2" charset="2"/>
              <a:buChar char="q"/>
            </a:pPr>
            <a:r>
              <a:rPr lang="cs-CZ" sz="2000" dirty="0" smtClean="0"/>
              <a:t>Z úmluv, doporučení a deklarací, které mohou mít vliv na turismus a jeho rozvoj, lze jmenovat následující:</a:t>
            </a:r>
          </a:p>
          <a:p>
            <a:pPr marL="457200" indent="-457200" algn="just">
              <a:buFont typeface="Wingdings" panose="05000000000000000000" pitchFamily="2" charset="2"/>
              <a:buChar char="q"/>
            </a:pPr>
            <a:r>
              <a:rPr lang="cs-CZ" sz="2000" dirty="0" smtClean="0"/>
              <a:t>Úmluva o opatřeních k zákazu a zamezení nedovoleného dovozu, vývoje a převodu vlastnictví kulturních statků,</a:t>
            </a:r>
          </a:p>
          <a:p>
            <a:pPr marL="457200" indent="-457200" algn="just">
              <a:buFont typeface="Wingdings" panose="05000000000000000000" pitchFamily="2" charset="2"/>
              <a:buChar char="q"/>
            </a:pPr>
            <a:r>
              <a:rPr lang="cs-CZ" sz="2000" dirty="0" smtClean="0"/>
              <a:t>Úmluva na ochranu kulturních statků za ozbrojeného konfliktu a její Protokol, která je vyhlášena v č.94/158 Sb.</a:t>
            </a:r>
          </a:p>
          <a:p>
            <a:pPr marL="457200" indent="-457200" algn="just">
              <a:buFont typeface="Wingdings" panose="05000000000000000000" pitchFamily="2" charset="2"/>
              <a:buChar char="q"/>
            </a:pPr>
            <a:r>
              <a:rPr lang="cs-CZ" sz="2000" dirty="0" smtClean="0"/>
              <a:t>Úmluva o výměně oficiálních publikací a vládních dokumentů mezi státy a Úmluva o mezinárodním výměně publikací.</a:t>
            </a:r>
          </a:p>
          <a:p>
            <a:pPr marL="457200" indent="-457200" algn="just">
              <a:buFont typeface="Wingdings" panose="05000000000000000000" pitchFamily="2" charset="2"/>
              <a:buChar char="q"/>
            </a:pPr>
            <a:r>
              <a:rPr lang="cs-CZ" sz="2000" dirty="0" smtClean="0"/>
              <a:t>Istanbulská deklarace, která vychází ze Všeobecné deklarace UNESCO o kulturní diverzitě a řeší postavení nehmotných kulturních statků a služeb, které sice označuje za zboží, avšak zboží zvláštní povahy</a:t>
            </a:r>
          </a:p>
        </p:txBody>
      </p:sp>
    </p:spTree>
    <p:extLst>
      <p:ext uri="{BB962C8B-B14F-4D97-AF65-F5344CB8AC3E}">
        <p14:creationId xmlns:p14="http://schemas.microsoft.com/office/powerpoint/2010/main" val="23350434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9726" y="915566"/>
            <a:ext cx="9143999" cy="3416320"/>
          </a:xfrm>
          <a:prstGeom prst="rect">
            <a:avLst/>
          </a:prstGeom>
        </p:spPr>
        <p:txBody>
          <a:bodyPr wrap="square">
            <a:spAutoFit/>
          </a:bodyPr>
          <a:lstStyle/>
          <a:p>
            <a:pPr marL="457200" indent="-457200" algn="just">
              <a:buFont typeface="Wingdings" panose="05000000000000000000" pitchFamily="2" charset="2"/>
              <a:buChar char="q"/>
            </a:pPr>
            <a:r>
              <a:rPr lang="cs-CZ" sz="2400" dirty="0" smtClean="0"/>
              <a:t>Budapešťská deklarace o světovém dědictví upozorňuje na nutnost posilovat důvěryhodnost Seznamu světového kulturního dědictví jako reprezentativního a geograficky vyváženého dokladu o kulturních a přírodních statcích světově výjimečné hodnoty.</a:t>
            </a:r>
          </a:p>
          <a:p>
            <a:pPr marL="457200" indent="-457200" algn="just">
              <a:buFont typeface="Wingdings" panose="05000000000000000000" pitchFamily="2" charset="2"/>
              <a:buChar char="q"/>
            </a:pPr>
            <a:r>
              <a:rPr lang="cs-CZ" sz="2400" dirty="0" smtClean="0"/>
              <a:t>UNESCO aktivně spolupracuje s dalšími mezinárodními organizacemi jakou jsou ICOMOS (International </a:t>
            </a:r>
            <a:r>
              <a:rPr lang="cs-CZ" sz="2400" dirty="0" err="1" smtClean="0"/>
              <a:t>Council</a:t>
            </a:r>
            <a:r>
              <a:rPr lang="cs-CZ" sz="2400" dirty="0" smtClean="0"/>
              <a:t> on </a:t>
            </a:r>
            <a:r>
              <a:rPr lang="cs-CZ" sz="2400" dirty="0" err="1" smtClean="0"/>
              <a:t>Monuments</a:t>
            </a:r>
            <a:r>
              <a:rPr lang="cs-CZ" sz="2400" dirty="0" smtClean="0"/>
              <a:t> and </a:t>
            </a:r>
            <a:r>
              <a:rPr lang="cs-CZ" sz="2400" dirty="0" err="1" smtClean="0"/>
              <a:t>Sites</a:t>
            </a:r>
            <a:r>
              <a:rPr lang="cs-CZ" sz="2400" dirty="0" smtClean="0"/>
              <a:t>), UNWTO a další.</a:t>
            </a:r>
          </a:p>
          <a:p>
            <a:pPr marL="457200" indent="-457200" algn="just">
              <a:buFont typeface="Wingdings" panose="05000000000000000000" pitchFamily="2" charset="2"/>
              <a:buChar char="q"/>
            </a:pPr>
            <a:r>
              <a:rPr lang="cs-CZ" sz="2400" dirty="0" smtClean="0"/>
              <a:t>Pro turismus je klíčová Úmluva o ochraně světového kulturního a přírodního dědictví.</a:t>
            </a:r>
          </a:p>
        </p:txBody>
      </p:sp>
    </p:spTree>
    <p:extLst>
      <p:ext uri="{BB962C8B-B14F-4D97-AF65-F5344CB8AC3E}">
        <p14:creationId xmlns:p14="http://schemas.microsoft.com/office/powerpoint/2010/main" val="26305532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9726" y="915566"/>
            <a:ext cx="9143999" cy="3816429"/>
          </a:xfrm>
          <a:prstGeom prst="rect">
            <a:avLst/>
          </a:prstGeom>
        </p:spPr>
        <p:txBody>
          <a:bodyPr wrap="square">
            <a:spAutoFit/>
          </a:bodyPr>
          <a:lstStyle/>
          <a:p>
            <a:pPr marL="457200" indent="-457200" algn="just">
              <a:buFont typeface="Wingdings" panose="05000000000000000000" pitchFamily="2" charset="2"/>
              <a:buChar char="q"/>
            </a:pPr>
            <a:r>
              <a:rPr lang="cs-CZ" sz="2200" dirty="0" smtClean="0"/>
              <a:t>IMF (Mezinárodní měnový fond) a WB ( skupina světové banky)</a:t>
            </a:r>
          </a:p>
          <a:p>
            <a:pPr marL="457200" indent="-457200" algn="just">
              <a:buFont typeface="Wingdings" panose="05000000000000000000" pitchFamily="2" charset="2"/>
              <a:buChar char="q"/>
            </a:pPr>
            <a:r>
              <a:rPr lang="cs-CZ" sz="2200" dirty="0"/>
              <a:t>Založení Mezinárodního měnového fondu (International </a:t>
            </a:r>
            <a:r>
              <a:rPr lang="cs-CZ" sz="2200" dirty="0" err="1"/>
              <a:t>Monetary</a:t>
            </a:r>
            <a:r>
              <a:rPr lang="cs-CZ" sz="2200" dirty="0"/>
              <a:t> </a:t>
            </a:r>
            <a:r>
              <a:rPr lang="cs-CZ" sz="2200" dirty="0" err="1"/>
              <a:t>Fund</a:t>
            </a:r>
            <a:r>
              <a:rPr lang="cs-CZ" sz="2200" dirty="0"/>
              <a:t> - IMF) se váže k červenci 1944, kdy na konferenci v USA došlo k uzavření mezinárodní dohody o ekonomické spolupráci. Za vznik samotné organizace, jejíž hlavní sídlo se nachází ve Washingtonu, se považuje až prosinec 1945. </a:t>
            </a:r>
            <a:endParaRPr lang="cs-CZ" sz="2200" dirty="0" smtClean="0"/>
          </a:p>
          <a:p>
            <a:pPr marL="457200" indent="-457200" algn="just">
              <a:buFont typeface="Wingdings" panose="05000000000000000000" pitchFamily="2" charset="2"/>
              <a:buChar char="q"/>
            </a:pPr>
            <a:r>
              <a:rPr lang="cs-CZ" sz="2200" dirty="0" smtClean="0"/>
              <a:t>Tehdy </a:t>
            </a:r>
            <a:r>
              <a:rPr lang="cs-CZ" sz="2200" dirty="0"/>
              <a:t>se pod ustavující dohodu podepsal první ze zástupců devětadvaceti zakládajících států, mezi kterými bylo i tehdejší Československo. Finanční operace byly zahájeny 1. března 1947</a:t>
            </a:r>
            <a:r>
              <a:rPr lang="cs-CZ" sz="2200" dirty="0" smtClean="0"/>
              <a:t>.</a:t>
            </a:r>
          </a:p>
          <a:p>
            <a:pPr marL="457200" indent="-457200" algn="just">
              <a:buFont typeface="Wingdings" panose="05000000000000000000" pitchFamily="2" charset="2"/>
              <a:buChar char="q"/>
            </a:pPr>
            <a:r>
              <a:rPr lang="cs-CZ" sz="2200" dirty="0"/>
              <a:t>Má za úkol dohlížet nad stabilitou finančních systémů a pomáhá zadluženým </a:t>
            </a:r>
            <a:r>
              <a:rPr lang="cs-CZ" sz="2200" dirty="0" smtClean="0"/>
              <a:t>státům.</a:t>
            </a:r>
          </a:p>
        </p:txBody>
      </p:sp>
    </p:spTree>
    <p:extLst>
      <p:ext uri="{BB962C8B-B14F-4D97-AF65-F5344CB8AC3E}">
        <p14:creationId xmlns:p14="http://schemas.microsoft.com/office/powerpoint/2010/main" val="40781884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9726" y="915566"/>
            <a:ext cx="9143999" cy="3816429"/>
          </a:xfrm>
          <a:prstGeom prst="rect">
            <a:avLst/>
          </a:prstGeom>
        </p:spPr>
        <p:txBody>
          <a:bodyPr wrap="square">
            <a:spAutoFit/>
          </a:bodyPr>
          <a:lstStyle/>
          <a:p>
            <a:pPr marL="457200" indent="-457200" algn="just">
              <a:buFont typeface="Wingdings" panose="05000000000000000000" pitchFamily="2" charset="2"/>
              <a:buChar char="q"/>
            </a:pPr>
            <a:r>
              <a:rPr lang="cs-CZ" sz="2200" dirty="0"/>
              <a:t>Jako své hlavní cíle si nově vzniklý subjekt vytyčil </a:t>
            </a:r>
            <a:r>
              <a:rPr lang="cs-CZ" sz="2200" b="1" dirty="0"/>
              <a:t>především dohlížení nad pohyby měnových kurzů, ustálení globální ekonomiky a její celkové "vyléčení". </a:t>
            </a:r>
            <a:endParaRPr lang="cs-CZ" sz="2200" b="1" dirty="0" smtClean="0"/>
          </a:p>
          <a:p>
            <a:pPr marL="457200" indent="-457200" algn="just">
              <a:buFont typeface="Wingdings" panose="05000000000000000000" pitchFamily="2" charset="2"/>
              <a:buChar char="q"/>
            </a:pPr>
            <a:r>
              <a:rPr lang="cs-CZ" sz="2200" dirty="0" smtClean="0"/>
              <a:t>V </a:t>
            </a:r>
            <a:r>
              <a:rPr lang="cs-CZ" sz="2200" dirty="0"/>
              <a:t>současnosti dohlíží na </a:t>
            </a:r>
            <a:r>
              <a:rPr lang="cs-CZ" sz="2200" b="1" dirty="0"/>
              <a:t>fungování mezinárodního finančního systému, usnadňuje mezinárodní měnovou spolupráci a podporuje stabilitu směnných kurzů.</a:t>
            </a:r>
            <a:r>
              <a:rPr lang="cs-CZ" sz="2200" dirty="0"/>
              <a:t> Jednou z hlavních úloh je také poskytování úvěrů členským státům, které se potýkají s krizí. </a:t>
            </a:r>
            <a:endParaRPr lang="cs-CZ" sz="2200" dirty="0" smtClean="0"/>
          </a:p>
          <a:p>
            <a:pPr marL="457200" indent="-457200" algn="just">
              <a:buFont typeface="Wingdings" panose="05000000000000000000" pitchFamily="2" charset="2"/>
              <a:buChar char="q"/>
            </a:pPr>
            <a:r>
              <a:rPr lang="cs-CZ" sz="2200" dirty="0" smtClean="0"/>
              <a:t>Prostředky </a:t>
            </a:r>
            <a:r>
              <a:rPr lang="cs-CZ" sz="2200" dirty="0"/>
              <a:t>na podobné operace čerpá z příspěvků členských států, které se odvíjejí od přidělených kvót. Na úvěr má právo každý členský stát, podmínky jsou však velmi přísné. </a:t>
            </a:r>
            <a:r>
              <a:rPr lang="cs-CZ" sz="2200" dirty="0" smtClean="0"/>
              <a:t>Mezinárodní </a:t>
            </a:r>
            <a:r>
              <a:rPr lang="cs-CZ" sz="2200" b="1" dirty="0"/>
              <a:t>měnový fond svým členům poskytuje také poradenskou pomoc.</a:t>
            </a:r>
            <a:endParaRPr lang="cs-CZ" sz="2200" b="1" dirty="0" smtClean="0"/>
          </a:p>
        </p:txBody>
      </p:sp>
    </p:spTree>
    <p:extLst>
      <p:ext uri="{BB962C8B-B14F-4D97-AF65-F5344CB8AC3E}">
        <p14:creationId xmlns:p14="http://schemas.microsoft.com/office/powerpoint/2010/main" val="1240600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Vymezení a klasifikace mezinárodních organizací</a:t>
            </a:r>
            <a:r>
              <a:rPr lang="cs-CZ" dirty="0"/>
              <a:t/>
            </a:r>
            <a:br>
              <a:rPr lang="cs-CZ" dirty="0"/>
            </a:br>
            <a:endParaRPr lang="cs-CZ" dirty="0"/>
          </a:p>
        </p:txBody>
      </p:sp>
      <p:sp>
        <p:nvSpPr>
          <p:cNvPr id="3" name="Obdélník 2"/>
          <p:cNvSpPr/>
          <p:nvPr/>
        </p:nvSpPr>
        <p:spPr>
          <a:xfrm>
            <a:off x="0" y="1059582"/>
            <a:ext cx="9143999" cy="3170099"/>
          </a:xfrm>
          <a:prstGeom prst="rect">
            <a:avLst/>
          </a:prstGeom>
        </p:spPr>
        <p:txBody>
          <a:bodyPr wrap="square">
            <a:spAutoFit/>
          </a:bodyPr>
          <a:lstStyle/>
          <a:p>
            <a:pPr marL="342900" indent="-342900" algn="just">
              <a:buFont typeface="Wingdings" panose="05000000000000000000" pitchFamily="2" charset="2"/>
              <a:buChar char="q"/>
            </a:pPr>
            <a:r>
              <a:rPr lang="cs-CZ" sz="2000" dirty="0" smtClean="0"/>
              <a:t>Práva </a:t>
            </a:r>
            <a:r>
              <a:rPr lang="cs-CZ" sz="2000" dirty="0"/>
              <a:t>takové organizace nemůže měnit žádná jiná mezinárodní organizace, ale jen sdružení samé, pokud to umožňují stanovy. </a:t>
            </a:r>
            <a:endParaRPr lang="cs-CZ" sz="2000" dirty="0" smtClean="0"/>
          </a:p>
          <a:p>
            <a:pPr marL="342900" indent="-342900" algn="just">
              <a:buFont typeface="Wingdings" panose="05000000000000000000" pitchFamily="2" charset="2"/>
              <a:buChar char="q"/>
            </a:pPr>
            <a:r>
              <a:rPr lang="cs-CZ" sz="2000" dirty="0" smtClean="0"/>
              <a:t>Pokud </a:t>
            </a:r>
            <a:r>
              <a:rPr lang="cs-CZ" sz="2000" dirty="0"/>
              <a:t>práva mezinárodní organizace může měnit jiná organizace, pokládá se tato organizace za mezinárodní mezistátní agenturu. </a:t>
            </a:r>
            <a:r>
              <a:rPr lang="cs-CZ" sz="2000" dirty="0" smtClean="0"/>
              <a:t>Ta má </a:t>
            </a:r>
            <a:r>
              <a:rPr lang="cs-CZ" sz="2000" dirty="0"/>
              <a:t>vlastní stanovy, vlastní orgány a finanční zdroje. </a:t>
            </a:r>
            <a:endParaRPr lang="cs-CZ" sz="2000" dirty="0" smtClean="0"/>
          </a:p>
          <a:p>
            <a:pPr marL="342900" indent="-342900" algn="just">
              <a:buFont typeface="Wingdings" panose="05000000000000000000" pitchFamily="2" charset="2"/>
              <a:buChar char="q"/>
            </a:pPr>
            <a:r>
              <a:rPr lang="cs-CZ" sz="2000" b="1" dirty="0" smtClean="0"/>
              <a:t>Mezinárodní </a:t>
            </a:r>
            <a:r>
              <a:rPr lang="cs-CZ" sz="2000" b="1" dirty="0"/>
              <a:t>nevládní organizace </a:t>
            </a:r>
            <a:r>
              <a:rPr lang="cs-CZ" sz="2000" dirty="0" smtClean="0"/>
              <a:t>je </a:t>
            </a:r>
            <a:r>
              <a:rPr lang="cs-CZ" sz="2000" dirty="0"/>
              <a:t>organizované sdružení, které nemusí mít právní subjektivitu a vzniklo v důsledku aktu s charakterem soukromé dohody. Jeho členy jsou fyzické osoby, právnické osoby, svazy fyzických nebo právnických osob, resp. dvě nebo tři složky alespoň ze tří států. Má vlastní stálé orgány a činnost organizace musí mít mezinárodní charakter.</a:t>
            </a:r>
            <a:endParaRPr lang="cs-CZ" sz="2000" dirty="0" smtClean="0"/>
          </a:p>
        </p:txBody>
      </p:sp>
    </p:spTree>
    <p:extLst>
      <p:ext uri="{BB962C8B-B14F-4D97-AF65-F5344CB8AC3E}">
        <p14:creationId xmlns:p14="http://schemas.microsoft.com/office/powerpoint/2010/main" val="38817493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9726" y="915566"/>
            <a:ext cx="9143999" cy="4124206"/>
          </a:xfrm>
          <a:prstGeom prst="rect">
            <a:avLst/>
          </a:prstGeom>
        </p:spPr>
        <p:txBody>
          <a:bodyPr wrap="square">
            <a:spAutoFit/>
          </a:bodyPr>
          <a:lstStyle/>
          <a:p>
            <a:pPr marL="457200" indent="-457200" algn="just">
              <a:buFont typeface="Wingdings" panose="05000000000000000000" pitchFamily="2" charset="2"/>
              <a:buChar char="q"/>
            </a:pPr>
            <a:r>
              <a:rPr lang="cs-CZ" sz="2000" b="1" dirty="0" smtClean="0"/>
              <a:t>Skupina Světové banky (WB, </a:t>
            </a:r>
            <a:r>
              <a:rPr lang="cs-CZ" sz="2000" b="1" dirty="0" err="1" smtClean="0"/>
              <a:t>World</a:t>
            </a:r>
            <a:r>
              <a:rPr lang="cs-CZ" sz="2000" b="1" dirty="0" smtClean="0"/>
              <a:t> Bank)</a:t>
            </a:r>
          </a:p>
          <a:p>
            <a:pPr marL="457200" indent="-457200" algn="just">
              <a:buFont typeface="Wingdings" panose="05000000000000000000" pitchFamily="2" charset="2"/>
              <a:buChar char="q"/>
            </a:pPr>
            <a:r>
              <a:rPr lang="cs-CZ" sz="2000" dirty="0"/>
              <a:t>Skupina Světové banky se skládá ze Světové banky a dalších přičleněných organizací, které mají za cíl snížit světovou chudobu, a to prostřednictvím podpory udržitelného ekonomického </a:t>
            </a:r>
            <a:r>
              <a:rPr lang="cs-CZ" sz="2000" dirty="0" smtClean="0"/>
              <a:t>růstu.</a:t>
            </a:r>
          </a:p>
          <a:p>
            <a:pPr marL="457200" indent="-457200" algn="just">
              <a:buFont typeface="Wingdings" panose="05000000000000000000" pitchFamily="2" charset="2"/>
              <a:buChar char="q"/>
            </a:pPr>
            <a:r>
              <a:rPr lang="cs-CZ" sz="2000" dirty="0" smtClean="0"/>
              <a:t>Mezi přičleněné organizace můžeme zařadit </a:t>
            </a:r>
            <a:r>
              <a:rPr lang="cs-CZ" sz="2000" dirty="0" err="1" smtClean="0"/>
              <a:t>např</a:t>
            </a:r>
            <a:r>
              <a:rPr lang="cs-CZ" sz="2000" dirty="0" smtClean="0"/>
              <a:t>:</a:t>
            </a:r>
            <a:endParaRPr lang="cs-CZ" sz="2000" dirty="0"/>
          </a:p>
          <a:p>
            <a:pPr marL="457200" indent="-457200" algn="just">
              <a:buFont typeface="Wingdings" panose="05000000000000000000" pitchFamily="2" charset="2"/>
              <a:buChar char="q"/>
            </a:pPr>
            <a:r>
              <a:rPr lang="cs-CZ" sz="2000" dirty="0"/>
              <a:t>    Mezinárodní banka pro obnovu a rozvoj - IBRD (International Bank </a:t>
            </a:r>
            <a:r>
              <a:rPr lang="cs-CZ" sz="2000" dirty="0" err="1"/>
              <a:t>for</a:t>
            </a:r>
            <a:r>
              <a:rPr lang="cs-CZ" sz="2000" dirty="0"/>
              <a:t> </a:t>
            </a:r>
            <a:r>
              <a:rPr lang="cs-CZ" sz="2000" dirty="0" err="1"/>
              <a:t>Reconstruction</a:t>
            </a:r>
            <a:r>
              <a:rPr lang="cs-CZ" sz="2000" dirty="0"/>
              <a:t> and </a:t>
            </a:r>
            <a:r>
              <a:rPr lang="cs-CZ" sz="2000" dirty="0" err="1"/>
              <a:t>Development</a:t>
            </a:r>
            <a:r>
              <a:rPr lang="cs-CZ" sz="2000" dirty="0"/>
              <a:t>) - financuje dlouhodobé projekty</a:t>
            </a:r>
          </a:p>
          <a:p>
            <a:pPr marL="457200" indent="-457200" algn="just">
              <a:buFont typeface="Wingdings" panose="05000000000000000000" pitchFamily="2" charset="2"/>
              <a:buChar char="q"/>
            </a:pPr>
            <a:r>
              <a:rPr lang="cs-CZ" sz="2000" dirty="0"/>
              <a:t>    Mezinárodní asociace pro rozvoj - IDA (International </a:t>
            </a:r>
            <a:r>
              <a:rPr lang="cs-CZ" sz="2000" dirty="0" err="1"/>
              <a:t>Development</a:t>
            </a:r>
            <a:r>
              <a:rPr lang="cs-CZ" sz="2000" dirty="0"/>
              <a:t> </a:t>
            </a:r>
            <a:r>
              <a:rPr lang="cs-CZ" sz="2000" dirty="0" err="1"/>
              <a:t>Association</a:t>
            </a:r>
            <a:r>
              <a:rPr lang="cs-CZ" sz="2000" dirty="0"/>
              <a:t>) - zaměřuje své projekty na nejchudší země</a:t>
            </a:r>
          </a:p>
          <a:p>
            <a:pPr marL="457200" indent="-457200" algn="just">
              <a:buFont typeface="Wingdings" panose="05000000000000000000" pitchFamily="2" charset="2"/>
              <a:buChar char="q"/>
            </a:pPr>
            <a:r>
              <a:rPr lang="cs-CZ" sz="2000" dirty="0"/>
              <a:t>    Mezinárodní finanční korporace - IFC (International Finance </a:t>
            </a:r>
            <a:r>
              <a:rPr lang="cs-CZ" sz="2000" dirty="0" err="1"/>
              <a:t>Corporation</a:t>
            </a:r>
            <a:r>
              <a:rPr lang="cs-CZ" sz="2000" dirty="0"/>
              <a:t>) - zaměřuje své projekty na soukromé </a:t>
            </a:r>
            <a:r>
              <a:rPr lang="cs-CZ" sz="2000" dirty="0" smtClean="0"/>
              <a:t>podnikatele</a:t>
            </a:r>
          </a:p>
          <a:p>
            <a:pPr algn="just"/>
            <a:endParaRPr lang="cs-CZ" sz="2200" dirty="0" smtClean="0"/>
          </a:p>
          <a:p>
            <a:pPr marL="457200" indent="-457200" algn="just">
              <a:buFont typeface="Wingdings" panose="05000000000000000000" pitchFamily="2" charset="2"/>
              <a:buChar char="q"/>
            </a:pPr>
            <a:endParaRPr lang="cs-CZ" sz="2200" b="1" dirty="0" smtClean="0"/>
          </a:p>
        </p:txBody>
      </p:sp>
    </p:spTree>
    <p:extLst>
      <p:ext uri="{BB962C8B-B14F-4D97-AF65-F5344CB8AC3E}">
        <p14:creationId xmlns:p14="http://schemas.microsoft.com/office/powerpoint/2010/main" val="20168554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9726" y="915566"/>
            <a:ext cx="9143999" cy="4462760"/>
          </a:xfrm>
          <a:prstGeom prst="rect">
            <a:avLst/>
          </a:prstGeom>
        </p:spPr>
        <p:txBody>
          <a:bodyPr wrap="square">
            <a:spAutoFit/>
          </a:bodyPr>
          <a:lstStyle/>
          <a:p>
            <a:pPr marL="457200" indent="-457200" algn="just">
              <a:buFont typeface="Wingdings" panose="05000000000000000000" pitchFamily="2" charset="2"/>
              <a:buChar char="q"/>
            </a:pPr>
            <a:r>
              <a:rPr lang="cs-CZ" sz="2000" dirty="0" smtClean="0"/>
              <a:t>Multilaterální agentura pro investiční záruky - MIGA (</a:t>
            </a:r>
            <a:r>
              <a:rPr lang="cs-CZ" sz="2000" dirty="0" err="1" smtClean="0"/>
              <a:t>Multilateral</a:t>
            </a:r>
            <a:r>
              <a:rPr lang="cs-CZ" sz="2000" dirty="0" smtClean="0"/>
              <a:t> </a:t>
            </a:r>
            <a:r>
              <a:rPr lang="cs-CZ" sz="2000" dirty="0" err="1" smtClean="0"/>
              <a:t>Investment</a:t>
            </a:r>
            <a:r>
              <a:rPr lang="cs-CZ" sz="2000" dirty="0" smtClean="0"/>
              <a:t> </a:t>
            </a:r>
            <a:r>
              <a:rPr lang="cs-CZ" sz="2000" dirty="0" err="1" smtClean="0"/>
              <a:t>Guarantee</a:t>
            </a:r>
            <a:r>
              <a:rPr lang="cs-CZ" sz="2000" dirty="0" smtClean="0"/>
              <a:t> </a:t>
            </a:r>
            <a:r>
              <a:rPr lang="cs-CZ" sz="2000" dirty="0" err="1" smtClean="0"/>
              <a:t>Agency</a:t>
            </a:r>
            <a:r>
              <a:rPr lang="cs-CZ" sz="2000" dirty="0" smtClean="0"/>
              <a:t>) - její úlohou je ochrana zahraničních investorů v rozvojových zemích před neobchodními riziky (války, nepokoje, měnová rizika, znárodnění či zabránění repatriace zisku)</a:t>
            </a:r>
          </a:p>
          <a:p>
            <a:pPr marL="457200" indent="-457200" algn="just">
              <a:buFont typeface="Wingdings" panose="05000000000000000000" pitchFamily="2" charset="2"/>
              <a:buChar char="q"/>
            </a:pPr>
            <a:r>
              <a:rPr lang="cs-CZ" sz="2000" dirty="0" smtClean="0"/>
              <a:t>    Mezinárodní centrum pro řešení investičních sporů - ICSID (International Centre </a:t>
            </a:r>
            <a:r>
              <a:rPr lang="cs-CZ" sz="2000" dirty="0" err="1" smtClean="0"/>
              <a:t>for</a:t>
            </a:r>
            <a:r>
              <a:rPr lang="cs-CZ" sz="2000" dirty="0" smtClean="0"/>
              <a:t> Settlement </a:t>
            </a:r>
            <a:r>
              <a:rPr lang="cs-CZ" sz="2000" dirty="0" err="1" smtClean="0"/>
              <a:t>of</a:t>
            </a:r>
            <a:r>
              <a:rPr lang="cs-CZ" sz="2000" dirty="0" smtClean="0"/>
              <a:t> </a:t>
            </a:r>
            <a:r>
              <a:rPr lang="cs-CZ" sz="2000" dirty="0" err="1" smtClean="0"/>
              <a:t>Investment</a:t>
            </a:r>
            <a:r>
              <a:rPr lang="cs-CZ" sz="2000" dirty="0" smtClean="0"/>
              <a:t> </a:t>
            </a:r>
            <a:r>
              <a:rPr lang="cs-CZ" sz="2000" dirty="0" err="1" smtClean="0"/>
              <a:t>Disputes</a:t>
            </a:r>
            <a:r>
              <a:rPr lang="cs-CZ" sz="2000" dirty="0" smtClean="0"/>
              <a:t>)</a:t>
            </a:r>
          </a:p>
          <a:p>
            <a:pPr marL="457200" indent="-457200" algn="just">
              <a:buFont typeface="Wingdings" panose="05000000000000000000" pitchFamily="2" charset="2"/>
              <a:buChar char="q"/>
            </a:pPr>
            <a:r>
              <a:rPr lang="cs-CZ" sz="2000" b="1" dirty="0" smtClean="0"/>
              <a:t>UNCTAD ( Konference o obchodu a rozvoji)</a:t>
            </a:r>
          </a:p>
          <a:p>
            <a:pPr marL="457200" indent="-457200" algn="just">
              <a:buFont typeface="Wingdings" panose="05000000000000000000" pitchFamily="2" charset="2"/>
              <a:buChar char="q"/>
            </a:pPr>
            <a:r>
              <a:rPr lang="cs-CZ" sz="2000" dirty="0"/>
              <a:t>Byla ustanovena Valným shromážděním OSN v roce 1963. Řeší otázky hospodářské a obchodní spolupráce. Současný počet členů 193 a její sídlo je ve švýcarské Ženevě</a:t>
            </a:r>
            <a:r>
              <a:rPr lang="cs-CZ" sz="2000" dirty="0" smtClean="0"/>
              <a:t>.</a:t>
            </a:r>
            <a:endParaRPr lang="cs-CZ" sz="2000" dirty="0"/>
          </a:p>
          <a:p>
            <a:pPr marL="457200" indent="-457200" algn="just">
              <a:buFont typeface="Wingdings" panose="05000000000000000000" pitchFamily="2" charset="2"/>
              <a:buChar char="q"/>
            </a:pPr>
            <a:r>
              <a:rPr lang="cs-CZ" sz="2000" dirty="0"/>
              <a:t>Programy UNCTAD jsou zaměřeny na rozvoj obchodu, obchodní a celní politiku, surovinovou politiku a rozmach rozvojových zemí a jejich ekonomickou integraci.</a:t>
            </a:r>
            <a:endParaRPr lang="cs-CZ" sz="2000" dirty="0" smtClean="0"/>
          </a:p>
          <a:p>
            <a:pPr marL="457200" indent="-457200" algn="just">
              <a:buFont typeface="Wingdings" panose="05000000000000000000" pitchFamily="2" charset="2"/>
              <a:buChar char="q"/>
            </a:pPr>
            <a:endParaRPr lang="cs-CZ" sz="2200" dirty="0" smtClean="0"/>
          </a:p>
          <a:p>
            <a:pPr marL="457200" indent="-457200" algn="just">
              <a:buFont typeface="Wingdings" panose="05000000000000000000" pitchFamily="2" charset="2"/>
              <a:buChar char="q"/>
            </a:pPr>
            <a:endParaRPr lang="cs-CZ" sz="2200" b="1" dirty="0" smtClean="0"/>
          </a:p>
        </p:txBody>
      </p:sp>
    </p:spTree>
    <p:extLst>
      <p:ext uri="{BB962C8B-B14F-4D97-AF65-F5344CB8AC3E}">
        <p14:creationId xmlns:p14="http://schemas.microsoft.com/office/powerpoint/2010/main" val="6560750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Organizace a programy v systému OSN</a:t>
            </a:r>
            <a:r>
              <a:rPr lang="cs-CZ" dirty="0"/>
              <a:t/>
            </a:r>
            <a:br>
              <a:rPr lang="cs-CZ" dirty="0"/>
            </a:br>
            <a:endParaRPr lang="cs-CZ" dirty="0"/>
          </a:p>
        </p:txBody>
      </p:sp>
      <p:sp>
        <p:nvSpPr>
          <p:cNvPr id="3" name="Obdélník 2"/>
          <p:cNvSpPr/>
          <p:nvPr/>
        </p:nvSpPr>
        <p:spPr>
          <a:xfrm>
            <a:off x="-14807" y="772716"/>
            <a:ext cx="9143999" cy="4370427"/>
          </a:xfrm>
          <a:prstGeom prst="rect">
            <a:avLst/>
          </a:prstGeom>
        </p:spPr>
        <p:txBody>
          <a:bodyPr wrap="square">
            <a:spAutoFit/>
          </a:bodyPr>
          <a:lstStyle/>
          <a:p>
            <a:pPr marL="457200" indent="-457200" algn="just">
              <a:buFont typeface="Wingdings" panose="05000000000000000000" pitchFamily="2" charset="2"/>
              <a:buChar char="q"/>
            </a:pPr>
            <a:r>
              <a:rPr lang="cs-CZ" b="1" dirty="0" smtClean="0"/>
              <a:t>UNEP (Program OSN pro životní prostředí)</a:t>
            </a:r>
          </a:p>
          <a:p>
            <a:pPr marL="457200" indent="-457200" algn="just">
              <a:buFont typeface="Wingdings" panose="05000000000000000000" pitchFamily="2" charset="2"/>
              <a:buChar char="q"/>
            </a:pPr>
            <a:r>
              <a:rPr lang="cs-CZ" dirty="0" smtClean="0"/>
              <a:t>je </a:t>
            </a:r>
            <a:r>
              <a:rPr lang="cs-CZ" dirty="0"/>
              <a:t>speciální instituce Organizace spojených národů, vytvořená v roce 1972 jako prostředek celosvětové kontroly životního prostředí. </a:t>
            </a:r>
            <a:endParaRPr lang="cs-CZ" dirty="0" smtClean="0"/>
          </a:p>
          <a:p>
            <a:pPr marL="457200" indent="-457200" algn="just">
              <a:buFont typeface="Wingdings" panose="05000000000000000000" pitchFamily="2" charset="2"/>
              <a:buChar char="q"/>
            </a:pPr>
            <a:r>
              <a:rPr lang="cs-CZ" dirty="0" smtClean="0"/>
              <a:t>Sídlí </a:t>
            </a:r>
            <a:r>
              <a:rPr lang="cs-CZ" dirty="0"/>
              <a:t>v keňském hlavním městě Nairobi v úřadovně OSN. </a:t>
            </a:r>
            <a:endParaRPr lang="cs-CZ" dirty="0" smtClean="0"/>
          </a:p>
          <a:p>
            <a:pPr marL="457200" indent="-457200" algn="just">
              <a:buFont typeface="Wingdings" panose="05000000000000000000" pitchFamily="2" charset="2"/>
              <a:buChar char="q"/>
            </a:pPr>
            <a:r>
              <a:rPr lang="cs-CZ" dirty="0" smtClean="0"/>
              <a:t>K </a:t>
            </a:r>
            <a:r>
              <a:rPr lang="cs-CZ" dirty="0"/>
              <a:t>úkolům UNEP patří zjišťování možných rizik ohrožujících životní prostředí, prevence jeho poškozování a financování projektů na jeho ochranu. Mezi jednotlivými členskými státy iniciuje a koordinuje akce na ochranu životního prostředí</a:t>
            </a:r>
            <a:r>
              <a:rPr lang="cs-CZ" dirty="0" smtClean="0"/>
              <a:t>.</a:t>
            </a:r>
          </a:p>
          <a:p>
            <a:pPr marL="457200" indent="-457200" algn="just">
              <a:buFont typeface="Wingdings" panose="05000000000000000000" pitchFamily="2" charset="2"/>
              <a:buChar char="q"/>
            </a:pPr>
            <a:r>
              <a:rPr lang="cs-CZ" b="1" dirty="0" smtClean="0"/>
              <a:t>K základním cílům UNEP v oblasti turismu patří:</a:t>
            </a:r>
          </a:p>
          <a:p>
            <a:pPr marL="457200" indent="-457200" algn="just">
              <a:buFont typeface="Wingdings" panose="05000000000000000000" pitchFamily="2" charset="2"/>
              <a:buChar char="ü"/>
            </a:pPr>
            <a:r>
              <a:rPr lang="cs-CZ" dirty="0" smtClean="0"/>
              <a:t>Zvýšení přínosů turismu připívající k udržitelnému využívání přírodních zdrojů včetně biodiverzity, redukce negativní vlivů turismu a znečištění přírodních zdrojů včetně biodiverzity, zjednodušení mezikulturního učení a vzdělávání v oblasti životního prostředí, zvyšování kvality místního obyvatelstva v destinacích díky zamezení chudoby, zvyšování zaměstnanosti a distribuci ekonomických efektů zejména v rozvojových zemích.</a:t>
            </a:r>
          </a:p>
          <a:p>
            <a:pPr marL="457200" indent="-457200" algn="just">
              <a:buFont typeface="Wingdings" panose="05000000000000000000" pitchFamily="2" charset="2"/>
              <a:buChar char="q"/>
            </a:pPr>
            <a:endParaRPr lang="cs-CZ" sz="2200" dirty="0" smtClean="0"/>
          </a:p>
          <a:p>
            <a:pPr marL="457200" indent="-457200" algn="just">
              <a:buFont typeface="Wingdings" panose="05000000000000000000" pitchFamily="2" charset="2"/>
              <a:buChar char="q"/>
            </a:pPr>
            <a:endParaRPr lang="cs-CZ" sz="2200" b="1" dirty="0" smtClean="0"/>
          </a:p>
        </p:txBody>
      </p:sp>
    </p:spTree>
    <p:extLst>
      <p:ext uri="{BB962C8B-B14F-4D97-AF65-F5344CB8AC3E}">
        <p14:creationId xmlns:p14="http://schemas.microsoft.com/office/powerpoint/2010/main" val="41559711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1059582"/>
            <a:ext cx="9144000" cy="3785652"/>
          </a:xfrm>
          <a:prstGeom prst="rect">
            <a:avLst/>
          </a:prstGeom>
        </p:spPr>
        <p:txBody>
          <a:bodyPr wrap="square">
            <a:spAutoFit/>
          </a:bodyPr>
          <a:lstStyle/>
          <a:p>
            <a:pPr marL="285750" indent="-285750" algn="just">
              <a:buFont typeface="Wingdings" panose="05000000000000000000" pitchFamily="2" charset="2"/>
              <a:buChar char="q"/>
            </a:pPr>
            <a:r>
              <a:rPr lang="cs-CZ" sz="2000" dirty="0"/>
              <a:t>GÚČIK, M</a:t>
            </a:r>
            <a:r>
              <a:rPr lang="cs-CZ" sz="2000" dirty="0" smtClean="0"/>
              <a:t>., 2007. </a:t>
            </a:r>
            <a:r>
              <a:rPr lang="cs-CZ" sz="2000" i="1" dirty="0" err="1"/>
              <a:t>Ekonómia</a:t>
            </a:r>
            <a:r>
              <a:rPr lang="cs-CZ" sz="2000" i="1" dirty="0"/>
              <a:t> cestovného ruchu</a:t>
            </a:r>
            <a:r>
              <a:rPr lang="cs-CZ" sz="2000" dirty="0"/>
              <a:t>. Banská </a:t>
            </a:r>
            <a:r>
              <a:rPr lang="cs-CZ" sz="2000" dirty="0" smtClean="0"/>
              <a:t>Bystrica: </a:t>
            </a:r>
            <a:r>
              <a:rPr lang="cs-CZ" sz="2000" dirty="0" err="1"/>
              <a:t>Občianske</a:t>
            </a:r>
            <a:r>
              <a:rPr lang="cs-CZ" sz="2000" dirty="0"/>
              <a:t> </a:t>
            </a:r>
            <a:r>
              <a:rPr lang="cs-CZ" sz="2000" dirty="0" err="1"/>
              <a:t>združenie</a:t>
            </a:r>
            <a:r>
              <a:rPr lang="cs-CZ" sz="2000" dirty="0"/>
              <a:t> </a:t>
            </a:r>
            <a:r>
              <a:rPr lang="cs-CZ" sz="2000" dirty="0" err="1"/>
              <a:t>Ekonómia</a:t>
            </a:r>
            <a:r>
              <a:rPr lang="cs-CZ" sz="2000" dirty="0"/>
              <a:t>, 2007. </a:t>
            </a:r>
            <a:r>
              <a:rPr lang="cs-CZ" sz="2000" dirty="0" err="1"/>
              <a:t>Učebný</a:t>
            </a:r>
            <a:r>
              <a:rPr lang="cs-CZ" sz="2000" dirty="0"/>
              <a:t> text </a:t>
            </a:r>
            <a:r>
              <a:rPr lang="cs-CZ" sz="2000" dirty="0" err="1"/>
              <a:t>Ekonomickej</a:t>
            </a:r>
            <a:r>
              <a:rPr lang="cs-CZ" sz="2000" dirty="0"/>
              <a:t> fakulty Univerzity </a:t>
            </a:r>
            <a:r>
              <a:rPr lang="cs-CZ" sz="2000" dirty="0" err="1"/>
              <a:t>Mateja</a:t>
            </a:r>
            <a:r>
              <a:rPr lang="cs-CZ" sz="2000" dirty="0"/>
              <a:t> </a:t>
            </a:r>
            <a:r>
              <a:rPr lang="cs-CZ" sz="2000" dirty="0" smtClean="0"/>
              <a:t>Bela.</a:t>
            </a:r>
          </a:p>
          <a:p>
            <a:pPr marL="285750" indent="-285750" algn="just">
              <a:buFont typeface="Wingdings" panose="05000000000000000000" pitchFamily="2" charset="2"/>
              <a:buChar char="q"/>
            </a:pPr>
            <a:r>
              <a:rPr lang="cs-CZ" sz="2000" dirty="0" smtClean="0"/>
              <a:t> LINDEROVÁ</a:t>
            </a:r>
            <a:r>
              <a:rPr lang="cs-CZ" sz="2000" dirty="0"/>
              <a:t>, I., 2013</a:t>
            </a:r>
            <a:r>
              <a:rPr lang="cs-CZ" sz="2000" i="1" dirty="0"/>
              <a:t>. Cestovní ruch: teoretická a právní východiska</a:t>
            </a:r>
            <a:r>
              <a:rPr lang="cs-CZ" sz="2000" dirty="0"/>
              <a:t>. V Praze: Idea servis. ISBN 978-80-85970-86-9</a:t>
            </a:r>
            <a:r>
              <a:rPr lang="cs-CZ" sz="2000" dirty="0" smtClean="0"/>
              <a:t>.</a:t>
            </a:r>
            <a:endParaRPr lang="cs-CZ" sz="2000" dirty="0"/>
          </a:p>
          <a:p>
            <a:pPr marL="285750" indent="-285750" algn="just">
              <a:buFont typeface="Wingdings" panose="05000000000000000000" pitchFamily="2" charset="2"/>
              <a:buChar char="q"/>
            </a:pPr>
            <a:r>
              <a:rPr lang="cs-CZ" sz="2000" dirty="0" smtClean="0"/>
              <a:t>NOVACKÁ</a:t>
            </a:r>
            <a:r>
              <a:rPr lang="cs-CZ" sz="2000" dirty="0"/>
              <a:t>, L. a kol., 2013. </a:t>
            </a:r>
            <a:r>
              <a:rPr lang="cs-CZ" sz="2000" i="1" dirty="0" err="1"/>
              <a:t>Cestovný</a:t>
            </a:r>
            <a:r>
              <a:rPr lang="cs-CZ" sz="2000" i="1" dirty="0"/>
              <a:t> ruch, </a:t>
            </a:r>
            <a:r>
              <a:rPr lang="cs-CZ" sz="2000" i="1" dirty="0" err="1"/>
              <a:t>udržateľnosť</a:t>
            </a:r>
            <a:r>
              <a:rPr lang="cs-CZ" sz="2000" i="1" dirty="0"/>
              <a:t> a </a:t>
            </a:r>
            <a:r>
              <a:rPr lang="cs-CZ" sz="2000" i="1" dirty="0" err="1"/>
              <a:t>zodpovednosť</a:t>
            </a:r>
            <a:r>
              <a:rPr lang="cs-CZ" sz="2000" i="1" dirty="0"/>
              <a:t> na </a:t>
            </a:r>
            <a:r>
              <a:rPr lang="cs-CZ" sz="2000" i="1" dirty="0" err="1"/>
              <a:t>medzinárodnom</a:t>
            </a:r>
            <a:r>
              <a:rPr lang="cs-CZ" sz="2000" i="1" dirty="0"/>
              <a:t> trhu. </a:t>
            </a:r>
            <a:r>
              <a:rPr lang="cs-CZ" sz="2000" dirty="0"/>
              <a:t>Bratislava: EKONÓM. ISBN 978-80-225-3475-8</a:t>
            </a:r>
          </a:p>
          <a:p>
            <a:pPr marL="285750" indent="-285750" algn="just">
              <a:buFont typeface="Wingdings" panose="05000000000000000000" pitchFamily="2" charset="2"/>
              <a:buChar char="q"/>
            </a:pPr>
            <a:r>
              <a:rPr lang="cs-CZ" sz="2000" dirty="0"/>
              <a:t>PALATKOVÁ, M., 2013. </a:t>
            </a:r>
            <a:r>
              <a:rPr lang="cs-CZ" sz="2000" i="1" dirty="0"/>
              <a:t>Mezinárodní turismus: 2., aktualizované a rozšířené vydání. </a:t>
            </a:r>
            <a:r>
              <a:rPr lang="cs-CZ" sz="2000" dirty="0"/>
              <a:t>Praha: </a:t>
            </a:r>
            <a:r>
              <a:rPr lang="cs-CZ" sz="2000" dirty="0" err="1"/>
              <a:t>Grada</a:t>
            </a:r>
            <a:r>
              <a:rPr lang="cs-CZ" sz="2000" dirty="0"/>
              <a:t>. ISBN </a:t>
            </a:r>
            <a:r>
              <a:rPr lang="cs-CZ" sz="2000" dirty="0" smtClean="0"/>
              <a:t>978-80-247-4862-7.</a:t>
            </a:r>
          </a:p>
          <a:p>
            <a:pPr marL="285750" indent="-285750" algn="just">
              <a:buFont typeface="Wingdings" panose="05000000000000000000" pitchFamily="2" charset="2"/>
              <a:buChar char="q"/>
            </a:pPr>
            <a:r>
              <a:rPr lang="cs-CZ" sz="2000" dirty="0"/>
              <a:t>PETRŮ, Z. 2007. </a:t>
            </a:r>
            <a:r>
              <a:rPr lang="cs-CZ" sz="2000" i="1" dirty="0"/>
              <a:t>Základy ekonomiky cestovního ruchu</a:t>
            </a:r>
            <a:r>
              <a:rPr lang="cs-CZ" sz="2000" dirty="0"/>
              <a:t>. </a:t>
            </a:r>
            <a:r>
              <a:rPr lang="cs-CZ" sz="2000" dirty="0" smtClean="0"/>
              <a:t>Praha: </a:t>
            </a:r>
            <a:r>
              <a:rPr lang="cs-CZ" sz="2000" dirty="0"/>
              <a:t>Idea Servis, 2007. ISBN 978-80-85970-55-5.</a:t>
            </a:r>
            <a:endParaRPr lang="cs-CZ" sz="2000" dirty="0" smtClean="0"/>
          </a:p>
          <a:p>
            <a:pPr marL="285750" indent="-285750" algn="just">
              <a:buFont typeface="Wingdings" panose="05000000000000000000" pitchFamily="2" charset="2"/>
              <a:buChar char="q"/>
            </a:pPr>
            <a:r>
              <a:rPr lang="cs-CZ" sz="2000" dirty="0" smtClean="0"/>
              <a:t>Webové stránky vybraných mezinárodních organizací </a:t>
            </a:r>
            <a:r>
              <a:rPr lang="cs-CZ" sz="2000" smtClean="0"/>
              <a:t>cestovního </a:t>
            </a:r>
            <a:r>
              <a:rPr lang="cs-CZ" sz="2000" smtClean="0"/>
              <a:t>ruchu …...</a:t>
            </a:r>
            <a:endParaRPr lang="cs-CZ" sz="20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5" name="Obrázek 4"/>
          <p:cNvPicPr>
            <a:picLocks noChangeAspect="1"/>
          </p:cNvPicPr>
          <p:nvPr/>
        </p:nvPicPr>
        <p:blipFill>
          <a:blip r:embed="rId4"/>
          <a:stretch>
            <a:fillRect/>
          </a:stretch>
        </p:blipFill>
        <p:spPr>
          <a:xfrm>
            <a:off x="467544" y="1459332"/>
            <a:ext cx="4320480" cy="2768602"/>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Vymezení a klasifikace mezinárodních organizací</a:t>
            </a:r>
            <a:r>
              <a:rPr lang="cs-CZ" dirty="0"/>
              <a:t/>
            </a:r>
            <a:br>
              <a:rPr lang="cs-CZ" dirty="0"/>
            </a:br>
            <a:endParaRPr lang="cs-CZ" dirty="0"/>
          </a:p>
        </p:txBody>
      </p:sp>
      <p:sp>
        <p:nvSpPr>
          <p:cNvPr id="3" name="Obdélník 2"/>
          <p:cNvSpPr/>
          <p:nvPr/>
        </p:nvSpPr>
        <p:spPr>
          <a:xfrm>
            <a:off x="0" y="1059582"/>
            <a:ext cx="9143999"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smtClean="0"/>
              <a:t>Mezinárodní organizace jejichž činnost má dopad na mezinárodní turismus, lze rozdělit podle různých hledisek do následujících skupin.</a:t>
            </a:r>
          </a:p>
          <a:p>
            <a:pPr marL="342900" indent="-342900" algn="just">
              <a:buFont typeface="Wingdings" panose="05000000000000000000" pitchFamily="2" charset="2"/>
              <a:buChar char="q"/>
            </a:pPr>
            <a:r>
              <a:rPr lang="cs-CZ" sz="2000" b="1" dirty="0" smtClean="0"/>
              <a:t>Rozdělení mezinárodních organizací podle zaměření a vazby jejich agendy na sektor turismu:</a:t>
            </a:r>
          </a:p>
          <a:p>
            <a:pPr marL="342900" indent="-342900" algn="just">
              <a:buFont typeface="Wingdings" panose="05000000000000000000" pitchFamily="2" charset="2"/>
              <a:buChar char="ü"/>
            </a:pPr>
            <a:r>
              <a:rPr lang="cs-CZ" sz="2000" b="1" dirty="0" smtClean="0"/>
              <a:t>Mezinárodní organizace, jejichž hlavní a jednou náplní je agenta turismu (</a:t>
            </a:r>
            <a:r>
              <a:rPr lang="cs-CZ" sz="2000" dirty="0" smtClean="0"/>
              <a:t>např. UNWTO, WTTC, PATA apod.)</a:t>
            </a:r>
          </a:p>
          <a:p>
            <a:pPr marL="342900" indent="-342900" algn="just">
              <a:buFont typeface="Wingdings" panose="05000000000000000000" pitchFamily="2" charset="2"/>
              <a:buChar char="ü"/>
            </a:pPr>
            <a:r>
              <a:rPr lang="cs-CZ" sz="2000" b="1" dirty="0" smtClean="0"/>
              <a:t>Mezinárodní organizace, jejichž agenda je širší a turismus v ní představuje jednu z několika či mnoha dalších součástí. </a:t>
            </a:r>
            <a:r>
              <a:rPr lang="cs-CZ" sz="2000" dirty="0" smtClean="0"/>
              <a:t>Může se jednat i o organizace, kde agenda turismu není jmenovitě zastoupena, ale jejichž činnost se turismu více či méně dotýká (např. ILO, IATA, FAO).</a:t>
            </a:r>
          </a:p>
          <a:p>
            <a:pPr marL="342900" indent="-342900" algn="just">
              <a:buFont typeface="Wingdings" panose="05000000000000000000" pitchFamily="2" charset="2"/>
              <a:buChar char="ü"/>
            </a:pPr>
            <a:r>
              <a:rPr lang="cs-CZ" sz="2000" b="1" dirty="0" smtClean="0"/>
              <a:t>Mezinárodní organizace, jejich vazba na turismu je velice volná, </a:t>
            </a:r>
            <a:r>
              <a:rPr lang="cs-CZ" sz="2000" dirty="0" smtClean="0"/>
              <a:t>přestože i zde můžeme vykazovat činnost dané organizace zprostředkované efekty do oblasti</a:t>
            </a:r>
          </a:p>
        </p:txBody>
      </p:sp>
    </p:spTree>
    <p:extLst>
      <p:ext uri="{BB962C8B-B14F-4D97-AF65-F5344CB8AC3E}">
        <p14:creationId xmlns:p14="http://schemas.microsoft.com/office/powerpoint/2010/main" val="697563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Vymezení a klasifikace mezinárodních organizací</a:t>
            </a:r>
            <a:r>
              <a:rPr lang="cs-CZ" dirty="0"/>
              <a:t/>
            </a:r>
            <a:br>
              <a:rPr lang="cs-CZ" dirty="0"/>
            </a:br>
            <a:endParaRPr lang="cs-CZ" dirty="0"/>
          </a:p>
        </p:txBody>
      </p:sp>
      <p:sp>
        <p:nvSpPr>
          <p:cNvPr id="3" name="Obdélník 2"/>
          <p:cNvSpPr/>
          <p:nvPr/>
        </p:nvSpPr>
        <p:spPr>
          <a:xfrm>
            <a:off x="0" y="1059582"/>
            <a:ext cx="9143999" cy="3477875"/>
          </a:xfrm>
          <a:prstGeom prst="rect">
            <a:avLst/>
          </a:prstGeom>
        </p:spPr>
        <p:txBody>
          <a:bodyPr wrap="square">
            <a:spAutoFit/>
          </a:bodyPr>
          <a:lstStyle/>
          <a:p>
            <a:pPr marL="457200" indent="-457200" algn="just">
              <a:buFont typeface="Wingdings" panose="05000000000000000000" pitchFamily="2" charset="2"/>
              <a:buChar char="ü"/>
            </a:pPr>
            <a:r>
              <a:rPr lang="cs-CZ" sz="2000" dirty="0" smtClean="0"/>
              <a:t>Turismu (např. MMF, UNICEF).</a:t>
            </a:r>
          </a:p>
          <a:p>
            <a:pPr marL="457200" indent="-457200" algn="just">
              <a:buFont typeface="Wingdings" panose="05000000000000000000" pitchFamily="2" charset="2"/>
              <a:buChar char="q"/>
            </a:pPr>
            <a:r>
              <a:rPr lang="cs-CZ" sz="2000" b="1" dirty="0" smtClean="0"/>
              <a:t>Rozdělení mezinárodních organizací podle charakteru a členské základny</a:t>
            </a:r>
          </a:p>
          <a:p>
            <a:pPr marL="457200" indent="-457200" algn="just">
              <a:buFont typeface="Wingdings" panose="05000000000000000000" pitchFamily="2" charset="2"/>
              <a:buChar char="ü"/>
            </a:pPr>
            <a:r>
              <a:rPr lang="cs-CZ" sz="2000" b="1" dirty="0" smtClean="0"/>
              <a:t>Mezinárodní organizace mezivládní, </a:t>
            </a:r>
            <a:r>
              <a:rPr lang="cs-CZ" sz="2000" dirty="0" smtClean="0"/>
              <a:t>jejichž členskou základnu tvoří národní státy/teritoria (např. UNWTO, WTO, ILO).</a:t>
            </a:r>
          </a:p>
          <a:p>
            <a:pPr marL="457200" indent="-457200" algn="just">
              <a:buFont typeface="Wingdings" panose="05000000000000000000" pitchFamily="2" charset="2"/>
              <a:buChar char="ü"/>
            </a:pPr>
            <a:r>
              <a:rPr lang="cs-CZ" sz="2000" dirty="0" smtClean="0"/>
              <a:t>Mezinárodní organizace mimovládní, jejich členská základna je tvořena firmami, profesními svazy, institucemi, fyzickými osobami a dalšími (např. WTTC, AIEST, ECTAA).</a:t>
            </a:r>
          </a:p>
          <a:p>
            <a:pPr marL="457200" indent="-457200" algn="just">
              <a:buFont typeface="Wingdings" panose="05000000000000000000" pitchFamily="2" charset="2"/>
              <a:buChar char="q"/>
            </a:pPr>
            <a:r>
              <a:rPr lang="cs-CZ" sz="2000" dirty="0" smtClean="0"/>
              <a:t>Dále je možno členit mezinárodní organizace podle dalších charakteristik, jako jsou např.  regionální a celosvětová působnost, míra specializace mezinárodní organizace či charakter členské základny. </a:t>
            </a:r>
            <a:r>
              <a:rPr lang="cs-CZ" sz="2000" b="1" dirty="0" smtClean="0"/>
              <a:t>Charakter členské základny je podstatný pro celkové zaměření a cíle organizace.</a:t>
            </a:r>
          </a:p>
        </p:txBody>
      </p:sp>
    </p:spTree>
    <p:extLst>
      <p:ext uri="{BB962C8B-B14F-4D97-AF65-F5344CB8AC3E}">
        <p14:creationId xmlns:p14="http://schemas.microsoft.com/office/powerpoint/2010/main" val="2861678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Vymezení a klasifikace mezinárodních organizací</a:t>
            </a:r>
            <a:r>
              <a:rPr lang="cs-CZ" dirty="0"/>
              <a:t/>
            </a:r>
            <a:br>
              <a:rPr lang="cs-CZ" dirty="0"/>
            </a:br>
            <a:endParaRPr lang="cs-CZ" dirty="0"/>
          </a:p>
        </p:txBody>
      </p:sp>
      <p:sp>
        <p:nvSpPr>
          <p:cNvPr id="3" name="Obdélník 2"/>
          <p:cNvSpPr/>
          <p:nvPr/>
        </p:nvSpPr>
        <p:spPr>
          <a:xfrm>
            <a:off x="0" y="1059582"/>
            <a:ext cx="9143999" cy="3631763"/>
          </a:xfrm>
          <a:prstGeom prst="rect">
            <a:avLst/>
          </a:prstGeom>
        </p:spPr>
        <p:txBody>
          <a:bodyPr wrap="square">
            <a:spAutoFit/>
          </a:bodyPr>
          <a:lstStyle/>
          <a:p>
            <a:pPr marL="457200" indent="-457200" algn="just">
              <a:buFont typeface="Wingdings" panose="05000000000000000000" pitchFamily="2" charset="2"/>
              <a:buChar char="q"/>
            </a:pPr>
            <a:r>
              <a:rPr lang="cs-CZ" sz="2300" dirty="0" smtClean="0"/>
              <a:t>Většina mezinárodních mezivládních organizací, zejména v systému OSN, se soustřeďuje na řešení globálních problémů světové ekonomiky (např. FAO se snaží řešit problém zásobování potravinami a zemědělské činnosti, ILO problematiku spojenou s nerovnými a nedůstojnými podmínkami zaměstnanosti) a velice často je do agendy organizací začleněn turismus.</a:t>
            </a:r>
          </a:p>
          <a:p>
            <a:pPr marL="457200" indent="-457200" algn="just">
              <a:buFont typeface="Wingdings" panose="05000000000000000000" pitchFamily="2" charset="2"/>
              <a:buChar char="q"/>
            </a:pPr>
            <a:r>
              <a:rPr lang="cs-CZ" sz="2300" dirty="0" smtClean="0"/>
              <a:t>Zcela zvláštní )lohu v mezinárodních vztazích hrají </a:t>
            </a:r>
            <a:r>
              <a:rPr lang="cs-CZ" sz="2300" b="1" dirty="0" smtClean="0"/>
              <a:t>integrační uskupení, </a:t>
            </a:r>
            <a:r>
              <a:rPr lang="cs-CZ" sz="2300" dirty="0" smtClean="0"/>
              <a:t>jakou jsou EU, ASEAN, APEC, SAARC a další. Nejedná se o mezinárodní organizace v pravém slova smyslu, ale o zcela zvláštní celky zajištěné institucemi s právní subjektivitou.</a:t>
            </a:r>
          </a:p>
        </p:txBody>
      </p:sp>
    </p:spTree>
    <p:extLst>
      <p:ext uri="{BB962C8B-B14F-4D97-AF65-F5344CB8AC3E}">
        <p14:creationId xmlns:p14="http://schemas.microsoft.com/office/powerpoint/2010/main" val="2651972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Mezivládní organizace</a:t>
            </a:r>
            <a:r>
              <a:rPr lang="cs-CZ" dirty="0"/>
              <a:t/>
            </a:r>
            <a:br>
              <a:rPr lang="cs-CZ" dirty="0"/>
            </a:br>
            <a:endParaRPr lang="cs-CZ" dirty="0"/>
          </a:p>
        </p:txBody>
      </p:sp>
      <p:sp>
        <p:nvSpPr>
          <p:cNvPr id="3" name="Obdélník 2"/>
          <p:cNvSpPr/>
          <p:nvPr/>
        </p:nvSpPr>
        <p:spPr>
          <a:xfrm>
            <a:off x="0" y="1059582"/>
            <a:ext cx="9143999" cy="3400931"/>
          </a:xfrm>
          <a:prstGeom prst="rect">
            <a:avLst/>
          </a:prstGeom>
        </p:spPr>
        <p:txBody>
          <a:bodyPr wrap="square">
            <a:spAutoFit/>
          </a:bodyPr>
          <a:lstStyle/>
          <a:p>
            <a:pPr marL="457200" indent="-457200" algn="just">
              <a:buFont typeface="Wingdings" panose="05000000000000000000" pitchFamily="2" charset="2"/>
              <a:buChar char="q"/>
            </a:pPr>
            <a:r>
              <a:rPr lang="cs-CZ" sz="2400" b="1" dirty="0" smtClean="0"/>
              <a:t>Nejvýznamnějšími mezivládními organizace, </a:t>
            </a:r>
            <a:r>
              <a:rPr lang="cs-CZ" sz="2400" dirty="0" smtClean="0"/>
              <a:t>které mají význam pro sektor turismu, jsou organizace jež vznikly jako subjekty s právní subjektivitou, zejména v sytému OSN, ale i mimo něj. Z hlediska klasifikace podle zaměření na turismus je lze rozdělit následovně:</a:t>
            </a:r>
          </a:p>
          <a:p>
            <a:pPr marL="457200" indent="-457200" algn="just">
              <a:buFont typeface="Wingdings" panose="05000000000000000000" pitchFamily="2" charset="2"/>
              <a:buChar char="ü"/>
            </a:pPr>
            <a:r>
              <a:rPr lang="cs-CZ" sz="2400" b="1" dirty="0" smtClean="0"/>
              <a:t>Mezinárodní mezivládní organizace s agendou turismu jako hlavní a jedinou náplní:</a:t>
            </a:r>
          </a:p>
          <a:p>
            <a:pPr marL="457200" indent="-457200" algn="just">
              <a:buFont typeface="Wingdings" panose="05000000000000000000" pitchFamily="2" charset="2"/>
              <a:buChar char="v"/>
            </a:pPr>
            <a:r>
              <a:rPr lang="cs-CZ" sz="2400" b="1" dirty="0" smtClean="0"/>
              <a:t>UNWTO (UN </a:t>
            </a:r>
            <a:r>
              <a:rPr lang="cs-CZ" sz="2400" b="1" dirty="0" err="1" smtClean="0"/>
              <a:t>World</a:t>
            </a:r>
            <a:r>
              <a:rPr lang="cs-CZ" sz="2400" b="1" dirty="0" smtClean="0"/>
              <a:t> </a:t>
            </a:r>
            <a:r>
              <a:rPr lang="cs-CZ" sz="2400" b="1" dirty="0" err="1" smtClean="0"/>
              <a:t>Tourism</a:t>
            </a:r>
            <a:r>
              <a:rPr lang="cs-CZ" sz="2400" b="1" dirty="0" smtClean="0"/>
              <a:t> </a:t>
            </a:r>
            <a:r>
              <a:rPr lang="cs-CZ" sz="2400" b="1" dirty="0" err="1" smtClean="0"/>
              <a:t>Organisation</a:t>
            </a:r>
            <a:r>
              <a:rPr lang="cs-CZ" sz="2400" b="1" dirty="0" smtClean="0"/>
              <a:t>)</a:t>
            </a:r>
          </a:p>
          <a:p>
            <a:pPr marL="457200" indent="-457200" algn="just">
              <a:buFont typeface="Wingdings" panose="05000000000000000000" pitchFamily="2" charset="2"/>
              <a:buChar char="v"/>
            </a:pPr>
            <a:r>
              <a:rPr lang="cs-CZ" sz="2400" b="1" dirty="0" smtClean="0"/>
              <a:t>ETC (</a:t>
            </a:r>
            <a:r>
              <a:rPr lang="cs-CZ" sz="2400" b="1" dirty="0" err="1" smtClean="0"/>
              <a:t>European</a:t>
            </a:r>
            <a:r>
              <a:rPr lang="cs-CZ" sz="2400" b="1" dirty="0" smtClean="0"/>
              <a:t> </a:t>
            </a:r>
            <a:r>
              <a:rPr lang="cs-CZ" sz="2400" b="1" dirty="0" err="1" smtClean="0"/>
              <a:t>Travel</a:t>
            </a:r>
            <a:r>
              <a:rPr lang="cs-CZ" sz="2400" b="1" dirty="0" smtClean="0"/>
              <a:t> </a:t>
            </a:r>
            <a:r>
              <a:rPr lang="cs-CZ" sz="2400" b="1" dirty="0" err="1" smtClean="0"/>
              <a:t>Commission</a:t>
            </a:r>
            <a:r>
              <a:rPr lang="cs-CZ" sz="2400" b="1" dirty="0" smtClean="0"/>
              <a:t>).</a:t>
            </a:r>
            <a:endParaRPr lang="cs-CZ" sz="2400" b="1" dirty="0"/>
          </a:p>
          <a:p>
            <a:pPr lvl="4" algn="just"/>
            <a:endParaRPr lang="cs-CZ" sz="2300" dirty="0"/>
          </a:p>
        </p:txBody>
      </p:sp>
    </p:spTree>
    <p:extLst>
      <p:ext uri="{BB962C8B-B14F-4D97-AF65-F5344CB8AC3E}">
        <p14:creationId xmlns:p14="http://schemas.microsoft.com/office/powerpoint/2010/main" val="2694862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Mezivládní organizace</a:t>
            </a:r>
            <a:r>
              <a:rPr lang="cs-CZ" dirty="0"/>
              <a:t/>
            </a:r>
            <a:br>
              <a:rPr lang="cs-CZ" dirty="0"/>
            </a:br>
            <a:endParaRPr lang="cs-CZ" dirty="0"/>
          </a:p>
        </p:txBody>
      </p:sp>
      <p:sp>
        <p:nvSpPr>
          <p:cNvPr id="3" name="Obdélník 2"/>
          <p:cNvSpPr/>
          <p:nvPr/>
        </p:nvSpPr>
        <p:spPr>
          <a:xfrm>
            <a:off x="0" y="1059582"/>
            <a:ext cx="9143999" cy="3477875"/>
          </a:xfrm>
          <a:prstGeom prst="rect">
            <a:avLst/>
          </a:prstGeom>
        </p:spPr>
        <p:txBody>
          <a:bodyPr wrap="square">
            <a:spAutoFit/>
          </a:bodyPr>
          <a:lstStyle/>
          <a:p>
            <a:pPr marL="457200" indent="-457200" algn="just">
              <a:buFont typeface="Wingdings" panose="05000000000000000000" pitchFamily="2" charset="2"/>
              <a:buChar char="ü"/>
            </a:pPr>
            <a:r>
              <a:rPr lang="cs-CZ" sz="2000" b="1" dirty="0" smtClean="0"/>
              <a:t>Mezinárodní mezivládní organizace řešící kromě agendy turismu i další sektory, </a:t>
            </a:r>
            <a:r>
              <a:rPr lang="cs-CZ" sz="2000" dirty="0" smtClean="0"/>
              <a:t>s prokazatelnými dopady do sektoru turismu, k nimiž náležejí zejména:</a:t>
            </a:r>
          </a:p>
          <a:p>
            <a:pPr marL="457200" indent="-457200" algn="just">
              <a:buFont typeface="Wingdings" panose="05000000000000000000" pitchFamily="2" charset="2"/>
              <a:buChar char="v"/>
            </a:pPr>
            <a:r>
              <a:rPr lang="cs-CZ" sz="2000" b="1" dirty="0" smtClean="0"/>
              <a:t>OECD </a:t>
            </a:r>
            <a:r>
              <a:rPr lang="cs-CZ" sz="2000" dirty="0" smtClean="0"/>
              <a:t>(</a:t>
            </a:r>
            <a:r>
              <a:rPr lang="cs-CZ" sz="2000" dirty="0" err="1" smtClean="0"/>
              <a:t>Organisation</a:t>
            </a:r>
            <a:r>
              <a:rPr lang="cs-CZ" sz="2000" dirty="0" smtClean="0"/>
              <a:t> </a:t>
            </a:r>
            <a:r>
              <a:rPr lang="cs-CZ" sz="2000" dirty="0" err="1" smtClean="0"/>
              <a:t>for</a:t>
            </a:r>
            <a:r>
              <a:rPr lang="cs-CZ" sz="2000" dirty="0" smtClean="0"/>
              <a:t> </a:t>
            </a:r>
            <a:r>
              <a:rPr lang="cs-CZ" sz="2000" dirty="0" err="1" smtClean="0"/>
              <a:t>Economic</a:t>
            </a:r>
            <a:r>
              <a:rPr lang="cs-CZ" sz="2000" dirty="0" smtClean="0"/>
              <a:t> Co-</a:t>
            </a:r>
            <a:r>
              <a:rPr lang="cs-CZ" sz="2000" dirty="0" err="1" smtClean="0"/>
              <a:t>operation</a:t>
            </a:r>
            <a:r>
              <a:rPr lang="cs-CZ" sz="2000" dirty="0" smtClean="0"/>
              <a:t> and </a:t>
            </a:r>
            <a:r>
              <a:rPr lang="cs-CZ" sz="2000" dirty="0" err="1" smtClean="0"/>
              <a:t>Develoment</a:t>
            </a:r>
            <a:r>
              <a:rPr lang="cs-CZ" sz="2000" dirty="0" smtClean="0"/>
              <a:t>),</a:t>
            </a:r>
          </a:p>
          <a:p>
            <a:pPr marL="457200" indent="-457200" algn="just">
              <a:buFont typeface="Wingdings" panose="05000000000000000000" pitchFamily="2" charset="2"/>
              <a:buChar char="v"/>
            </a:pPr>
            <a:r>
              <a:rPr lang="cs-CZ" sz="2000" b="1" dirty="0" smtClean="0"/>
              <a:t>OSN </a:t>
            </a:r>
            <a:r>
              <a:rPr lang="cs-CZ" sz="2000" dirty="0" smtClean="0"/>
              <a:t>(UN. United </a:t>
            </a:r>
            <a:r>
              <a:rPr lang="cs-CZ" sz="2000" dirty="0" err="1" smtClean="0"/>
              <a:t>Nations</a:t>
            </a:r>
            <a:r>
              <a:rPr lang="cs-CZ" sz="2000" dirty="0" smtClean="0"/>
              <a:t>) jako zastřešující a univerzální organizace,</a:t>
            </a:r>
          </a:p>
          <a:p>
            <a:pPr marL="457200" indent="-457200" algn="just">
              <a:buFont typeface="Wingdings" panose="05000000000000000000" pitchFamily="2" charset="2"/>
              <a:buChar char="v"/>
            </a:pPr>
            <a:r>
              <a:rPr lang="cs-CZ" sz="2000" b="1" dirty="0" smtClean="0"/>
              <a:t>ILO </a:t>
            </a:r>
            <a:r>
              <a:rPr lang="cs-CZ" sz="2000" dirty="0" smtClean="0"/>
              <a:t>(</a:t>
            </a:r>
            <a:r>
              <a:rPr lang="cs-CZ" sz="2000" dirty="0"/>
              <a:t>I</a:t>
            </a:r>
            <a:r>
              <a:rPr lang="cs-CZ" sz="2000" dirty="0" smtClean="0"/>
              <a:t>nternational </a:t>
            </a:r>
            <a:r>
              <a:rPr lang="cs-CZ" sz="2000" dirty="0" err="1" smtClean="0"/>
              <a:t>Labour</a:t>
            </a:r>
            <a:r>
              <a:rPr lang="cs-CZ" sz="2000" dirty="0" smtClean="0"/>
              <a:t> </a:t>
            </a:r>
            <a:r>
              <a:rPr lang="cs-CZ" sz="2000" dirty="0" err="1" smtClean="0"/>
              <a:t>Organisation</a:t>
            </a:r>
            <a:r>
              <a:rPr lang="cs-CZ" sz="2000" dirty="0" smtClean="0"/>
              <a:t>),</a:t>
            </a:r>
          </a:p>
          <a:p>
            <a:pPr marL="457200" indent="-457200" algn="just">
              <a:buFont typeface="Wingdings" panose="05000000000000000000" pitchFamily="2" charset="2"/>
              <a:buChar char="v"/>
            </a:pPr>
            <a:r>
              <a:rPr lang="cs-CZ" sz="2000" b="1" dirty="0" smtClean="0"/>
              <a:t>UNESSCO </a:t>
            </a:r>
            <a:r>
              <a:rPr lang="cs-CZ" sz="2000" dirty="0" smtClean="0"/>
              <a:t>(UN </a:t>
            </a:r>
            <a:r>
              <a:rPr lang="cs-CZ" sz="2000" dirty="0" err="1" smtClean="0"/>
              <a:t>Educational</a:t>
            </a:r>
            <a:r>
              <a:rPr lang="cs-CZ" sz="2000" dirty="0" smtClean="0"/>
              <a:t>, </a:t>
            </a:r>
            <a:r>
              <a:rPr lang="cs-CZ" sz="2000" dirty="0" err="1" smtClean="0"/>
              <a:t>Scientific</a:t>
            </a:r>
            <a:r>
              <a:rPr lang="cs-CZ" sz="2000" dirty="0" smtClean="0"/>
              <a:t> and </a:t>
            </a:r>
            <a:r>
              <a:rPr lang="cs-CZ" sz="2000" dirty="0" err="1" smtClean="0"/>
              <a:t>Cultural</a:t>
            </a:r>
            <a:r>
              <a:rPr lang="cs-CZ" sz="2000" dirty="0" smtClean="0"/>
              <a:t> </a:t>
            </a:r>
            <a:r>
              <a:rPr lang="cs-CZ" sz="2000" dirty="0" err="1" smtClean="0"/>
              <a:t>Organization</a:t>
            </a:r>
            <a:r>
              <a:rPr lang="cs-CZ" sz="2000" dirty="0" smtClean="0"/>
              <a:t>),</a:t>
            </a:r>
          </a:p>
          <a:p>
            <a:pPr marL="457200" indent="-457200" algn="just">
              <a:buFont typeface="Wingdings" panose="05000000000000000000" pitchFamily="2" charset="2"/>
              <a:buChar char="v"/>
            </a:pPr>
            <a:r>
              <a:rPr lang="cs-CZ" sz="2000" b="1" dirty="0" smtClean="0"/>
              <a:t>FAO </a:t>
            </a:r>
            <a:r>
              <a:rPr lang="cs-CZ" sz="2000" dirty="0" smtClean="0"/>
              <a:t>(UN Food </a:t>
            </a:r>
            <a:r>
              <a:rPr lang="cs-CZ" sz="2000" dirty="0" err="1" smtClean="0"/>
              <a:t>ang</a:t>
            </a:r>
            <a:r>
              <a:rPr lang="cs-CZ" sz="2000" dirty="0" smtClean="0"/>
              <a:t> </a:t>
            </a:r>
            <a:r>
              <a:rPr lang="cs-CZ" sz="2000" dirty="0" err="1" smtClean="0"/>
              <a:t>Agriculture</a:t>
            </a:r>
            <a:r>
              <a:rPr lang="cs-CZ" sz="2000" dirty="0" smtClean="0"/>
              <a:t> </a:t>
            </a:r>
            <a:r>
              <a:rPr lang="cs-CZ" sz="2000" dirty="0" err="1" smtClean="0"/>
              <a:t>Organisation</a:t>
            </a:r>
            <a:r>
              <a:rPr lang="cs-CZ" sz="2000" dirty="0" smtClean="0"/>
              <a:t>),</a:t>
            </a:r>
          </a:p>
          <a:p>
            <a:pPr marL="457200" indent="-457200" algn="just">
              <a:buFont typeface="Wingdings" panose="05000000000000000000" pitchFamily="2" charset="2"/>
              <a:buChar char="v"/>
            </a:pPr>
            <a:r>
              <a:rPr lang="cs-CZ" sz="2000" b="1" dirty="0" smtClean="0"/>
              <a:t>UNCTAD </a:t>
            </a:r>
            <a:r>
              <a:rPr lang="cs-CZ" sz="2000" dirty="0" smtClean="0"/>
              <a:t>(UN </a:t>
            </a:r>
            <a:r>
              <a:rPr lang="cs-CZ" sz="2000" dirty="0" err="1" smtClean="0"/>
              <a:t>Conference</a:t>
            </a:r>
            <a:r>
              <a:rPr lang="cs-CZ" sz="2000" dirty="0" smtClean="0"/>
              <a:t> on </a:t>
            </a:r>
            <a:r>
              <a:rPr lang="cs-CZ" sz="2000" dirty="0" err="1" smtClean="0"/>
              <a:t>Trade</a:t>
            </a:r>
            <a:r>
              <a:rPr lang="cs-CZ" sz="2000" dirty="0" smtClean="0"/>
              <a:t> and </a:t>
            </a:r>
            <a:r>
              <a:rPr lang="cs-CZ" sz="2000" dirty="0" err="1" smtClean="0"/>
              <a:t>Development</a:t>
            </a:r>
            <a:r>
              <a:rPr lang="cs-CZ" sz="2000" dirty="0" smtClean="0"/>
              <a:t>),</a:t>
            </a:r>
          </a:p>
          <a:p>
            <a:pPr marL="457200" indent="-457200" algn="just">
              <a:buFont typeface="Wingdings" panose="05000000000000000000" pitchFamily="2" charset="2"/>
              <a:buChar char="v"/>
            </a:pPr>
            <a:r>
              <a:rPr lang="cs-CZ" sz="2000" b="1" dirty="0" smtClean="0"/>
              <a:t>UNEP</a:t>
            </a:r>
            <a:r>
              <a:rPr lang="cs-CZ" sz="2000" dirty="0" smtClean="0"/>
              <a:t> (UN </a:t>
            </a:r>
            <a:r>
              <a:rPr lang="cs-CZ" sz="2000" dirty="0" err="1" smtClean="0"/>
              <a:t>Environmental</a:t>
            </a:r>
            <a:r>
              <a:rPr lang="cs-CZ" sz="2000" dirty="0" smtClean="0"/>
              <a:t> </a:t>
            </a:r>
            <a:r>
              <a:rPr lang="cs-CZ" sz="2000" dirty="0" err="1" smtClean="0"/>
              <a:t>programme</a:t>
            </a:r>
            <a:r>
              <a:rPr lang="cs-CZ" sz="2000" dirty="0" smtClean="0"/>
              <a:t>),</a:t>
            </a:r>
          </a:p>
          <a:p>
            <a:pPr marL="457200" indent="-457200" algn="just">
              <a:buFont typeface="Wingdings" panose="05000000000000000000" pitchFamily="2" charset="2"/>
              <a:buChar char="v"/>
            </a:pPr>
            <a:r>
              <a:rPr lang="cs-CZ" sz="2000" b="1" dirty="0" smtClean="0"/>
              <a:t>Světová banka </a:t>
            </a:r>
            <a:r>
              <a:rPr lang="cs-CZ" sz="2000" dirty="0" smtClean="0"/>
              <a:t>(WB, </a:t>
            </a:r>
            <a:r>
              <a:rPr lang="cs-CZ" sz="2000" dirty="0" err="1" smtClean="0"/>
              <a:t>World</a:t>
            </a:r>
            <a:r>
              <a:rPr lang="cs-CZ" sz="2000" dirty="0" smtClean="0"/>
              <a:t> </a:t>
            </a:r>
            <a:r>
              <a:rPr lang="cs-CZ" sz="2000" dirty="0" err="1" smtClean="0"/>
              <a:t>Bang</a:t>
            </a:r>
            <a:r>
              <a:rPr lang="cs-CZ" sz="2000" dirty="0" smtClean="0"/>
              <a:t> Group) </a:t>
            </a:r>
            <a:r>
              <a:rPr lang="cs-CZ" sz="2000" b="1" dirty="0" smtClean="0"/>
              <a:t>a mezinárodní měnový fond,</a:t>
            </a:r>
          </a:p>
          <a:p>
            <a:pPr marL="457200" indent="-457200" algn="just">
              <a:buFont typeface="Wingdings" panose="05000000000000000000" pitchFamily="2" charset="2"/>
              <a:buChar char="v"/>
            </a:pPr>
            <a:r>
              <a:rPr lang="cs-CZ" sz="2000" b="1" dirty="0" smtClean="0"/>
              <a:t>WTO </a:t>
            </a:r>
            <a:r>
              <a:rPr lang="cs-CZ" sz="2000" dirty="0" smtClean="0"/>
              <a:t>(</a:t>
            </a:r>
            <a:r>
              <a:rPr lang="cs-CZ" sz="2000" dirty="0" err="1" smtClean="0"/>
              <a:t>World</a:t>
            </a:r>
            <a:r>
              <a:rPr lang="cs-CZ" sz="2000" dirty="0" smtClean="0"/>
              <a:t> </a:t>
            </a:r>
            <a:r>
              <a:rPr lang="cs-CZ" sz="2000" dirty="0" err="1" smtClean="0"/>
              <a:t>Trade</a:t>
            </a:r>
            <a:r>
              <a:rPr lang="cs-CZ" sz="2000" dirty="0" smtClean="0"/>
              <a:t> </a:t>
            </a:r>
            <a:r>
              <a:rPr lang="cs-CZ" sz="2000" dirty="0" err="1" smtClean="0"/>
              <a:t>Organisation</a:t>
            </a:r>
            <a:r>
              <a:rPr lang="cs-CZ" sz="2000" dirty="0" smtClean="0"/>
              <a:t>).</a:t>
            </a:r>
          </a:p>
        </p:txBody>
      </p:sp>
    </p:spTree>
    <p:extLst>
      <p:ext uri="{BB962C8B-B14F-4D97-AF65-F5344CB8AC3E}">
        <p14:creationId xmlns:p14="http://schemas.microsoft.com/office/powerpoint/2010/main" val="518003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4606</TotalTime>
  <Words>4611</Words>
  <Application>Microsoft Office PowerPoint</Application>
  <PresentationFormat>Předvádění na obrazovce (16:9)</PresentationFormat>
  <Paragraphs>306</Paragraphs>
  <Slides>44</Slides>
  <Notes>43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44</vt:i4>
      </vt:variant>
    </vt:vector>
  </HeadingPairs>
  <TitlesOfParts>
    <vt:vector size="49" baseType="lpstr">
      <vt:lpstr>Arial</vt:lpstr>
      <vt:lpstr>Calibri</vt:lpstr>
      <vt:lpstr>Times New Roman</vt:lpstr>
      <vt:lpstr>Wingdings</vt:lpstr>
      <vt:lpstr>SLU</vt:lpstr>
      <vt:lpstr>Název prezentace</vt:lpstr>
      <vt:lpstr>      </vt:lpstr>
      <vt:lpstr>Vymezení a klasifikace mezinárodních organizací </vt:lpstr>
      <vt:lpstr>Vymezení a klasifikace mezinárodních organizací </vt:lpstr>
      <vt:lpstr>Vymezení a klasifikace mezinárodních organizací </vt:lpstr>
      <vt:lpstr>Vymezení a klasifikace mezinárodních organizací </vt:lpstr>
      <vt:lpstr>Vymezení a klasifikace mezinárodních organizací </vt:lpstr>
      <vt:lpstr>Mezivládní organizace </vt:lpstr>
      <vt:lpstr>Mezivládní organizace </vt:lpstr>
      <vt:lpstr>UNWTO (Světová organizace turismus) </vt:lpstr>
      <vt:lpstr>UNWTO (Světová organizace turismus) </vt:lpstr>
      <vt:lpstr>UNWTO (Světová organizace turismus) </vt:lpstr>
      <vt:lpstr>UNWTO (Světová organizace turismus) </vt:lpstr>
      <vt:lpstr>UNWTO (Světová organizace turismus) </vt:lpstr>
      <vt:lpstr>UNWTO (Světová organizace turismus) </vt:lpstr>
      <vt:lpstr>UNWTO (Světová organizace turismus) </vt:lpstr>
      <vt:lpstr>WTTC (Světová rada cestování a turismu) </vt:lpstr>
      <vt:lpstr>WTTC (Světová rada cestování a turismu) </vt:lpstr>
      <vt:lpstr>WTTC (Světová rada cestování a turismu) </vt:lpstr>
      <vt:lpstr>WTTC (Světová rada cestování a turismu) </vt:lpstr>
      <vt:lpstr>WTTC (Světová rada cestování a turismu) </vt:lpstr>
      <vt:lpstr>OECD ( Organizace pro ekonomickou spolupráci a rozvoj) </vt:lpstr>
      <vt:lpstr>OECD ( Organizace pro ekonomickou spolupráci a rozvoj) </vt:lpstr>
      <vt:lpstr>OECD ( Organizace pro ekonomickou spolupráci a rozvoj)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Organizace a programy v systému OSN </vt:lpstr>
      <vt:lpstr>Výběr z použité literatury: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pel0002</cp:lastModifiedBy>
  <cp:revision>247</cp:revision>
  <dcterms:created xsi:type="dcterms:W3CDTF">2016-07-06T15:42:34Z</dcterms:created>
  <dcterms:modified xsi:type="dcterms:W3CDTF">2018-04-05T06:30:43Z</dcterms:modified>
</cp:coreProperties>
</file>