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516" r:id="rId2"/>
    <p:sldId id="256" r:id="rId3"/>
    <p:sldId id="481" r:id="rId4"/>
    <p:sldId id="482" r:id="rId5"/>
    <p:sldId id="483" r:id="rId6"/>
    <p:sldId id="504" r:id="rId7"/>
    <p:sldId id="484" r:id="rId8"/>
    <p:sldId id="485" r:id="rId9"/>
    <p:sldId id="505" r:id="rId10"/>
    <p:sldId id="486" r:id="rId11"/>
    <p:sldId id="487" r:id="rId12"/>
    <p:sldId id="488" r:id="rId13"/>
    <p:sldId id="512" r:id="rId14"/>
    <p:sldId id="507" r:id="rId15"/>
    <p:sldId id="509" r:id="rId16"/>
    <p:sldId id="510" r:id="rId17"/>
    <p:sldId id="508" r:id="rId18"/>
    <p:sldId id="511" r:id="rId19"/>
    <p:sldId id="489" r:id="rId20"/>
    <p:sldId id="490" r:id="rId21"/>
    <p:sldId id="491" r:id="rId22"/>
    <p:sldId id="492" r:id="rId23"/>
    <p:sldId id="493" r:id="rId24"/>
    <p:sldId id="494" r:id="rId25"/>
    <p:sldId id="495" r:id="rId26"/>
    <p:sldId id="496" r:id="rId27"/>
    <p:sldId id="497" r:id="rId28"/>
    <p:sldId id="498" r:id="rId29"/>
    <p:sldId id="499" r:id="rId30"/>
    <p:sldId id="500" r:id="rId31"/>
    <p:sldId id="501" r:id="rId32"/>
    <p:sldId id="502" r:id="rId33"/>
    <p:sldId id="503" r:id="rId34"/>
    <p:sldId id="513" r:id="rId35"/>
    <p:sldId id="514" r:id="rId36"/>
    <p:sldId id="515" r:id="rId37"/>
    <p:sldId id="480" r:id="rId38"/>
    <p:sldId id="293" r:id="rId3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533" autoAdjust="0"/>
  </p:normalViewPr>
  <p:slideViewPr>
    <p:cSldViewPr>
      <p:cViewPr varScale="1">
        <p:scale>
          <a:sx n="76" d="100"/>
          <a:sy n="76" d="100"/>
        </p:scale>
        <p:origin x="96" y="3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05.04.2018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0865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40001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602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729117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265809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9843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0267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1850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961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7966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752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660812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7639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61552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4811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20033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039109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089502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3105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2148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36907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5423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30449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89067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662528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34161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87591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00197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384541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786102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42484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0081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5713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36078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92310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6489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4821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2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6" y="2365808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b="1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Mezinárodní cestovní ruch</a:t>
            </a:r>
          </a:p>
          <a:p>
            <a:pPr algn="ctr"/>
            <a:endParaRPr lang="cs-CZ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cs-CZ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</a:t>
            </a:r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Patrik Kajzar, Ph.D.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8"/>
            <a:ext cx="5111750" cy="215900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/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7828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132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663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b="1" dirty="0" smtClean="0"/>
              <a:t>Nemalý </a:t>
            </a:r>
            <a:r>
              <a:rPr lang="cs-CZ" sz="2400" b="1" dirty="0"/>
              <a:t>význam pro cestovní ruch mají také organizace dopravních podniků </a:t>
            </a:r>
            <a:r>
              <a:rPr lang="cs-CZ" sz="2400" dirty="0"/>
              <a:t>např. Mezinárodní sdružení leteckých dopravců (IATA), Mezinárodní sdružení cestovního ruchu (AIT), Mezinárodní federace pro turistiku a </a:t>
            </a:r>
            <a:r>
              <a:rPr lang="cs-CZ" sz="2400" dirty="0" smtClean="0"/>
              <a:t>táboření.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400" b="1" dirty="0"/>
              <a:t>Mezinárodní sdružení leteckých dopravců </a:t>
            </a:r>
            <a:r>
              <a:rPr lang="cs-CZ" sz="2400" dirty="0"/>
              <a:t>(IATA, International Air Transport </a:t>
            </a:r>
            <a:r>
              <a:rPr lang="cs-CZ" sz="2400" dirty="0" err="1"/>
              <a:t>Association</a:t>
            </a:r>
            <a:r>
              <a:rPr lang="cs-CZ" sz="2400" dirty="0"/>
              <a:t>) je sdružením původně vnitrostátních leteckých společností. Řádným členem IATA se může stát jen letecká společnost. Různých programů se mohou zúčastnit také společnosti z příbuzných odvětví např. cestovní kanceláře. V současnosti má přibližně 270 členů</a:t>
            </a: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70341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400" b="1" dirty="0"/>
              <a:t>Mezinárodní sdružení cestovního ruchu </a:t>
            </a:r>
            <a:r>
              <a:rPr lang="cs-CZ" sz="2400" dirty="0"/>
              <a:t>(AIT, </a:t>
            </a:r>
            <a:r>
              <a:rPr lang="cs-CZ" sz="2400" dirty="0" err="1"/>
              <a:t>Alliance</a:t>
            </a:r>
            <a:r>
              <a:rPr lang="cs-CZ" sz="2400" dirty="0"/>
              <a:t> </a:t>
            </a:r>
            <a:r>
              <a:rPr lang="cs-CZ" sz="2400" dirty="0" err="1"/>
              <a:t>Internationale</a:t>
            </a:r>
            <a:r>
              <a:rPr lang="cs-CZ" sz="2400" dirty="0"/>
              <a:t> de </a:t>
            </a:r>
            <a:r>
              <a:rPr lang="cs-CZ" sz="2400" dirty="0" err="1"/>
              <a:t>Tourisme</a:t>
            </a:r>
            <a:r>
              <a:rPr lang="cs-CZ" sz="2400" dirty="0"/>
              <a:t>) vzniklo v roce 1898. Je nejstarší mimovládní neziskovou organizací ve světě. V současnosti má 140 členů ve 101 krajinách světa. Členy jsou národní turistické, cykloturistické, mototuristické a </a:t>
            </a:r>
            <a:r>
              <a:rPr lang="cs-CZ" sz="2400" dirty="0" smtClean="0"/>
              <a:t>jachtařské organizace,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400" b="1" dirty="0"/>
              <a:t>Mezinárodní federace pro turistiku a táboření </a:t>
            </a:r>
            <a:r>
              <a:rPr lang="cs-CZ" sz="2400" dirty="0"/>
              <a:t>(FICC, </a:t>
            </a:r>
            <a:r>
              <a:rPr lang="cs-CZ" sz="2400" dirty="0" err="1"/>
              <a:t>Fédération</a:t>
            </a:r>
            <a:r>
              <a:rPr lang="cs-CZ" sz="2400" dirty="0"/>
              <a:t> </a:t>
            </a:r>
            <a:r>
              <a:rPr lang="cs-CZ" sz="2400" dirty="0" err="1"/>
              <a:t>Internationale</a:t>
            </a:r>
            <a:r>
              <a:rPr lang="cs-CZ" sz="2400" dirty="0"/>
              <a:t> de Camping et </a:t>
            </a:r>
            <a:r>
              <a:rPr lang="cs-CZ" sz="2400" dirty="0" err="1"/>
              <a:t>Caravaning</a:t>
            </a:r>
            <a:r>
              <a:rPr lang="cs-CZ" sz="2400" dirty="0"/>
              <a:t>) sdružuje národní federace a sdružení pro turistiku a popularizuje </a:t>
            </a:r>
            <a:r>
              <a:rPr lang="cs-CZ" sz="2400" dirty="0" smtClean="0"/>
              <a:t>kempování.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81576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K dalším organizacím dopravních podniků ve světě patří: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b="1" dirty="0" smtClean="0"/>
              <a:t>Mezinárodní </a:t>
            </a:r>
            <a:r>
              <a:rPr lang="cs-CZ" sz="2000" b="1" dirty="0"/>
              <a:t>organizace pro civilní letectví</a:t>
            </a:r>
            <a:r>
              <a:rPr lang="cs-CZ" sz="2000" dirty="0"/>
              <a:t> (ICAO, International Civil </a:t>
            </a:r>
            <a:r>
              <a:rPr lang="cs-CZ" sz="2000" dirty="0" err="1"/>
              <a:t>Aviation</a:t>
            </a:r>
            <a:r>
              <a:rPr lang="cs-CZ" sz="2000" dirty="0"/>
              <a:t> </a:t>
            </a:r>
            <a:r>
              <a:rPr lang="cs-CZ" sz="2000" dirty="0" err="1"/>
              <a:t>Organization</a:t>
            </a:r>
            <a:r>
              <a:rPr lang="cs-CZ" sz="2000" dirty="0"/>
              <a:t>), Cílem ICAO, definovaným v Chicagské dohodě, je rozvoj mezinárodního civilního letectví bezpečným a spořádaným způsobem tak, aby mezinárodní doprava byla založena na rovnosti příležitostí a mohla fungovat spolehlivě a ekonomicky. </a:t>
            </a:r>
            <a:endParaRPr lang="cs-CZ" sz="2000" dirty="0" smtClean="0"/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ICAO </a:t>
            </a:r>
            <a:r>
              <a:rPr lang="cs-CZ" sz="2000" dirty="0"/>
              <a:t>zdůrazňuje ve svých dokumentech „bezpečnost a plynulost civilního letectví“. Má vazbu na státní úřady členských zemí, na jejich příslušná ministerstva a příslušné letecké úřady</a:t>
            </a:r>
            <a:r>
              <a:rPr lang="cs-CZ" sz="2000" dirty="0" smtClean="0"/>
              <a:t>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Valná </a:t>
            </a:r>
            <a:r>
              <a:rPr lang="cs-CZ" sz="2000" dirty="0"/>
              <a:t>shromáždění ICAO s rozvojem letecké a komunikační techniky a s nárůstem objemu letecké přepravy osob neustále modernizuje letiště a letištní zabezpečovací zařízení ke zvýšení bezpečnosti leteckého provozu.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160430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dirty="0"/>
              <a:t>Regionální úřady ICAO spolu s OSN a členskými státy ICAO pomáhají chudým zemím ve výstavbě nových řízených letišť, vyhovujících normám ICAO</a:t>
            </a:r>
            <a:r>
              <a:rPr lang="cs-CZ" sz="2000" dirty="0" smtClean="0"/>
              <a:t>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Mezi </a:t>
            </a:r>
            <a:r>
              <a:rPr lang="cs-CZ" sz="2000" dirty="0"/>
              <a:t>nejdůležitější standardy definované touto organizací patří především </a:t>
            </a:r>
            <a:r>
              <a:rPr lang="cs-CZ" sz="2000" b="1" dirty="0"/>
              <a:t>jednoznačné kódy letišť, leteckých dopravců a typů letadel</a:t>
            </a:r>
            <a:r>
              <a:rPr lang="cs-CZ" sz="2000" dirty="0"/>
              <a:t>, které se používají v oficiálních dokumentech a komunikaci</a:t>
            </a:r>
            <a:r>
              <a:rPr lang="cs-CZ" sz="2000" dirty="0" smtClean="0"/>
              <a:t>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dirty="0"/>
              <a:t>Dále ICAO sjednotilo používání stanovených řízených i neřízených vzdušných prostorů ve třídách označených A až G. Většina vzdušných prostorů, A až E, jsou řízené prostory, určené především pro řízené lety podle </a:t>
            </a:r>
            <a:r>
              <a:rPr lang="cs-CZ" sz="2000" dirty="0" smtClean="0"/>
              <a:t>přístrojů. (IFR -</a:t>
            </a:r>
            <a:r>
              <a:rPr lang="en-US" sz="2000" dirty="0"/>
              <a:t> </a:t>
            </a:r>
            <a:r>
              <a:rPr lang="en-US" sz="2000" dirty="0" err="1"/>
              <a:t>podle</a:t>
            </a:r>
            <a:r>
              <a:rPr lang="en-US" sz="2000" dirty="0"/>
              <a:t> </a:t>
            </a:r>
            <a:r>
              <a:rPr lang="en-US" sz="2000" dirty="0" err="1"/>
              <a:t>anglického</a:t>
            </a:r>
            <a:r>
              <a:rPr lang="en-US" sz="2000" dirty="0"/>
              <a:t> instrument flight </a:t>
            </a:r>
            <a:r>
              <a:rPr lang="en-US" sz="2000" dirty="0" smtClean="0"/>
              <a:t>rules</a:t>
            </a:r>
            <a:r>
              <a:rPr lang="cs-CZ" sz="2000" dirty="0" smtClean="0"/>
              <a:t>. Je </a:t>
            </a:r>
            <a:r>
              <a:rPr lang="cs-CZ" sz="2000" dirty="0"/>
              <a:t>způsob vedení letu umožňující let i při zhoršených meteorologických podmínkách, kdy počasí neumožňuje let za </a:t>
            </a:r>
            <a:r>
              <a:rPr lang="cs-CZ" sz="2000" dirty="0" smtClean="0"/>
              <a:t>viditelnosti)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71281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200" b="1" dirty="0" smtClean="0"/>
              <a:t>Evropská </a:t>
            </a:r>
            <a:r>
              <a:rPr lang="cs-CZ" sz="2200" b="1" dirty="0"/>
              <a:t>konference přepravních řádů vlaků osobní dopravy </a:t>
            </a:r>
            <a:r>
              <a:rPr lang="cs-CZ" sz="2200" dirty="0"/>
              <a:t>(CEH, Conférence </a:t>
            </a:r>
            <a:r>
              <a:rPr lang="cs-CZ" sz="2200" dirty="0" err="1"/>
              <a:t>Européenne</a:t>
            </a:r>
            <a:r>
              <a:rPr lang="cs-CZ" sz="2200" dirty="0"/>
              <a:t> des </a:t>
            </a:r>
            <a:r>
              <a:rPr lang="cs-CZ" sz="2200" dirty="0" err="1"/>
              <a:t>horaires</a:t>
            </a:r>
            <a:r>
              <a:rPr lang="cs-CZ" sz="2200" dirty="0"/>
              <a:t> des </a:t>
            </a:r>
            <a:r>
              <a:rPr lang="cs-CZ" sz="2200" dirty="0" err="1"/>
              <a:t>Trains</a:t>
            </a:r>
            <a:r>
              <a:rPr lang="cs-CZ" sz="2200" dirty="0"/>
              <a:t> de </a:t>
            </a:r>
            <a:r>
              <a:rPr lang="cs-CZ" sz="2200" dirty="0" err="1"/>
              <a:t>Voyageurs</a:t>
            </a:r>
            <a:r>
              <a:rPr lang="cs-CZ" sz="2200" dirty="0"/>
              <a:t>),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200" b="1" dirty="0" smtClean="0"/>
              <a:t>Mezinárodní unie </a:t>
            </a:r>
            <a:r>
              <a:rPr lang="cs-CZ" sz="2200" b="1" dirty="0"/>
              <a:t>silniční dopravy </a:t>
            </a:r>
            <a:r>
              <a:rPr lang="cs-CZ" sz="2200" dirty="0"/>
              <a:t>(IRU, International </a:t>
            </a:r>
            <a:r>
              <a:rPr lang="cs-CZ" sz="2200" dirty="0" err="1"/>
              <a:t>Road</a:t>
            </a:r>
            <a:r>
              <a:rPr lang="cs-CZ" sz="2200" dirty="0"/>
              <a:t> Transport Union) - </a:t>
            </a:r>
            <a:r>
              <a:rPr lang="cs-CZ" sz="2200" dirty="0" smtClean="0"/>
              <a:t>byla </a:t>
            </a:r>
            <a:r>
              <a:rPr lang="cs-CZ" sz="2200" dirty="0"/>
              <a:t>založena v Ženevě 23. 3. 1948. Jejím základním posláním je podpora rozvoje silniční dopravy v zájmu silničních dopravců a ekonomiky jako celku. V současnosti má přes 150 členů ze 72 států.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200" dirty="0"/>
              <a:t>Složení IRU</a:t>
            </a:r>
            <a:r>
              <a:rPr lang="cs-CZ" sz="2200" dirty="0" smtClean="0"/>
              <a:t>:</a:t>
            </a:r>
            <a:endParaRPr lang="cs-CZ" sz="2200" dirty="0"/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200" dirty="0"/>
              <a:t>    Rada osobní dopravy včetně taxi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200" dirty="0"/>
              <a:t>    Rady nákladní dopravy, a to i včetně dopravy na vlastní účet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endParaRPr lang="cs-CZ" sz="2200" dirty="0" smtClean="0"/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22261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000" b="1" dirty="0"/>
              <a:t>IRU </a:t>
            </a:r>
            <a:r>
              <a:rPr lang="cs-CZ" sz="2000" dirty="0"/>
              <a:t>zastupuje zájmy silničních dopravců ve vztahu k většině mezinárodních orgánů a přispívá ke spolupráci s vládními i nevládními institucemi. Aktivně se podílí na jednáních s EU, v rámci EHK OSN, </a:t>
            </a:r>
            <a:r>
              <a:rPr lang="cs-CZ" sz="2000" dirty="0" err="1"/>
              <a:t>CEMTu</a:t>
            </a:r>
            <a:r>
              <a:rPr lang="cs-CZ" sz="2000" dirty="0"/>
              <a:t>, WTO a mnoha dalších</a:t>
            </a:r>
            <a:r>
              <a:rPr lang="cs-CZ" sz="2000" dirty="0" smtClean="0"/>
              <a:t>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000" dirty="0"/>
              <a:t>V rámci IRU byla založena síť právní pomoci, ve které spolupracují s členskými sdruženími právníci z více jak 30 států na různých problémech, ovlivňujících oblast silniční </a:t>
            </a:r>
            <a:r>
              <a:rPr lang="cs-CZ" sz="2000" dirty="0" smtClean="0"/>
              <a:t>dopravy.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000" dirty="0"/>
              <a:t>V oblasti osobní dopravy vypracovala IRU </a:t>
            </a:r>
            <a:r>
              <a:rPr lang="cs-CZ" sz="2000" b="1" dirty="0"/>
              <a:t>jednotný mezinárodní klasifikační systém pro turistické autobusy</a:t>
            </a:r>
            <a:r>
              <a:rPr lang="cs-CZ" sz="2000" dirty="0"/>
              <a:t>, ve spolupráci s federací cestovních kanceláří vypracovala standardní kontrakty a standardní pravidla pro ubytování. V oblasti nákladní dopravy v zájmu zjednodušení navrhla </a:t>
            </a:r>
            <a:r>
              <a:rPr lang="cs-CZ" sz="2000" b="1" dirty="0"/>
              <a:t>IRU CMR kontrolní list, </a:t>
            </a:r>
            <a:r>
              <a:rPr lang="cs-CZ" sz="2000" dirty="0"/>
              <a:t>který obsahuje nejčastější standardní výhrady a to v 10 jazycích. </a:t>
            </a:r>
            <a:endParaRPr lang="cs-CZ" sz="2000" dirty="0" smtClean="0"/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14836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200" dirty="0"/>
              <a:t>Bruselská kancelář IRU </a:t>
            </a:r>
            <a:r>
              <a:rPr lang="cs-CZ" sz="2200" b="1" dirty="0"/>
              <a:t>zajišťuje informovanost a lobbing ve vazbě </a:t>
            </a:r>
            <a:r>
              <a:rPr lang="cs-CZ" sz="2200" dirty="0"/>
              <a:t>na Evropskou unii, umožňuje se podílet na přípravě všech nařízení a směrnic, které mohou mít vliv na podnikání v silniční dopravě.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200" dirty="0"/>
              <a:t>Pro každodenní praxi </a:t>
            </a:r>
            <a:r>
              <a:rPr lang="cs-CZ" sz="2200" b="1" dirty="0"/>
              <a:t>IRU shromažďuje informace, </a:t>
            </a:r>
            <a:r>
              <a:rPr lang="cs-CZ" sz="2200" dirty="0"/>
              <a:t>které se týkají silniční dopravy, a pravidelně je souhrnně předává svým členským sdružením. Dopravci jsou tak stále informováni o dění na silnicích po celé Evropě</a:t>
            </a:r>
            <a:r>
              <a:rPr lang="cs-CZ" sz="2200" dirty="0" smtClean="0"/>
              <a:t>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200" dirty="0"/>
              <a:t>Od roku 2009 se IRU intenzívněji zaměřila kromě dalšího na zvýšení viditelnosti se zdůrazněním předností autobusové dopravy projektem Smart </a:t>
            </a:r>
            <a:r>
              <a:rPr lang="cs-CZ" sz="2200" dirty="0" err="1"/>
              <a:t>Move</a:t>
            </a:r>
            <a:r>
              <a:rPr lang="cs-CZ" sz="2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751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200" b="1" dirty="0"/>
              <a:t>Ceny IRU oceňují nejlepší řidiče a podnikové manažery </a:t>
            </a:r>
            <a:r>
              <a:rPr lang="cs-CZ" sz="2200" dirty="0"/>
              <a:t>jakož i </a:t>
            </a:r>
            <a:r>
              <a:rPr lang="cs-CZ" sz="2300" dirty="0"/>
              <a:t>nejlepší podnikové praktiky ke zvýšení bezpečnosti, efektivnosti a ochrany životního prostředí. „Velká čestná cena IRU“ byla vytvořena v roce 1967; mezinárodní porota ji uděluje řidičům, kteří prokázali mimořádnou odvahu během své práce</a:t>
            </a:r>
            <a:r>
              <a:rPr lang="cs-CZ" sz="2300" dirty="0" smtClean="0"/>
              <a:t>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300" dirty="0" smtClean="0"/>
              <a:t> </a:t>
            </a:r>
            <a:r>
              <a:rPr lang="cs-CZ" sz="2300" dirty="0"/>
              <a:t>„Čestný diplom IRU“ se uděluje za zvyšování silniční bezpečnosti a oceňuje zasloužilé řidiče kamionů, autobusů a v taxi dopravě kdo najezdili bez nehod alespoň milion kilometrů během 20ti leté činnosti</a:t>
            </a:r>
            <a:r>
              <a:rPr lang="cs-CZ" sz="2300" dirty="0" smtClean="0"/>
              <a:t>.</a:t>
            </a:r>
            <a:endParaRPr lang="cs-CZ" sz="2300" dirty="0"/>
          </a:p>
        </p:txBody>
      </p:sp>
    </p:spTree>
    <p:extLst>
      <p:ext uri="{BB962C8B-B14F-4D97-AF65-F5344CB8AC3E}">
        <p14:creationId xmlns:p14="http://schemas.microsoft.com/office/powerpoint/2010/main" val="34198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cs-CZ" sz="2400" b="1" dirty="0"/>
              <a:t>Mezinárodní svaz autobusových dopravců (RDA, International </a:t>
            </a:r>
            <a:r>
              <a:rPr lang="cs-CZ" sz="2400" b="1" dirty="0" err="1"/>
              <a:t>Coach</a:t>
            </a:r>
            <a:r>
              <a:rPr lang="cs-CZ" sz="2400" b="1" dirty="0"/>
              <a:t> </a:t>
            </a:r>
            <a:r>
              <a:rPr lang="cs-CZ" sz="2400" b="1" dirty="0" err="1"/>
              <a:t>Tourism</a:t>
            </a:r>
            <a:r>
              <a:rPr lang="cs-CZ" sz="2400" b="1" dirty="0"/>
              <a:t> </a:t>
            </a:r>
            <a:r>
              <a:rPr lang="cs-CZ" sz="2400" b="1" dirty="0" err="1"/>
              <a:t>Federation</a:t>
            </a:r>
            <a:r>
              <a:rPr lang="cs-CZ" sz="2400" b="1" dirty="0" smtClean="0"/>
              <a:t>),</a:t>
            </a:r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cs-CZ" sz="2400" b="1" dirty="0" smtClean="0"/>
              <a:t>Světová organizace cestovního ruchu a automobilismu </a:t>
            </a:r>
            <a:r>
              <a:rPr lang="cs-CZ" sz="2400" dirty="0" smtClean="0"/>
              <a:t>(OTA, </a:t>
            </a:r>
            <a:r>
              <a:rPr lang="cs-CZ" sz="2400" dirty="0" err="1" smtClean="0"/>
              <a:t>Organization</a:t>
            </a:r>
            <a:r>
              <a:rPr lang="cs-CZ" sz="2400" dirty="0" smtClean="0"/>
              <a:t> </a:t>
            </a:r>
            <a:r>
              <a:rPr lang="cs-CZ" sz="2400" dirty="0" err="1" smtClean="0"/>
              <a:t>Mondiale</a:t>
            </a:r>
            <a:r>
              <a:rPr lang="cs-CZ" sz="2400" dirty="0" smtClean="0"/>
              <a:t> </a:t>
            </a:r>
            <a:r>
              <a:rPr lang="cs-CZ" sz="2400" dirty="0" err="1" smtClean="0"/>
              <a:t>du</a:t>
            </a:r>
            <a:r>
              <a:rPr lang="cs-CZ" sz="2400" dirty="0" smtClean="0"/>
              <a:t> </a:t>
            </a:r>
            <a:r>
              <a:rPr lang="cs-CZ" sz="2400" dirty="0" err="1" smtClean="0"/>
              <a:t>Tourisme</a:t>
            </a:r>
            <a:r>
              <a:rPr lang="cs-CZ" sz="2400" dirty="0" smtClean="0"/>
              <a:t> et de </a:t>
            </a:r>
            <a:r>
              <a:rPr lang="cs-CZ" sz="2400" dirty="0" err="1" smtClean="0"/>
              <a:t>l'Automobile</a:t>
            </a:r>
            <a:r>
              <a:rPr lang="cs-CZ" sz="2400" dirty="0" smtClean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69008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200" b="1" dirty="0"/>
              <a:t>Organizace odborníků mají v oboru cestovního ruchu osobité postavení</a:t>
            </a:r>
            <a:r>
              <a:rPr lang="cs-CZ" sz="2200" dirty="0"/>
              <a:t>. Nejvýznamnějšími jsou Mezinárodní sdružení vědeckých pracovníků v cestovním ruchu (AIEST), Mezinárodní sdružení novinářů a spisovatelů cestovního ruchu (FIJET), Mezinárodní akademie cestovního ruchu (IAT) a Mezinárodní úřad pro cestovní ruch a výměny </a:t>
            </a:r>
            <a:r>
              <a:rPr lang="cs-CZ" sz="2200" dirty="0" smtClean="0"/>
              <a:t>mládeže.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200" b="1" dirty="0"/>
              <a:t>Mezinárodní sdružení vědeckých pracovníků v cestovním ruchu </a:t>
            </a:r>
            <a:r>
              <a:rPr lang="cs-CZ" sz="2200" dirty="0"/>
              <a:t>(AIEST, </a:t>
            </a:r>
            <a:r>
              <a:rPr lang="cs-CZ" sz="2200" dirty="0" err="1"/>
              <a:t>Association</a:t>
            </a:r>
            <a:r>
              <a:rPr lang="cs-CZ" sz="2200" dirty="0"/>
              <a:t> </a:t>
            </a:r>
            <a:r>
              <a:rPr lang="cs-CZ" sz="2200" dirty="0" err="1"/>
              <a:t>Internationale</a:t>
            </a:r>
            <a:r>
              <a:rPr lang="cs-CZ" sz="2200" dirty="0"/>
              <a:t> </a:t>
            </a:r>
            <a:r>
              <a:rPr lang="cs-CZ" sz="2200" dirty="0" err="1"/>
              <a:t>d'Experts</a:t>
            </a:r>
            <a:r>
              <a:rPr lang="cs-CZ" sz="2200" dirty="0"/>
              <a:t> </a:t>
            </a:r>
            <a:r>
              <a:rPr lang="cs-CZ" sz="2200" dirty="0" err="1"/>
              <a:t>scientifiques</a:t>
            </a:r>
            <a:r>
              <a:rPr lang="cs-CZ" sz="2200" dirty="0"/>
              <a:t> </a:t>
            </a:r>
            <a:r>
              <a:rPr lang="cs-CZ" sz="2200" dirty="0" err="1"/>
              <a:t>du</a:t>
            </a:r>
            <a:r>
              <a:rPr lang="cs-CZ" sz="2200" dirty="0"/>
              <a:t> </a:t>
            </a:r>
            <a:r>
              <a:rPr lang="cs-CZ" sz="2200" dirty="0" err="1"/>
              <a:t>Tourisme</a:t>
            </a:r>
            <a:r>
              <a:rPr lang="cs-CZ" sz="2200" dirty="0"/>
              <a:t>) vzniklo v roce 1949 a má sídlo v Bernu. Sdružuje fyzické osoby - odborníky v cestovním ruchu z univerzit a vysokých škol, středních odborných škol a představitele vrcholných národních orgánů cestovního ruchu. 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253989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59074" y="555525"/>
            <a:ext cx="5400600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5847257" y="2651800"/>
            <a:ext cx="3032806" cy="11521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Patrik Kajzar, Ph.D.</a:t>
            </a:r>
          </a:p>
          <a:p>
            <a:pPr algn="r"/>
            <a:r>
              <a:rPr lang="cs-CZ" altLang="cs-CZ" sz="1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Předmět: </a:t>
            </a:r>
          </a:p>
          <a:p>
            <a:pPr algn="r"/>
            <a:r>
              <a:rPr lang="cs-CZ" altLang="cs-CZ" sz="18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cestovní ruch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259990" y="707925"/>
            <a:ext cx="5599684" cy="2160240"/>
          </a:xfrm>
          <a:prstGeom prst="rect">
            <a:avLst/>
          </a:prstGeom>
        </p:spPr>
        <p:txBody>
          <a:bodyPr anchor="t">
            <a:normAutofit fontScale="6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27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59990" y="4062493"/>
            <a:ext cx="56081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Tato </a:t>
            </a:r>
            <a:r>
              <a:rPr lang="pl-PL" dirty="0" smtClean="0">
                <a:solidFill>
                  <a:schemeClr val="bg1"/>
                </a:solidFill>
              </a:rPr>
              <a:t>přednáška </a:t>
            </a:r>
            <a:r>
              <a:rPr lang="pl-PL" dirty="0">
                <a:solidFill>
                  <a:schemeClr val="bg1"/>
                </a:solidFill>
              </a:rPr>
              <a:t>byla vytvořena pro projekt„</a:t>
            </a:r>
            <a:r>
              <a:rPr lang="cs-CZ" dirty="0" smtClean="0">
                <a:solidFill>
                  <a:schemeClr val="bg1"/>
                </a:solidFill>
              </a:rPr>
              <a:t>Rozvoj vzdělávání na Slezské univerzitě v Opavě“ </a:t>
            </a:r>
            <a:r>
              <a:rPr lang="cs-CZ" dirty="0"/>
              <a:t>Opavě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866" y="1897833"/>
            <a:ext cx="4690238" cy="2090910"/>
          </a:xfrm>
          <a:prstGeom prst="rect">
            <a:avLst/>
          </a:prstGeom>
        </p:spPr>
      </p:pic>
      <p:sp>
        <p:nvSpPr>
          <p:cNvPr id="12" name="Obdélník 11"/>
          <p:cNvSpPr/>
          <p:nvPr/>
        </p:nvSpPr>
        <p:spPr>
          <a:xfrm>
            <a:off x="259990" y="761114"/>
            <a:ext cx="56081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chemeClr val="bg1"/>
                </a:solidFill>
              </a:rPr>
              <a:t>7</a:t>
            </a:r>
            <a:r>
              <a:rPr lang="pl-PL" sz="2800" b="1" dirty="0" smtClean="0">
                <a:solidFill>
                  <a:schemeClr val="bg1"/>
                </a:solidFill>
              </a:rPr>
              <a:t>. Mezinárodní organizace v cestovním ruchu_II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81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200" dirty="0" smtClean="0"/>
              <a:t>Cílem AIEST je </a:t>
            </a:r>
            <a:r>
              <a:rPr lang="cs-CZ" sz="2200" dirty="0"/>
              <a:t>utvářet podmínky pro vědecký výzkum cestovního ruchu a kolektivně projednávat vědecké problémy rozvoje cestovního ruchu. </a:t>
            </a:r>
            <a:endParaRPr lang="cs-CZ" sz="2200" dirty="0" smtClean="0"/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200" dirty="0" smtClean="0"/>
              <a:t>AIEST </a:t>
            </a:r>
            <a:r>
              <a:rPr lang="cs-CZ" sz="2200" dirty="0"/>
              <a:t>soustřeďuje publikace a vědecko-výzkumné práce o cestovním ruchu. </a:t>
            </a:r>
            <a:endParaRPr lang="cs-CZ" sz="2200" dirty="0" smtClean="0"/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200" dirty="0" smtClean="0"/>
              <a:t>Každoročně </a:t>
            </a:r>
            <a:r>
              <a:rPr lang="cs-CZ" sz="2200" dirty="0"/>
              <a:t>pořádá kongres věnovaný aktuálnímu problému cestovního ruchu. Vydává sborník referátů z kongresu, čtvrtletně vydává časopis </a:t>
            </a:r>
            <a:r>
              <a:rPr lang="cs-CZ" sz="2200" dirty="0" err="1"/>
              <a:t>The</a:t>
            </a:r>
            <a:r>
              <a:rPr lang="cs-CZ" sz="2200" dirty="0"/>
              <a:t> </a:t>
            </a:r>
            <a:r>
              <a:rPr lang="cs-CZ" sz="2200" dirty="0" err="1"/>
              <a:t>Tourist</a:t>
            </a:r>
            <a:r>
              <a:rPr lang="cs-CZ" sz="2200" dirty="0"/>
              <a:t> </a:t>
            </a:r>
            <a:r>
              <a:rPr lang="cs-CZ" sz="2200" dirty="0" err="1" smtClean="0"/>
              <a:t>Rewiew</a:t>
            </a:r>
            <a:endParaRPr lang="cs-CZ" sz="2200" dirty="0" smtClean="0"/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200" b="1" dirty="0"/>
              <a:t>Mezinárodní sdružení novinářů a spisovatelů cestovního ruchu </a:t>
            </a:r>
            <a:r>
              <a:rPr lang="cs-CZ" sz="2200" dirty="0"/>
              <a:t>(FIJET, </a:t>
            </a:r>
            <a:r>
              <a:rPr lang="cs-CZ" sz="2200" dirty="0" err="1"/>
              <a:t>Fédération</a:t>
            </a:r>
            <a:r>
              <a:rPr lang="cs-CZ" sz="2200" dirty="0"/>
              <a:t> </a:t>
            </a:r>
            <a:r>
              <a:rPr lang="cs-CZ" sz="2200" dirty="0" err="1"/>
              <a:t>Internationale</a:t>
            </a:r>
            <a:r>
              <a:rPr lang="cs-CZ" sz="2200" dirty="0"/>
              <a:t> des </a:t>
            </a:r>
            <a:r>
              <a:rPr lang="cs-CZ" sz="2200" dirty="0" err="1"/>
              <a:t>Journalistes</a:t>
            </a:r>
            <a:r>
              <a:rPr lang="cs-CZ" sz="2200" dirty="0"/>
              <a:t> et </a:t>
            </a:r>
            <a:r>
              <a:rPr lang="cs-CZ" sz="2200" dirty="0" err="1"/>
              <a:t>Ecrivains</a:t>
            </a:r>
            <a:r>
              <a:rPr lang="cs-CZ" sz="2200" dirty="0"/>
              <a:t> </a:t>
            </a:r>
            <a:r>
              <a:rPr lang="cs-CZ" sz="2200" dirty="0" err="1"/>
              <a:t>du</a:t>
            </a:r>
            <a:r>
              <a:rPr lang="cs-CZ" sz="2200" dirty="0"/>
              <a:t> </a:t>
            </a:r>
            <a:r>
              <a:rPr lang="cs-CZ" sz="2200" dirty="0" err="1"/>
              <a:t>Tourisme</a:t>
            </a:r>
            <a:r>
              <a:rPr lang="cs-CZ" sz="2200" dirty="0"/>
              <a:t>) vzniklo v roce 1954 a </a:t>
            </a:r>
            <a:r>
              <a:rPr lang="cs-CZ" sz="2200" dirty="0" smtClean="0"/>
              <a:t>sídlí v </a:t>
            </a:r>
            <a:r>
              <a:rPr lang="cs-CZ" sz="2200" dirty="0"/>
              <a:t>Paříži. 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318067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Sdružuje </a:t>
            </a:r>
            <a:r>
              <a:rPr lang="cs-CZ" sz="2000" dirty="0"/>
              <a:t>národní svazy novinářů a spisovatelů, které se zabývají cestovním ruchem. Cílem činnosti FIJET je propagovat rozvoj cestovního ruchu doma a v zahraničí publikační činností svých členů, kteří píší redakční články, cestopisy, turistické průvodce </a:t>
            </a:r>
            <a:r>
              <a:rPr lang="cs-CZ" sz="2000" dirty="0" smtClean="0"/>
              <a:t>apod.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b="1" dirty="0"/>
              <a:t>Mezinárodní akademie cestovního ruchu </a:t>
            </a:r>
            <a:r>
              <a:rPr lang="cs-CZ" sz="2000" dirty="0"/>
              <a:t>(IAT, International </a:t>
            </a:r>
            <a:r>
              <a:rPr lang="cs-CZ" sz="2000" dirty="0" err="1"/>
              <a:t>Academy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Tourism</a:t>
            </a:r>
            <a:r>
              <a:rPr lang="cs-CZ" sz="2000" dirty="0"/>
              <a:t>) vznikla v roce 1951. Sídlí v Monte Carlu a jejími členy jsou fyzické osoby. Činnost akademie se zaměřuje na rozvoj kulturních a humanitárních aspektů mezinárodního cestovního ruchu a na empirický výzkum cestovního </a:t>
            </a:r>
            <a:r>
              <a:rPr lang="cs-CZ" sz="2000" dirty="0" smtClean="0"/>
              <a:t>ruchu.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b="1" dirty="0"/>
              <a:t>Mezinárodní úřad pro cestovní ruch a výměny mládeže </a:t>
            </a:r>
            <a:r>
              <a:rPr lang="cs-CZ" sz="2000" dirty="0"/>
              <a:t>(BITEJ, </a:t>
            </a:r>
            <a:r>
              <a:rPr lang="cs-CZ" sz="2000" dirty="0" err="1"/>
              <a:t>Bureau</a:t>
            </a:r>
            <a:r>
              <a:rPr lang="cs-CZ" sz="2000" dirty="0"/>
              <a:t> International </a:t>
            </a:r>
            <a:r>
              <a:rPr lang="cs-CZ" sz="2000" dirty="0" err="1"/>
              <a:t>pour</a:t>
            </a:r>
            <a:r>
              <a:rPr lang="cs-CZ" sz="2000" dirty="0"/>
              <a:t> </a:t>
            </a:r>
            <a:r>
              <a:rPr lang="cs-CZ" sz="2000" dirty="0" err="1"/>
              <a:t>le</a:t>
            </a:r>
            <a:r>
              <a:rPr lang="cs-CZ" sz="2000" dirty="0"/>
              <a:t> </a:t>
            </a:r>
            <a:r>
              <a:rPr lang="cs-CZ" sz="2000" dirty="0" err="1"/>
              <a:t>Tourisme</a:t>
            </a:r>
            <a:r>
              <a:rPr lang="cs-CZ" sz="2000" dirty="0"/>
              <a:t> et les </a:t>
            </a:r>
            <a:r>
              <a:rPr lang="cs-CZ" sz="2000" dirty="0" err="1"/>
              <a:t>échanges</a:t>
            </a:r>
            <a:r>
              <a:rPr lang="cs-CZ" sz="2000" dirty="0"/>
              <a:t> de la </a:t>
            </a:r>
            <a:r>
              <a:rPr lang="cs-CZ" sz="2000" dirty="0" err="1"/>
              <a:t>Jeunesse</a:t>
            </a:r>
            <a:r>
              <a:rPr lang="cs-CZ" sz="2000" dirty="0"/>
              <a:t>) se sídlem v Budapešti sdružuje organizace cestovního ruchu mládeže po celém </a:t>
            </a:r>
            <a:r>
              <a:rPr lang="cs-CZ" sz="2000" dirty="0" smtClean="0"/>
              <a:t>světě.</a:t>
            </a:r>
          </a:p>
        </p:txBody>
      </p:sp>
    </p:spTree>
    <p:extLst>
      <p:ext uri="{BB962C8B-B14F-4D97-AF65-F5344CB8AC3E}">
        <p14:creationId xmlns:p14="http://schemas.microsoft.com/office/powerpoint/2010/main" val="1298048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Významné organizace v oblasti průvodcovských služeb </a:t>
            </a:r>
            <a:r>
              <a:rPr lang="cs-CZ" sz="2000" dirty="0"/>
              <a:t>představují zejména Světová federace asociací průvodců cestovního ruchu (WFTGA) a Mezinárodní asociace vedoucích </a:t>
            </a:r>
            <a:r>
              <a:rPr lang="cs-CZ" sz="2000" dirty="0" smtClean="0"/>
              <a:t>zájezdů.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b="1" dirty="0"/>
              <a:t>Světová federace asociací průvodců cestovního ruchu </a:t>
            </a:r>
            <a:r>
              <a:rPr lang="cs-CZ" sz="2000" dirty="0"/>
              <a:t>(WFTGA, </a:t>
            </a:r>
            <a:r>
              <a:rPr lang="cs-CZ" sz="2000" dirty="0" err="1"/>
              <a:t>World</a:t>
            </a:r>
            <a:r>
              <a:rPr lang="cs-CZ" sz="2000" dirty="0"/>
              <a:t> </a:t>
            </a:r>
            <a:r>
              <a:rPr lang="cs-CZ" sz="2000" dirty="0" err="1"/>
              <a:t>Federation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Tourist</a:t>
            </a:r>
            <a:r>
              <a:rPr lang="cs-CZ" sz="2000" dirty="0"/>
              <a:t> </a:t>
            </a:r>
            <a:r>
              <a:rPr lang="cs-CZ" sz="2000" dirty="0" err="1"/>
              <a:t>Guide</a:t>
            </a:r>
            <a:r>
              <a:rPr lang="cs-CZ" sz="2000" dirty="0"/>
              <a:t> </a:t>
            </a:r>
            <a:r>
              <a:rPr lang="cs-CZ" sz="2000" dirty="0" err="1"/>
              <a:t>Associations</a:t>
            </a:r>
            <a:r>
              <a:rPr lang="cs-CZ" sz="2000" dirty="0"/>
              <a:t>) je nezisková organizace založená v roce 1987. Sdružuje asociace průvodců cestovního ruchu a reprezentuje zájmy více než 88 tis. individuálních průvodců cestovního ruchu v nich </a:t>
            </a:r>
            <a:r>
              <a:rPr lang="cs-CZ" sz="2000" dirty="0" smtClean="0"/>
              <a:t>sdružených.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b="1" dirty="0"/>
              <a:t>Mezinárodní asociace vedoucích zájezdů </a:t>
            </a:r>
            <a:r>
              <a:rPr lang="cs-CZ" sz="2000" dirty="0"/>
              <a:t>(IATM, International </a:t>
            </a:r>
            <a:r>
              <a:rPr lang="cs-CZ" sz="2000" dirty="0" err="1"/>
              <a:t>Association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Tour </a:t>
            </a:r>
            <a:r>
              <a:rPr lang="cs-CZ" sz="2000" dirty="0" err="1"/>
              <a:t>Managers</a:t>
            </a:r>
            <a:r>
              <a:rPr lang="cs-CZ" sz="2000" dirty="0"/>
              <a:t>) byla založena v roce 1962 a reprezentuje zájmy a názory vedoucích zájezdů. Zároveň umožňuje výměnu jejich zkušeností. Od roku 2004 je přidruženým členem Asociace evropských touroperátorů (ETOA), což jí umožňuje spolupráci s hlavním objednatelem (nájemcem) jejích </a:t>
            </a:r>
            <a:r>
              <a:rPr lang="cs-CZ" sz="2000" dirty="0" smtClean="0"/>
              <a:t>členů.</a:t>
            </a:r>
          </a:p>
        </p:txBody>
      </p:sp>
    </p:spTree>
    <p:extLst>
      <p:ext uri="{BB962C8B-B14F-4D97-AF65-F5344CB8AC3E}">
        <p14:creationId xmlns:p14="http://schemas.microsoft.com/office/powerpoint/2010/main" val="218578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K mezinárodním nevládním organizacím ve světě </a:t>
            </a:r>
            <a:r>
              <a:rPr lang="cs-CZ" sz="2000" dirty="0"/>
              <a:t>patří i Mezinárodní organizace pro normalizaci (ISO, International </a:t>
            </a:r>
            <a:r>
              <a:rPr lang="cs-CZ" sz="2000" dirty="0" err="1"/>
              <a:t>Organization</a:t>
            </a:r>
            <a:r>
              <a:rPr lang="cs-CZ" sz="2000" dirty="0"/>
              <a:t> </a:t>
            </a:r>
            <a:r>
              <a:rPr lang="cs-CZ" sz="2000" dirty="0" err="1"/>
              <a:t>for</a:t>
            </a:r>
            <a:r>
              <a:rPr lang="cs-CZ" sz="2000" dirty="0"/>
              <a:t> </a:t>
            </a:r>
            <a:r>
              <a:rPr lang="cs-CZ" sz="2000" dirty="0" err="1"/>
              <a:t>Standardization</a:t>
            </a:r>
            <a:r>
              <a:rPr lang="cs-CZ" sz="2000" dirty="0"/>
              <a:t>). Byla založena v roce 1947 a jejím úkolem je tvorba dobrovolných mezinárodních standardů mimo jiné v oblasti cestovního ruchu. Od svého vzniku vytvořila organizace více než 19 tis. mezinárodních norem, které pokrývají téměř všechny oblasti technologií a podnikání např. bezpečnost a hygienu potravin, zdravotní péči, zemědělství, ochranu životního prostředí apod</a:t>
            </a:r>
            <a:r>
              <a:rPr lang="cs-CZ" sz="2000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K dalším mezinárodním organizacím </a:t>
            </a:r>
            <a:r>
              <a:rPr lang="cs-CZ" sz="2000" dirty="0"/>
              <a:t>zaměřeným na cestovní ruch patří Organizace pro rozvoj cestovního ruchu v Africe (ODTA), Konfederace organizací cestovního ruchu Latinské Ameriky (COTAL), Sdružení cestovního ruchu Tichomoří (PATA) a Společnost amerických cestovních kanceláří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14419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b="1" dirty="0"/>
              <a:t>Organizace pro rozvoj cestovního ruchu v Africe </a:t>
            </a:r>
            <a:r>
              <a:rPr lang="cs-CZ" sz="2000" dirty="0"/>
              <a:t>(ODTA, </a:t>
            </a:r>
            <a:r>
              <a:rPr lang="cs-CZ" sz="2000" dirty="0" err="1"/>
              <a:t>Organization</a:t>
            </a:r>
            <a:r>
              <a:rPr lang="cs-CZ" sz="2000" dirty="0"/>
              <a:t> </a:t>
            </a:r>
            <a:r>
              <a:rPr lang="cs-CZ" sz="2000" dirty="0" err="1"/>
              <a:t>pour</a:t>
            </a:r>
            <a:r>
              <a:rPr lang="cs-CZ" sz="2000" dirty="0"/>
              <a:t> </a:t>
            </a:r>
            <a:r>
              <a:rPr lang="cs-CZ" sz="2000" dirty="0" err="1"/>
              <a:t>le</a:t>
            </a:r>
            <a:r>
              <a:rPr lang="cs-CZ" sz="2000" dirty="0"/>
              <a:t> </a:t>
            </a:r>
            <a:r>
              <a:rPr lang="cs-CZ" sz="2000" dirty="0" err="1"/>
              <a:t>Developement</a:t>
            </a:r>
            <a:r>
              <a:rPr lang="cs-CZ" sz="2000" dirty="0"/>
              <a:t> </a:t>
            </a:r>
            <a:r>
              <a:rPr lang="cs-CZ" sz="2000" dirty="0" err="1"/>
              <a:t>du</a:t>
            </a:r>
            <a:r>
              <a:rPr lang="cs-CZ" sz="2000" dirty="0"/>
              <a:t> </a:t>
            </a:r>
            <a:r>
              <a:rPr lang="cs-CZ" sz="2000" dirty="0" err="1"/>
              <a:t>Tourisme</a:t>
            </a:r>
            <a:r>
              <a:rPr lang="cs-CZ" sz="2000" dirty="0"/>
              <a:t> </a:t>
            </a:r>
            <a:r>
              <a:rPr lang="cs-CZ" sz="2000" dirty="0" err="1"/>
              <a:t>Africain</a:t>
            </a:r>
            <a:r>
              <a:rPr lang="cs-CZ" sz="2000" dirty="0"/>
              <a:t>), má sídlo v Paříži. Jejími členy jsou africké státy. Je přidruženým členem UNWTO. Zajišťuje propagaci cestovního ruchu členských zemí a jejich kolektivní prezentaci v jiných mezinárodních organizacích (Petrů, 2007).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b="1" dirty="0"/>
              <a:t>Konfederace organizací cestovního ruchu Latinské Ameriky </a:t>
            </a:r>
            <a:r>
              <a:rPr lang="cs-CZ" sz="2000" dirty="0"/>
              <a:t>(COTAL, </a:t>
            </a:r>
            <a:r>
              <a:rPr lang="cs-CZ" sz="2000" dirty="0" err="1"/>
              <a:t>Confederación</a:t>
            </a:r>
            <a:r>
              <a:rPr lang="cs-CZ" sz="2000" dirty="0"/>
              <a:t> de </a:t>
            </a:r>
            <a:r>
              <a:rPr lang="cs-CZ" sz="2000" dirty="0" err="1"/>
              <a:t>Organizaciones</a:t>
            </a:r>
            <a:r>
              <a:rPr lang="cs-CZ" sz="2000" dirty="0"/>
              <a:t> </a:t>
            </a:r>
            <a:r>
              <a:rPr lang="cs-CZ" sz="2000" dirty="0" err="1"/>
              <a:t>Turistica</a:t>
            </a:r>
            <a:r>
              <a:rPr lang="cs-CZ" sz="2000" dirty="0"/>
              <a:t> de la </a:t>
            </a:r>
            <a:r>
              <a:rPr lang="cs-CZ" sz="2000" dirty="0" err="1"/>
              <a:t>América</a:t>
            </a:r>
            <a:r>
              <a:rPr lang="cs-CZ" sz="2000" dirty="0"/>
              <a:t> Latina) se sídlem v Buenos Aires sdružuje cestovní kanceláře zemí Latinské </a:t>
            </a:r>
            <a:r>
              <a:rPr lang="cs-CZ" sz="2000" dirty="0" smtClean="0"/>
              <a:t>Ameriky.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b="1" dirty="0"/>
              <a:t>Sdružení cestovního ruchu Tichomoří </a:t>
            </a:r>
            <a:r>
              <a:rPr lang="cs-CZ" sz="2000" dirty="0"/>
              <a:t>(PATA, </a:t>
            </a:r>
            <a:r>
              <a:rPr lang="cs-CZ" sz="2000" dirty="0" err="1"/>
              <a:t>Pacific</a:t>
            </a:r>
            <a:r>
              <a:rPr lang="cs-CZ" sz="2000" dirty="0"/>
              <a:t> Area </a:t>
            </a:r>
            <a:r>
              <a:rPr lang="cs-CZ" sz="2000" dirty="0" err="1"/>
              <a:t>Travel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/>
              <a:t>) sídlí v San Francisku a jeho členy jsou národní sdružení cestovních kanceláří, letecké a plavební společnosti, správy železnic a hotely z 60 zejména rozvojových zemí, ale i několika západoevropských </a:t>
            </a:r>
            <a:r>
              <a:rPr lang="cs-CZ" sz="2000" dirty="0" smtClean="0"/>
              <a:t>krajin.</a:t>
            </a:r>
          </a:p>
        </p:txBody>
      </p:sp>
    </p:spTree>
    <p:extLst>
      <p:ext uri="{BB962C8B-B14F-4D97-AF65-F5344CB8AC3E}">
        <p14:creationId xmlns:p14="http://schemas.microsoft.com/office/powerpoint/2010/main" val="1028218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200" b="1" dirty="0"/>
              <a:t>Společnost amerických cestovních kanceláří </a:t>
            </a:r>
            <a:r>
              <a:rPr lang="cs-CZ" sz="2200" dirty="0"/>
              <a:t>(ASTA, </a:t>
            </a:r>
            <a:r>
              <a:rPr lang="cs-CZ" sz="2200" dirty="0" err="1"/>
              <a:t>American</a:t>
            </a:r>
            <a:r>
              <a:rPr lang="cs-CZ" sz="2200" dirty="0"/>
              <a:t> Society </a:t>
            </a:r>
            <a:r>
              <a:rPr lang="cs-CZ" sz="2200" dirty="0" err="1"/>
              <a:t>of</a:t>
            </a:r>
            <a:r>
              <a:rPr lang="cs-CZ" sz="2200" dirty="0"/>
              <a:t> </a:t>
            </a:r>
            <a:r>
              <a:rPr lang="cs-CZ" sz="2200" dirty="0" err="1"/>
              <a:t>Travel</a:t>
            </a:r>
            <a:r>
              <a:rPr lang="cs-CZ" sz="2200" dirty="0"/>
              <a:t> </a:t>
            </a:r>
            <a:r>
              <a:rPr lang="cs-CZ" sz="2200" dirty="0" err="1"/>
              <a:t>Agents</a:t>
            </a:r>
            <a:r>
              <a:rPr lang="cs-CZ" sz="2200" dirty="0"/>
              <a:t>) je nejvyšší regionální organizací cestovních kanceláří pro oblast Spojených států amerických a Kanady. </a:t>
            </a:r>
            <a:endParaRPr lang="cs-CZ" sz="2200" dirty="0" smtClean="0"/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200" dirty="0" smtClean="0"/>
              <a:t>Umožňuje </a:t>
            </a:r>
            <a:r>
              <a:rPr lang="cs-CZ" sz="2200" dirty="0"/>
              <a:t>také členství zástupcům cestovních kanceláří dalších zemí. Svou činnost zaměřuje na zastupování svých členů především vůči organizaci IATA, a to v otázkách provize a speciálních tarifů a na vztahy mezi cestovními kancelářemi a hotely, a to v otázkách zavádění elektronických systémů rezervování. </a:t>
            </a:r>
            <a:endParaRPr lang="cs-CZ" sz="2200" dirty="0" smtClean="0"/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200" dirty="0" smtClean="0"/>
              <a:t>Jedná </a:t>
            </a:r>
            <a:r>
              <a:rPr lang="cs-CZ" sz="2200" dirty="0"/>
              <a:t>se o nejdůležitější organizaci severoamerického trhu cestovního </a:t>
            </a:r>
            <a:r>
              <a:rPr lang="cs-CZ" sz="2200" dirty="0" smtClean="0"/>
              <a:t>ruchu</a:t>
            </a:r>
            <a:r>
              <a:rPr lang="cs-CZ" sz="20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851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 v Evropě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K mezinárodním nevládním organizacím v Evropě </a:t>
            </a:r>
            <a:r>
              <a:rPr lang="cs-CZ" sz="2000" dirty="0"/>
              <a:t>patří Evropská komise cestovního ruchu (ETC), Asociace cestovního ruchu středoevropských států (CECTA), Die </a:t>
            </a:r>
            <a:r>
              <a:rPr lang="cs-CZ" sz="2000" dirty="0" err="1"/>
              <a:t>Donau</a:t>
            </a:r>
            <a:r>
              <a:rPr lang="cs-CZ" sz="2000" dirty="0"/>
              <a:t> a také různé sdružení v oblasti hotelnictví, pohostinství a dalších služeb cestovního </a:t>
            </a:r>
            <a:r>
              <a:rPr lang="cs-CZ" sz="2000" dirty="0" smtClean="0"/>
              <a:t>ruchu.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Nejvýznamnější </a:t>
            </a:r>
            <a:r>
              <a:rPr lang="cs-CZ" sz="2000" dirty="0"/>
              <a:t>evropskou organizací je </a:t>
            </a:r>
            <a:r>
              <a:rPr lang="cs-CZ" sz="2000" b="1" dirty="0"/>
              <a:t>Evropská komise cestovního ru</a:t>
            </a:r>
            <a:r>
              <a:rPr lang="cs-CZ" sz="2000" dirty="0"/>
              <a:t>chu (ETC,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Travel</a:t>
            </a:r>
            <a:r>
              <a:rPr lang="cs-CZ" sz="2000" dirty="0"/>
              <a:t> </a:t>
            </a:r>
            <a:r>
              <a:rPr lang="cs-CZ" sz="2000" dirty="0" err="1"/>
              <a:t>Commision</a:t>
            </a:r>
            <a:r>
              <a:rPr lang="cs-CZ" sz="2000" dirty="0"/>
              <a:t>). Jedná se o mezinárodní nevládní organizaci cestovního ruchu.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Vznikla </a:t>
            </a:r>
            <a:r>
              <a:rPr lang="cs-CZ" sz="2000" dirty="0"/>
              <a:t>v roce 1948 v Norsku jako součást OECD. Od roku l967 je samostatnou organizací se sídlem v Bruselu. Cílem ETC je zvýšit návštěvnost Evropy ze zámořských zemí a propagace Evropy jako regionu cestovního </a:t>
            </a:r>
            <a:r>
              <a:rPr lang="cs-CZ" sz="2000" dirty="0" smtClean="0"/>
              <a:t>ruchu.</a:t>
            </a:r>
          </a:p>
        </p:txBody>
      </p:sp>
    </p:spTree>
    <p:extLst>
      <p:ext uri="{BB962C8B-B14F-4D97-AF65-F5344CB8AC3E}">
        <p14:creationId xmlns:p14="http://schemas.microsoft.com/office/powerpoint/2010/main" val="776129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/>
              <a:t>Působí na pěti stěžejních trzích, kterými jsou Spojené státy americké, Kanada, Latinská Amerika, Japonsko a Austrálie. Uskutečňuje na nich průzkum trhu, poskytuje informace, zajišťuje vzdělávání, reprezentuje zájmy svých členů a upevňuje spolupráci. Úzce spolupracuje s UNWTO a výborem pro cestovní ruch OECD. Sdružuje 31 evropských </a:t>
            </a:r>
            <a:r>
              <a:rPr lang="cs-CZ" sz="2100" dirty="0" smtClean="0"/>
              <a:t>států. Českou </a:t>
            </a:r>
            <a:r>
              <a:rPr lang="cs-CZ" sz="2100" dirty="0"/>
              <a:t>republiku v ní zastupuje národní agentura cestovního ruchu "</a:t>
            </a:r>
            <a:r>
              <a:rPr lang="cs-CZ" sz="2100" dirty="0" err="1"/>
              <a:t>CzechTourism</a:t>
            </a:r>
            <a:r>
              <a:rPr lang="cs-CZ" sz="2100" dirty="0" smtClean="0"/>
              <a:t>".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100" dirty="0"/>
              <a:t>K výhodám, které vyplývají z členství, patří </a:t>
            </a:r>
            <a:r>
              <a:rPr lang="cs-CZ" sz="2100" dirty="0" smtClean="0"/>
              <a:t>pravidelné </a:t>
            </a:r>
            <a:r>
              <a:rPr lang="cs-CZ" sz="2100" dirty="0"/>
              <a:t>získávání marketingových analýz stěžejních zámořských trhů, </a:t>
            </a:r>
            <a:r>
              <a:rPr lang="cs-CZ" sz="2100" dirty="0" smtClean="0"/>
              <a:t>získávání </a:t>
            </a:r>
            <a:r>
              <a:rPr lang="cs-CZ" sz="2100" dirty="0"/>
              <a:t>informací o nových trendech, výměna zkušeností a možnost společné prezentace při získávání zámořských turistů během pobytu v Evropě i pro návštěvu České </a:t>
            </a:r>
            <a:r>
              <a:rPr lang="cs-CZ" sz="2100" dirty="0" smtClean="0"/>
              <a:t>republiky.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74488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 Evropské unii je velmi významnou organizací </a:t>
            </a:r>
            <a:r>
              <a:rPr lang="cs-CZ" sz="2000" b="1" dirty="0" smtClean="0"/>
              <a:t>Evropská rada pro obchod a cestovní ruch</a:t>
            </a:r>
            <a:r>
              <a:rPr lang="cs-CZ" sz="2000" dirty="0" smtClean="0"/>
              <a:t> (ECTT, </a:t>
            </a:r>
            <a:r>
              <a:rPr lang="cs-CZ" sz="2000" dirty="0" err="1" smtClean="0"/>
              <a:t>European</a:t>
            </a:r>
            <a:r>
              <a:rPr lang="cs-CZ" sz="2000" dirty="0" smtClean="0"/>
              <a:t> </a:t>
            </a:r>
            <a:r>
              <a:rPr lang="cs-CZ" sz="2000" dirty="0" err="1" smtClean="0"/>
              <a:t>Council</a:t>
            </a:r>
            <a:r>
              <a:rPr lang="cs-CZ" sz="2000" dirty="0" smtClean="0"/>
              <a:t> on </a:t>
            </a:r>
            <a:r>
              <a:rPr lang="cs-CZ" sz="2000" dirty="0" err="1" smtClean="0"/>
              <a:t>Tourism</a:t>
            </a:r>
            <a:r>
              <a:rPr lang="cs-CZ" sz="2000" dirty="0" smtClean="0"/>
              <a:t> and </a:t>
            </a:r>
            <a:r>
              <a:rPr lang="cs-CZ" sz="2000" dirty="0" err="1" smtClean="0"/>
              <a:t>Trade</a:t>
            </a:r>
            <a:r>
              <a:rPr lang="cs-CZ" sz="2000" dirty="0" smtClean="0"/>
              <a:t>). Jedná se o neziskovou organizaci se sídlem v Bukurešti. Jejími členy jsou národní organizace cestovního ruchu členských krajin Evropské unie.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Svou činnost zaměřuje zejména na propagaci Evropské unie jako cílové destinace cestovního ruchu na hlavních zámořských trzích, ke kterým patří Čína, Japonsko, Kanada, Spojené státy americké a Latinská Amerika.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/>
              <a:t>Asociace cestovního ruchu středoevropských států </a:t>
            </a:r>
            <a:r>
              <a:rPr lang="cs-CZ" sz="2000" dirty="0"/>
              <a:t>(CECTA, </a:t>
            </a:r>
            <a:r>
              <a:rPr lang="cs-CZ" sz="2000" dirty="0" err="1"/>
              <a:t>Central</a:t>
            </a:r>
            <a:r>
              <a:rPr lang="cs-CZ" sz="2000" dirty="0"/>
              <a:t>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Countries</a:t>
            </a:r>
            <a:r>
              <a:rPr lang="cs-CZ" sz="2000" dirty="0"/>
              <a:t> </a:t>
            </a:r>
            <a:r>
              <a:rPr lang="cs-CZ" sz="2000" dirty="0" err="1"/>
              <a:t>Travel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/>
              <a:t>) je mezinárodní nevládní organizace, jejímž cílem je navazovat kontakty, vzdělávat a budovat dobré jméno střední Evropy jako cílového regionu cestovního ruchu. Členem je i Česká republika. Původně vznikla s cílem koordinovat marketing střední Evropy ve Velké Británii a v Irsku.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207927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/>
              <a:t>Pro své členy realizuje společný marketingový plán, propaguje region na cílových trzích v Americe, Asii, Austrálii pod heslem "Navštivte střední Evropu". K její hlavním činnostem </a:t>
            </a:r>
            <a:r>
              <a:rPr lang="cs-CZ" sz="2000" dirty="0" smtClean="0"/>
              <a:t>patří):</a:t>
            </a:r>
            <a:endParaRPr lang="cs-CZ" sz="2000" dirty="0"/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reprezentace </a:t>
            </a:r>
            <a:r>
              <a:rPr lang="cs-CZ" sz="2000" dirty="0"/>
              <a:t>zájmů svých členů,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propagace </a:t>
            </a:r>
            <a:r>
              <a:rPr lang="cs-CZ" sz="2000" dirty="0"/>
              <a:t>středoevropského regionu z hlediska cestovního ruchu,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marketingový </a:t>
            </a:r>
            <a:r>
              <a:rPr lang="cs-CZ" sz="2000" dirty="0"/>
              <a:t>výzkum,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tvorba </a:t>
            </a:r>
            <a:r>
              <a:rPr lang="cs-CZ" sz="2000" dirty="0"/>
              <a:t>informační databáze členských států,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000" dirty="0" smtClean="0"/>
              <a:t>odborné </a:t>
            </a:r>
            <a:r>
              <a:rPr lang="cs-CZ" sz="2000" dirty="0"/>
              <a:t>konference, semináře a vzdělávací </a:t>
            </a:r>
            <a:r>
              <a:rPr lang="cs-CZ" sz="2000" dirty="0" smtClean="0"/>
              <a:t>programy.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Die </a:t>
            </a:r>
            <a:r>
              <a:rPr lang="cs-CZ" sz="2000" b="1" dirty="0" err="1"/>
              <a:t>Donau</a:t>
            </a:r>
            <a:r>
              <a:rPr lang="cs-CZ" sz="2000" b="1" dirty="0"/>
              <a:t> </a:t>
            </a:r>
            <a:r>
              <a:rPr lang="cs-CZ" sz="2000" dirty="0"/>
              <a:t>(</a:t>
            </a:r>
            <a:r>
              <a:rPr lang="cs-CZ" sz="2000" dirty="0" err="1"/>
              <a:t>Danube</a:t>
            </a:r>
            <a:r>
              <a:rPr lang="cs-CZ" sz="2000" dirty="0"/>
              <a:t> </a:t>
            </a:r>
            <a:r>
              <a:rPr lang="cs-CZ" sz="2000" dirty="0" err="1"/>
              <a:t>Tourist</a:t>
            </a:r>
            <a:r>
              <a:rPr lang="cs-CZ" sz="2000" dirty="0"/>
              <a:t> </a:t>
            </a:r>
            <a:r>
              <a:rPr lang="cs-CZ" sz="2000" dirty="0" err="1" smtClean="0"/>
              <a:t>Commission</a:t>
            </a:r>
            <a:r>
              <a:rPr lang="cs-CZ" sz="2000" dirty="0" smtClean="0"/>
              <a:t>)je </a:t>
            </a:r>
            <a:r>
              <a:rPr lang="cs-CZ" sz="2000" dirty="0"/>
              <a:t>mezinárodní sdružení podunajských států se sídlem ve Vídni. Vzniklo v roce 1971. Zastoupeny jsou v něm národní organizace cestovního ruchu a společnost </a:t>
            </a:r>
            <a:r>
              <a:rPr lang="cs-CZ" sz="2000" dirty="0" err="1"/>
              <a:t>Casino</a:t>
            </a:r>
            <a:r>
              <a:rPr lang="cs-CZ" sz="2000" dirty="0"/>
              <a:t> </a:t>
            </a:r>
            <a:r>
              <a:rPr lang="cs-CZ" sz="2000" dirty="0" err="1"/>
              <a:t>Austria</a:t>
            </a:r>
            <a:r>
              <a:rPr lang="cs-CZ" sz="2000" dirty="0"/>
              <a:t> jako podporující člen. Dunaj jako druhá největší řeka Evropy je nezastupitelným prvkem v historickém, 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386793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Výčet mimovládních organizací, jejichž činnost ovlivňuje sektor turismu, je velice dlouhý, a proto se pouze omezíme na mimovládní organizace, jejichž náplní činnosti je jednoznačně agenda turismu. </a:t>
            </a:r>
            <a:r>
              <a:rPr lang="cs-CZ" sz="2000" b="1" dirty="0" smtClean="0"/>
              <a:t>Uvedené organizace můžeme rozdělit následovně:</a:t>
            </a:r>
          </a:p>
          <a:p>
            <a:pPr marL="342900" indent="-342900" algn="just">
              <a:buFont typeface="Wingdings" panose="05000000000000000000" pitchFamily="2" charset="2"/>
              <a:buChar char="q"/>
            </a:pPr>
            <a:r>
              <a:rPr lang="cs-CZ" sz="2000" b="1" dirty="0" smtClean="0"/>
              <a:t>Organizace s působností v sektoru CK, CA, zejména</a:t>
            </a:r>
            <a:r>
              <a:rPr lang="cs-CZ" sz="2000" dirty="0" smtClean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cs-CZ" sz="2000" dirty="0"/>
              <a:t>Světové sdružení cestovních kanceláří (WATA), Světová federace národních asociací cestovních kanceláří (UFTAA) a Mezinárodní sdružení pro okružní jízdy (ISTA</a:t>
            </a:r>
            <a:r>
              <a:rPr lang="cs-CZ" sz="2000" dirty="0" smtClean="0"/>
              <a:t>).</a:t>
            </a:r>
          </a:p>
          <a:p>
            <a:pPr marL="800100" lvl="1" indent="-342900" algn="just">
              <a:buFont typeface="Wingdings" panose="05000000000000000000" pitchFamily="2" charset="2"/>
              <a:buChar char="v"/>
            </a:pPr>
            <a:r>
              <a:rPr lang="cs-CZ" sz="2000" b="1" dirty="0"/>
              <a:t>Světové sdružení cestovních kanceláří </a:t>
            </a:r>
            <a:r>
              <a:rPr lang="cs-CZ" sz="2000" dirty="0"/>
              <a:t>(WATA, </a:t>
            </a:r>
            <a:r>
              <a:rPr lang="cs-CZ" sz="2000" dirty="0" err="1"/>
              <a:t>World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Travel</a:t>
            </a:r>
            <a:r>
              <a:rPr lang="cs-CZ" sz="2000" dirty="0"/>
              <a:t> </a:t>
            </a:r>
            <a:r>
              <a:rPr lang="cs-CZ" sz="2000" dirty="0" err="1"/>
              <a:t>Agencies</a:t>
            </a:r>
            <a:r>
              <a:rPr lang="cs-CZ" sz="2000" dirty="0"/>
              <a:t>) vzniklo v roce 1949 a sídlo má v Ženevě. Jeho členy jsou fyzické osoby, společnosti a instituce, které profesionálně vykonávají činnost cestovních kanceláří. </a:t>
            </a:r>
          </a:p>
        </p:txBody>
      </p:sp>
    </p:spTree>
    <p:extLst>
      <p:ext uri="{BB962C8B-B14F-4D97-AF65-F5344CB8AC3E}">
        <p14:creationId xmlns:p14="http://schemas.microsoft.com/office/powerpoint/2010/main" val="334317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politickém </a:t>
            </a:r>
            <a:r>
              <a:rPr lang="cs-CZ" sz="2000" dirty="0"/>
              <a:t>a hospodářském rozvoji Evropy. Otevřením kanálu Dunaj - Mohan - Rýn vznikla vodní cesta v délce 3,5 tis. km. Die </a:t>
            </a:r>
            <a:r>
              <a:rPr lang="cs-CZ" sz="2000" dirty="0" err="1"/>
              <a:t>Donau</a:t>
            </a:r>
            <a:r>
              <a:rPr lang="cs-CZ" sz="2000" dirty="0"/>
              <a:t> organizuje veletrh cestovního ruchu Dunajská burza, na kterém členské státy vystavují své produkty v oblasti Podunají</a:t>
            </a:r>
            <a:r>
              <a:rPr lang="cs-CZ" sz="2000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V oblasti lázeňských služeb působí Evropský svaz lázní </a:t>
            </a:r>
            <a:r>
              <a:rPr lang="cs-CZ" sz="2000" dirty="0"/>
              <a:t>(ESPA, </a:t>
            </a:r>
            <a:r>
              <a:rPr lang="cs-CZ" sz="2000" dirty="0" err="1"/>
              <a:t>European</a:t>
            </a:r>
            <a:r>
              <a:rPr lang="cs-CZ" sz="2000" dirty="0"/>
              <a:t> Spas </a:t>
            </a:r>
            <a:r>
              <a:rPr lang="cs-CZ" sz="2000" dirty="0" err="1"/>
              <a:t>Association</a:t>
            </a:r>
            <a:r>
              <a:rPr lang="cs-CZ" sz="2000" dirty="0"/>
              <a:t>), který sdružuje 21 členů z 20 evropských zemí. Členy jsou i Česká a Slovenská republika. Svaz reprezentuje více než 1,2 tis. lázní a středisek </a:t>
            </a:r>
            <a:r>
              <a:rPr lang="cs-CZ" sz="2000" dirty="0" err="1"/>
              <a:t>wellness</a:t>
            </a:r>
            <a:r>
              <a:rPr lang="cs-CZ" sz="2000" dirty="0"/>
              <a:t>. Napomáhá zvyšovat úroveň a kvalitu lázeňských služeb, přináší speciální nabídku pro zákazníky, zajišťuje výměnu znalostí a zkušeností svých členů (Petrů, 2007). Svaz uděluje i mezinárodní značku kvality EUROPESPA med (léčebné lázně) a EUROPESPA </a:t>
            </a:r>
            <a:r>
              <a:rPr lang="cs-CZ" sz="2000" dirty="0" err="1"/>
              <a:t>wellness</a:t>
            </a:r>
            <a:r>
              <a:rPr lang="cs-CZ" sz="2000" dirty="0"/>
              <a:t> (</a:t>
            </a:r>
            <a:r>
              <a:rPr lang="cs-CZ" sz="2000" dirty="0" err="1"/>
              <a:t>wellness</a:t>
            </a:r>
            <a:r>
              <a:rPr lang="cs-CZ" sz="2000" dirty="0"/>
              <a:t> hotely).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79940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K organizací v hotelnictví a pohostinstv</a:t>
            </a:r>
            <a:r>
              <a:rPr lang="cs-CZ" sz="2000" dirty="0"/>
              <a:t>í patří Sdružení národních svazů hotelnictví a pohostinství v Evropské Unii a v evropském hospodářském prostoru (HOTREC) a Evropské sdružení hotelových manažerů (EHMA, </a:t>
            </a:r>
            <a:r>
              <a:rPr lang="cs-CZ" sz="2000" dirty="0" err="1"/>
              <a:t>European</a:t>
            </a:r>
            <a:r>
              <a:rPr lang="cs-CZ" sz="2000" dirty="0"/>
              <a:t> Hotel </a:t>
            </a:r>
            <a:r>
              <a:rPr lang="cs-CZ" sz="2000" dirty="0" err="1"/>
              <a:t>Managers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 smtClean="0"/>
              <a:t>).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/>
              <a:t>Hlavním úkolem </a:t>
            </a:r>
            <a:r>
              <a:rPr lang="cs-CZ" sz="2000" b="1" dirty="0"/>
              <a:t>Sdružení národních svazů hotelnictví a pohostinství v Evropské Unii </a:t>
            </a:r>
            <a:r>
              <a:rPr lang="cs-CZ" sz="2000" dirty="0"/>
              <a:t>a v evropském hospodářském prostoru (HOTREC, </a:t>
            </a:r>
            <a:r>
              <a:rPr lang="cs-CZ" sz="2000" dirty="0" err="1"/>
              <a:t>Committee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Hotel and Restaurant </a:t>
            </a:r>
            <a:r>
              <a:rPr lang="cs-CZ" sz="2000" dirty="0" err="1"/>
              <a:t>Industry</a:t>
            </a:r>
            <a:r>
              <a:rPr lang="cs-CZ" sz="2000" dirty="0"/>
              <a:t> in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Community</a:t>
            </a:r>
            <a:r>
              <a:rPr lang="cs-CZ" sz="2000" dirty="0"/>
              <a:t>) je zastupování zájmů hotelnictví a pohostinství na evropské úrovni. Partnery jsou evropské instituce a zástupci ostatních organizací evropského cestovního ruchu. </a:t>
            </a:r>
            <a:endParaRPr lang="cs-CZ" sz="20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dirty="0" smtClean="0"/>
              <a:t>V </a:t>
            </a:r>
            <a:r>
              <a:rPr lang="cs-CZ" sz="2000" dirty="0"/>
              <a:t>rámci HOTREC pracuje 9 pracovních skupin, a to pro otázky spotřebitelů a hygieny, pro ekologickou politiku, pro hospodaření a zdanění, pro cestovní ruch, pro statistiku, pro hospodářskou soutěž, pro podnikatelské </a:t>
            </a:r>
            <a:r>
              <a:rPr lang="cs-CZ" sz="2000" dirty="0" smtClean="0"/>
              <a:t>právo</a:t>
            </a:r>
            <a:r>
              <a:rPr lang="cs-CZ" sz="2000" dirty="0"/>
              <a:t> </a:t>
            </a:r>
            <a:r>
              <a:rPr lang="cs-CZ" sz="2000" dirty="0" smtClean="0"/>
              <a:t>apod.</a:t>
            </a:r>
          </a:p>
        </p:txBody>
      </p:sp>
    </p:spTree>
    <p:extLst>
      <p:ext uri="{BB962C8B-B14F-4D97-AF65-F5344CB8AC3E}">
        <p14:creationId xmlns:p14="http://schemas.microsoft.com/office/powerpoint/2010/main" val="1950875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V průvodcovských </a:t>
            </a:r>
            <a:r>
              <a:rPr lang="cs-CZ" sz="2000" dirty="0"/>
              <a:t>službách působí </a:t>
            </a:r>
            <a:r>
              <a:rPr lang="cs-CZ" sz="2000" b="1" dirty="0"/>
              <a:t>Evropská federace asociací průvodců v cestovním ruchu</a:t>
            </a:r>
            <a:r>
              <a:rPr lang="cs-CZ" sz="2000" dirty="0"/>
              <a:t> (FEG,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Federation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Tourist</a:t>
            </a:r>
            <a:r>
              <a:rPr lang="cs-CZ" sz="2000" dirty="0"/>
              <a:t> </a:t>
            </a:r>
            <a:r>
              <a:rPr lang="cs-CZ" sz="2000" dirty="0" err="1"/>
              <a:t>Guide</a:t>
            </a:r>
            <a:r>
              <a:rPr lang="cs-CZ" sz="2000" dirty="0"/>
              <a:t> </a:t>
            </a:r>
            <a:r>
              <a:rPr lang="cs-CZ" sz="2000" dirty="0" err="1"/>
              <a:t>Associations</a:t>
            </a:r>
            <a:r>
              <a:rPr lang="cs-CZ" sz="2000" dirty="0"/>
              <a:t>). Byla založena v roce 1986 v Paříži. Velmi úzce spolupracuje s Radou Evropské unie, národními vládami a organizací Světového a kulturního dědictví UNESCO. V současnosti se podílí na zpracovávání standardů přípravy kvalifikaci průvodců. Má 14 plnoprávných členů a 4 </a:t>
            </a:r>
            <a:r>
              <a:rPr lang="cs-CZ" sz="2000" dirty="0" smtClean="0"/>
              <a:t>přidružené.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Pro rozvoj cestovního ruchu v Evropě má význam také </a:t>
            </a:r>
            <a:r>
              <a:rPr lang="cs-CZ" sz="2000" dirty="0"/>
              <a:t>Evropský svaz odborníků v cestovním ruchu (EUTO) a Evropská asociace pro vzdělávání v cestovním ruchu (ATLAS).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000" b="1" dirty="0"/>
              <a:t>Evropský svaz odborníků v cestovním ruchu </a:t>
            </a:r>
            <a:r>
              <a:rPr lang="cs-CZ" sz="2000" dirty="0"/>
              <a:t>(EUTO, </a:t>
            </a:r>
            <a:r>
              <a:rPr lang="cs-CZ" sz="2000" dirty="0" err="1"/>
              <a:t>European</a:t>
            </a:r>
            <a:r>
              <a:rPr lang="cs-CZ" sz="2000" dirty="0"/>
              <a:t> Union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Tourist</a:t>
            </a:r>
            <a:r>
              <a:rPr lang="cs-CZ" sz="2000" dirty="0"/>
              <a:t> </a:t>
            </a:r>
            <a:r>
              <a:rPr lang="cs-CZ" sz="2000" dirty="0" err="1"/>
              <a:t>Officers</a:t>
            </a:r>
            <a:r>
              <a:rPr lang="cs-CZ" sz="2000" dirty="0"/>
              <a:t>) má za úkol podporovat spolupráci a zvyšovat úroveň vzdělávání pracovníků v cestovním ruchu.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46545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b="1" dirty="0"/>
              <a:t>V oblasti cestovních kanceláří působí organizace </a:t>
            </a:r>
            <a:r>
              <a:rPr lang="cs-CZ" sz="2000" dirty="0"/>
              <a:t>Evropský svaz cestovních kanceláří (ECTAA,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Commission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the</a:t>
            </a:r>
            <a:r>
              <a:rPr lang="cs-CZ" sz="2000" dirty="0"/>
              <a:t> </a:t>
            </a:r>
            <a:r>
              <a:rPr lang="cs-CZ" sz="2000" dirty="0" err="1"/>
              <a:t>Travel</a:t>
            </a:r>
            <a:r>
              <a:rPr lang="cs-CZ" sz="2000" dirty="0"/>
              <a:t> </a:t>
            </a:r>
            <a:r>
              <a:rPr lang="cs-CZ" sz="2000" dirty="0" err="1"/>
              <a:t>Agents</a:t>
            </a:r>
            <a:r>
              <a:rPr lang="cs-CZ" sz="2000" dirty="0"/>
              <a:t> </a:t>
            </a:r>
            <a:r>
              <a:rPr lang="cs-CZ" sz="2000" dirty="0" err="1"/>
              <a:t>Associations</a:t>
            </a:r>
            <a:r>
              <a:rPr lang="cs-CZ" sz="2000" dirty="0"/>
              <a:t>) a Asociace evropských touroperátorů (ETOA, </a:t>
            </a:r>
            <a:r>
              <a:rPr lang="cs-CZ" sz="2000" dirty="0" err="1"/>
              <a:t>European</a:t>
            </a:r>
            <a:r>
              <a:rPr lang="cs-CZ" sz="2000" dirty="0"/>
              <a:t> Tour </a:t>
            </a:r>
            <a:r>
              <a:rPr lang="cs-CZ" sz="2000" dirty="0" err="1"/>
              <a:t>Operators</a:t>
            </a:r>
            <a:r>
              <a:rPr lang="cs-CZ" sz="2000" dirty="0"/>
              <a:t> </a:t>
            </a:r>
            <a:r>
              <a:rPr lang="cs-CZ" sz="2000" dirty="0" err="1"/>
              <a:t>Association</a:t>
            </a:r>
            <a:r>
              <a:rPr lang="cs-CZ" sz="2000" dirty="0" smtClean="0"/>
              <a:t>).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/>
              <a:t>ECTAA v současné době sdružuje národní asociace cestovních kanceláří a agentur z 27 členských zemí EU (zastoupení nemá pouze Lucembursko), 2 kandidátských zemí na vstup do EU (Srbsko a Černá Hora) a 2 zemí evropského ekonomického prostoru (Švýcarsko a Norsko</a:t>
            </a:r>
            <a:r>
              <a:rPr lang="cs-CZ" sz="2000" dirty="0" smtClean="0"/>
              <a:t>).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 </a:t>
            </a:r>
            <a:r>
              <a:rPr lang="cs-CZ" sz="2000" dirty="0"/>
              <a:t>ECTAA tak zastupuje v celkovém součtu více než 80.000 evropských cestovních kanceláří a agentur, jež se zabývají </a:t>
            </a:r>
            <a:r>
              <a:rPr lang="cs-CZ" sz="2000" dirty="0" err="1"/>
              <a:t>outgoingovou</a:t>
            </a:r>
            <a:r>
              <a:rPr lang="cs-CZ" sz="2000" dirty="0"/>
              <a:t> či incomingovou činností, s odhadovaným obratem přes 60 mld. EUR.</a:t>
            </a:r>
            <a:endParaRPr 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6634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dirty="0"/>
              <a:t>ECTAA má své sídlo v Bruselu. Průmyslem cestovního ruchu i zákonodárci v Bruselu je ECTAA uznávaná jako reprezentant evropských cestovních kanceláří a agentur a jako jejich mluvčí pro všechny politické otázky, legislativní návrhy a opatření mající bezprostřední dopad na činnost evropských cestovních kanceláří a agentur. </a:t>
            </a:r>
            <a:endParaRPr lang="cs-CZ" sz="19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dirty="0" smtClean="0"/>
              <a:t>ECTAA </a:t>
            </a:r>
            <a:r>
              <a:rPr lang="cs-CZ" sz="1900" dirty="0"/>
              <a:t>má přímou vazbu na evropské orgány s rozhodujícími pravomocemi, především na Evropskou komisi, Evropský parlament a Evropský soudní dvůr a bezprostředně se podílí na tvorbě nových legislativních norem s dopadem na cestovní ruch. </a:t>
            </a:r>
            <a:endParaRPr lang="cs-CZ" sz="19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1900" dirty="0"/>
              <a:t>ECTAA vydává každoročně dokument „</a:t>
            </a:r>
            <a:r>
              <a:rPr lang="cs-CZ" sz="1900" dirty="0" err="1"/>
              <a:t>Activity</a:t>
            </a:r>
            <a:r>
              <a:rPr lang="cs-CZ" sz="1900" dirty="0"/>
              <a:t> Report“, ve kterém jsou uvedeny všechny hlavní aktivity asociace v různých oblastech. ECTAA vytváří ze svého středu pracovní komise složené z expertů na danou oblast, které zpracovávají doporučení a stanoviska ECTAA k nejdůležitějším tématům.</a:t>
            </a: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206959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70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b="1" dirty="0"/>
              <a:t>ETOA </a:t>
            </a:r>
            <a:r>
              <a:rPr lang="cs-CZ" sz="2400" dirty="0"/>
              <a:t>(</a:t>
            </a:r>
            <a:r>
              <a:rPr lang="cs-CZ" sz="2400" dirty="0" err="1"/>
              <a:t>European</a:t>
            </a:r>
            <a:r>
              <a:rPr lang="cs-CZ" sz="2400" dirty="0"/>
              <a:t> Tour </a:t>
            </a:r>
            <a:r>
              <a:rPr lang="cs-CZ" sz="2400" dirty="0" err="1"/>
              <a:t>Operators</a:t>
            </a:r>
            <a:r>
              <a:rPr lang="cs-CZ" sz="2400" dirty="0"/>
              <a:t> </a:t>
            </a:r>
            <a:r>
              <a:rPr lang="cs-CZ" sz="2400" dirty="0" err="1"/>
              <a:t>Association</a:t>
            </a:r>
            <a:r>
              <a:rPr lang="cs-CZ" sz="2400" dirty="0" smtClean="0"/>
              <a:t>) je </a:t>
            </a:r>
            <a:r>
              <a:rPr lang="cs-CZ" sz="2400" dirty="0"/>
              <a:t>sdružení touroperátorů a sdružení dodavatelů, které </a:t>
            </a:r>
            <a:r>
              <a:rPr lang="cs-CZ" sz="2400" dirty="0" smtClean="0"/>
              <a:t>mělo v </a:t>
            </a:r>
            <a:r>
              <a:rPr lang="cs-CZ" sz="2400" dirty="0"/>
              <a:t>době svého založení v roce 1989 jen hrstku členů</a:t>
            </a:r>
            <a:r>
              <a:rPr lang="cs-CZ" sz="2400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dirty="0" smtClean="0"/>
              <a:t>Počet </a:t>
            </a:r>
            <a:r>
              <a:rPr lang="cs-CZ" sz="2400" dirty="0"/>
              <a:t>členů od té doby vzrostl na 800 a </a:t>
            </a:r>
            <a:r>
              <a:rPr lang="cs-CZ" sz="2400" dirty="0" smtClean="0"/>
              <a:t>těchto 800 </a:t>
            </a:r>
            <a:r>
              <a:rPr lang="cs-CZ" sz="2400" dirty="0"/>
              <a:t>členů v současné době po celé Europě uskuteční obchody v hodnotě 12 miliard eur.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dirty="0" err="1"/>
              <a:t>Podujetí</a:t>
            </a:r>
            <a:r>
              <a:rPr lang="cs-CZ" sz="2400" dirty="0"/>
              <a:t> ETOA poskytují členům profesionální prostředí, které podporuje budování ziskových </a:t>
            </a:r>
            <a:r>
              <a:rPr lang="cs-CZ" sz="2400" dirty="0" smtClean="0"/>
              <a:t>obchodních vztahů</a:t>
            </a:r>
            <a:r>
              <a:rPr lang="cs-CZ" sz="2400" dirty="0"/>
              <a:t>. Navíc organizace pomáhá svým členům tým, že jim poskytuje kvalitní kampaně, </a:t>
            </a:r>
            <a:r>
              <a:rPr lang="cs-CZ" sz="2400" dirty="0" smtClean="0"/>
              <a:t>podporu a </a:t>
            </a:r>
            <a:r>
              <a:rPr lang="cs-CZ" sz="2400" dirty="0"/>
              <a:t>příležitosti pro komunikaci mezi společnostmi</a:t>
            </a:r>
            <a:r>
              <a:rPr lang="cs-CZ" sz="2400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1900" dirty="0" smtClean="0"/>
          </a:p>
        </p:txBody>
      </p:sp>
    </p:spTree>
    <p:extLst>
      <p:ext uri="{BB962C8B-B14F-4D97-AF65-F5344CB8AC3E}">
        <p14:creationId xmlns:p14="http://schemas.microsoft.com/office/powerpoint/2010/main" val="328224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987574"/>
            <a:ext cx="914399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 smtClean="0"/>
              <a:t>Mezi další evropské sdružení působící </a:t>
            </a:r>
            <a:r>
              <a:rPr lang="cs-CZ" b="1" dirty="0" smtClean="0"/>
              <a:t>v cestovní ruchu patří Sdružení </a:t>
            </a:r>
            <a:r>
              <a:rPr lang="cs-CZ" b="1" dirty="0"/>
              <a:t>evropských leteckých společností </a:t>
            </a:r>
            <a:r>
              <a:rPr lang="cs-CZ" dirty="0"/>
              <a:t>(AEA –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smtClean="0"/>
              <a:t>Airlines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/>
              <a:t>Asociace evropských leteckých společnosti má sídlo v Bruselu. Úkolem AEA je především podpora rozvoje členských společností i rozvoj jejich vzájemné spolupráce. Řeší tedy v evropském regionu do určité míry obdobné problémy jako IATA v měřítku světovém. </a:t>
            </a: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dirty="0"/>
              <a:t>Obě organizace úzce spolupracují. AEA se však snaží prosazovat především zájmy evropských společností proti konkurenčním společnostem, zejména severoamerickým (reprezentovaných ATA – Air Transport </a:t>
            </a:r>
            <a:r>
              <a:rPr lang="cs-CZ" dirty="0" err="1"/>
              <a:t>Association</a:t>
            </a:r>
            <a:r>
              <a:rPr lang="cs-CZ" dirty="0"/>
              <a:t> – USA) a dálněvýchodním (reprezentovaným OAA – Orient Airlines </a:t>
            </a:r>
            <a:r>
              <a:rPr lang="cs-CZ" dirty="0" err="1"/>
              <a:t>Association</a:t>
            </a:r>
            <a:r>
              <a:rPr lang="cs-CZ" dirty="0" smtClean="0"/>
              <a:t>)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b="1" dirty="0"/>
              <a:t>ACI (</a:t>
            </a:r>
            <a:r>
              <a:rPr lang="cs-CZ" b="1" dirty="0" err="1"/>
              <a:t>Airport</a:t>
            </a:r>
            <a:r>
              <a:rPr lang="cs-CZ" b="1" dirty="0"/>
              <a:t> </a:t>
            </a:r>
            <a:r>
              <a:rPr lang="cs-CZ" b="1" dirty="0" err="1"/>
              <a:t>Council</a:t>
            </a:r>
            <a:r>
              <a:rPr lang="cs-CZ" b="1" dirty="0"/>
              <a:t> International) </a:t>
            </a:r>
            <a:r>
              <a:rPr lang="cs-CZ" dirty="0"/>
              <a:t>je sdružením letišť celého světa se sídlem v </a:t>
            </a:r>
            <a:r>
              <a:rPr lang="cs-CZ" dirty="0" err="1" smtClean="0"/>
              <a:t>Geneva</a:t>
            </a:r>
            <a:r>
              <a:rPr lang="cs-CZ" dirty="0" smtClean="0"/>
              <a:t>. V </a:t>
            </a:r>
            <a:r>
              <a:rPr lang="cs-CZ" dirty="0"/>
              <a:t>Evropě působí další, úžeji specializovaná sdružení jako ERA – 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, IACA – International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Charter Airlines, EBAA – </a:t>
            </a:r>
            <a:r>
              <a:rPr lang="cs-CZ" dirty="0" err="1"/>
              <a:t>European</a:t>
            </a:r>
            <a:r>
              <a:rPr lang="cs-CZ" dirty="0"/>
              <a:t> Business </a:t>
            </a:r>
            <a:r>
              <a:rPr lang="cs-CZ" dirty="0" err="1"/>
              <a:t>Aviation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, ACI </a:t>
            </a:r>
            <a:r>
              <a:rPr lang="cs-CZ" dirty="0" err="1"/>
              <a:t>Europe</a:t>
            </a:r>
            <a:r>
              <a:rPr lang="cs-CZ" dirty="0"/>
              <a:t> – mezinárodní letištní rada pro evropský region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679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3528" y="123478"/>
            <a:ext cx="7704856" cy="507703"/>
          </a:xfrm>
        </p:spPr>
        <p:txBody>
          <a:bodyPr/>
          <a:lstStyle/>
          <a:p>
            <a:r>
              <a:rPr lang="cs-CZ" dirty="0" smtClean="0"/>
              <a:t>Výběr z použité literatury: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GÚČIK, M</a:t>
            </a:r>
            <a:r>
              <a:rPr lang="cs-CZ" sz="2000" dirty="0" smtClean="0"/>
              <a:t>., 2007. </a:t>
            </a:r>
            <a:r>
              <a:rPr lang="cs-CZ" sz="2000" i="1" dirty="0" err="1"/>
              <a:t>Ekonómia</a:t>
            </a:r>
            <a:r>
              <a:rPr lang="cs-CZ" sz="2000" i="1" dirty="0"/>
              <a:t> cestovného ruchu.</a:t>
            </a:r>
            <a:r>
              <a:rPr lang="cs-CZ" sz="2000" dirty="0"/>
              <a:t> Banská </a:t>
            </a:r>
            <a:r>
              <a:rPr lang="cs-CZ" sz="2000" dirty="0" smtClean="0"/>
              <a:t>Bystrica: </a:t>
            </a:r>
            <a:r>
              <a:rPr lang="cs-CZ" sz="2000" dirty="0" err="1"/>
              <a:t>Občianske</a:t>
            </a:r>
            <a:r>
              <a:rPr lang="cs-CZ" sz="2000" dirty="0"/>
              <a:t> </a:t>
            </a:r>
            <a:r>
              <a:rPr lang="cs-CZ" sz="2000" dirty="0" err="1"/>
              <a:t>združenie</a:t>
            </a:r>
            <a:r>
              <a:rPr lang="cs-CZ" sz="2000" dirty="0"/>
              <a:t> </a:t>
            </a:r>
            <a:r>
              <a:rPr lang="cs-CZ" sz="2000" dirty="0" err="1"/>
              <a:t>Ekonómia</a:t>
            </a:r>
            <a:r>
              <a:rPr lang="cs-CZ" sz="2000" dirty="0"/>
              <a:t>, 2007. </a:t>
            </a:r>
            <a:r>
              <a:rPr lang="cs-CZ" sz="2000" dirty="0" err="1"/>
              <a:t>Učebný</a:t>
            </a:r>
            <a:r>
              <a:rPr lang="cs-CZ" sz="2000" dirty="0"/>
              <a:t> text </a:t>
            </a:r>
            <a:r>
              <a:rPr lang="cs-CZ" sz="2000" dirty="0" err="1"/>
              <a:t>Ekonomickej</a:t>
            </a:r>
            <a:r>
              <a:rPr lang="cs-CZ" sz="2000" dirty="0"/>
              <a:t> fakulty Univerzity </a:t>
            </a:r>
            <a:r>
              <a:rPr lang="cs-CZ" sz="2000" dirty="0" err="1"/>
              <a:t>Mateja</a:t>
            </a:r>
            <a:r>
              <a:rPr lang="cs-CZ" sz="2000" dirty="0"/>
              <a:t> </a:t>
            </a:r>
            <a:r>
              <a:rPr lang="cs-CZ" sz="2000" dirty="0" smtClean="0"/>
              <a:t>Bela.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 LINDEROVÁ</a:t>
            </a:r>
            <a:r>
              <a:rPr lang="cs-CZ" sz="2000" dirty="0"/>
              <a:t>, I., 2013. </a:t>
            </a:r>
            <a:r>
              <a:rPr lang="cs-CZ" sz="2000" i="1" dirty="0"/>
              <a:t>Cestovní ruch: teoretická a právní východiska. </a:t>
            </a:r>
            <a:r>
              <a:rPr lang="cs-CZ" sz="2000" dirty="0" smtClean="0"/>
              <a:t>P</a:t>
            </a:r>
            <a:r>
              <a:rPr lang="cs-CZ" sz="2000" dirty="0" smtClean="0"/>
              <a:t>raha: </a:t>
            </a:r>
            <a:r>
              <a:rPr lang="cs-CZ" sz="2000" dirty="0"/>
              <a:t>Idea servis. ISBN 978-80-85970-86-9</a:t>
            </a:r>
            <a:r>
              <a:rPr lang="cs-CZ" sz="2000" dirty="0" smtClean="0"/>
              <a:t>.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NOVACKÁ</a:t>
            </a:r>
            <a:r>
              <a:rPr lang="cs-CZ" sz="2000" dirty="0"/>
              <a:t>, L. a kol., 2013. </a:t>
            </a:r>
            <a:r>
              <a:rPr lang="cs-CZ" sz="2000" i="1" dirty="0" err="1"/>
              <a:t>Cestovný</a:t>
            </a:r>
            <a:r>
              <a:rPr lang="cs-CZ" sz="2000" i="1" dirty="0"/>
              <a:t> ruch, </a:t>
            </a:r>
            <a:r>
              <a:rPr lang="cs-CZ" sz="2000" i="1" dirty="0" err="1"/>
              <a:t>udržateľnosť</a:t>
            </a:r>
            <a:r>
              <a:rPr lang="cs-CZ" sz="2000" i="1" dirty="0"/>
              <a:t> a </a:t>
            </a:r>
            <a:r>
              <a:rPr lang="cs-CZ" sz="2000" i="1" dirty="0" err="1"/>
              <a:t>zodpovednosť</a:t>
            </a:r>
            <a:r>
              <a:rPr lang="cs-CZ" sz="2000" i="1" dirty="0"/>
              <a:t> na </a:t>
            </a:r>
            <a:r>
              <a:rPr lang="cs-CZ" sz="2000" i="1" dirty="0" err="1"/>
              <a:t>medzinárodnom</a:t>
            </a:r>
            <a:r>
              <a:rPr lang="cs-CZ" sz="2000" i="1" dirty="0"/>
              <a:t> trhu. </a:t>
            </a:r>
            <a:r>
              <a:rPr lang="cs-CZ" sz="2000" dirty="0"/>
              <a:t>Bratislava: EKONÓM. ISBN </a:t>
            </a:r>
            <a:r>
              <a:rPr lang="cs-CZ" sz="2000" dirty="0" smtClean="0"/>
              <a:t>978-80-225-3475-8.</a:t>
            </a:r>
            <a:endParaRPr lang="cs-CZ" sz="2000" dirty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PALATKOVÁ, M., 2013. </a:t>
            </a:r>
            <a:r>
              <a:rPr lang="cs-CZ" sz="2000" i="1" dirty="0"/>
              <a:t>Mezinárodní turismus:</a:t>
            </a:r>
            <a:r>
              <a:rPr lang="cs-CZ" sz="2000" dirty="0"/>
              <a:t> 2., aktualizované a rozšířené vydání. Praha: </a:t>
            </a:r>
            <a:r>
              <a:rPr lang="cs-CZ" sz="2000" dirty="0" err="1"/>
              <a:t>Grada</a:t>
            </a:r>
            <a:r>
              <a:rPr lang="cs-CZ" sz="2000" dirty="0"/>
              <a:t>. ISBN </a:t>
            </a:r>
            <a:r>
              <a:rPr lang="cs-CZ" sz="2000" dirty="0" smtClean="0"/>
              <a:t>978-80-247-4862-7.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/>
              <a:t>PETRŮ, Z. 2007. </a:t>
            </a:r>
            <a:r>
              <a:rPr lang="cs-CZ" sz="2000" i="1" dirty="0"/>
              <a:t>Základy ekonomiky cestovního ruchu. </a:t>
            </a:r>
            <a:r>
              <a:rPr lang="cs-CZ" sz="2000" dirty="0" smtClean="0"/>
              <a:t>Praha: </a:t>
            </a:r>
            <a:r>
              <a:rPr lang="cs-CZ" sz="2000" dirty="0"/>
              <a:t>Idea </a:t>
            </a:r>
            <a:r>
              <a:rPr lang="cs-CZ" sz="2000" dirty="0" smtClean="0"/>
              <a:t>Servis</a:t>
            </a:r>
            <a:r>
              <a:rPr lang="cs-CZ" sz="2000" dirty="0"/>
              <a:t>.</a:t>
            </a:r>
            <a:r>
              <a:rPr lang="cs-CZ" sz="2000" dirty="0" smtClean="0"/>
              <a:t> </a:t>
            </a:r>
            <a:r>
              <a:rPr lang="cs-CZ" sz="2000" dirty="0"/>
              <a:t>ISBN 978-80-85970-55-5.</a:t>
            </a:r>
            <a:endParaRPr lang="cs-CZ" sz="2000" dirty="0" smtClean="0"/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cs-CZ" sz="2000" dirty="0" smtClean="0"/>
              <a:t>Webové stránky vybraných mezinárodních organizací </a:t>
            </a:r>
            <a:r>
              <a:rPr lang="cs-CZ" sz="2000" smtClean="0"/>
              <a:t>cestovního </a:t>
            </a:r>
            <a:r>
              <a:rPr lang="cs-CZ" sz="2000" smtClean="0"/>
              <a:t>ruchu …..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90655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195486"/>
            <a:ext cx="7128792" cy="50770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179512" y="703189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dirty="0"/>
          </a:p>
          <a:p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3"/>
          <a:srcRect t="44093" b="34910"/>
          <a:stretch/>
        </p:blipFill>
        <p:spPr>
          <a:xfrm>
            <a:off x="4499992" y="2339451"/>
            <a:ext cx="4572638" cy="72008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1459332"/>
            <a:ext cx="4320480" cy="27686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44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Členové </a:t>
            </a:r>
            <a:r>
              <a:rPr lang="cs-CZ" dirty="0"/>
              <a:t>se dělí na řádné, korespondenty, smluvní agenty a akreditované agentury. Je přidruženým členem UNWTO. </a:t>
            </a: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Cílem </a:t>
            </a:r>
            <a:r>
              <a:rPr lang="cs-CZ" dirty="0"/>
              <a:t>činnosti WATA je prosazovat zájmy svých členů, mezi nimiž organizuje výměnu obchodních a technických informací, informuje je o cenách služeb cestovního ruchu, jakož i o spolupráci cestovních kanceláří s hotely a </a:t>
            </a:r>
            <a:r>
              <a:rPr lang="cs-CZ" dirty="0" smtClean="0"/>
              <a:t>dopravci.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dirty="0" smtClean="0"/>
              <a:t>Shromažďuje </a:t>
            </a:r>
            <a:r>
              <a:rPr lang="cs-CZ" dirty="0"/>
              <a:t>a kompletuje dokumentaci o mezinárodním cestovním ruchu. Vypracovala soustavu doporučení a záruk pro své členy. Zabývá se unifikací dokumentace cestovního ruchu a vydává ročenku </a:t>
            </a:r>
            <a:r>
              <a:rPr lang="cs-CZ" dirty="0" err="1"/>
              <a:t>World</a:t>
            </a:r>
            <a:r>
              <a:rPr lang="cs-CZ" dirty="0"/>
              <a:t> Master </a:t>
            </a:r>
            <a:r>
              <a:rPr lang="cs-CZ" dirty="0" err="1"/>
              <a:t>Book</a:t>
            </a:r>
            <a:r>
              <a:rPr lang="cs-CZ" dirty="0"/>
              <a:t> a General </a:t>
            </a:r>
            <a:r>
              <a:rPr lang="cs-CZ" dirty="0" err="1" smtClean="0"/>
              <a:t>Tariff</a:t>
            </a:r>
            <a:r>
              <a:rPr lang="cs-CZ" dirty="0" smtClean="0"/>
              <a:t>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b="1" dirty="0"/>
              <a:t>Světová federace národních asociací cestovních kanceláří</a:t>
            </a:r>
            <a:r>
              <a:rPr lang="cs-CZ" dirty="0"/>
              <a:t> (UFTAA, Universal </a:t>
            </a:r>
            <a:r>
              <a:rPr lang="cs-CZ" dirty="0" err="1"/>
              <a:t>Federation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Travel</a:t>
            </a:r>
            <a:r>
              <a:rPr lang="cs-CZ" dirty="0"/>
              <a:t> </a:t>
            </a:r>
            <a:r>
              <a:rPr lang="cs-CZ" dirty="0" err="1"/>
              <a:t>Agents</a:t>
            </a:r>
            <a:r>
              <a:rPr lang="cs-CZ" dirty="0"/>
              <a:t> </a:t>
            </a:r>
            <a:r>
              <a:rPr lang="cs-CZ" dirty="0" err="1"/>
              <a:t>Associations</a:t>
            </a:r>
            <a:r>
              <a:rPr lang="cs-CZ" dirty="0"/>
              <a:t>) sídlí v Bruselu. Jejím úkolem je chránit zájmy svých členů z právního, profesního, materiálního a morálního hlediska. Pomáhá agentům cestovních kanceláří, tj. cestovním </a:t>
            </a:r>
            <a:r>
              <a:rPr lang="cs-CZ" dirty="0" smtClean="0"/>
              <a:t>agenturám.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547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400" b="1" dirty="0"/>
              <a:t>Mezinárodní sdružení pro okružní jízdy </a:t>
            </a:r>
            <a:r>
              <a:rPr lang="cs-CZ" sz="2400" dirty="0"/>
              <a:t>(ISTA, International </a:t>
            </a:r>
            <a:r>
              <a:rPr lang="cs-CZ" sz="2400" dirty="0" err="1"/>
              <a:t>Sight-seeing</a:t>
            </a:r>
            <a:r>
              <a:rPr lang="cs-CZ" sz="2400" dirty="0"/>
              <a:t> and </a:t>
            </a:r>
            <a:r>
              <a:rPr lang="cs-CZ" sz="2400" dirty="0" err="1"/>
              <a:t>Tours</a:t>
            </a:r>
            <a:r>
              <a:rPr lang="cs-CZ" sz="2400" dirty="0"/>
              <a:t> </a:t>
            </a:r>
            <a:r>
              <a:rPr lang="cs-CZ" sz="2400" dirty="0" err="1"/>
              <a:t>Association</a:t>
            </a:r>
            <a:r>
              <a:rPr lang="cs-CZ" sz="2400" dirty="0"/>
              <a:t>) sdružuje cestovní kanceláře a agentury specializované na organizaci okružních jízd, zájezdů a garantovaných </a:t>
            </a:r>
            <a:r>
              <a:rPr lang="cs-CZ" sz="2400" dirty="0" smtClean="0"/>
              <a:t>tras.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b="1" dirty="0" smtClean="0"/>
              <a:t>Organizace s působností v sektoru ubytování a stravování, např.: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cs-CZ" sz="2400" dirty="0"/>
              <a:t>Nejvýznamnějšími organizacemi ubytovacích a pohostinských zařízení jsou Mezinárodní sdružení </a:t>
            </a:r>
            <a:r>
              <a:rPr lang="cs-CZ" sz="2400" dirty="0" smtClean="0"/>
              <a:t>hotelů a restaurací </a:t>
            </a:r>
            <a:r>
              <a:rPr lang="cs-CZ" sz="2400" dirty="0"/>
              <a:t>(</a:t>
            </a:r>
            <a:r>
              <a:rPr lang="cs-CZ" sz="2400" dirty="0" smtClean="0"/>
              <a:t>IHRA</a:t>
            </a:r>
            <a:r>
              <a:rPr lang="cs-CZ" sz="2400" dirty="0"/>
              <a:t>), Mezinárodní svaz národních organizací majitelů hotelů, restaurací a kaváren (</a:t>
            </a:r>
            <a:r>
              <a:rPr lang="cs-CZ" sz="2400" dirty="0" err="1"/>
              <a:t>HoReCa</a:t>
            </a:r>
            <a:r>
              <a:rPr lang="cs-CZ" sz="2400" dirty="0"/>
              <a:t>) a Mezinárodní federace ubytoven a mládežnických ubytoven (IYHF</a:t>
            </a:r>
            <a:r>
              <a:rPr lang="cs-CZ" sz="2400" dirty="0" smtClean="0"/>
              <a:t>).</a:t>
            </a:r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582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400" b="1" dirty="0" smtClean="0"/>
              <a:t>Mezinárodní </a:t>
            </a:r>
            <a:r>
              <a:rPr lang="cs-CZ" sz="2400" b="1" dirty="0"/>
              <a:t>sdružení </a:t>
            </a:r>
            <a:r>
              <a:rPr lang="cs-CZ" sz="2400" b="1" dirty="0" smtClean="0"/>
              <a:t>hotelů a restaurací</a:t>
            </a:r>
            <a:r>
              <a:rPr lang="cs-CZ" sz="2400" dirty="0" smtClean="0"/>
              <a:t> </a:t>
            </a:r>
            <a:r>
              <a:rPr lang="cs-CZ" sz="2400" dirty="0"/>
              <a:t>(</a:t>
            </a:r>
            <a:r>
              <a:rPr lang="cs-CZ" sz="2400" dirty="0" smtClean="0"/>
              <a:t>IHRA</a:t>
            </a:r>
            <a:r>
              <a:rPr lang="cs-CZ" sz="2400" dirty="0"/>
              <a:t>, International Hotel </a:t>
            </a:r>
            <a:r>
              <a:rPr lang="cs-CZ" sz="2400" dirty="0" smtClean="0"/>
              <a:t>and </a:t>
            </a:r>
            <a:r>
              <a:rPr lang="cs-CZ" sz="2400" dirty="0" err="1" smtClean="0"/>
              <a:t>Restauran</a:t>
            </a:r>
            <a:r>
              <a:rPr lang="cs-CZ" sz="2400" dirty="0" smtClean="0"/>
              <a:t> </a:t>
            </a:r>
            <a:r>
              <a:rPr lang="cs-CZ" sz="2400" dirty="0" err="1" smtClean="0"/>
              <a:t>Association</a:t>
            </a:r>
            <a:r>
              <a:rPr lang="cs-CZ" sz="2400" dirty="0"/>
              <a:t>) má sídlo v Paříži. Jeho členy jsou národní hotelové a restaurační sdružení. Zabývá se zkoumáním problematiky hotelnictví a mezinárodního cestovního ruchu a chrání zájmy vlastníků hotelů a </a:t>
            </a:r>
            <a:r>
              <a:rPr lang="cs-CZ" sz="2400" dirty="0" smtClean="0"/>
              <a:t>restaurací.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400" b="1" dirty="0"/>
              <a:t>Mezinárodní svaz národních organizací majitelů hotelů, restaurací a kaváren </a:t>
            </a:r>
            <a:r>
              <a:rPr lang="cs-CZ" sz="2400" dirty="0"/>
              <a:t>(</a:t>
            </a:r>
            <a:r>
              <a:rPr lang="cs-CZ" sz="2400" dirty="0" err="1"/>
              <a:t>HoReCa</a:t>
            </a:r>
            <a:r>
              <a:rPr lang="cs-CZ" sz="2400" dirty="0"/>
              <a:t>, International Union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National</a:t>
            </a:r>
            <a:r>
              <a:rPr lang="cs-CZ" sz="2400" dirty="0"/>
              <a:t> </a:t>
            </a:r>
            <a:r>
              <a:rPr lang="cs-CZ" sz="2400" dirty="0" err="1"/>
              <a:t>Associations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Hotel, Restaurant and Café </a:t>
            </a:r>
            <a:r>
              <a:rPr lang="cs-CZ" sz="2400" dirty="0" err="1"/>
              <a:t>Keepers</a:t>
            </a:r>
            <a:r>
              <a:rPr lang="cs-CZ" sz="2400" dirty="0"/>
              <a:t>) se sídlem v Curychu chrání zájmy majitelů ubytovacích a pohostinských zařízení a podporuje rozvoj ubytovacích a pohostinských služeb.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endParaRPr lang="cs-CZ" sz="2000" dirty="0" smtClean="0"/>
          </a:p>
          <a:p>
            <a:pPr marL="457200" indent="-457200" algn="just">
              <a:buFont typeface="Wingdings" panose="05000000000000000000" pitchFamily="2" charset="2"/>
              <a:buChar char="v"/>
            </a:pP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159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400" b="1" dirty="0" smtClean="0"/>
              <a:t>Mezinárodní </a:t>
            </a:r>
            <a:r>
              <a:rPr lang="cs-CZ" sz="2400" b="1" dirty="0"/>
              <a:t>federace ubytoven a mládežnických ubytoven </a:t>
            </a:r>
            <a:r>
              <a:rPr lang="cs-CZ" sz="2400" dirty="0"/>
              <a:t>(IYHF; International </a:t>
            </a:r>
            <a:r>
              <a:rPr lang="cs-CZ" sz="2400" dirty="0" err="1"/>
              <a:t>Youth</a:t>
            </a:r>
            <a:r>
              <a:rPr lang="cs-CZ" sz="2400" dirty="0"/>
              <a:t> Hostel </a:t>
            </a:r>
            <a:r>
              <a:rPr lang="cs-CZ" sz="2400" dirty="0" err="1"/>
              <a:t>Federation</a:t>
            </a:r>
            <a:r>
              <a:rPr lang="cs-CZ" sz="2400" dirty="0"/>
              <a:t>) sídlí v Londýně a zajišťuje mladým turistům, tj. mládeži do 25 let, cestující individuálně nebo ve skupinách, levné ubytování v jednoduše zařízených ubytovnách s přísným jednotným vnitřním </a:t>
            </a:r>
            <a:r>
              <a:rPr lang="cs-CZ" sz="2400" dirty="0" smtClean="0"/>
              <a:t>řádem.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400" b="1" dirty="0"/>
              <a:t>Významnou organizací lázeňských podniků je Mezinárodní federace pro termální a klimatickou léčbu </a:t>
            </a:r>
            <a:r>
              <a:rPr lang="cs-CZ" sz="2400" dirty="0"/>
              <a:t>(FEMTEC, </a:t>
            </a:r>
            <a:r>
              <a:rPr lang="cs-CZ" sz="2400" dirty="0" err="1"/>
              <a:t>Fédération</a:t>
            </a:r>
            <a:r>
              <a:rPr lang="cs-CZ" sz="2400" dirty="0"/>
              <a:t> </a:t>
            </a:r>
            <a:r>
              <a:rPr lang="cs-CZ" sz="2400" dirty="0" err="1"/>
              <a:t>Mondiale</a:t>
            </a:r>
            <a:r>
              <a:rPr lang="cs-CZ" sz="2400" dirty="0"/>
              <a:t> </a:t>
            </a:r>
            <a:r>
              <a:rPr lang="cs-CZ" sz="2400" dirty="0" err="1"/>
              <a:t>du</a:t>
            </a:r>
            <a:r>
              <a:rPr lang="cs-CZ" sz="2400" dirty="0"/>
              <a:t> </a:t>
            </a:r>
            <a:r>
              <a:rPr lang="cs-CZ" sz="2400" dirty="0" err="1"/>
              <a:t>Thermalisme</a:t>
            </a:r>
            <a:r>
              <a:rPr lang="cs-CZ" sz="2400" dirty="0"/>
              <a:t> et </a:t>
            </a:r>
            <a:r>
              <a:rPr lang="cs-CZ" sz="2400" dirty="0" err="1"/>
              <a:t>du</a:t>
            </a:r>
            <a:r>
              <a:rPr lang="cs-CZ" sz="2400" dirty="0"/>
              <a:t> </a:t>
            </a:r>
            <a:r>
              <a:rPr lang="cs-CZ" sz="2400" dirty="0" err="1"/>
              <a:t>Climatisme</a:t>
            </a:r>
            <a:r>
              <a:rPr lang="cs-CZ" sz="2400" dirty="0"/>
              <a:t>). Vznikla v roce 1937. Sdružuje národní organizace lázní a zastupuje zájmy svých členů</a:t>
            </a:r>
            <a:r>
              <a:rPr lang="cs-CZ" dirty="0"/>
              <a:t>.</a:t>
            </a: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cs-CZ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662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q"/>
            </a:pPr>
            <a:r>
              <a:rPr lang="cs-CZ" sz="2200" b="1" dirty="0"/>
              <a:t>Organizace poskytovatelů kongresových služeb </a:t>
            </a:r>
            <a:r>
              <a:rPr lang="cs-CZ" sz="2200" dirty="0"/>
              <a:t>mají významné místo na světovém trhu cestovního ruchu. Patří k nim Mezinárodní sdružení kongresů a sympozií (ICCA), Společnost organizátorů incentivního cestovního ruchu (SITE) a Asociaci objednatelů služebních cest</a:t>
            </a:r>
            <a:r>
              <a:rPr lang="cs-CZ" sz="2200" dirty="0" smtClean="0"/>
              <a:t>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200" b="1" dirty="0"/>
              <a:t>Mezinárodní sdružení kongresů a sympozií </a:t>
            </a:r>
            <a:r>
              <a:rPr lang="cs-CZ" sz="2200" dirty="0"/>
              <a:t>(ICCA, International </a:t>
            </a:r>
            <a:r>
              <a:rPr lang="cs-CZ" sz="2200" dirty="0" err="1"/>
              <a:t>Congress</a:t>
            </a:r>
            <a:r>
              <a:rPr lang="cs-CZ" sz="2200" dirty="0"/>
              <a:t> and </a:t>
            </a:r>
            <a:r>
              <a:rPr lang="cs-CZ" sz="2200" dirty="0" err="1"/>
              <a:t>Convention</a:t>
            </a:r>
            <a:r>
              <a:rPr lang="cs-CZ" sz="2200" dirty="0"/>
              <a:t> </a:t>
            </a:r>
            <a:r>
              <a:rPr lang="cs-CZ" sz="2200" dirty="0" err="1"/>
              <a:t>Association</a:t>
            </a:r>
            <a:r>
              <a:rPr lang="cs-CZ" sz="2200" dirty="0"/>
              <a:t>) sdružuje cestovní kanceláře a organizace, které v rámci své činnosti organizují mezinárodní kongresy a sympozia. Cílem je jejich koordinace, prosazování unifikace podmínek a výše provize za zprostředkovatelské </a:t>
            </a:r>
            <a:r>
              <a:rPr lang="cs-CZ" sz="2200" dirty="0" smtClean="0"/>
              <a:t>služby.</a:t>
            </a:r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81218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324595" y="263847"/>
            <a:ext cx="7704856" cy="507703"/>
          </a:xfrm>
        </p:spPr>
        <p:txBody>
          <a:bodyPr/>
          <a:lstStyle/>
          <a:p>
            <a:r>
              <a:rPr lang="cs-CZ" dirty="0" smtClean="0"/>
              <a:t>Mimovládní organizace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0" y="1059582"/>
            <a:ext cx="9143999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400" b="1" dirty="0" smtClean="0"/>
              <a:t>Společnost </a:t>
            </a:r>
            <a:r>
              <a:rPr lang="cs-CZ" sz="2400" b="1" dirty="0"/>
              <a:t>organizátorů incentivního cestovního ruchu </a:t>
            </a:r>
            <a:r>
              <a:rPr lang="cs-CZ" sz="2400" dirty="0"/>
              <a:t>(SITE, Society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Incentive</a:t>
            </a:r>
            <a:r>
              <a:rPr lang="cs-CZ" sz="2400" dirty="0"/>
              <a:t> &amp;</a:t>
            </a:r>
            <a:r>
              <a:rPr lang="cs-CZ" sz="2400" dirty="0" err="1"/>
              <a:t>Travel</a:t>
            </a:r>
            <a:r>
              <a:rPr lang="cs-CZ" sz="2400" dirty="0"/>
              <a:t> </a:t>
            </a:r>
            <a:r>
              <a:rPr lang="cs-CZ" sz="2400" dirty="0" err="1"/>
              <a:t>Executives</a:t>
            </a:r>
            <a:r>
              <a:rPr lang="cs-CZ" sz="2400" dirty="0"/>
              <a:t>) je jedinou mezinárodní neziskovou profesní organizací, která se zabývá incentivním cestovním ruchem. Byla založena v roce 1973 a sídlí v Chicagu. Má více než 2 tis. členských organizací v 82 zemích </a:t>
            </a:r>
            <a:r>
              <a:rPr lang="cs-CZ" sz="2400" dirty="0" smtClean="0"/>
              <a:t>světa.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r>
              <a:rPr lang="cs-CZ" sz="2400" dirty="0"/>
              <a:t>K organizacím, které zasahují do dění na trhu kongresových služeb můžeme zařadit i </a:t>
            </a:r>
            <a:r>
              <a:rPr lang="cs-CZ" sz="2400" b="1" dirty="0"/>
              <a:t>Asociaci objednatelů služebních cest</a:t>
            </a:r>
            <a:r>
              <a:rPr lang="cs-CZ" sz="2400" dirty="0"/>
              <a:t>. Tato asociace sdružuje cca. 2,5 tis. největších zájemců o služby na úseku obchodních cest ze 49 zemí.</a:t>
            </a:r>
          </a:p>
          <a:p>
            <a:pPr marL="914400" lvl="1" indent="-457200" algn="just">
              <a:buFont typeface="Wingdings" panose="05000000000000000000" pitchFamily="2" charset="2"/>
              <a:buChar char="v"/>
            </a:pPr>
            <a:endParaRPr lang="cs-CZ" sz="2400" dirty="0" smtClean="0"/>
          </a:p>
          <a:p>
            <a:pPr marL="457200" indent="-457200" algn="just">
              <a:buFont typeface="Wingdings" panose="05000000000000000000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833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4450</TotalTime>
  <Words>3878</Words>
  <Application>Microsoft Office PowerPoint</Application>
  <PresentationFormat>Předvádění na obrazovce (16:9)</PresentationFormat>
  <Paragraphs>199</Paragraphs>
  <Slides>38</Slides>
  <Notes>37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38</vt:i4>
      </vt:variant>
    </vt:vector>
  </HeadingPairs>
  <TitlesOfParts>
    <vt:vector size="43" baseType="lpstr">
      <vt:lpstr>Arial</vt:lpstr>
      <vt:lpstr>Calibri</vt:lpstr>
      <vt:lpstr>Times New Roman</vt:lpstr>
      <vt:lpstr>Wingdings</vt:lpstr>
      <vt:lpstr>SLU</vt:lpstr>
      <vt:lpstr>Název prezentace</vt:lpstr>
      <vt:lpstr>      </vt:lpstr>
      <vt:lpstr>Mimovládní organizace 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v Evropě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Mimovládní organizace </vt:lpstr>
      <vt:lpstr>Výběr z použité literatury: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pel0002</cp:lastModifiedBy>
  <cp:revision>261</cp:revision>
  <dcterms:created xsi:type="dcterms:W3CDTF">2016-07-06T15:42:34Z</dcterms:created>
  <dcterms:modified xsi:type="dcterms:W3CDTF">2018-04-05T06:31:38Z</dcterms:modified>
</cp:coreProperties>
</file>