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513" r:id="rId2"/>
    <p:sldId id="256" r:id="rId3"/>
    <p:sldId id="481" r:id="rId4"/>
    <p:sldId id="482" r:id="rId5"/>
    <p:sldId id="483" r:id="rId6"/>
    <p:sldId id="484" r:id="rId7"/>
    <p:sldId id="485" r:id="rId8"/>
    <p:sldId id="512" r:id="rId9"/>
    <p:sldId id="486" r:id="rId10"/>
    <p:sldId id="488" r:id="rId11"/>
    <p:sldId id="487" r:id="rId12"/>
    <p:sldId id="511" r:id="rId13"/>
    <p:sldId id="489" r:id="rId14"/>
    <p:sldId id="491" r:id="rId15"/>
    <p:sldId id="493" r:id="rId16"/>
    <p:sldId id="494" r:id="rId17"/>
    <p:sldId id="492" r:id="rId18"/>
    <p:sldId id="495" r:id="rId19"/>
    <p:sldId id="496" r:id="rId20"/>
    <p:sldId id="498" r:id="rId21"/>
    <p:sldId id="499" r:id="rId22"/>
    <p:sldId id="500" r:id="rId23"/>
    <p:sldId id="501" r:id="rId24"/>
    <p:sldId id="497" r:id="rId25"/>
    <p:sldId id="502" r:id="rId26"/>
    <p:sldId id="503" r:id="rId27"/>
    <p:sldId id="504" r:id="rId28"/>
    <p:sldId id="505" r:id="rId29"/>
    <p:sldId id="506" r:id="rId30"/>
    <p:sldId id="507" r:id="rId31"/>
    <p:sldId id="508" r:id="rId32"/>
    <p:sldId id="509" r:id="rId33"/>
    <p:sldId id="510" r:id="rId34"/>
    <p:sldId id="480" r:id="rId35"/>
    <p:sldId id="293" r:id="rId3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6" d="100"/>
          <a:sy n="76" d="100"/>
        </p:scale>
        <p:origin x="96" y="3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05.04.2018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630926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044516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667772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207845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278936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7750127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331295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73102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615754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77333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226608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7679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054099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740751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4820998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295261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497327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5590202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922271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7585768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044326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05220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406420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1210589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458618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193519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300696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722596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345590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35264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828843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cestovní ruch</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674812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3693319"/>
          </a:xfrm>
          <a:prstGeom prst="rect">
            <a:avLst/>
          </a:prstGeom>
        </p:spPr>
        <p:txBody>
          <a:bodyPr wrap="square">
            <a:spAutoFit/>
          </a:bodyPr>
          <a:lstStyle/>
          <a:p>
            <a:pPr marL="1257300" lvl="2" indent="-342900" algn="just">
              <a:buFont typeface="Wingdings" panose="05000000000000000000" pitchFamily="2" charset="2"/>
              <a:buChar char="v"/>
            </a:pPr>
            <a:r>
              <a:rPr lang="cs-CZ" b="1" dirty="0" smtClean="0"/>
              <a:t>Evropská </a:t>
            </a:r>
            <a:r>
              <a:rPr lang="cs-CZ" b="1" dirty="0" err="1"/>
              <a:t>franchisingová</a:t>
            </a:r>
            <a:r>
              <a:rPr lang="cs-CZ" b="1" dirty="0"/>
              <a:t> federace</a:t>
            </a:r>
            <a:r>
              <a:rPr lang="cs-CZ" dirty="0"/>
              <a:t>, resp. Česká asociace </a:t>
            </a:r>
            <a:r>
              <a:rPr lang="cs-CZ" dirty="0" err="1"/>
              <a:t>franchisingu</a:t>
            </a:r>
            <a:r>
              <a:rPr lang="cs-CZ" dirty="0"/>
              <a:t>, definuje </a:t>
            </a:r>
            <a:r>
              <a:rPr lang="cs-CZ" dirty="0" err="1"/>
              <a:t>franchising</a:t>
            </a:r>
            <a:r>
              <a:rPr lang="cs-CZ" dirty="0"/>
              <a:t> jako odbytový systém, jehož prostřednictvím se uvádí na trh zboží nebo služby nebo technologie. </a:t>
            </a:r>
            <a:r>
              <a:rPr lang="cs-CZ" dirty="0" err="1"/>
              <a:t>Franchisor</a:t>
            </a:r>
            <a:r>
              <a:rPr lang="cs-CZ" dirty="0"/>
              <a:t> zaručuje svým </a:t>
            </a:r>
            <a:r>
              <a:rPr lang="cs-CZ" dirty="0" err="1"/>
              <a:t>franchisantům</a:t>
            </a:r>
            <a:r>
              <a:rPr lang="cs-CZ" dirty="0"/>
              <a:t> právo a zároveň jim ukládá povinnost provozovat obchodní činnost v souladu s jeho koncepcí. Patří do něho obchodní jméno, ochranná známka, design, značka, speciální vybavení, zařízení, obchodní a technické metody, způsoby servisu, kontroly, průzkum trhu, vyškolení a trénink zaměstnanců apod. </a:t>
            </a:r>
          </a:p>
          <a:p>
            <a:pPr marL="342900" indent="-342900" algn="just">
              <a:buFont typeface="Wingdings" panose="05000000000000000000" pitchFamily="2" charset="2"/>
              <a:buChar char="q"/>
            </a:pPr>
            <a:r>
              <a:rPr lang="cs-CZ" dirty="0"/>
              <a:t>Jednotlivé hotely mají možnost se připojit k hotelovému řetězci a ponechat si při tom svoji právní subjektivitu, skloubit rodinný charakter provozu s výhodami globálního </a:t>
            </a:r>
            <a:r>
              <a:rPr lang="cs-CZ" dirty="0" smtClean="0"/>
              <a:t>řetězcového </a:t>
            </a:r>
            <a:r>
              <a:rPr lang="cs-CZ" dirty="0"/>
              <a:t>systému. </a:t>
            </a:r>
            <a:endParaRPr lang="cs-CZ" dirty="0" smtClean="0"/>
          </a:p>
          <a:p>
            <a:pPr marL="342900" indent="-342900" algn="just">
              <a:buFont typeface="Wingdings" panose="05000000000000000000" pitchFamily="2" charset="2"/>
              <a:buChar char="q"/>
            </a:pPr>
            <a:r>
              <a:rPr lang="cs-CZ" dirty="0" smtClean="0"/>
              <a:t>Podmínkou </a:t>
            </a:r>
            <a:r>
              <a:rPr lang="cs-CZ" dirty="0"/>
              <a:t>je </a:t>
            </a:r>
            <a:r>
              <a:rPr lang="cs-CZ" b="1" dirty="0"/>
              <a:t>nabídka kvalitního produktu a poskytování kvalitních </a:t>
            </a:r>
            <a:r>
              <a:rPr lang="cs-CZ" b="1" dirty="0" smtClean="0"/>
              <a:t>služeb </a:t>
            </a:r>
            <a:r>
              <a:rPr lang="cs-CZ" dirty="0"/>
              <a:t>ve všech provozovnách řetěze, např. </a:t>
            </a:r>
            <a:r>
              <a:rPr lang="cs-CZ" dirty="0" err="1"/>
              <a:t>Choice</a:t>
            </a:r>
            <a:r>
              <a:rPr lang="cs-CZ" dirty="0"/>
              <a:t> </a:t>
            </a:r>
            <a:r>
              <a:rPr lang="cs-CZ" dirty="0" err="1"/>
              <a:t>Hotels</a:t>
            </a:r>
            <a:r>
              <a:rPr lang="cs-CZ" dirty="0"/>
              <a:t> International, Sun </a:t>
            </a:r>
            <a:r>
              <a:rPr lang="cs-CZ" dirty="0" err="1"/>
              <a:t>Hotels</a:t>
            </a:r>
            <a:r>
              <a:rPr lang="cs-CZ" dirty="0"/>
              <a:t>, Ibis, </a:t>
            </a:r>
            <a:r>
              <a:rPr lang="cs-CZ" dirty="0" err="1"/>
              <a:t>Holiday</a:t>
            </a:r>
            <a:r>
              <a:rPr lang="cs-CZ" dirty="0"/>
              <a:t> Inn, </a:t>
            </a:r>
            <a:r>
              <a:rPr lang="cs-CZ" dirty="0" err="1" smtClean="0"/>
              <a:t>InterContinental</a:t>
            </a:r>
            <a:r>
              <a:rPr lang="cs-CZ" dirty="0" smtClean="0"/>
              <a:t> atd.</a:t>
            </a:r>
          </a:p>
        </p:txBody>
      </p:sp>
    </p:spTree>
    <p:extLst>
      <p:ext uri="{BB962C8B-B14F-4D97-AF65-F5344CB8AC3E}">
        <p14:creationId xmlns:p14="http://schemas.microsoft.com/office/powerpoint/2010/main" val="2219272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a:t>Hotelové řetězce mohou fungovat na několika </a:t>
            </a:r>
            <a:r>
              <a:rPr lang="cs-CZ" sz="2200" dirty="0" smtClean="0"/>
              <a:t>systémech.</a:t>
            </a:r>
          </a:p>
          <a:p>
            <a:pPr marL="342900" indent="-342900" algn="just">
              <a:buFont typeface="Wingdings" panose="05000000000000000000" pitchFamily="2" charset="2"/>
              <a:buChar char="q"/>
            </a:pPr>
            <a:r>
              <a:rPr lang="cs-CZ" sz="2200" b="1" dirty="0" smtClean="0"/>
              <a:t>Integrovaný </a:t>
            </a:r>
            <a:r>
              <a:rPr lang="cs-CZ" sz="2200" b="1" dirty="0"/>
              <a:t>řetězec je složený z hotelů, z nichž některé jsou přímo jeho vlastnictvím, ale tento systém lze kombinovat různými formami</a:t>
            </a:r>
            <a:r>
              <a:rPr lang="cs-CZ" sz="2200" dirty="0"/>
              <a:t>:</a:t>
            </a:r>
          </a:p>
          <a:p>
            <a:pPr marL="800100" lvl="1" indent="-342900" algn="just">
              <a:buFont typeface="Wingdings" panose="05000000000000000000" pitchFamily="2" charset="2"/>
              <a:buChar char="ü"/>
            </a:pPr>
            <a:r>
              <a:rPr lang="cs-CZ" sz="2200" b="1" dirty="0" err="1" smtClean="0"/>
              <a:t>franchisová</a:t>
            </a:r>
            <a:r>
              <a:rPr lang="cs-CZ" sz="2200" b="1" dirty="0" smtClean="0"/>
              <a:t> </a:t>
            </a:r>
            <a:r>
              <a:rPr lang="cs-CZ" sz="2200" b="1" dirty="0"/>
              <a:t>smlouva </a:t>
            </a:r>
            <a:r>
              <a:rPr lang="cs-CZ" sz="2200" dirty="0"/>
              <a:t>- tento systém je založený na prodeji práva používat obchodní jméno, design nebo značku. V současné době je jedním z nejvýznamnějších a </a:t>
            </a:r>
            <a:r>
              <a:rPr lang="cs-CZ" sz="2200" dirty="0" smtClean="0"/>
              <a:t>nejdynamičtěji </a:t>
            </a:r>
            <a:r>
              <a:rPr lang="cs-CZ" sz="2200" dirty="0"/>
              <a:t>se rozvíjejících způsobů rozšiřování a růstu hotelových podniků.</a:t>
            </a:r>
          </a:p>
          <a:p>
            <a:pPr marL="1257300" lvl="2" indent="-342900" algn="just">
              <a:buFont typeface="Wingdings" panose="05000000000000000000" pitchFamily="2" charset="2"/>
              <a:buChar char="v"/>
            </a:pPr>
            <a:r>
              <a:rPr lang="cs-CZ" sz="2200" dirty="0" err="1" smtClean="0"/>
              <a:t>Franchisu</a:t>
            </a:r>
            <a:r>
              <a:rPr lang="cs-CZ" sz="2200" dirty="0" smtClean="0"/>
              <a:t> </a:t>
            </a:r>
            <a:r>
              <a:rPr lang="cs-CZ" sz="2200" dirty="0"/>
              <a:t>můžeme definovat jako licenci (právo, opravňující </a:t>
            </a:r>
            <a:r>
              <a:rPr lang="cs-CZ" sz="2200" dirty="0" err="1" smtClean="0"/>
              <a:t>franchisanta</a:t>
            </a:r>
            <a:r>
              <a:rPr lang="cs-CZ" sz="2200" dirty="0" smtClean="0"/>
              <a:t> k </a:t>
            </a:r>
            <a:r>
              <a:rPr lang="cs-CZ" sz="2200" dirty="0"/>
              <a:t>provozování odbytové koncepce </a:t>
            </a:r>
            <a:r>
              <a:rPr lang="cs-CZ" sz="2200" dirty="0" err="1"/>
              <a:t>franchisora</a:t>
            </a:r>
            <a:r>
              <a:rPr lang="cs-CZ" sz="2200" dirty="0"/>
              <a:t> vlastním jménem na vlastní účet. </a:t>
            </a:r>
          </a:p>
        </p:txBody>
      </p:sp>
    </p:spTree>
    <p:extLst>
      <p:ext uri="{BB962C8B-B14F-4D97-AF65-F5344CB8AC3E}">
        <p14:creationId xmlns:p14="http://schemas.microsoft.com/office/powerpoint/2010/main" val="3081226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Hotelová značka</a:t>
            </a:r>
            <a:r>
              <a:rPr lang="cs-CZ" dirty="0"/>
              <a:t/>
            </a:r>
            <a:br>
              <a:rPr lang="cs-CZ" dirty="0"/>
            </a:br>
            <a:endParaRPr lang="cs-CZ" dirty="0"/>
          </a:p>
        </p:txBody>
      </p:sp>
      <p:sp>
        <p:nvSpPr>
          <p:cNvPr id="3" name="Obdélník 2"/>
          <p:cNvSpPr/>
          <p:nvPr/>
        </p:nvSpPr>
        <p:spPr>
          <a:xfrm>
            <a:off x="0" y="1059582"/>
            <a:ext cx="9143999" cy="4093428"/>
          </a:xfrm>
          <a:prstGeom prst="rect">
            <a:avLst/>
          </a:prstGeom>
        </p:spPr>
        <p:txBody>
          <a:bodyPr wrap="square">
            <a:spAutoFit/>
          </a:bodyPr>
          <a:lstStyle/>
          <a:p>
            <a:pPr marL="342900" indent="-342900" algn="just">
              <a:buFont typeface="Wingdings" panose="05000000000000000000" pitchFamily="2" charset="2"/>
              <a:buChar char="q"/>
            </a:pPr>
            <a:r>
              <a:rPr lang="cs-CZ" sz="2000" b="1" dirty="0"/>
              <a:t>Hotelová značka </a:t>
            </a:r>
            <a:r>
              <a:rPr lang="cs-CZ" sz="2000" dirty="0"/>
              <a:t>je slib, o to závažnější v případě globálních značek. Jedná se přede-vším o označení kvality produktu nebo destinace. </a:t>
            </a:r>
            <a:endParaRPr lang="cs-CZ" sz="2000" dirty="0" smtClean="0"/>
          </a:p>
          <a:p>
            <a:pPr marL="342900" indent="-342900" algn="just">
              <a:buFont typeface="Wingdings" panose="05000000000000000000" pitchFamily="2" charset="2"/>
              <a:buChar char="q"/>
            </a:pPr>
            <a:r>
              <a:rPr lang="cs-CZ" sz="2000" dirty="0" smtClean="0"/>
              <a:t>Značka </a:t>
            </a:r>
            <a:r>
              <a:rPr lang="cs-CZ" sz="2000" dirty="0"/>
              <a:t>hodnotí kvalitu a dává záruku, zároveň značky umožňují snazší komunikaci s klienty, protože šetří čas strávený hledáním, orientací a vyhodnocováním kvality. </a:t>
            </a:r>
            <a:endParaRPr lang="cs-CZ" sz="2000" dirty="0" smtClean="0"/>
          </a:p>
          <a:p>
            <a:pPr marL="342900" indent="-342900" algn="just">
              <a:buFont typeface="Wingdings" panose="05000000000000000000" pitchFamily="2" charset="2"/>
              <a:buChar char="q"/>
            </a:pPr>
            <a:r>
              <a:rPr lang="cs-CZ" sz="2000" b="1" dirty="0"/>
              <a:t>Základními přínosy hotelové značky jsou:</a:t>
            </a:r>
          </a:p>
          <a:p>
            <a:pPr marL="342900" indent="-342900" algn="just">
              <a:buFont typeface="Wingdings" panose="05000000000000000000" pitchFamily="2" charset="2"/>
              <a:buChar char="ü"/>
            </a:pPr>
            <a:r>
              <a:rPr lang="cs-CZ" sz="2000" dirty="0" smtClean="0"/>
              <a:t>garance </a:t>
            </a:r>
            <a:r>
              <a:rPr lang="cs-CZ" sz="2000" dirty="0"/>
              <a:t>standardu kvality (globální důvěryhodnost),</a:t>
            </a:r>
          </a:p>
          <a:p>
            <a:pPr marL="342900" indent="-342900" algn="just">
              <a:buFont typeface="Wingdings" panose="05000000000000000000" pitchFamily="2" charset="2"/>
              <a:buChar char="ü"/>
            </a:pPr>
            <a:r>
              <a:rPr lang="cs-CZ" sz="2000" dirty="0" smtClean="0"/>
              <a:t>růst </a:t>
            </a:r>
            <a:r>
              <a:rPr lang="cs-CZ" sz="2000" dirty="0"/>
              <a:t>image a povědomí o hotelu (globální zviditelnění),</a:t>
            </a:r>
          </a:p>
          <a:p>
            <a:pPr marL="342900" indent="-342900" algn="just">
              <a:buFont typeface="Wingdings" panose="05000000000000000000" pitchFamily="2" charset="2"/>
              <a:buChar char="ü"/>
            </a:pPr>
            <a:r>
              <a:rPr lang="cs-CZ" sz="2000" dirty="0" smtClean="0"/>
              <a:t>rezervační </a:t>
            </a:r>
            <a:r>
              <a:rPr lang="cs-CZ" sz="2000" dirty="0"/>
              <a:t>systém, růst obsazenosti i dosažené prodejní ceny (globální spolehlivost a ochrana transakcí),</a:t>
            </a:r>
          </a:p>
          <a:p>
            <a:pPr marL="342900" indent="-342900" algn="just">
              <a:buFont typeface="Wingdings" panose="05000000000000000000" pitchFamily="2" charset="2"/>
              <a:buChar char="ü"/>
            </a:pPr>
            <a:r>
              <a:rPr lang="cs-CZ" sz="2000" dirty="0" smtClean="0"/>
              <a:t>přímý </a:t>
            </a:r>
            <a:r>
              <a:rPr lang="cs-CZ" sz="2000" dirty="0"/>
              <a:t>vliv na hodnotu hotelu,</a:t>
            </a:r>
          </a:p>
          <a:p>
            <a:pPr marL="342900" indent="-342900" algn="just">
              <a:buFont typeface="Wingdings" panose="05000000000000000000" pitchFamily="2" charset="2"/>
              <a:buChar char="ü"/>
            </a:pPr>
            <a:r>
              <a:rPr lang="cs-CZ" sz="2000" dirty="0" smtClean="0"/>
              <a:t>vliv </a:t>
            </a:r>
            <a:r>
              <a:rPr lang="cs-CZ" sz="2000" dirty="0"/>
              <a:t>na kredibilitu (důvěryhodnost) projektů rekonstrukcí a výstavby hotelů </a:t>
            </a:r>
            <a:r>
              <a:rPr lang="cs-CZ" sz="2000" dirty="0" smtClean="0"/>
              <a:t>financovaných </a:t>
            </a:r>
            <a:r>
              <a:rPr lang="cs-CZ" sz="2000" dirty="0"/>
              <a:t>bankami.</a:t>
            </a:r>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3427643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 Intercontinental </a:t>
            </a:r>
            <a:r>
              <a:rPr lang="cs-CZ" dirty="0" err="1" smtClean="0"/>
              <a:t>Hotels</a:t>
            </a:r>
            <a:r>
              <a:rPr lang="cs-CZ" dirty="0" smtClean="0"/>
              <a:t> Group (IHG)</a:t>
            </a:r>
            <a:r>
              <a:rPr lang="cs-CZ" dirty="0"/>
              <a:t/>
            </a:r>
            <a:br>
              <a:rPr lang="cs-CZ" dirty="0"/>
            </a:br>
            <a:endParaRPr lang="cs-CZ" dirty="0"/>
          </a:p>
        </p:txBody>
      </p:sp>
      <p:sp>
        <p:nvSpPr>
          <p:cNvPr id="3" name="Obdélník 2"/>
          <p:cNvSpPr/>
          <p:nvPr/>
        </p:nvSpPr>
        <p:spPr>
          <a:xfrm>
            <a:off x="0" y="1059582"/>
            <a:ext cx="9143999" cy="4154984"/>
          </a:xfrm>
          <a:prstGeom prst="rect">
            <a:avLst/>
          </a:prstGeom>
        </p:spPr>
        <p:txBody>
          <a:bodyPr wrap="square">
            <a:spAutoFit/>
          </a:bodyPr>
          <a:lstStyle/>
          <a:p>
            <a:pPr marL="342900" indent="-342900" algn="just">
              <a:buFont typeface="Wingdings" panose="05000000000000000000" pitchFamily="2" charset="2"/>
              <a:buChar char="q"/>
            </a:pPr>
            <a:r>
              <a:rPr lang="cs-CZ" sz="1900" b="1" dirty="0"/>
              <a:t>Skupina hotelů </a:t>
            </a:r>
            <a:r>
              <a:rPr lang="cs-CZ" sz="1900" b="1" dirty="0" err="1"/>
              <a:t>InterContinental</a:t>
            </a:r>
            <a:r>
              <a:rPr lang="cs-CZ" sz="1900" b="1" dirty="0"/>
              <a:t> </a:t>
            </a:r>
            <a:r>
              <a:rPr lang="cs-CZ" sz="1900" b="1" dirty="0" err="1"/>
              <a:t>Hotels</a:t>
            </a:r>
            <a:r>
              <a:rPr lang="cs-CZ" sz="1900" b="1" dirty="0"/>
              <a:t> Group </a:t>
            </a:r>
            <a:r>
              <a:rPr lang="cs-CZ" sz="1900" dirty="0"/>
              <a:t>(IHG®) je globální hotelová společnost, jejímž cílem je naplňování hesla Great </a:t>
            </a:r>
            <a:r>
              <a:rPr lang="cs-CZ" sz="1900" dirty="0" err="1"/>
              <a:t>Hotels</a:t>
            </a:r>
            <a:r>
              <a:rPr lang="cs-CZ" sz="1900" dirty="0"/>
              <a:t> </a:t>
            </a:r>
            <a:r>
              <a:rPr lang="cs-CZ" sz="1900" dirty="0" err="1"/>
              <a:t>Guests</a:t>
            </a:r>
            <a:r>
              <a:rPr lang="cs-CZ" sz="1900" dirty="0"/>
              <a:t> Love (vytváření skvělých hotelů, na které hosté nedají dopustit). </a:t>
            </a:r>
            <a:endParaRPr lang="cs-CZ" sz="1900" dirty="0" smtClean="0"/>
          </a:p>
          <a:p>
            <a:pPr marL="342900" indent="-342900" algn="just">
              <a:buFont typeface="Wingdings" panose="05000000000000000000" pitchFamily="2" charset="2"/>
              <a:buChar char="q"/>
            </a:pPr>
            <a:r>
              <a:rPr lang="cs-CZ" sz="1900" dirty="0" smtClean="0"/>
              <a:t>Skupina </a:t>
            </a:r>
            <a:r>
              <a:rPr lang="cs-CZ" sz="1900" dirty="0"/>
              <a:t>provozuje více než </a:t>
            </a:r>
            <a:r>
              <a:rPr lang="cs-CZ" sz="1900" dirty="0" smtClean="0"/>
              <a:t>5 000 hotelů </a:t>
            </a:r>
            <a:r>
              <a:rPr lang="cs-CZ" sz="1900" dirty="0"/>
              <a:t>ve 100 zemích a oblastech po celém světě, a tak se v těchto zařízeních může ubytovat jakýkoli cestovatel prakticky kdekoli. </a:t>
            </a:r>
            <a:endParaRPr lang="cs-CZ" sz="1900" dirty="0" smtClean="0"/>
          </a:p>
          <a:p>
            <a:pPr marL="342900" indent="-342900" algn="just">
              <a:buFont typeface="Wingdings" panose="05000000000000000000" pitchFamily="2" charset="2"/>
              <a:buChar char="q"/>
            </a:pPr>
            <a:r>
              <a:rPr lang="cs-CZ" sz="1900" b="1" dirty="0" smtClean="0"/>
              <a:t>Provozuje 11 </a:t>
            </a:r>
            <a:r>
              <a:rPr lang="cs-CZ" sz="1900" b="1" dirty="0"/>
              <a:t>hotelových značek</a:t>
            </a:r>
            <a:r>
              <a:rPr lang="cs-CZ" sz="1900" b="1" dirty="0" smtClean="0"/>
              <a:t>:</a:t>
            </a:r>
            <a:endParaRPr lang="cs-CZ" sz="1900" b="1" dirty="0"/>
          </a:p>
          <a:p>
            <a:pPr marL="285750" indent="-285750" algn="just">
              <a:buFont typeface="Wingdings" panose="05000000000000000000" pitchFamily="2" charset="2"/>
              <a:buChar char="ü"/>
            </a:pPr>
            <a:r>
              <a:rPr lang="cs-CZ" sz="1900" dirty="0"/>
              <a:t>    </a:t>
            </a:r>
            <a:r>
              <a:rPr lang="cs-CZ" sz="1900" dirty="0" err="1"/>
              <a:t>Holiday</a:t>
            </a:r>
            <a:r>
              <a:rPr lang="cs-CZ" sz="1900" dirty="0"/>
              <a:t> </a:t>
            </a:r>
            <a:r>
              <a:rPr lang="cs-CZ" sz="1900" dirty="0" smtClean="0"/>
              <a:t>Inn, </a:t>
            </a:r>
            <a:r>
              <a:rPr lang="cs-CZ" sz="1900" dirty="0" err="1" smtClean="0"/>
              <a:t>Holiday</a:t>
            </a:r>
            <a:r>
              <a:rPr lang="cs-CZ" sz="1900" dirty="0" smtClean="0"/>
              <a:t> </a:t>
            </a:r>
            <a:r>
              <a:rPr lang="cs-CZ" sz="1900" dirty="0"/>
              <a:t>Inn </a:t>
            </a:r>
            <a:r>
              <a:rPr lang="cs-CZ" sz="1900" dirty="0" smtClean="0"/>
              <a:t>Express,</a:t>
            </a:r>
            <a:endParaRPr lang="cs-CZ" sz="1900" dirty="0"/>
          </a:p>
          <a:p>
            <a:pPr marL="285750" indent="-285750" algn="just">
              <a:buFont typeface="Wingdings" panose="05000000000000000000" pitchFamily="2" charset="2"/>
              <a:buChar char="ü"/>
            </a:pPr>
            <a:r>
              <a:rPr lang="cs-CZ" sz="1900" dirty="0"/>
              <a:t>    </a:t>
            </a:r>
            <a:r>
              <a:rPr lang="cs-CZ" sz="1900" dirty="0" err="1"/>
              <a:t>Holiday</a:t>
            </a:r>
            <a:r>
              <a:rPr lang="cs-CZ" sz="1900" dirty="0"/>
              <a:t> Inn </a:t>
            </a:r>
            <a:r>
              <a:rPr lang="cs-CZ" sz="1900" dirty="0" smtClean="0"/>
              <a:t>Resort,  </a:t>
            </a:r>
            <a:r>
              <a:rPr lang="cs-CZ" sz="1900" dirty="0" err="1"/>
              <a:t>Holiday</a:t>
            </a:r>
            <a:r>
              <a:rPr lang="cs-CZ" sz="1900" dirty="0"/>
              <a:t> Inn Club </a:t>
            </a:r>
            <a:r>
              <a:rPr lang="cs-CZ" sz="1900" dirty="0" err="1" smtClean="0"/>
              <a:t>Vacations</a:t>
            </a:r>
            <a:r>
              <a:rPr lang="cs-CZ" sz="1900" dirty="0" smtClean="0"/>
              <a:t>,</a:t>
            </a:r>
            <a:endParaRPr lang="cs-CZ" sz="1900" dirty="0"/>
          </a:p>
          <a:p>
            <a:pPr marL="285750" indent="-285750" algn="just">
              <a:buFont typeface="Wingdings" panose="05000000000000000000" pitchFamily="2" charset="2"/>
              <a:buChar char="ü"/>
            </a:pPr>
            <a:r>
              <a:rPr lang="cs-CZ" sz="1900" dirty="0"/>
              <a:t>    </a:t>
            </a:r>
            <a:r>
              <a:rPr lang="cs-CZ" sz="1900" dirty="0" smtClean="0"/>
              <a:t>Intercontinental, </a:t>
            </a:r>
            <a:r>
              <a:rPr lang="cs-CZ" sz="1900" dirty="0"/>
              <a:t>Hotel </a:t>
            </a:r>
            <a:r>
              <a:rPr lang="cs-CZ" sz="1900" dirty="0" smtClean="0"/>
              <a:t>Indigo,</a:t>
            </a:r>
            <a:endParaRPr lang="cs-CZ" sz="1900" dirty="0"/>
          </a:p>
          <a:p>
            <a:pPr marL="285750" indent="-285750" algn="just">
              <a:buFont typeface="Wingdings" panose="05000000000000000000" pitchFamily="2" charset="2"/>
              <a:buChar char="ü"/>
            </a:pPr>
            <a:r>
              <a:rPr lang="cs-CZ" sz="1900" dirty="0"/>
              <a:t>    </a:t>
            </a:r>
            <a:r>
              <a:rPr lang="cs-CZ" sz="1900" dirty="0" err="1"/>
              <a:t>Crowne</a:t>
            </a:r>
            <a:r>
              <a:rPr lang="cs-CZ" sz="1900" dirty="0"/>
              <a:t> </a:t>
            </a:r>
            <a:r>
              <a:rPr lang="cs-CZ" sz="1900" dirty="0" smtClean="0"/>
              <a:t>Plaza, </a:t>
            </a:r>
            <a:r>
              <a:rPr lang="cs-CZ" sz="1900" dirty="0" err="1" smtClean="0"/>
              <a:t>Even</a:t>
            </a:r>
            <a:r>
              <a:rPr lang="cs-CZ" sz="1900" dirty="0" smtClean="0"/>
              <a:t> </a:t>
            </a:r>
            <a:r>
              <a:rPr lang="cs-CZ" sz="1900" dirty="0" err="1" smtClean="0"/>
              <a:t>Hotels</a:t>
            </a:r>
            <a:r>
              <a:rPr lang="cs-CZ" sz="1900" dirty="0" smtClean="0"/>
              <a:t>,</a:t>
            </a:r>
            <a:endParaRPr lang="cs-CZ" sz="1900" dirty="0"/>
          </a:p>
          <a:p>
            <a:pPr marL="285750" indent="-285750" algn="just">
              <a:buFont typeface="Wingdings" panose="05000000000000000000" pitchFamily="2" charset="2"/>
              <a:buChar char="ü"/>
            </a:pPr>
            <a:r>
              <a:rPr lang="cs-CZ" sz="1900" dirty="0"/>
              <a:t>    </a:t>
            </a:r>
            <a:r>
              <a:rPr lang="cs-CZ" sz="1900" dirty="0" err="1"/>
              <a:t>Staybridge</a:t>
            </a:r>
            <a:r>
              <a:rPr lang="cs-CZ" sz="1900" dirty="0"/>
              <a:t> </a:t>
            </a:r>
            <a:r>
              <a:rPr lang="cs-CZ" sz="1900" dirty="0" err="1" smtClean="0"/>
              <a:t>Suites</a:t>
            </a:r>
            <a:r>
              <a:rPr lang="cs-CZ" sz="1900" dirty="0" smtClean="0"/>
              <a:t>, </a:t>
            </a:r>
            <a:r>
              <a:rPr lang="cs-CZ" sz="1900" dirty="0" err="1"/>
              <a:t>Candlewood</a:t>
            </a:r>
            <a:r>
              <a:rPr lang="cs-CZ" sz="1900" dirty="0"/>
              <a:t> </a:t>
            </a:r>
            <a:r>
              <a:rPr lang="cs-CZ" sz="1900" dirty="0" err="1" smtClean="0"/>
              <a:t>Suites</a:t>
            </a:r>
            <a:r>
              <a:rPr lang="cs-CZ" sz="1900" dirty="0" smtClean="0"/>
              <a:t>,</a:t>
            </a:r>
            <a:endParaRPr lang="cs-CZ" sz="1900" dirty="0"/>
          </a:p>
          <a:p>
            <a:pPr marL="285750" indent="-285750" algn="just">
              <a:buFont typeface="Wingdings" panose="05000000000000000000" pitchFamily="2" charset="2"/>
              <a:buChar char="ü"/>
            </a:pPr>
            <a:r>
              <a:rPr lang="cs-CZ" sz="1900" dirty="0"/>
              <a:t>    </a:t>
            </a:r>
            <a:r>
              <a:rPr lang="cs-CZ" sz="1900" dirty="0" err="1" smtClean="0"/>
              <a:t>Hualuxe</a:t>
            </a:r>
            <a:r>
              <a:rPr lang="cs-CZ" sz="1900" dirty="0" smtClean="0"/>
              <a:t>.</a:t>
            </a:r>
            <a:endParaRPr lang="cs-CZ" sz="1900" dirty="0"/>
          </a:p>
          <a:p>
            <a:pPr marL="342900" indent="-342900" algn="just">
              <a:buFont typeface="Wingdings" panose="05000000000000000000" pitchFamily="2" charset="2"/>
              <a:buChar char="q"/>
            </a:pPr>
            <a:endParaRPr lang="cs-CZ" dirty="0"/>
          </a:p>
          <a:p>
            <a:pPr marL="342900" indent="-34290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2640616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 Intercontinental </a:t>
            </a:r>
            <a:r>
              <a:rPr lang="cs-CZ" dirty="0" err="1" smtClean="0"/>
              <a:t>Hotels</a:t>
            </a:r>
            <a:r>
              <a:rPr lang="cs-CZ" dirty="0" smtClean="0"/>
              <a:t> Group (IHG)</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IHG </a:t>
            </a:r>
            <a:r>
              <a:rPr lang="cs-CZ" sz="2000" dirty="0"/>
              <a:t>také provozuje Priority Club </a:t>
            </a:r>
            <a:r>
              <a:rPr lang="cs-CZ" sz="2000" dirty="0" err="1"/>
              <a:t>Rewards</a:t>
            </a:r>
            <a:r>
              <a:rPr lang="cs-CZ" sz="2000" dirty="0" smtClean="0"/>
              <a:t>.</a:t>
            </a:r>
            <a:endParaRPr lang="cs-CZ" sz="2000" dirty="0"/>
          </a:p>
          <a:p>
            <a:pPr marL="342900" indent="-342900" algn="just">
              <a:buFont typeface="Wingdings" panose="05000000000000000000" pitchFamily="2" charset="2"/>
              <a:buChar char="q"/>
            </a:pPr>
            <a:r>
              <a:rPr lang="cs-CZ" sz="2000" dirty="0" err="1"/>
              <a:t>InterContinental</a:t>
            </a:r>
            <a:r>
              <a:rPr lang="cs-CZ" sz="2000" dirty="0"/>
              <a:t> </a:t>
            </a:r>
            <a:r>
              <a:rPr lang="cs-CZ" sz="2000" dirty="0" err="1"/>
              <a:t>Hotels</a:t>
            </a:r>
            <a:r>
              <a:rPr lang="cs-CZ" sz="2000" dirty="0"/>
              <a:t> Group provozuje hotely třemi různými způsoby. </a:t>
            </a:r>
            <a:r>
              <a:rPr lang="cs-CZ" sz="2000" b="1" dirty="0"/>
              <a:t>První je soukromé vlastnictví, </a:t>
            </a:r>
            <a:r>
              <a:rPr lang="cs-CZ" sz="2000" dirty="0"/>
              <a:t>kdy IHG vlastní 16 hotelů. </a:t>
            </a:r>
            <a:r>
              <a:rPr lang="cs-CZ" sz="2000" b="1" dirty="0"/>
              <a:t>Druhým způsobem je řízení vlastními zdroji</a:t>
            </a:r>
            <a:r>
              <a:rPr lang="cs-CZ" sz="2000" dirty="0"/>
              <a:t>, kdy IHG obsadí </a:t>
            </a:r>
            <a:r>
              <a:rPr lang="cs-CZ" sz="2000" dirty="0" err="1"/>
              <a:t>managerské</a:t>
            </a:r>
            <a:r>
              <a:rPr lang="cs-CZ" sz="2000" dirty="0"/>
              <a:t> funkce vlastním personálem. </a:t>
            </a:r>
            <a:r>
              <a:rPr lang="cs-CZ" sz="2000" b="1" dirty="0"/>
              <a:t>Třetí způsob je pomocí franšízy</a:t>
            </a:r>
            <a:r>
              <a:rPr lang="cs-CZ" sz="2000" dirty="0"/>
              <a:t>, kdy IHG poskytne provozovatelům hotelů značku, marketing a distribuci</a:t>
            </a:r>
            <a:r>
              <a:rPr lang="cs-CZ" sz="2000" dirty="0" smtClean="0"/>
              <a:t>.</a:t>
            </a:r>
          </a:p>
          <a:p>
            <a:pPr marL="342900" indent="-342900" algn="just">
              <a:buFont typeface="Wingdings" panose="05000000000000000000" pitchFamily="2" charset="2"/>
              <a:buChar char="q"/>
            </a:pPr>
            <a:r>
              <a:rPr lang="cs-CZ" sz="2000" dirty="0" smtClean="0"/>
              <a:t>IHG má jako každá velká hotelová skupina program sociální odpovědnosti založený na působení na fyzické prostředí a místní komunitu (rezidenti) v destinacích, kde skupina působí.</a:t>
            </a:r>
          </a:p>
          <a:p>
            <a:pPr marL="342900" indent="-342900" algn="just">
              <a:buFont typeface="Wingdings" panose="05000000000000000000" pitchFamily="2" charset="2"/>
              <a:buChar char="q"/>
            </a:pPr>
            <a:r>
              <a:rPr lang="cs-CZ" sz="2000" dirty="0" smtClean="0"/>
              <a:t>Skupina má on-line systém řízení udržitelnosti Green </a:t>
            </a:r>
            <a:r>
              <a:rPr lang="cs-CZ" sz="2000" dirty="0" err="1" smtClean="0"/>
              <a:t>Engage</a:t>
            </a:r>
            <a:r>
              <a:rPr lang="cs-CZ" sz="2000" dirty="0" smtClean="0"/>
              <a:t> (vkládání dat o spotřebě energie a dalších zdrojů spotřebovaných v hotelech a jejich vyhodnocování) a realizuje projekt tzv. IHG </a:t>
            </a:r>
            <a:r>
              <a:rPr lang="cs-CZ" sz="2000" dirty="0" err="1" smtClean="0"/>
              <a:t>Academy</a:t>
            </a:r>
            <a:r>
              <a:rPr lang="cs-CZ" sz="2000" dirty="0" smtClean="0"/>
              <a:t> </a:t>
            </a:r>
            <a:r>
              <a:rPr lang="cs-CZ" sz="2000" dirty="0" err="1" smtClean="0"/>
              <a:t>programme</a:t>
            </a:r>
            <a:r>
              <a:rPr lang="cs-CZ" sz="2000" dirty="0" smtClean="0"/>
              <a:t> (vzdělávání).</a:t>
            </a:r>
          </a:p>
        </p:txBody>
      </p:sp>
    </p:spTree>
    <p:extLst>
      <p:ext uri="{BB962C8B-B14F-4D97-AF65-F5344CB8AC3E}">
        <p14:creationId xmlns:p14="http://schemas.microsoft.com/office/powerpoint/2010/main" val="3327005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Intercontinental </a:t>
            </a:r>
            <a:r>
              <a:rPr lang="cs-CZ" dirty="0" err="1"/>
              <a:t>Hotels</a:t>
            </a:r>
            <a:r>
              <a:rPr lang="cs-CZ" dirty="0"/>
              <a:t> Group (IHG)</a:t>
            </a:r>
            <a:br>
              <a:rPr lang="cs-CZ" dirty="0"/>
            </a:br>
            <a:endParaRPr lang="cs-CZ" dirty="0"/>
          </a:p>
        </p:txBody>
      </p:sp>
      <p:sp>
        <p:nvSpPr>
          <p:cNvPr id="3" name="Obdélník 2"/>
          <p:cNvSpPr/>
          <p:nvPr/>
        </p:nvSpPr>
        <p:spPr>
          <a:xfrm>
            <a:off x="0" y="987574"/>
            <a:ext cx="9143999" cy="3939540"/>
          </a:xfrm>
          <a:prstGeom prst="rect">
            <a:avLst/>
          </a:prstGeom>
        </p:spPr>
        <p:txBody>
          <a:bodyPr wrap="square">
            <a:spAutoFit/>
          </a:bodyPr>
          <a:lstStyle/>
          <a:p>
            <a:pPr marL="342900" indent="-342900" algn="just">
              <a:buFont typeface="Wingdings" panose="05000000000000000000" pitchFamily="2" charset="2"/>
              <a:buChar char="q"/>
            </a:pPr>
            <a:r>
              <a:rPr lang="cs-CZ" sz="2300" dirty="0" smtClean="0"/>
              <a:t>Původ </a:t>
            </a:r>
            <a:r>
              <a:rPr lang="cs-CZ" sz="2300" dirty="0"/>
              <a:t>IHG lze vysledovat už od roku 1777, kdy William Bass založil pivovar v </a:t>
            </a:r>
            <a:r>
              <a:rPr lang="cs-CZ" sz="2300" dirty="0" err="1"/>
              <a:t>Burton</a:t>
            </a:r>
            <a:r>
              <a:rPr lang="cs-CZ" sz="2300" dirty="0"/>
              <a:t>-on-</a:t>
            </a:r>
            <a:r>
              <a:rPr lang="cs-CZ" sz="2300" dirty="0" err="1"/>
              <a:t>Trent</a:t>
            </a:r>
            <a:r>
              <a:rPr lang="cs-CZ" sz="2300" dirty="0"/>
              <a:t>.</a:t>
            </a:r>
          </a:p>
          <a:p>
            <a:pPr marL="342900" indent="-342900" algn="just">
              <a:buFont typeface="Wingdings" panose="05000000000000000000" pitchFamily="2" charset="2"/>
              <a:buChar char="q"/>
            </a:pPr>
            <a:r>
              <a:rPr lang="cs-CZ" sz="2300" dirty="0"/>
              <a:t>    1862 - zahajuje provoz </a:t>
            </a:r>
            <a:r>
              <a:rPr lang="cs-CZ" sz="2300" dirty="0" err="1"/>
              <a:t>InterContinental</a:t>
            </a:r>
            <a:r>
              <a:rPr lang="cs-CZ" sz="2300" dirty="0"/>
              <a:t> </a:t>
            </a:r>
            <a:r>
              <a:rPr lang="cs-CZ" sz="2300" dirty="0" err="1"/>
              <a:t>Le</a:t>
            </a:r>
            <a:r>
              <a:rPr lang="cs-CZ" sz="2300" dirty="0"/>
              <a:t> Grand Paris</a:t>
            </a:r>
          </a:p>
          <a:p>
            <a:pPr marL="342900" indent="-342900" algn="just">
              <a:buFont typeface="Wingdings" panose="05000000000000000000" pitchFamily="2" charset="2"/>
              <a:buChar char="q"/>
            </a:pPr>
            <a:r>
              <a:rPr lang="cs-CZ" sz="2300" dirty="0"/>
              <a:t>    1946 - zakládá </a:t>
            </a:r>
            <a:r>
              <a:rPr lang="cs-CZ" sz="2300" dirty="0" err="1"/>
              <a:t>Panamerica</a:t>
            </a:r>
            <a:r>
              <a:rPr lang="cs-CZ" sz="2300" dirty="0"/>
              <a:t> Airlines korporaci </a:t>
            </a:r>
            <a:r>
              <a:rPr lang="cs-CZ" sz="2300" dirty="0" err="1"/>
              <a:t>InterContinental</a:t>
            </a:r>
            <a:r>
              <a:rPr lang="cs-CZ" sz="2300" dirty="0"/>
              <a:t> </a:t>
            </a:r>
            <a:r>
              <a:rPr lang="cs-CZ" sz="2300" dirty="0" err="1"/>
              <a:t>Hotels</a:t>
            </a:r>
            <a:endParaRPr lang="cs-CZ" sz="2300" dirty="0"/>
          </a:p>
          <a:p>
            <a:pPr marL="342900" indent="-342900" algn="just">
              <a:buFont typeface="Wingdings" panose="05000000000000000000" pitchFamily="2" charset="2"/>
              <a:buChar char="q"/>
            </a:pPr>
            <a:r>
              <a:rPr lang="cs-CZ" sz="2300" dirty="0"/>
              <a:t>    1946 – začíná hlavní expanze prvního mezinárodního hotelového řetězce</a:t>
            </a:r>
          </a:p>
          <a:p>
            <a:pPr marL="342900" indent="-342900" algn="just">
              <a:buFont typeface="Wingdings" panose="05000000000000000000" pitchFamily="2" charset="2"/>
              <a:buChar char="q"/>
            </a:pPr>
            <a:r>
              <a:rPr lang="cs-CZ" sz="2300" dirty="0"/>
              <a:t>    1954 - </a:t>
            </a:r>
            <a:r>
              <a:rPr lang="cs-CZ" sz="2300" dirty="0" err="1"/>
              <a:t>Holiday</a:t>
            </a:r>
            <a:r>
              <a:rPr lang="cs-CZ" sz="2300" dirty="0"/>
              <a:t> Inn, nabízí jako první franšízově svou značku to vede k masivnímu růstu na celém světě</a:t>
            </a:r>
          </a:p>
          <a:p>
            <a:pPr marL="342900" indent="-342900" algn="just">
              <a:buFont typeface="Wingdings" panose="05000000000000000000" pitchFamily="2" charset="2"/>
              <a:buChar char="q"/>
            </a:pPr>
            <a:r>
              <a:rPr lang="cs-CZ" sz="2300" dirty="0"/>
              <a:t>    1956 - </a:t>
            </a:r>
            <a:r>
              <a:rPr lang="cs-CZ" sz="2300" dirty="0" err="1"/>
              <a:t>Holiday</a:t>
            </a:r>
            <a:r>
              <a:rPr lang="cs-CZ" sz="2300" dirty="0"/>
              <a:t> Inn je první hotelová společnost, která dosáhne 300000 pokojů na celém světě</a:t>
            </a:r>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166657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Marriott</a:t>
            </a:r>
            <a:br>
              <a:rPr lang="cs-CZ" dirty="0"/>
            </a:br>
            <a:endParaRPr lang="cs-CZ" dirty="0"/>
          </a:p>
        </p:txBody>
      </p:sp>
      <p:sp>
        <p:nvSpPr>
          <p:cNvPr id="3" name="Obdélník 2"/>
          <p:cNvSpPr/>
          <p:nvPr/>
        </p:nvSpPr>
        <p:spPr>
          <a:xfrm>
            <a:off x="0" y="987574"/>
            <a:ext cx="9143999" cy="4093428"/>
          </a:xfrm>
          <a:prstGeom prst="rect">
            <a:avLst/>
          </a:prstGeom>
        </p:spPr>
        <p:txBody>
          <a:bodyPr wrap="square">
            <a:spAutoFit/>
          </a:bodyPr>
          <a:lstStyle/>
          <a:p>
            <a:pPr marL="342900" indent="-342900" algn="just">
              <a:buFont typeface="Wingdings" panose="05000000000000000000" pitchFamily="2" charset="2"/>
              <a:buChar char="q"/>
            </a:pPr>
            <a:r>
              <a:rPr lang="cs-CZ" sz="2200" dirty="0"/>
              <a:t>Firma byla založena J. </a:t>
            </a:r>
            <a:r>
              <a:rPr lang="cs-CZ" sz="2200" dirty="0" err="1"/>
              <a:t>Willardem</a:t>
            </a:r>
            <a:r>
              <a:rPr lang="cs-CZ" sz="2200" dirty="0"/>
              <a:t> Marriottem v roce 1927 ve Washingtonu. Prague Marriott hotel se nachází v centru města kousek od náměstí Republiky</a:t>
            </a:r>
            <a:r>
              <a:rPr lang="cs-CZ" sz="2200" dirty="0" smtClean="0"/>
              <a:t>,</a:t>
            </a:r>
            <a:r>
              <a:rPr lang="pt-BR" sz="2200" dirty="0" smtClean="0"/>
              <a:t> </a:t>
            </a:r>
            <a:r>
              <a:rPr lang="pt-BR" sz="2200" dirty="0"/>
              <a:t>hotely patřící do této </a:t>
            </a:r>
            <a:r>
              <a:rPr lang="pt-BR" sz="2200" dirty="0" smtClean="0"/>
              <a:t>sítě</a:t>
            </a:r>
            <a:r>
              <a:rPr lang="cs-CZ" sz="2200" dirty="0" smtClean="0"/>
              <a:t>, můžeme najít také v </a:t>
            </a:r>
            <a:r>
              <a:rPr lang="cs-CZ" sz="2200" dirty="0"/>
              <a:t>Brně nebo Plzni</a:t>
            </a:r>
            <a:r>
              <a:rPr lang="cs-CZ" sz="2200" dirty="0" smtClean="0"/>
              <a:t>.</a:t>
            </a:r>
          </a:p>
          <a:p>
            <a:pPr marL="342900" indent="-342900" algn="just">
              <a:buFont typeface="Wingdings" panose="05000000000000000000" pitchFamily="2" charset="2"/>
              <a:buChar char="q"/>
            </a:pPr>
            <a:r>
              <a:rPr lang="cs-CZ" sz="2200" dirty="0"/>
              <a:t>V roce 2016 Hotelová společnost Marriott International dokončila převzetí konkurenční </a:t>
            </a:r>
            <a:r>
              <a:rPr lang="cs-CZ" sz="2200" dirty="0" err="1"/>
              <a:t>Starwood</a:t>
            </a:r>
            <a:r>
              <a:rPr lang="cs-CZ" sz="2200" dirty="0"/>
              <a:t> </a:t>
            </a:r>
            <a:r>
              <a:rPr lang="cs-CZ" sz="2200" dirty="0" err="1"/>
              <a:t>Hotels</a:t>
            </a:r>
            <a:r>
              <a:rPr lang="cs-CZ" sz="2200" dirty="0"/>
              <a:t> &amp; </a:t>
            </a:r>
            <a:r>
              <a:rPr lang="cs-CZ" sz="2200" dirty="0" err="1"/>
              <a:t>Resorts</a:t>
            </a:r>
            <a:r>
              <a:rPr lang="cs-CZ" sz="2200" dirty="0"/>
              <a:t> </a:t>
            </a:r>
            <a:r>
              <a:rPr lang="cs-CZ" sz="2200" dirty="0" err="1"/>
              <a:t>Worldwide</a:t>
            </a:r>
            <a:r>
              <a:rPr lang="cs-CZ" sz="2200" dirty="0"/>
              <a:t> za 13 miliard USD (313,7 miliardy Kč). </a:t>
            </a:r>
          </a:p>
          <a:p>
            <a:pPr marL="342900" indent="-342900" algn="just">
              <a:buFont typeface="Wingdings" panose="05000000000000000000" pitchFamily="2" charset="2"/>
              <a:buChar char="q"/>
            </a:pPr>
            <a:r>
              <a:rPr lang="cs-CZ" sz="2200" dirty="0"/>
              <a:t>Vznikla </a:t>
            </a:r>
            <a:r>
              <a:rPr lang="cs-CZ" sz="2200" b="1" dirty="0"/>
              <a:t>tak největší hotelová společnost na světě. </a:t>
            </a:r>
          </a:p>
          <a:p>
            <a:pPr marL="342900" indent="-342900" algn="just">
              <a:buFont typeface="Wingdings" panose="05000000000000000000" pitchFamily="2" charset="2"/>
              <a:buChar char="q"/>
            </a:pPr>
            <a:r>
              <a:rPr lang="cs-CZ" sz="2200" dirty="0"/>
              <a:t>Do jedné hotelové skupiny nyní patří několik z nejznámějších hotelových jmen, jako Marriott, </a:t>
            </a:r>
            <a:r>
              <a:rPr lang="cs-CZ" sz="2200" dirty="0" err="1"/>
              <a:t>Courtyard</a:t>
            </a:r>
            <a:r>
              <a:rPr lang="cs-CZ" sz="2200" dirty="0"/>
              <a:t>, </a:t>
            </a:r>
            <a:r>
              <a:rPr lang="cs-CZ" sz="2200" dirty="0" err="1"/>
              <a:t>Ritz</a:t>
            </a:r>
            <a:r>
              <a:rPr lang="cs-CZ" sz="2200" dirty="0"/>
              <a:t> </a:t>
            </a:r>
            <a:r>
              <a:rPr lang="cs-CZ" sz="2200" dirty="0" err="1"/>
              <a:t>Carlton</a:t>
            </a:r>
            <a:r>
              <a:rPr lang="cs-CZ" sz="2200" dirty="0"/>
              <a:t>, </a:t>
            </a:r>
            <a:r>
              <a:rPr lang="cs-CZ" sz="2200" dirty="0" err="1"/>
              <a:t>Sheraton</a:t>
            </a:r>
            <a:r>
              <a:rPr lang="cs-CZ" sz="2200" dirty="0"/>
              <a:t>, </a:t>
            </a:r>
            <a:r>
              <a:rPr lang="cs-CZ" sz="2200" dirty="0" err="1"/>
              <a:t>Westi</a:t>
            </a:r>
            <a:r>
              <a:rPr lang="cs-CZ" sz="2200" dirty="0"/>
              <a:t>, W a St. </a:t>
            </a:r>
            <a:r>
              <a:rPr lang="cs-CZ" sz="2200" dirty="0" err="1"/>
              <a:t>Regis</a:t>
            </a:r>
            <a:r>
              <a:rPr lang="cs-CZ" sz="2200" dirty="0"/>
              <a:t> atd.</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1044479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Marriott</a:t>
            </a:r>
            <a:br>
              <a:rPr lang="cs-CZ" dirty="0"/>
            </a:br>
            <a:endParaRPr lang="cs-CZ" dirty="0"/>
          </a:p>
        </p:txBody>
      </p:sp>
      <p:sp>
        <p:nvSpPr>
          <p:cNvPr id="3" name="Obdélník 2"/>
          <p:cNvSpPr/>
          <p:nvPr/>
        </p:nvSpPr>
        <p:spPr>
          <a:xfrm>
            <a:off x="0" y="987574"/>
            <a:ext cx="9143999" cy="1938992"/>
          </a:xfrm>
          <a:prstGeom prst="rect">
            <a:avLst/>
          </a:prstGeom>
        </p:spPr>
        <p:txBody>
          <a:bodyPr wrap="square">
            <a:spAutoFit/>
          </a:bodyPr>
          <a:lstStyle/>
          <a:p>
            <a:pPr marL="342900" indent="-342900" algn="just">
              <a:buFont typeface="Wingdings" panose="05000000000000000000" pitchFamily="2" charset="2"/>
              <a:buChar char="q"/>
            </a:pPr>
            <a:r>
              <a:rPr lang="cs-CZ" sz="2400" dirty="0" smtClean="0"/>
              <a:t>Marriott </a:t>
            </a:r>
            <a:r>
              <a:rPr lang="cs-CZ" sz="2400" dirty="0"/>
              <a:t>vlastní 30 hotelových značek. Celý řetězec má nyní ve více než 110 zemích, včetně České republiky, 5700 hotelů a </a:t>
            </a:r>
            <a:r>
              <a:rPr lang="cs-CZ" sz="2400" b="1" dirty="0"/>
              <a:t>1,1 milionu pokojů. </a:t>
            </a:r>
            <a:endParaRPr lang="cs-CZ" sz="2400" b="1" dirty="0" smtClean="0"/>
          </a:p>
          <a:p>
            <a:pPr marL="342900" indent="-342900" algn="just">
              <a:buFont typeface="Wingdings" panose="05000000000000000000" pitchFamily="2" charset="2"/>
              <a:buChar char="q"/>
            </a:pPr>
            <a:r>
              <a:rPr lang="cs-CZ" sz="2400" dirty="0" smtClean="0"/>
              <a:t>Marriott překonal </a:t>
            </a:r>
            <a:r>
              <a:rPr lang="cs-CZ" sz="2400" dirty="0"/>
              <a:t>skupinu </a:t>
            </a:r>
            <a:r>
              <a:rPr lang="cs-CZ" sz="2400" dirty="0" err="1"/>
              <a:t>Hilton</a:t>
            </a:r>
            <a:r>
              <a:rPr lang="cs-CZ" sz="2400" dirty="0"/>
              <a:t> </a:t>
            </a:r>
            <a:r>
              <a:rPr lang="cs-CZ" sz="2400" dirty="0" err="1"/>
              <a:t>Worldwide</a:t>
            </a:r>
            <a:r>
              <a:rPr lang="cs-CZ" sz="2400" dirty="0"/>
              <a:t>, která má 773.000 pokojů, a Intercontinental </a:t>
            </a:r>
            <a:r>
              <a:rPr lang="cs-CZ" sz="2400" dirty="0" err="1"/>
              <a:t>Hotels</a:t>
            </a:r>
            <a:r>
              <a:rPr lang="cs-CZ" sz="2400" dirty="0"/>
              <a:t> Group se 766.000 </a:t>
            </a:r>
            <a:r>
              <a:rPr lang="cs-CZ" sz="2400" dirty="0" smtClean="0"/>
              <a:t>pokoji.</a:t>
            </a:r>
            <a:endParaRPr lang="cs-CZ" sz="2400" dirty="0"/>
          </a:p>
        </p:txBody>
      </p:sp>
    </p:spTree>
    <p:extLst>
      <p:ext uri="{BB962C8B-B14F-4D97-AF65-F5344CB8AC3E}">
        <p14:creationId xmlns:p14="http://schemas.microsoft.com/office/powerpoint/2010/main" val="1790021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smtClean="0"/>
              <a:t>Hilton</a:t>
            </a:r>
            <a:r>
              <a:rPr lang="cs-CZ" dirty="0"/>
              <a:t/>
            </a:r>
            <a:br>
              <a:rPr lang="cs-CZ" dirty="0"/>
            </a:br>
            <a:endParaRPr lang="cs-CZ" dirty="0"/>
          </a:p>
        </p:txBody>
      </p:sp>
      <p:sp>
        <p:nvSpPr>
          <p:cNvPr id="3" name="Obdélník 2"/>
          <p:cNvSpPr/>
          <p:nvPr/>
        </p:nvSpPr>
        <p:spPr>
          <a:xfrm>
            <a:off x="0" y="987574"/>
            <a:ext cx="9143999" cy="3416320"/>
          </a:xfrm>
          <a:prstGeom prst="rect">
            <a:avLst/>
          </a:prstGeom>
        </p:spPr>
        <p:txBody>
          <a:bodyPr wrap="square">
            <a:spAutoFit/>
          </a:bodyPr>
          <a:lstStyle/>
          <a:p>
            <a:pPr marL="342900" indent="-342900" algn="just">
              <a:buFont typeface="Wingdings" panose="05000000000000000000" pitchFamily="2" charset="2"/>
              <a:buChar char="q"/>
            </a:pPr>
            <a:r>
              <a:rPr lang="cs-CZ" sz="2400" dirty="0" err="1"/>
              <a:t>Hilton</a:t>
            </a:r>
            <a:r>
              <a:rPr lang="cs-CZ" sz="2400" dirty="0"/>
              <a:t> </a:t>
            </a:r>
            <a:r>
              <a:rPr lang="cs-CZ" sz="2400" dirty="0" err="1"/>
              <a:t>Hotels</a:t>
            </a:r>
            <a:r>
              <a:rPr lang="cs-CZ" sz="2400" dirty="0"/>
              <a:t> &amp; </a:t>
            </a:r>
            <a:r>
              <a:rPr lang="cs-CZ" sz="2400" dirty="0" err="1"/>
              <a:t>Resorts</a:t>
            </a:r>
            <a:r>
              <a:rPr lang="cs-CZ" sz="2400" dirty="0"/>
              <a:t> (dříve </a:t>
            </a:r>
            <a:r>
              <a:rPr lang="cs-CZ" sz="2400" dirty="0" err="1"/>
              <a:t>Hilton</a:t>
            </a:r>
            <a:r>
              <a:rPr lang="cs-CZ" sz="2400" dirty="0"/>
              <a:t> </a:t>
            </a:r>
            <a:r>
              <a:rPr lang="cs-CZ" sz="2400" dirty="0" err="1"/>
              <a:t>Hotels</a:t>
            </a:r>
            <a:r>
              <a:rPr lang="cs-CZ" sz="2400" dirty="0"/>
              <a:t>) je americká firma se sídlem v </a:t>
            </a:r>
            <a:r>
              <a:rPr lang="cs-CZ" sz="2400" dirty="0" err="1"/>
              <a:t>Tysons</a:t>
            </a:r>
            <a:r>
              <a:rPr lang="cs-CZ" sz="2400" dirty="0"/>
              <a:t> </a:t>
            </a:r>
            <a:r>
              <a:rPr lang="cs-CZ" sz="2400" dirty="0" err="1"/>
              <a:t>Corner</a:t>
            </a:r>
            <a:r>
              <a:rPr lang="cs-CZ" sz="2400" dirty="0"/>
              <a:t>, poblíž Washingtonu, D.C. </a:t>
            </a:r>
            <a:endParaRPr lang="cs-CZ" sz="2400" dirty="0" smtClean="0"/>
          </a:p>
          <a:p>
            <a:pPr marL="342900" indent="-342900" algn="just">
              <a:buFont typeface="Wingdings" panose="05000000000000000000" pitchFamily="2" charset="2"/>
              <a:buChar char="q"/>
            </a:pPr>
            <a:r>
              <a:rPr lang="cs-CZ" sz="2400" dirty="0" smtClean="0"/>
              <a:t>Je </a:t>
            </a:r>
            <a:r>
              <a:rPr lang="cs-CZ" sz="2400" dirty="0"/>
              <a:t>dceřinou společností firmy </a:t>
            </a:r>
            <a:r>
              <a:rPr lang="cs-CZ" sz="2400" dirty="0" err="1"/>
              <a:t>Hilton</a:t>
            </a:r>
            <a:r>
              <a:rPr lang="cs-CZ" sz="2400" dirty="0"/>
              <a:t> </a:t>
            </a:r>
            <a:r>
              <a:rPr lang="cs-CZ" sz="2400" dirty="0" err="1"/>
              <a:t>Worldwide</a:t>
            </a:r>
            <a:r>
              <a:rPr lang="cs-CZ" sz="2400" dirty="0"/>
              <a:t> </a:t>
            </a:r>
            <a:r>
              <a:rPr lang="cs-CZ" sz="2400" dirty="0" err="1"/>
              <a:t>Corp</a:t>
            </a:r>
            <a:r>
              <a:rPr lang="cs-CZ" sz="2400" dirty="0"/>
              <a:t>. </a:t>
            </a:r>
            <a:endParaRPr lang="cs-CZ" sz="2400" dirty="0" smtClean="0"/>
          </a:p>
          <a:p>
            <a:pPr marL="342900" indent="-342900" algn="just">
              <a:buFont typeface="Wingdings" panose="05000000000000000000" pitchFamily="2" charset="2"/>
              <a:buChar char="q"/>
            </a:pPr>
            <a:r>
              <a:rPr lang="cs-CZ" sz="2400" dirty="0" smtClean="0"/>
              <a:t>Založil </a:t>
            </a:r>
            <a:r>
              <a:rPr lang="cs-CZ" sz="2400" dirty="0"/>
              <a:t>ji v roce 1919 </a:t>
            </a:r>
            <a:r>
              <a:rPr lang="cs-CZ" sz="2400" dirty="0" err="1"/>
              <a:t>Conradem</a:t>
            </a:r>
            <a:r>
              <a:rPr lang="cs-CZ" sz="2400" dirty="0"/>
              <a:t> </a:t>
            </a:r>
            <a:r>
              <a:rPr lang="cs-CZ" sz="2400" dirty="0" err="1"/>
              <a:t>Hiltonem</a:t>
            </a:r>
            <a:r>
              <a:rPr lang="cs-CZ" sz="2400" dirty="0"/>
              <a:t> v </a:t>
            </a:r>
            <a:r>
              <a:rPr lang="cs-CZ" sz="2400" dirty="0" err="1"/>
              <a:t>Beverly</a:t>
            </a:r>
            <a:r>
              <a:rPr lang="cs-CZ" sz="2400" dirty="0"/>
              <a:t> </a:t>
            </a:r>
            <a:r>
              <a:rPr lang="cs-CZ" sz="2400" dirty="0" err="1"/>
              <a:t>Hills</a:t>
            </a:r>
            <a:r>
              <a:rPr lang="cs-CZ" sz="2400" dirty="0"/>
              <a:t> v Kalifornii</a:t>
            </a:r>
            <a:r>
              <a:rPr lang="cs-CZ" sz="2400" dirty="0" smtClean="0"/>
              <a:t>.</a:t>
            </a:r>
          </a:p>
          <a:p>
            <a:pPr marL="342900" indent="-342900" algn="just">
              <a:buFont typeface="Wingdings" panose="05000000000000000000" pitchFamily="2" charset="2"/>
              <a:buChar char="q"/>
            </a:pPr>
            <a:r>
              <a:rPr lang="cs-CZ" sz="2400" dirty="0"/>
              <a:t> John Lennon a </a:t>
            </a:r>
            <a:r>
              <a:rPr lang="cs-CZ" sz="2400" dirty="0" err="1"/>
              <a:t>Yoko</a:t>
            </a:r>
            <a:r>
              <a:rPr lang="cs-CZ" sz="2400" dirty="0"/>
              <a:t> Ono pořádali svou první z mnoha mírových postelových kampaní takzvaných „</a:t>
            </a:r>
            <a:r>
              <a:rPr lang="cs-CZ" sz="2400" dirty="0" err="1"/>
              <a:t>bed</a:t>
            </a:r>
            <a:r>
              <a:rPr lang="cs-CZ" sz="2400" dirty="0"/>
              <a:t>-in“ mezi 25. březnem a 31. březnem 1969 v </a:t>
            </a:r>
            <a:r>
              <a:rPr lang="cs-CZ" sz="2400" dirty="0" err="1"/>
              <a:t>Hiltonu</a:t>
            </a:r>
            <a:r>
              <a:rPr lang="cs-CZ" sz="2400" dirty="0"/>
              <a:t> v Amsterdamu v pokoji 702. </a:t>
            </a:r>
            <a:endParaRPr lang="cs-CZ" sz="2400" dirty="0" smtClean="0"/>
          </a:p>
          <a:p>
            <a:pPr marL="342900" indent="-342900" algn="just">
              <a:buFont typeface="Wingdings" panose="05000000000000000000" pitchFamily="2" charset="2"/>
              <a:buChar char="q"/>
            </a:pPr>
            <a:r>
              <a:rPr lang="cs-CZ" sz="2400" dirty="0" smtClean="0"/>
              <a:t>Tento </a:t>
            </a:r>
            <a:r>
              <a:rPr lang="cs-CZ" sz="2400" dirty="0"/>
              <a:t>pokoj se stal populární turistickou atrakcí. </a:t>
            </a:r>
          </a:p>
        </p:txBody>
      </p:sp>
    </p:spTree>
    <p:extLst>
      <p:ext uri="{BB962C8B-B14F-4D97-AF65-F5344CB8AC3E}">
        <p14:creationId xmlns:p14="http://schemas.microsoft.com/office/powerpoint/2010/main" val="2373648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smtClean="0"/>
              <a:t>Hilton</a:t>
            </a:r>
            <a:r>
              <a:rPr lang="cs-CZ" dirty="0"/>
              <a:t/>
            </a:r>
            <a:br>
              <a:rPr lang="cs-CZ" dirty="0"/>
            </a:br>
            <a:endParaRPr lang="cs-CZ" dirty="0"/>
          </a:p>
        </p:txBody>
      </p:sp>
      <p:sp>
        <p:nvSpPr>
          <p:cNvPr id="3" name="Obdélník 2"/>
          <p:cNvSpPr/>
          <p:nvPr/>
        </p:nvSpPr>
        <p:spPr>
          <a:xfrm>
            <a:off x="0" y="987574"/>
            <a:ext cx="9143999" cy="3416320"/>
          </a:xfrm>
          <a:prstGeom prst="rect">
            <a:avLst/>
          </a:prstGeom>
        </p:spPr>
        <p:txBody>
          <a:bodyPr wrap="square">
            <a:spAutoFit/>
          </a:bodyPr>
          <a:lstStyle/>
          <a:p>
            <a:pPr marL="342900" indent="-342900" algn="just">
              <a:buFont typeface="Wingdings" panose="05000000000000000000" pitchFamily="2" charset="2"/>
              <a:buChar char="q"/>
            </a:pPr>
            <a:r>
              <a:rPr lang="cs-CZ" sz="2400" b="1" dirty="0"/>
              <a:t>Hotely </a:t>
            </a:r>
            <a:r>
              <a:rPr lang="cs-CZ" sz="2400" b="1" dirty="0" err="1"/>
              <a:t>Hilton</a:t>
            </a:r>
            <a:r>
              <a:rPr lang="cs-CZ" sz="2400" b="1" dirty="0"/>
              <a:t> (výběr</a:t>
            </a:r>
            <a:r>
              <a:rPr lang="cs-CZ" sz="2400" b="1" dirty="0" smtClean="0"/>
              <a:t>):</a:t>
            </a:r>
            <a:endParaRPr lang="cs-CZ" sz="2400" b="1" dirty="0"/>
          </a:p>
          <a:p>
            <a:pPr marL="342900" indent="-342900" algn="just">
              <a:buFont typeface="Wingdings" panose="05000000000000000000" pitchFamily="2" charset="2"/>
              <a:buChar char="ü"/>
            </a:pPr>
            <a:r>
              <a:rPr lang="cs-CZ" sz="2400" dirty="0" err="1" smtClean="0"/>
              <a:t>Hilton</a:t>
            </a:r>
            <a:r>
              <a:rPr lang="cs-CZ" sz="2400" dirty="0" smtClean="0"/>
              <a:t> </a:t>
            </a:r>
            <a:r>
              <a:rPr lang="cs-CZ" sz="2400" dirty="0"/>
              <a:t>Sydney, Sydney, Austrálie</a:t>
            </a:r>
          </a:p>
          <a:p>
            <a:pPr marL="342900" indent="-342900" algn="just">
              <a:buFont typeface="Wingdings" panose="05000000000000000000" pitchFamily="2" charset="2"/>
              <a:buChar char="ü"/>
            </a:pPr>
            <a:r>
              <a:rPr lang="cs-CZ" sz="2400" dirty="0" err="1"/>
              <a:t>Hilton</a:t>
            </a:r>
            <a:r>
              <a:rPr lang="cs-CZ" sz="2400" dirty="0"/>
              <a:t> </a:t>
            </a:r>
            <a:r>
              <a:rPr lang="cs-CZ" sz="2400" dirty="0" err="1"/>
              <a:t>Queenstown</a:t>
            </a:r>
            <a:r>
              <a:rPr lang="cs-CZ" sz="2400" dirty="0"/>
              <a:t>, </a:t>
            </a:r>
            <a:r>
              <a:rPr lang="cs-CZ" sz="2400" dirty="0" err="1"/>
              <a:t>Queenstown</a:t>
            </a:r>
            <a:r>
              <a:rPr lang="cs-CZ" sz="2400" dirty="0"/>
              <a:t>, Nový Zéland</a:t>
            </a:r>
          </a:p>
          <a:p>
            <a:pPr marL="342900" indent="-342900" algn="just">
              <a:buFont typeface="Wingdings" panose="05000000000000000000" pitchFamily="2" charset="2"/>
              <a:buChar char="ü"/>
            </a:pPr>
            <a:r>
              <a:rPr lang="cs-CZ" sz="2400" dirty="0" err="1"/>
              <a:t>Hilton</a:t>
            </a:r>
            <a:r>
              <a:rPr lang="cs-CZ" sz="2400" dirty="0"/>
              <a:t> Atény, Atény, Řecko</a:t>
            </a:r>
          </a:p>
          <a:p>
            <a:pPr marL="342900" indent="-342900" algn="just">
              <a:buFont typeface="Wingdings" panose="05000000000000000000" pitchFamily="2" charset="2"/>
              <a:buChar char="ü"/>
            </a:pPr>
            <a:r>
              <a:rPr lang="cs-CZ" sz="2400" dirty="0" err="1"/>
              <a:t>Hilton</a:t>
            </a:r>
            <a:r>
              <a:rPr lang="cs-CZ" sz="2400" dirty="0"/>
              <a:t> </a:t>
            </a:r>
            <a:r>
              <a:rPr lang="cs-CZ" sz="2400" dirty="0" err="1"/>
              <a:t>Hawaiian</a:t>
            </a:r>
            <a:r>
              <a:rPr lang="cs-CZ" sz="2400" dirty="0"/>
              <a:t> </a:t>
            </a:r>
            <a:r>
              <a:rPr lang="cs-CZ" sz="2400" dirty="0" err="1"/>
              <a:t>Village</a:t>
            </a:r>
            <a:r>
              <a:rPr lang="cs-CZ" sz="2400" dirty="0"/>
              <a:t> </a:t>
            </a:r>
            <a:r>
              <a:rPr lang="cs-CZ" sz="2400" dirty="0" err="1"/>
              <a:t>Beach</a:t>
            </a:r>
            <a:r>
              <a:rPr lang="cs-CZ" sz="2400" dirty="0"/>
              <a:t> Resort and </a:t>
            </a:r>
            <a:r>
              <a:rPr lang="cs-CZ" sz="2400" dirty="0" err="1"/>
              <a:t>Spa</a:t>
            </a:r>
            <a:r>
              <a:rPr lang="cs-CZ" sz="2400" dirty="0"/>
              <a:t>, Honolulu, Havaj</a:t>
            </a:r>
          </a:p>
          <a:p>
            <a:pPr marL="342900" indent="-342900" algn="just">
              <a:buFont typeface="Wingdings" panose="05000000000000000000" pitchFamily="2" charset="2"/>
              <a:buChar char="ü"/>
            </a:pPr>
            <a:r>
              <a:rPr lang="cs-CZ" sz="2400" dirty="0"/>
              <a:t>Great Western Hotel, Londýn, Londýn, </a:t>
            </a:r>
            <a:r>
              <a:rPr lang="cs-CZ" sz="2400" dirty="0" smtClean="0"/>
              <a:t>Anglie</a:t>
            </a:r>
          </a:p>
          <a:p>
            <a:pPr marL="342900" indent="-342900" algn="just">
              <a:buFont typeface="Wingdings" panose="05000000000000000000" pitchFamily="2" charset="2"/>
              <a:buChar char="ü"/>
            </a:pPr>
            <a:r>
              <a:rPr lang="cs-CZ" sz="2400" dirty="0" err="1" smtClean="0"/>
              <a:t>Hilton</a:t>
            </a:r>
            <a:r>
              <a:rPr lang="cs-CZ" sz="2400" dirty="0" smtClean="0"/>
              <a:t> </a:t>
            </a:r>
            <a:r>
              <a:rPr lang="cs-CZ" sz="2400" dirty="0"/>
              <a:t>Prague na Florenci, který je s téměř 800 pokoji největším hotelem v </a:t>
            </a:r>
            <a:r>
              <a:rPr lang="cs-CZ" sz="2400" dirty="0" smtClean="0"/>
              <a:t>Česku.</a:t>
            </a:r>
          </a:p>
          <a:p>
            <a:pPr marL="342900" indent="-342900" algn="just">
              <a:buFont typeface="Wingdings" panose="05000000000000000000" pitchFamily="2" charset="2"/>
              <a:buChar char="ü"/>
            </a:pPr>
            <a:r>
              <a:rPr lang="cs-CZ" sz="2400" dirty="0" err="1"/>
              <a:t>Hilton</a:t>
            </a:r>
            <a:r>
              <a:rPr lang="cs-CZ" sz="2400" dirty="0"/>
              <a:t> Prague </a:t>
            </a:r>
            <a:r>
              <a:rPr lang="cs-CZ" sz="2400" dirty="0" err="1"/>
              <a:t>Old</a:t>
            </a:r>
            <a:r>
              <a:rPr lang="cs-CZ" sz="2400" dirty="0"/>
              <a:t> </a:t>
            </a:r>
            <a:r>
              <a:rPr lang="cs-CZ" sz="2400" dirty="0" err="1"/>
              <a:t>Town</a:t>
            </a:r>
            <a:r>
              <a:rPr lang="cs-CZ" sz="2400" dirty="0"/>
              <a:t> </a:t>
            </a:r>
          </a:p>
        </p:txBody>
      </p:sp>
    </p:spTree>
    <p:extLst>
      <p:ext uri="{BB962C8B-B14F-4D97-AF65-F5344CB8AC3E}">
        <p14:creationId xmlns:p14="http://schemas.microsoft.com/office/powerpoint/2010/main" val="721269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smtClean="0">
                <a:solidFill>
                  <a:srgbClr val="307871"/>
                </a:solidFill>
                <a:latin typeface="Times New Roman" panose="02020603050405020304" pitchFamily="18" charset="0"/>
                <a:cs typeface="Times New Roman" panose="02020603050405020304" pitchFamily="18" charset="0"/>
              </a:rPr>
              <a:t>Mezinárodní cestovní ruch</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4" name="Obrázek 3"/>
          <p:cNvPicPr>
            <a:picLocks noChangeAspect="1"/>
          </p:cNvPicPr>
          <p:nvPr/>
        </p:nvPicPr>
        <p:blipFill>
          <a:blip r:embed="rId4"/>
          <a:stretch>
            <a:fillRect/>
          </a:stretch>
        </p:blipFill>
        <p:spPr>
          <a:xfrm>
            <a:off x="817866" y="1897833"/>
            <a:ext cx="4690238" cy="2090910"/>
          </a:xfrm>
          <a:prstGeom prst="rect">
            <a:avLst/>
          </a:prstGeom>
        </p:spPr>
      </p:pic>
      <p:sp>
        <p:nvSpPr>
          <p:cNvPr id="12" name="Obdélník 11"/>
          <p:cNvSpPr/>
          <p:nvPr/>
        </p:nvSpPr>
        <p:spPr>
          <a:xfrm>
            <a:off x="259990" y="761114"/>
            <a:ext cx="5608154" cy="954107"/>
          </a:xfrm>
          <a:prstGeom prst="rect">
            <a:avLst/>
          </a:prstGeom>
        </p:spPr>
        <p:txBody>
          <a:bodyPr wrap="square">
            <a:spAutoFit/>
          </a:bodyPr>
          <a:lstStyle/>
          <a:p>
            <a:pPr algn="ctr"/>
            <a:r>
              <a:rPr lang="pl-PL" sz="2800" b="1" dirty="0">
                <a:solidFill>
                  <a:schemeClr val="bg1"/>
                </a:solidFill>
              </a:rPr>
              <a:t>8</a:t>
            </a:r>
            <a:r>
              <a:rPr lang="pl-PL" sz="2800" b="1" dirty="0" smtClean="0">
                <a:solidFill>
                  <a:schemeClr val="bg1"/>
                </a:solidFill>
              </a:rPr>
              <a:t>. Privátní subjekty v mezinárodním cestovním ruchu_I</a:t>
            </a:r>
            <a:endParaRPr lang="cs-CZ" sz="2800" b="1" dirty="0"/>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Accor</a:t>
            </a:r>
            <a:r>
              <a:rPr lang="cs-CZ" dirty="0"/>
              <a:t> </a:t>
            </a:r>
            <a:r>
              <a:rPr lang="cs-CZ" dirty="0" err="1"/>
              <a:t>Hotels</a:t>
            </a:r>
            <a:r>
              <a:rPr lang="cs-CZ" dirty="0"/>
              <a:t> </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smtClean="0"/>
              <a:t>Skupina </a:t>
            </a:r>
            <a:r>
              <a:rPr lang="cs-CZ" sz="2200" dirty="0" err="1" smtClean="0"/>
              <a:t>Accor</a:t>
            </a:r>
            <a:r>
              <a:rPr lang="cs-CZ" sz="2200" dirty="0" smtClean="0"/>
              <a:t> byla založena v roce 1967 a otevřela svůj první hotel </a:t>
            </a:r>
            <a:r>
              <a:rPr lang="cs-CZ" sz="2200" dirty="0" err="1" smtClean="0"/>
              <a:t>Novotel</a:t>
            </a:r>
            <a:r>
              <a:rPr lang="cs-CZ" sz="2200" dirty="0" smtClean="0"/>
              <a:t> v Lille.</a:t>
            </a:r>
          </a:p>
          <a:p>
            <a:pPr marL="342900" indent="-342900" algn="just">
              <a:buFont typeface="Wingdings" panose="05000000000000000000" pitchFamily="2" charset="2"/>
              <a:buChar char="q"/>
            </a:pPr>
            <a:r>
              <a:rPr lang="cs-CZ" sz="2200" dirty="0" smtClean="0"/>
              <a:t>Společnost </a:t>
            </a:r>
            <a:r>
              <a:rPr lang="cs-CZ" sz="2200" dirty="0" err="1" smtClean="0"/>
              <a:t>Accor</a:t>
            </a:r>
            <a:r>
              <a:rPr lang="cs-CZ" sz="2200" dirty="0" smtClean="0"/>
              <a:t> je mimo jiné také významných subjektem poskytujícím služby obchodním klientům i veřejným institucí v oblasti voucherů na stravovací služby.</a:t>
            </a:r>
          </a:p>
          <a:p>
            <a:pPr marL="342900" indent="-342900" algn="just">
              <a:buFont typeface="Wingdings" panose="05000000000000000000" pitchFamily="2" charset="2"/>
              <a:buChar char="q"/>
            </a:pPr>
            <a:r>
              <a:rPr lang="cs-CZ" sz="2200" dirty="0"/>
              <a:t>Francouzský řetězec působí v téměř stovce zemí celého světa. Spadají pod něj levné hotely F1, ale hlavně hejno tříbarevných „ibisů“. Nejlevnější modrá varianta, ibis budget, má 541 hotelů v 17 zemích světa, zelený ibis </a:t>
            </a:r>
            <a:r>
              <a:rPr lang="cs-CZ" sz="2200" dirty="0" err="1"/>
              <a:t>styles</a:t>
            </a:r>
            <a:r>
              <a:rPr lang="cs-CZ" sz="2200" dirty="0"/>
              <a:t> 293 hotelů ve 25 zemích a nejpočetnější červený ibis 1047 hotelů v 61 zemích</a:t>
            </a:r>
          </a:p>
        </p:txBody>
      </p:sp>
    </p:spTree>
    <p:extLst>
      <p:ext uri="{BB962C8B-B14F-4D97-AF65-F5344CB8AC3E}">
        <p14:creationId xmlns:p14="http://schemas.microsoft.com/office/powerpoint/2010/main" val="10886938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Accor</a:t>
            </a:r>
            <a:r>
              <a:rPr lang="cs-CZ" dirty="0"/>
              <a:t> </a:t>
            </a:r>
            <a:r>
              <a:rPr lang="cs-CZ" dirty="0" err="1"/>
              <a:t>Hotels</a:t>
            </a:r>
            <a:r>
              <a:rPr lang="cs-CZ" dirty="0"/>
              <a:t> </a:t>
            </a:r>
            <a:br>
              <a:rPr lang="cs-CZ" dirty="0"/>
            </a:br>
            <a:endParaRPr lang="cs-CZ" dirty="0"/>
          </a:p>
        </p:txBody>
      </p:sp>
      <p:sp>
        <p:nvSpPr>
          <p:cNvPr id="3" name="Obdélník 2"/>
          <p:cNvSpPr/>
          <p:nvPr/>
        </p:nvSpPr>
        <p:spPr>
          <a:xfrm>
            <a:off x="0" y="987574"/>
            <a:ext cx="9143999" cy="3816429"/>
          </a:xfrm>
          <a:prstGeom prst="rect">
            <a:avLst/>
          </a:prstGeom>
        </p:spPr>
        <p:txBody>
          <a:bodyPr wrap="square">
            <a:spAutoFit/>
          </a:bodyPr>
          <a:lstStyle/>
          <a:p>
            <a:pPr marL="342900" indent="-342900" algn="just">
              <a:buFont typeface="Wingdings" panose="05000000000000000000" pitchFamily="2" charset="2"/>
              <a:buChar char="q"/>
            </a:pPr>
            <a:r>
              <a:rPr lang="cs-CZ" sz="2200" dirty="0"/>
              <a:t>Přední světová hotelová skupina </a:t>
            </a:r>
            <a:r>
              <a:rPr lang="cs-CZ" sz="2200" dirty="0" err="1"/>
              <a:t>Accor</a:t>
            </a:r>
            <a:r>
              <a:rPr lang="cs-CZ" sz="2200" dirty="0"/>
              <a:t> </a:t>
            </a:r>
            <a:r>
              <a:rPr lang="cs-CZ" sz="2200" dirty="0" smtClean="0"/>
              <a:t>v roce 2015 </a:t>
            </a:r>
            <a:r>
              <a:rPr lang="cs-CZ" sz="2200" dirty="0" err="1" smtClean="0"/>
              <a:t>změnia</a:t>
            </a:r>
            <a:r>
              <a:rPr lang="cs-CZ" sz="2200" dirty="0" smtClean="0"/>
              <a:t> </a:t>
            </a:r>
            <a:r>
              <a:rPr lang="cs-CZ" sz="2200" dirty="0"/>
              <a:t>svůj název na </a:t>
            </a:r>
            <a:r>
              <a:rPr lang="cs-CZ" sz="2200" dirty="0" err="1"/>
              <a:t>AccorHotels</a:t>
            </a:r>
            <a:r>
              <a:rPr lang="cs-CZ" sz="2200" dirty="0"/>
              <a:t> a k novému logu přibyl také slogan </a:t>
            </a:r>
            <a:r>
              <a:rPr lang="cs-CZ" sz="2200" dirty="0" err="1"/>
              <a:t>Feel</a:t>
            </a:r>
            <a:r>
              <a:rPr lang="cs-CZ" sz="2200" dirty="0"/>
              <a:t> </a:t>
            </a:r>
            <a:r>
              <a:rPr lang="cs-CZ" sz="2200" dirty="0" err="1" smtClean="0"/>
              <a:t>Welcome</a:t>
            </a:r>
            <a:r>
              <a:rPr lang="cs-CZ" sz="2200" dirty="0" smtClean="0"/>
              <a:t>.</a:t>
            </a:r>
          </a:p>
          <a:p>
            <a:pPr marL="342900" indent="-342900" algn="just">
              <a:buFont typeface="Wingdings" panose="05000000000000000000" pitchFamily="2" charset="2"/>
              <a:buChar char="q"/>
            </a:pPr>
            <a:r>
              <a:rPr lang="cs-CZ" sz="2200" dirty="0" smtClean="0"/>
              <a:t>Touto </a:t>
            </a:r>
            <a:r>
              <a:rPr lang="cs-CZ" sz="2200" dirty="0"/>
              <a:t>změnou chce </a:t>
            </a:r>
            <a:r>
              <a:rPr lang="cs-CZ" sz="2200" dirty="0" err="1"/>
              <a:t>AccorHotels</a:t>
            </a:r>
            <a:r>
              <a:rPr lang="cs-CZ" sz="2200" dirty="0"/>
              <a:t> jasně zdůraznit svou pozici v oblasti hotelnictví a více zviditelnit propojení na digitální platformu AccorHotels.com</a:t>
            </a:r>
            <a:r>
              <a:rPr lang="cs-CZ" sz="2200" dirty="0" smtClean="0"/>
              <a:t>.</a:t>
            </a:r>
          </a:p>
          <a:p>
            <a:pPr marL="342900" indent="-342900" algn="just">
              <a:buFont typeface="Wingdings" panose="05000000000000000000" pitchFamily="2" charset="2"/>
              <a:buChar char="q"/>
            </a:pPr>
            <a:r>
              <a:rPr lang="cs-CZ" sz="2200" dirty="0" smtClean="0"/>
              <a:t> </a:t>
            </a:r>
            <a:r>
              <a:rPr lang="cs-CZ" sz="2200" dirty="0"/>
              <a:t>Nový slogan </a:t>
            </a:r>
            <a:r>
              <a:rPr lang="cs-CZ" sz="2200" dirty="0" err="1"/>
              <a:t>Feel</a:t>
            </a:r>
            <a:r>
              <a:rPr lang="cs-CZ" sz="2200" dirty="0"/>
              <a:t> </a:t>
            </a:r>
            <a:r>
              <a:rPr lang="cs-CZ" sz="2200" dirty="0" err="1"/>
              <a:t>Welcome</a:t>
            </a:r>
            <a:r>
              <a:rPr lang="cs-CZ" sz="2200" dirty="0"/>
              <a:t> zastřešuje vřelý přístup hotelové skupiny </a:t>
            </a:r>
            <a:r>
              <a:rPr lang="cs-CZ" sz="2200" dirty="0" err="1"/>
              <a:t>AccorHotels</a:t>
            </a:r>
            <a:r>
              <a:rPr lang="cs-CZ" sz="2200" dirty="0"/>
              <a:t> k </a:t>
            </a:r>
            <a:r>
              <a:rPr lang="cs-CZ" sz="2200" dirty="0" smtClean="0"/>
              <a:t>hostům.</a:t>
            </a:r>
          </a:p>
          <a:p>
            <a:pPr marL="342900" indent="-342900" algn="just">
              <a:buFont typeface="Wingdings" panose="05000000000000000000" pitchFamily="2" charset="2"/>
              <a:buChar char="q"/>
            </a:pPr>
            <a:r>
              <a:rPr lang="cs-CZ" sz="2200" dirty="0"/>
              <a:t>Nový slogan </a:t>
            </a:r>
            <a:r>
              <a:rPr lang="cs-CZ" sz="2200" dirty="0" err="1"/>
              <a:t>AccorHotels</a:t>
            </a:r>
            <a:r>
              <a:rPr lang="cs-CZ" sz="2200" dirty="0"/>
              <a:t> – </a:t>
            </a:r>
            <a:r>
              <a:rPr lang="cs-CZ" sz="2200" dirty="0" err="1"/>
              <a:t>Feel</a:t>
            </a:r>
            <a:r>
              <a:rPr lang="cs-CZ" sz="2200" dirty="0"/>
              <a:t> </a:t>
            </a:r>
            <a:r>
              <a:rPr lang="cs-CZ" sz="2200" dirty="0" err="1"/>
              <a:t>Welcome</a:t>
            </a:r>
            <a:r>
              <a:rPr lang="cs-CZ" sz="2200" dirty="0"/>
              <a:t> vystihuje přání skupiny – aby se v jejích hotelích cítili zákazníci vždy vítáni. Právě onen pocit „jsem tu vítán“ totiž shrnuje štědrost a samotnou podstatu pohostinnosti. Je to slib adresovaný hostům, zákazníkům, zaměstnancům i partnerům.</a:t>
            </a:r>
          </a:p>
        </p:txBody>
      </p:sp>
    </p:spTree>
    <p:extLst>
      <p:ext uri="{BB962C8B-B14F-4D97-AF65-F5344CB8AC3E}">
        <p14:creationId xmlns:p14="http://schemas.microsoft.com/office/powerpoint/2010/main" val="3904754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Accor</a:t>
            </a:r>
            <a:r>
              <a:rPr lang="cs-CZ" dirty="0"/>
              <a:t> </a:t>
            </a:r>
            <a:r>
              <a:rPr lang="cs-CZ" dirty="0" err="1"/>
              <a:t>Hotels</a:t>
            </a:r>
            <a:r>
              <a:rPr lang="cs-CZ" dirty="0"/>
              <a:t> </a:t>
            </a:r>
            <a:br>
              <a:rPr lang="cs-CZ" dirty="0"/>
            </a:br>
            <a:endParaRPr lang="cs-CZ" dirty="0"/>
          </a:p>
        </p:txBody>
      </p:sp>
      <p:sp>
        <p:nvSpPr>
          <p:cNvPr id="3" name="Obdélník 2"/>
          <p:cNvSpPr/>
          <p:nvPr/>
        </p:nvSpPr>
        <p:spPr>
          <a:xfrm>
            <a:off x="0" y="987574"/>
            <a:ext cx="9143999" cy="3416320"/>
          </a:xfrm>
          <a:prstGeom prst="rect">
            <a:avLst/>
          </a:prstGeom>
        </p:spPr>
        <p:txBody>
          <a:bodyPr wrap="square">
            <a:spAutoFit/>
          </a:bodyPr>
          <a:lstStyle/>
          <a:p>
            <a:pPr marL="342900" indent="-342900" algn="just">
              <a:buFont typeface="Wingdings" panose="05000000000000000000" pitchFamily="2" charset="2"/>
              <a:buChar char="q"/>
            </a:pPr>
            <a:r>
              <a:rPr lang="cs-CZ" sz="2400" dirty="0" smtClean="0"/>
              <a:t>Společnost </a:t>
            </a:r>
            <a:r>
              <a:rPr lang="cs-CZ" sz="2400" dirty="0" err="1" smtClean="0"/>
              <a:t>Accor</a:t>
            </a:r>
            <a:r>
              <a:rPr lang="cs-CZ" sz="2400" dirty="0" smtClean="0"/>
              <a:t> </a:t>
            </a:r>
            <a:r>
              <a:rPr lang="cs-CZ" sz="2400" dirty="0" err="1" smtClean="0"/>
              <a:t>Hotels</a:t>
            </a:r>
            <a:r>
              <a:rPr lang="cs-CZ" sz="2400" dirty="0" smtClean="0"/>
              <a:t> realizuje řadu programů sociální </a:t>
            </a:r>
            <a:r>
              <a:rPr lang="cs-CZ" sz="2400" dirty="0" err="1" smtClean="0"/>
              <a:t>zodpovdnosti</a:t>
            </a:r>
            <a:r>
              <a:rPr lang="cs-CZ" sz="2400" dirty="0" smtClean="0"/>
              <a:t> zaměřených na pomoc místním komunitám a dětem i zdravotní péči v destinacích, kde provozují své hotely. </a:t>
            </a:r>
          </a:p>
          <a:p>
            <a:pPr marL="342900" indent="-342900" algn="just">
              <a:buFont typeface="Wingdings" panose="05000000000000000000" pitchFamily="2" charset="2"/>
              <a:buChar char="q"/>
            </a:pPr>
            <a:r>
              <a:rPr lang="cs-CZ" sz="2400" dirty="0" smtClean="0"/>
              <a:t>Programy jsou dále zaměřeny na podporu místního know-how, kultury a kulturně-historického dědictví.</a:t>
            </a:r>
          </a:p>
          <a:p>
            <a:pPr marL="342900" indent="-342900" algn="just">
              <a:buFont typeface="Wingdings" panose="05000000000000000000" pitchFamily="2" charset="2"/>
              <a:buChar char="q"/>
            </a:pPr>
            <a:r>
              <a:rPr lang="cs-CZ" sz="2400" dirty="0" smtClean="0"/>
              <a:t>Vedle oblasti sociokulturní se zaměřují i na provozy šetrné vůči životnímu prostředí (program </a:t>
            </a:r>
            <a:r>
              <a:rPr lang="cs-CZ" sz="2400" dirty="0" err="1" smtClean="0"/>
              <a:t>Earth</a:t>
            </a:r>
            <a:r>
              <a:rPr lang="cs-CZ" sz="2400" dirty="0" smtClean="0"/>
              <a:t> </a:t>
            </a:r>
            <a:r>
              <a:rPr lang="cs-CZ" sz="2400" dirty="0" err="1" smtClean="0"/>
              <a:t>Guest</a:t>
            </a:r>
            <a:r>
              <a:rPr lang="cs-CZ" sz="2400" dirty="0" smtClean="0"/>
              <a:t>), spočívající nejen v proklamaci dokumentu Hotel </a:t>
            </a:r>
            <a:r>
              <a:rPr lang="cs-CZ" sz="2400" dirty="0" err="1" smtClean="0"/>
              <a:t>Environment</a:t>
            </a:r>
            <a:r>
              <a:rPr lang="cs-CZ" sz="2400" dirty="0" smtClean="0"/>
              <a:t> Charter, ale i v nalézání nových konstrukčních řešení hotelových provozů.</a:t>
            </a:r>
            <a:endParaRPr lang="cs-CZ" sz="2400" dirty="0"/>
          </a:p>
        </p:txBody>
      </p:sp>
    </p:spTree>
    <p:extLst>
      <p:ext uri="{BB962C8B-B14F-4D97-AF65-F5344CB8AC3E}">
        <p14:creationId xmlns:p14="http://schemas.microsoft.com/office/powerpoint/2010/main" val="3927157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Accor</a:t>
            </a:r>
            <a:r>
              <a:rPr lang="cs-CZ" dirty="0"/>
              <a:t> </a:t>
            </a:r>
            <a:r>
              <a:rPr lang="cs-CZ" dirty="0" err="1"/>
              <a:t>Hotels</a:t>
            </a:r>
            <a:r>
              <a:rPr lang="cs-CZ" dirty="0"/>
              <a:t>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342900" indent="-342900" algn="just">
              <a:buFont typeface="Wingdings" panose="05000000000000000000" pitchFamily="2" charset="2"/>
              <a:buChar char="q"/>
            </a:pPr>
            <a:r>
              <a:rPr lang="cs-CZ" sz="2400" dirty="0" smtClean="0"/>
              <a:t>Do roku 2010 si hotelová společnost </a:t>
            </a:r>
            <a:r>
              <a:rPr lang="cs-CZ" sz="2400" dirty="0" err="1" smtClean="0"/>
              <a:t>Accor</a:t>
            </a:r>
            <a:r>
              <a:rPr lang="cs-CZ" sz="2400" dirty="0" smtClean="0"/>
              <a:t> dala 5 cílů, jejichž splnění  by mělo přispět k udržitelnému turismu:</a:t>
            </a:r>
          </a:p>
          <a:p>
            <a:pPr marL="342900" indent="-342900" algn="just">
              <a:buFont typeface="Wingdings" panose="05000000000000000000" pitchFamily="2" charset="2"/>
              <a:buChar char="ü"/>
            </a:pPr>
            <a:r>
              <a:rPr lang="cs-CZ" sz="2400" dirty="0" smtClean="0"/>
              <a:t>Snížení spotřeby vody a energie ve vlastněných hotelech o 10%,</a:t>
            </a:r>
          </a:p>
          <a:p>
            <a:pPr marL="342900" indent="-342900" algn="just">
              <a:buFont typeface="Wingdings" panose="05000000000000000000" pitchFamily="2" charset="2"/>
              <a:buChar char="ü"/>
            </a:pPr>
            <a:r>
              <a:rPr lang="cs-CZ" sz="2400" dirty="0" smtClean="0"/>
              <a:t>Vybavení 200 hotelů solárními panely,</a:t>
            </a:r>
          </a:p>
          <a:p>
            <a:pPr marL="342900" indent="-342900" algn="just">
              <a:buFont typeface="Wingdings" panose="05000000000000000000" pitchFamily="2" charset="2"/>
              <a:buChar char="ü"/>
            </a:pPr>
            <a:r>
              <a:rPr lang="cs-CZ" sz="2400" dirty="0" smtClean="0"/>
              <a:t>Recyklace pevného odpadu ve všech vlastněných hotelech v Evropě,</a:t>
            </a:r>
          </a:p>
          <a:p>
            <a:pPr marL="342900" indent="-342900" algn="just">
              <a:buFont typeface="Wingdings" panose="05000000000000000000" pitchFamily="2" charset="2"/>
              <a:buChar char="ü"/>
            </a:pPr>
            <a:r>
              <a:rPr lang="cs-CZ" sz="2400" dirty="0" smtClean="0"/>
              <a:t>Rozšíření boje proti sexuálnímu turismu v Evropě zahrnujícímu děti,</a:t>
            </a:r>
          </a:p>
          <a:p>
            <a:pPr marL="342900" indent="-342900" algn="just">
              <a:buFont typeface="Wingdings" panose="05000000000000000000" pitchFamily="2" charset="2"/>
              <a:buChar char="ü"/>
            </a:pPr>
            <a:r>
              <a:rPr lang="cs-CZ" sz="2400" dirty="0" smtClean="0"/>
              <a:t>Trénink zaměstnanců s cílem snížení rizika AIDS a malárie.</a:t>
            </a:r>
          </a:p>
          <a:p>
            <a:pPr marL="342900" indent="-342900" algn="just">
              <a:buFont typeface="Wingdings" panose="05000000000000000000" pitchFamily="2" charset="2"/>
              <a:buChar char="q"/>
            </a:pPr>
            <a:r>
              <a:rPr lang="cs-CZ" sz="2400" dirty="0" smtClean="0"/>
              <a:t>Kromě uvedených aktivit provádí </a:t>
            </a:r>
            <a:r>
              <a:rPr lang="cs-CZ" sz="2400" dirty="0" err="1" smtClean="0"/>
              <a:t>Accor</a:t>
            </a:r>
            <a:r>
              <a:rPr lang="cs-CZ" sz="2400" dirty="0" smtClean="0"/>
              <a:t> </a:t>
            </a:r>
            <a:r>
              <a:rPr lang="cs-CZ" sz="2400" b="1" dirty="0" smtClean="0"/>
              <a:t>charitativní činnost prostřednictvím Nadace ACCOR,</a:t>
            </a:r>
            <a:r>
              <a:rPr lang="cs-CZ" sz="2400" dirty="0" smtClean="0"/>
              <a:t> zaměřené na podporu mladých lidí i humanitárních akcí a záchranných programů.</a:t>
            </a:r>
            <a:endParaRPr lang="cs-CZ" sz="2400" dirty="0"/>
          </a:p>
        </p:txBody>
      </p:sp>
    </p:spTree>
    <p:extLst>
      <p:ext uri="{BB962C8B-B14F-4D97-AF65-F5344CB8AC3E}">
        <p14:creationId xmlns:p14="http://schemas.microsoft.com/office/powerpoint/2010/main" val="1101546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smtClean="0"/>
              <a:t>Wyndham</a:t>
            </a:r>
            <a:r>
              <a:rPr lang="cs-CZ" dirty="0" smtClean="0"/>
              <a:t> Hotel Group</a:t>
            </a:r>
            <a:r>
              <a:rPr lang="cs-CZ" dirty="0"/>
              <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err="1" smtClean="0"/>
              <a:t>Wyndham</a:t>
            </a:r>
            <a:r>
              <a:rPr lang="cs-CZ" sz="2200" dirty="0" smtClean="0"/>
              <a:t> </a:t>
            </a:r>
            <a:r>
              <a:rPr lang="cs-CZ" sz="2200" dirty="0"/>
              <a:t>Hotel </a:t>
            </a:r>
            <a:r>
              <a:rPr lang="cs-CZ" sz="2200" dirty="0" err="1"/>
              <a:t>Corporation</a:t>
            </a:r>
            <a:r>
              <a:rPr lang="cs-CZ" sz="2200" dirty="0"/>
              <a:t> vznikla v Dallasu (USA) v roce 1981. </a:t>
            </a:r>
            <a:endParaRPr lang="cs-CZ" sz="2200" dirty="0" smtClean="0"/>
          </a:p>
          <a:p>
            <a:pPr marL="342900" indent="-342900" algn="just">
              <a:buFont typeface="Wingdings" panose="05000000000000000000" pitchFamily="2" charset="2"/>
              <a:buChar char="q"/>
            </a:pPr>
            <a:r>
              <a:rPr lang="cs-CZ" sz="2200" dirty="0" smtClean="0"/>
              <a:t>V </a:t>
            </a:r>
            <a:r>
              <a:rPr lang="cs-CZ" sz="2200" dirty="0"/>
              <a:t>roce 2006 převzala některé značky zkrachovalé </a:t>
            </a:r>
            <a:r>
              <a:rPr lang="cs-CZ" sz="2200" dirty="0" err="1"/>
              <a:t>Cendant</a:t>
            </a:r>
            <a:r>
              <a:rPr lang="cs-CZ" sz="2200" dirty="0"/>
              <a:t> </a:t>
            </a:r>
            <a:r>
              <a:rPr lang="cs-CZ" sz="2200" dirty="0" err="1"/>
              <a:t>Corporation</a:t>
            </a:r>
            <a:r>
              <a:rPr lang="cs-CZ" sz="2200" dirty="0"/>
              <a:t>. Sídlí v </a:t>
            </a:r>
            <a:r>
              <a:rPr lang="cs-CZ" sz="2200" dirty="0" err="1"/>
              <a:t>Parsippany</a:t>
            </a:r>
            <a:r>
              <a:rPr lang="cs-CZ" sz="2200" dirty="0"/>
              <a:t> – </a:t>
            </a:r>
            <a:r>
              <a:rPr lang="cs-CZ" sz="2200" dirty="0" err="1"/>
              <a:t>Troy</a:t>
            </a:r>
            <a:r>
              <a:rPr lang="cs-CZ" sz="2200" dirty="0"/>
              <a:t> </a:t>
            </a:r>
            <a:r>
              <a:rPr lang="cs-CZ" sz="2200" dirty="0" err="1"/>
              <a:t>Hills</a:t>
            </a:r>
            <a:r>
              <a:rPr lang="cs-CZ" sz="2200" dirty="0"/>
              <a:t>, USA. </a:t>
            </a:r>
            <a:endParaRPr lang="cs-CZ" sz="2200" dirty="0" smtClean="0"/>
          </a:p>
          <a:p>
            <a:pPr marL="342900" indent="-342900" algn="just">
              <a:buFont typeface="Wingdings" panose="05000000000000000000" pitchFamily="2" charset="2"/>
              <a:buChar char="q"/>
            </a:pPr>
            <a:r>
              <a:rPr lang="cs-CZ" sz="2200" dirty="0" err="1" smtClean="0"/>
              <a:t>Wyndham</a:t>
            </a:r>
            <a:r>
              <a:rPr lang="cs-CZ" sz="2200" dirty="0" smtClean="0"/>
              <a:t> </a:t>
            </a:r>
            <a:r>
              <a:rPr lang="cs-CZ" sz="2200" dirty="0" err="1"/>
              <a:t>Worldwide</a:t>
            </a:r>
            <a:r>
              <a:rPr lang="cs-CZ" sz="2200" dirty="0"/>
              <a:t> je holdingová společnost pro </a:t>
            </a:r>
            <a:r>
              <a:rPr lang="cs-CZ" sz="2200" dirty="0" err="1"/>
              <a:t>Wyndham</a:t>
            </a:r>
            <a:r>
              <a:rPr lang="cs-CZ" sz="2200" dirty="0"/>
              <a:t> </a:t>
            </a:r>
            <a:r>
              <a:rPr lang="cs-CZ" sz="2200" dirty="0" err="1"/>
              <a:t>Hotels</a:t>
            </a:r>
            <a:r>
              <a:rPr lang="cs-CZ" sz="2200" dirty="0"/>
              <a:t> &amp; </a:t>
            </a:r>
            <a:r>
              <a:rPr lang="cs-CZ" sz="2200" dirty="0" err="1"/>
              <a:t>Resorts</a:t>
            </a:r>
            <a:r>
              <a:rPr lang="cs-CZ" sz="2200" dirty="0"/>
              <a:t>, Group RCI a další hotelové </a:t>
            </a:r>
            <a:r>
              <a:rPr lang="cs-CZ" sz="2200" dirty="0" smtClean="0"/>
              <a:t>značky.</a:t>
            </a:r>
          </a:p>
          <a:p>
            <a:pPr marL="342900" indent="-342900" algn="just">
              <a:buFont typeface="Wingdings" panose="05000000000000000000" pitchFamily="2" charset="2"/>
              <a:buChar char="q"/>
            </a:pPr>
            <a:r>
              <a:rPr lang="cs-CZ" sz="2200" dirty="0" smtClean="0"/>
              <a:t>Model operování hotelů stojí na </a:t>
            </a:r>
            <a:r>
              <a:rPr lang="cs-CZ" sz="2200" dirty="0" err="1" smtClean="0"/>
              <a:t>franchisingu</a:t>
            </a:r>
            <a:r>
              <a:rPr lang="cs-CZ" sz="2200" dirty="0" smtClean="0"/>
              <a:t> a asi 30 hotelů operuje na základě smlouvy o řízení.</a:t>
            </a:r>
          </a:p>
          <a:p>
            <a:pPr marL="342900" indent="-342900" algn="just">
              <a:buFont typeface="Wingdings" panose="05000000000000000000" pitchFamily="2" charset="2"/>
              <a:buChar char="q"/>
            </a:pPr>
            <a:r>
              <a:rPr lang="cs-CZ" sz="2200" dirty="0" err="1" smtClean="0"/>
              <a:t>Wyndham</a:t>
            </a:r>
            <a:r>
              <a:rPr lang="cs-CZ" sz="2200" dirty="0" smtClean="0"/>
              <a:t> Hotel Group má program sociální odpovědnosti prosazující základní hodnoty jako zachování integrity, respekt, zlepšení života zákazníků, místních komunit a další.</a:t>
            </a:r>
            <a:endParaRPr lang="cs-CZ" sz="2200" dirty="0"/>
          </a:p>
        </p:txBody>
      </p:sp>
    </p:spTree>
    <p:extLst>
      <p:ext uri="{BB962C8B-B14F-4D97-AF65-F5344CB8AC3E}">
        <p14:creationId xmlns:p14="http://schemas.microsoft.com/office/powerpoint/2010/main" val="2909362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Choice</a:t>
            </a:r>
            <a:r>
              <a:rPr lang="cs-CZ" dirty="0"/>
              <a:t> </a:t>
            </a:r>
            <a:r>
              <a:rPr lang="cs-CZ" dirty="0" err="1"/>
              <a:t>Hotels</a:t>
            </a:r>
            <a:r>
              <a:rPr lang="cs-CZ" dirty="0"/>
              <a:t> International</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a:t>Historie mezinárodní hotelové sítě </a:t>
            </a:r>
            <a:r>
              <a:rPr lang="cs-CZ" sz="2200" dirty="0" err="1"/>
              <a:t>Choice</a:t>
            </a:r>
            <a:r>
              <a:rPr lang="cs-CZ" sz="2200" dirty="0"/>
              <a:t> </a:t>
            </a:r>
            <a:r>
              <a:rPr lang="cs-CZ" sz="2200" dirty="0" err="1"/>
              <a:t>Hotels</a:t>
            </a:r>
            <a:r>
              <a:rPr lang="cs-CZ" sz="2200" dirty="0"/>
              <a:t> </a:t>
            </a:r>
            <a:r>
              <a:rPr lang="cs-CZ" sz="2200" dirty="0" err="1"/>
              <a:t>Internaitonal</a:t>
            </a:r>
            <a:r>
              <a:rPr lang="cs-CZ" sz="2200" dirty="0"/>
              <a:t> se datuje už do roku 1939, kdy se v americké Floridě spojilo sedm provozovatelů motelů a vytvořilo vůbec první národní hotelovou síť. </a:t>
            </a:r>
            <a:endParaRPr lang="cs-CZ" sz="2200" dirty="0" smtClean="0"/>
          </a:p>
          <a:p>
            <a:pPr marL="342900" indent="-342900" algn="just">
              <a:buFont typeface="Wingdings" panose="05000000000000000000" pitchFamily="2" charset="2"/>
              <a:buChar char="q"/>
            </a:pPr>
            <a:r>
              <a:rPr lang="cs-CZ" sz="2200" dirty="0" smtClean="0"/>
              <a:t>Následující </a:t>
            </a:r>
            <a:r>
              <a:rPr lang="cs-CZ" sz="2200" dirty="0"/>
              <a:t>desetiletí se motelová síť značné rozrůstala. </a:t>
            </a:r>
            <a:endParaRPr lang="cs-CZ" sz="2200" dirty="0" smtClean="0"/>
          </a:p>
          <a:p>
            <a:pPr marL="342900" indent="-342900" algn="just">
              <a:buFont typeface="Wingdings" panose="05000000000000000000" pitchFamily="2" charset="2"/>
              <a:buChar char="q"/>
            </a:pPr>
            <a:r>
              <a:rPr lang="cs-CZ" sz="2200" dirty="0" smtClean="0"/>
              <a:t>Významný </a:t>
            </a:r>
            <a:r>
              <a:rPr lang="cs-CZ" sz="2200" dirty="0"/>
              <a:t>zlom přinesla 60. léta minulého století, kdy se nezisková organizace přeměnila na profitující korporaci a do své sítě začlenila i hotely vyšší kategorie, jež společnost posunuly na místo lídra mezi provozovateli ubytování. 70. léta se nesla zcela ve znamení expanze do zahraničí, kdy mezi prvními zeměmi figurovalo Německo, Belgie, ale také Mexiko, Nový Zéland nebo Kanada. </a:t>
            </a:r>
            <a:endParaRPr lang="cs-CZ" sz="2200" dirty="0" smtClean="0"/>
          </a:p>
        </p:txBody>
      </p:sp>
    </p:spTree>
    <p:extLst>
      <p:ext uri="{BB962C8B-B14F-4D97-AF65-F5344CB8AC3E}">
        <p14:creationId xmlns:p14="http://schemas.microsoft.com/office/powerpoint/2010/main" val="7838821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Choice</a:t>
            </a:r>
            <a:r>
              <a:rPr lang="cs-CZ" dirty="0"/>
              <a:t> </a:t>
            </a:r>
            <a:r>
              <a:rPr lang="cs-CZ" dirty="0" err="1"/>
              <a:t>Hotels</a:t>
            </a:r>
            <a:r>
              <a:rPr lang="cs-CZ" dirty="0"/>
              <a:t> International</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smtClean="0"/>
              <a:t>V </a:t>
            </a:r>
            <a:r>
              <a:rPr lang="cs-CZ" sz="2200" dirty="0"/>
              <a:t>80. letech se poprvé objevily značky jako </a:t>
            </a:r>
            <a:r>
              <a:rPr lang="cs-CZ" sz="2200" b="1" dirty="0" err="1"/>
              <a:t>Comfort</a:t>
            </a:r>
            <a:r>
              <a:rPr lang="cs-CZ" sz="2200" b="1" dirty="0"/>
              <a:t> a </a:t>
            </a:r>
            <a:r>
              <a:rPr lang="cs-CZ" sz="2200" b="1" dirty="0" err="1"/>
              <a:t>Clarion</a:t>
            </a:r>
            <a:r>
              <a:rPr lang="cs-CZ" sz="2200" dirty="0"/>
              <a:t>, které přetvořily dosavadní nabídku na trhu a mezi standardní služby vnesly např. nekuřácké pokoje, kompletní balíček pokojových služeb, rozšířený rezervační systém, apartmá hotely, ale také marketingové programy nebo systém partnerství. </a:t>
            </a:r>
            <a:endParaRPr lang="cs-CZ" sz="2200" dirty="0" smtClean="0"/>
          </a:p>
          <a:p>
            <a:pPr marL="342900" indent="-342900" algn="just">
              <a:buFont typeface="Wingdings" panose="05000000000000000000" pitchFamily="2" charset="2"/>
              <a:buChar char="q"/>
            </a:pPr>
            <a:r>
              <a:rPr lang="cs-CZ" sz="2200" dirty="0" smtClean="0"/>
              <a:t>V </a:t>
            </a:r>
            <a:r>
              <a:rPr lang="cs-CZ" sz="2200" dirty="0"/>
              <a:t>roce 1990 změnila společnost název na </a:t>
            </a:r>
            <a:r>
              <a:rPr lang="cs-CZ" sz="2200" dirty="0" err="1"/>
              <a:t>Choice</a:t>
            </a:r>
            <a:r>
              <a:rPr lang="cs-CZ" sz="2200" dirty="0"/>
              <a:t> </a:t>
            </a:r>
            <a:r>
              <a:rPr lang="cs-CZ" sz="2200" dirty="0" err="1"/>
              <a:t>Hotels</a:t>
            </a:r>
            <a:r>
              <a:rPr lang="cs-CZ" sz="2200" dirty="0"/>
              <a:t> International, jenž lépe odrážel šíři, různorodost a mezinárodní působnost sítě</a:t>
            </a:r>
            <a:r>
              <a:rPr lang="cs-CZ" sz="2200" dirty="0" smtClean="0"/>
              <a:t>.</a:t>
            </a:r>
            <a:endParaRPr lang="cs-CZ" sz="2200" dirty="0"/>
          </a:p>
          <a:p>
            <a:pPr marL="342900" indent="-342900" algn="just">
              <a:buFont typeface="Wingdings" panose="05000000000000000000" pitchFamily="2" charset="2"/>
              <a:buChar char="q"/>
            </a:pPr>
            <a:r>
              <a:rPr lang="cs-CZ" sz="2200" b="1" dirty="0"/>
              <a:t>Mezinárodní značka </a:t>
            </a:r>
            <a:r>
              <a:rPr lang="cs-CZ" sz="2200" b="1" dirty="0" err="1"/>
              <a:t>Clarion</a:t>
            </a:r>
            <a:r>
              <a:rPr lang="cs-CZ" sz="2200" b="1" dirty="0"/>
              <a:t> </a:t>
            </a:r>
            <a:r>
              <a:rPr lang="cs-CZ" sz="2200" dirty="0"/>
              <a:t>byla ohodnocena nejvyšší cenou pro full-servisové hotelové řetězce střední čtyřhvězdičkové kategorie za rok 2007. Cena byla udělena v rámci výzkumu organizace J.D. </a:t>
            </a:r>
            <a:r>
              <a:rPr lang="cs-CZ" sz="2200" dirty="0" err="1"/>
              <a:t>Power</a:t>
            </a:r>
            <a:r>
              <a:rPr lang="cs-CZ" sz="2200" dirty="0"/>
              <a:t> and </a:t>
            </a:r>
          </a:p>
        </p:txBody>
      </p:sp>
    </p:spTree>
    <p:extLst>
      <p:ext uri="{BB962C8B-B14F-4D97-AF65-F5344CB8AC3E}">
        <p14:creationId xmlns:p14="http://schemas.microsoft.com/office/powerpoint/2010/main" val="3727115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a:t>
            </a:r>
            <a:r>
              <a:rPr lang="cs-CZ" dirty="0" err="1"/>
              <a:t>Choice</a:t>
            </a:r>
            <a:r>
              <a:rPr lang="cs-CZ" dirty="0"/>
              <a:t> </a:t>
            </a:r>
            <a:r>
              <a:rPr lang="cs-CZ" dirty="0" err="1"/>
              <a:t>Hotels</a:t>
            </a:r>
            <a:r>
              <a:rPr lang="cs-CZ" dirty="0"/>
              <a:t> International</a:t>
            </a:r>
            <a:br>
              <a:rPr lang="cs-CZ" dirty="0"/>
            </a:br>
            <a:endParaRPr lang="cs-CZ" dirty="0"/>
          </a:p>
        </p:txBody>
      </p:sp>
      <p:sp>
        <p:nvSpPr>
          <p:cNvPr id="3" name="Obdélník 2"/>
          <p:cNvSpPr/>
          <p:nvPr/>
        </p:nvSpPr>
        <p:spPr>
          <a:xfrm>
            <a:off x="0" y="987574"/>
            <a:ext cx="9143999" cy="3139321"/>
          </a:xfrm>
          <a:prstGeom prst="rect">
            <a:avLst/>
          </a:prstGeom>
        </p:spPr>
        <p:txBody>
          <a:bodyPr wrap="square">
            <a:spAutoFit/>
          </a:bodyPr>
          <a:lstStyle/>
          <a:p>
            <a:pPr marL="342900" indent="-342900" algn="just">
              <a:buFont typeface="Wingdings" panose="05000000000000000000" pitchFamily="2" charset="2"/>
              <a:buChar char="q"/>
            </a:pPr>
            <a:r>
              <a:rPr lang="cs-CZ" sz="2200" dirty="0"/>
              <a:t> </a:t>
            </a:r>
            <a:r>
              <a:rPr lang="cs-CZ" sz="2200" dirty="0" smtClean="0"/>
              <a:t>Hotelová skupina se rozrostla ze 431 </a:t>
            </a:r>
            <a:r>
              <a:rPr lang="cs-CZ" sz="2200" dirty="0"/>
              <a:t>hotelů v roce 1982 na současných více než 6 300 hotelů ve více než 35 zemích světa</a:t>
            </a:r>
            <a:r>
              <a:rPr lang="cs-CZ" sz="2200" dirty="0" smtClean="0"/>
              <a:t>.</a:t>
            </a:r>
          </a:p>
          <a:p>
            <a:pPr marL="342900" indent="-342900" algn="just">
              <a:buFont typeface="Wingdings" panose="05000000000000000000" pitchFamily="2" charset="2"/>
              <a:buChar char="q"/>
            </a:pPr>
            <a:r>
              <a:rPr lang="cs-CZ" sz="2200" dirty="0" smtClean="0"/>
              <a:t> </a:t>
            </a:r>
            <a:r>
              <a:rPr lang="cs-CZ" sz="2200" dirty="0"/>
              <a:t>V České republice je v současné době do této sítě </a:t>
            </a:r>
            <a:r>
              <a:rPr lang="cs-CZ" sz="2200" dirty="0" smtClean="0"/>
              <a:t>zapojeno několik hotelů- Jedná se např. o:  </a:t>
            </a:r>
            <a:r>
              <a:rPr lang="cs-CZ" sz="2200" dirty="0" err="1"/>
              <a:t>Clarion</a:t>
            </a:r>
            <a:r>
              <a:rPr lang="cs-CZ" sz="2200" dirty="0"/>
              <a:t> </a:t>
            </a:r>
            <a:r>
              <a:rPr lang="cs-CZ" sz="2200" dirty="0" err="1"/>
              <a:t>Congress</a:t>
            </a:r>
            <a:r>
              <a:rPr lang="cs-CZ" sz="2200" dirty="0"/>
              <a:t> Hotel Prague, </a:t>
            </a:r>
            <a:r>
              <a:rPr lang="cs-CZ" sz="2200" dirty="0" err="1"/>
              <a:t>Clarion</a:t>
            </a:r>
            <a:r>
              <a:rPr lang="cs-CZ" sz="2200" dirty="0"/>
              <a:t> Hotel Prague </a:t>
            </a:r>
            <a:r>
              <a:rPr lang="cs-CZ" sz="2200" dirty="0" err="1"/>
              <a:t>Old</a:t>
            </a:r>
            <a:r>
              <a:rPr lang="cs-CZ" sz="2200" dirty="0"/>
              <a:t> </a:t>
            </a:r>
            <a:r>
              <a:rPr lang="cs-CZ" sz="2200" dirty="0" err="1"/>
              <a:t>Town</a:t>
            </a:r>
            <a:r>
              <a:rPr lang="cs-CZ" sz="2200" dirty="0"/>
              <a:t>, </a:t>
            </a:r>
            <a:r>
              <a:rPr lang="cs-CZ" sz="2200" dirty="0" err="1"/>
              <a:t>Clarion</a:t>
            </a:r>
            <a:r>
              <a:rPr lang="cs-CZ" sz="2200" dirty="0"/>
              <a:t> Hotel Prague City, </a:t>
            </a:r>
            <a:r>
              <a:rPr lang="cs-CZ" sz="2200" dirty="0" err="1"/>
              <a:t>Clarion</a:t>
            </a:r>
            <a:r>
              <a:rPr lang="cs-CZ" sz="2200" dirty="0"/>
              <a:t> Grandhotel Zlatý Lev v </a:t>
            </a:r>
            <a:r>
              <a:rPr lang="cs-CZ" sz="2200" dirty="0" smtClean="0"/>
              <a:t>Liberci</a:t>
            </a:r>
            <a:r>
              <a:rPr lang="cs-CZ" sz="2200" dirty="0"/>
              <a:t> </a:t>
            </a:r>
            <a:r>
              <a:rPr lang="cs-CZ" sz="2200" dirty="0" smtClean="0"/>
              <a:t>apod.</a:t>
            </a:r>
          </a:p>
          <a:p>
            <a:pPr marL="342900" indent="-342900" algn="just">
              <a:buFont typeface="Wingdings" panose="05000000000000000000" pitchFamily="2" charset="2"/>
              <a:buChar char="q"/>
            </a:pPr>
            <a:r>
              <a:rPr lang="cs-CZ" sz="2200" dirty="0"/>
              <a:t>Společnost byla vybudována na základech značky </a:t>
            </a:r>
            <a:r>
              <a:rPr lang="cs-CZ" sz="2200" dirty="0" err="1"/>
              <a:t>Quallity</a:t>
            </a:r>
            <a:r>
              <a:rPr lang="cs-CZ" sz="2200" dirty="0"/>
              <a:t> Inn, která byla průkopníkem v oblasti cenově přijatelného ubytování a v současnosti je celosvětovým </a:t>
            </a:r>
            <a:r>
              <a:rPr lang="cs-CZ" sz="2200" dirty="0" err="1"/>
              <a:t>franchisorem</a:t>
            </a:r>
            <a:r>
              <a:rPr lang="cs-CZ" sz="2200" dirty="0"/>
              <a:t> </a:t>
            </a:r>
            <a:r>
              <a:rPr lang="cs-CZ" sz="2200" dirty="0" smtClean="0"/>
              <a:t>hotelů</a:t>
            </a:r>
            <a:r>
              <a:rPr lang="cs-CZ" sz="2200" dirty="0"/>
              <a:t>.</a:t>
            </a:r>
          </a:p>
        </p:txBody>
      </p:sp>
    </p:spTree>
    <p:extLst>
      <p:ext uri="{BB962C8B-B14F-4D97-AF65-F5344CB8AC3E}">
        <p14:creationId xmlns:p14="http://schemas.microsoft.com/office/powerpoint/2010/main" val="31694218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Best Western </a:t>
            </a:r>
            <a:r>
              <a:rPr lang="cs-CZ" dirty="0" err="1"/>
              <a:t>Hotels</a:t>
            </a:r>
            <a:r>
              <a:rPr lang="cs-CZ" dirty="0"/>
              <a:t> &amp; </a:t>
            </a:r>
            <a:r>
              <a:rPr lang="cs-CZ" dirty="0" err="1"/>
              <a:t>Resorts</a:t>
            </a:r>
            <a:r>
              <a:rPr lang="cs-CZ" dirty="0"/>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342900" indent="-342900" algn="just">
              <a:buFont typeface="Wingdings" panose="05000000000000000000" pitchFamily="2" charset="2"/>
              <a:buChar char="q"/>
            </a:pPr>
            <a:r>
              <a:rPr lang="cs-CZ" sz="2200" dirty="0"/>
              <a:t> </a:t>
            </a:r>
            <a:r>
              <a:rPr lang="cs-CZ" sz="2400" dirty="0" smtClean="0"/>
              <a:t>Je světový </a:t>
            </a:r>
            <a:r>
              <a:rPr lang="cs-CZ" sz="2400" dirty="0"/>
              <a:t>hotelový </a:t>
            </a:r>
            <a:r>
              <a:rPr lang="cs-CZ" sz="2400" dirty="0" smtClean="0"/>
              <a:t>řetězec, </a:t>
            </a:r>
            <a:r>
              <a:rPr lang="cs-CZ" sz="2400" dirty="0"/>
              <a:t>který poskytuje marketingovou, rezervační a provozní podporu pro více než </a:t>
            </a:r>
            <a:r>
              <a:rPr lang="cs-CZ" sz="2400" dirty="0" smtClean="0"/>
              <a:t>4.100 kapitálově </a:t>
            </a:r>
            <a:r>
              <a:rPr lang="cs-CZ" sz="2400" dirty="0"/>
              <a:t>a provozně nezávislých hotelů Best Western, Best Western Plus (TM) a Best Western </a:t>
            </a:r>
            <a:r>
              <a:rPr lang="cs-CZ" sz="2400" dirty="0" err="1"/>
              <a:t>Premier</a:t>
            </a:r>
            <a:r>
              <a:rPr lang="cs-CZ" sz="2400" dirty="0"/>
              <a:t> (R) </a:t>
            </a:r>
            <a:r>
              <a:rPr lang="cs-CZ" sz="2400" dirty="0" smtClean="0"/>
              <a:t>ve 100 </a:t>
            </a:r>
            <a:r>
              <a:rPr lang="cs-CZ" sz="2400" dirty="0"/>
              <a:t>zemích a oblastech po celém světě</a:t>
            </a:r>
            <a:r>
              <a:rPr lang="cs-CZ" sz="2400" dirty="0" smtClean="0"/>
              <a:t>.</a:t>
            </a:r>
          </a:p>
          <a:p>
            <a:pPr marL="342900" indent="-342900" algn="just">
              <a:buFont typeface="Wingdings" panose="05000000000000000000" pitchFamily="2" charset="2"/>
              <a:buChar char="q"/>
            </a:pPr>
            <a:r>
              <a:rPr lang="cs-CZ" sz="2400" dirty="0" smtClean="0"/>
              <a:t> </a:t>
            </a:r>
            <a:r>
              <a:rPr lang="cs-CZ" sz="2400" dirty="0"/>
              <a:t>Best Western, průmyslový průkopník od roku 1946, vyrostl v kultovní značku, která pečuje každou noc o 400.000* hostů po celém světě. Stejnou péči nabízí obchodním cestujícím i turistům</a:t>
            </a:r>
            <a:r>
              <a:rPr lang="cs-CZ" sz="2400" dirty="0" smtClean="0"/>
              <a:t>.</a:t>
            </a:r>
          </a:p>
          <a:p>
            <a:pPr marL="342900" indent="-342900" algn="just">
              <a:buFont typeface="Wingdings" panose="05000000000000000000" pitchFamily="2" charset="2"/>
              <a:buChar char="q"/>
            </a:pPr>
            <a:r>
              <a:rPr lang="cs-CZ" sz="2400" dirty="0" smtClean="0"/>
              <a:t>Posláním </a:t>
            </a:r>
            <a:r>
              <a:rPr lang="cs-CZ" sz="2400" dirty="0"/>
              <a:t>Best Western je stát na špici hotelového průmyslu v oblasti péče o zákazníka. Best Western sponzoruje charitativní organizaci </a:t>
            </a:r>
            <a:r>
              <a:rPr lang="cs-CZ" sz="2400" dirty="0" err="1"/>
              <a:t>World</a:t>
            </a:r>
            <a:r>
              <a:rPr lang="cs-CZ" sz="2400" dirty="0"/>
              <a:t> Vision. </a:t>
            </a:r>
          </a:p>
        </p:txBody>
      </p:sp>
    </p:spTree>
    <p:extLst>
      <p:ext uri="{BB962C8B-B14F-4D97-AF65-F5344CB8AC3E}">
        <p14:creationId xmlns:p14="http://schemas.microsoft.com/office/powerpoint/2010/main" val="40044977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 </a:t>
            </a:r>
            <a:r>
              <a:rPr lang="cs-CZ" dirty="0"/>
              <a:t>– Best Western </a:t>
            </a:r>
            <a:r>
              <a:rPr lang="cs-CZ" dirty="0" err="1"/>
              <a:t>Hotels</a:t>
            </a:r>
            <a:r>
              <a:rPr lang="cs-CZ" dirty="0"/>
              <a:t> &amp; </a:t>
            </a:r>
            <a:r>
              <a:rPr lang="cs-CZ" dirty="0" err="1"/>
              <a:t>Resorts</a:t>
            </a:r>
            <a:r>
              <a:rPr lang="cs-CZ" dirty="0"/>
              <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smtClean="0"/>
              <a:t>Hotely této značky </a:t>
            </a:r>
            <a:r>
              <a:rPr lang="cs-CZ" sz="2200" dirty="0"/>
              <a:t>a personál, podporuje děti v nouzi po celém </a:t>
            </a:r>
            <a:r>
              <a:rPr lang="cs-CZ" sz="2200" dirty="0" smtClean="0"/>
              <a:t>světě. </a:t>
            </a:r>
          </a:p>
          <a:p>
            <a:pPr marL="342900" indent="-342900" algn="just">
              <a:buFont typeface="Wingdings" panose="05000000000000000000" pitchFamily="2" charset="2"/>
              <a:buChar char="q"/>
            </a:pPr>
            <a:r>
              <a:rPr lang="cs-CZ" sz="2200" dirty="0" smtClean="0"/>
              <a:t>Partnerství </a:t>
            </a:r>
            <a:r>
              <a:rPr lang="cs-CZ" sz="2200" dirty="0"/>
              <a:t>s AAA / CAA, Michael </a:t>
            </a:r>
            <a:r>
              <a:rPr lang="cs-CZ" sz="2200" dirty="0" err="1"/>
              <a:t>Waltrip</a:t>
            </a:r>
            <a:r>
              <a:rPr lang="cs-CZ" sz="2200" dirty="0"/>
              <a:t> </a:t>
            </a:r>
            <a:r>
              <a:rPr lang="cs-CZ" sz="2200" dirty="0" err="1"/>
              <a:t>Racing</a:t>
            </a:r>
            <a:r>
              <a:rPr lang="cs-CZ" sz="2200" dirty="0"/>
              <a:t> (TM) a </a:t>
            </a:r>
            <a:r>
              <a:rPr lang="cs-CZ" sz="2200" dirty="0" err="1"/>
              <a:t>Harley-Davidson</a:t>
            </a:r>
            <a:r>
              <a:rPr lang="cs-CZ" sz="2200" dirty="0"/>
              <a:t> (R) pomáhá hostům užít si co nejvíc každý výlet. Nejrychlejší způsob, jak získat prémiovou noc zdarma kdekoli na světě, je přihlásit se na Best Western </a:t>
            </a:r>
            <a:r>
              <a:rPr lang="cs-CZ" sz="2200" dirty="0" err="1" smtClean="0"/>
              <a:t>Rewards</a:t>
            </a:r>
            <a:r>
              <a:rPr lang="cs-CZ" sz="2200" dirty="0" smtClean="0"/>
              <a:t>®.</a:t>
            </a:r>
          </a:p>
          <a:p>
            <a:pPr marL="342900" indent="-342900" algn="just">
              <a:buFont typeface="Wingdings" panose="05000000000000000000" pitchFamily="2" charset="2"/>
              <a:buChar char="q"/>
            </a:pPr>
            <a:r>
              <a:rPr lang="cs-CZ" sz="2200" dirty="0"/>
              <a:t>Po více než 20ti letech </a:t>
            </a:r>
            <a:r>
              <a:rPr lang="cs-CZ" sz="2200" dirty="0" smtClean="0"/>
              <a:t>ohlásila </a:t>
            </a:r>
            <a:r>
              <a:rPr lang="cs-CZ" sz="2200" dirty="0"/>
              <a:t>známá hotelová skupina nový vzhled svých hotelových značek Best Western, Best Western Plus a Best Western </a:t>
            </a:r>
            <a:r>
              <a:rPr lang="cs-CZ" sz="2200" dirty="0" err="1" smtClean="0"/>
              <a:t>Premier</a:t>
            </a:r>
            <a:r>
              <a:rPr lang="cs-CZ" sz="2200" dirty="0" smtClean="0"/>
              <a:t>.</a:t>
            </a:r>
          </a:p>
          <a:p>
            <a:pPr marL="342900" indent="-342900" algn="just">
              <a:buFont typeface="Wingdings" panose="05000000000000000000" pitchFamily="2" charset="2"/>
              <a:buChar char="q"/>
            </a:pPr>
            <a:r>
              <a:rPr lang="cs-CZ" sz="2200" dirty="0" smtClean="0"/>
              <a:t>Best </a:t>
            </a:r>
            <a:r>
              <a:rPr lang="cs-CZ" sz="2200" dirty="0"/>
              <a:t>Western International se v rámci </a:t>
            </a:r>
            <a:r>
              <a:rPr lang="cs-CZ" sz="2200" dirty="0" err="1"/>
              <a:t>relaunch</a:t>
            </a:r>
            <a:r>
              <a:rPr lang="cs-CZ" sz="2200" dirty="0"/>
              <a:t> přejmenuje na </a:t>
            </a:r>
            <a:r>
              <a:rPr lang="cs-CZ" sz="2200" b="1" dirty="0"/>
              <a:t>Best Western </a:t>
            </a:r>
            <a:r>
              <a:rPr lang="cs-CZ" sz="2200" b="1" dirty="0" err="1"/>
              <a:t>Hotels</a:t>
            </a:r>
            <a:r>
              <a:rPr lang="cs-CZ" sz="2200" b="1" dirty="0"/>
              <a:t> &amp; </a:t>
            </a:r>
            <a:r>
              <a:rPr lang="cs-CZ" sz="2200" b="1" dirty="0" err="1"/>
              <a:t>Resorts</a:t>
            </a:r>
            <a:endParaRPr lang="cs-CZ" sz="2200" b="1" dirty="0" smtClean="0"/>
          </a:p>
          <a:p>
            <a:pPr marL="342900" indent="-34290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2485348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Privátní subjekty mezinárodního turismu </a:t>
            </a:r>
            <a:r>
              <a:rPr lang="cs-CZ" dirty="0"/>
              <a:t/>
            </a:r>
            <a:br>
              <a:rPr lang="cs-CZ" dirty="0"/>
            </a:br>
            <a:endParaRPr lang="cs-CZ" dirty="0"/>
          </a:p>
        </p:txBody>
      </p:sp>
      <p:sp>
        <p:nvSpPr>
          <p:cNvPr id="3" name="Obdélník 2"/>
          <p:cNvSpPr/>
          <p:nvPr/>
        </p:nvSpPr>
        <p:spPr>
          <a:xfrm>
            <a:off x="0" y="1059582"/>
            <a:ext cx="9143999" cy="3600986"/>
          </a:xfrm>
          <a:prstGeom prst="rect">
            <a:avLst/>
          </a:prstGeom>
        </p:spPr>
        <p:txBody>
          <a:bodyPr wrap="square">
            <a:spAutoFit/>
          </a:bodyPr>
          <a:lstStyle/>
          <a:p>
            <a:pPr marL="342900" indent="-342900" algn="just">
              <a:buFont typeface="Wingdings" panose="05000000000000000000" pitchFamily="2" charset="2"/>
              <a:buChar char="q"/>
            </a:pPr>
            <a:r>
              <a:rPr lang="cs-CZ" sz="1900" dirty="0" smtClean="0"/>
              <a:t>Těžiště obchodu se službami mezinárodního turismu </a:t>
            </a:r>
            <a:r>
              <a:rPr lang="cs-CZ" sz="1900" b="1" dirty="0" smtClean="0"/>
              <a:t>spočívá v činnosti subjektů soukromého sektoru, jedná se zejména o tyto:</a:t>
            </a:r>
          </a:p>
          <a:p>
            <a:pPr marL="342900" indent="-342900" algn="just">
              <a:buFont typeface="Wingdings" panose="05000000000000000000" pitchFamily="2" charset="2"/>
              <a:buChar char="ü"/>
            </a:pPr>
            <a:r>
              <a:rPr lang="cs-CZ" sz="1900" b="1" dirty="0" smtClean="0"/>
              <a:t>Hotelové skupiny  - </a:t>
            </a:r>
            <a:r>
              <a:rPr lang="cs-CZ" sz="1900" dirty="0" smtClean="0"/>
              <a:t>Poskytování ubytovacích služeb představuje jednu ze základních služeb turismu vůbec. V poválečném období došlo k mnoha změnám a ke koncentraci trhu stejně jako v ostatních sektorech turismu, na druhou stranu je vidět  výrazný nejen kvantitativní nárůst, ale také větší diverzifikace z hlediska nabízených značek, produktů i regionálních zastoupení.</a:t>
            </a:r>
            <a:endParaRPr lang="cs-CZ" sz="1900" b="1" dirty="0"/>
          </a:p>
          <a:p>
            <a:pPr marL="342900" indent="-342900" algn="just">
              <a:buFont typeface="Wingdings" panose="05000000000000000000" pitchFamily="2" charset="2"/>
              <a:buChar char="ü"/>
            </a:pPr>
            <a:r>
              <a:rPr lang="cs-CZ" sz="1900" b="1" dirty="0" smtClean="0"/>
              <a:t> Leteckých společností – </a:t>
            </a:r>
            <a:r>
              <a:rPr lang="cs-CZ" sz="1900" dirty="0" smtClean="0"/>
              <a:t>Význam leteckých společností pro rozvoj mezinárodního turismu je zcela zjevný. Pro určité destinace znamená letecká doprava jediný způsob dopravy (většinou kromě dopravy vodní s jejími nevýhodami) Situace v letecké dopravě bezprostředně pozitivně ovlivňuje rozvoj mezinárodního turismu, a to v oblastech jakou jsou liberalizace služeb letecké osobní dopravy či rozvoj nízkonákladové dopravy.</a:t>
            </a:r>
            <a:endParaRPr lang="cs-CZ" sz="1900" dirty="0"/>
          </a:p>
        </p:txBody>
      </p:sp>
    </p:spTree>
    <p:extLst>
      <p:ext uri="{BB962C8B-B14F-4D97-AF65-F5344CB8AC3E}">
        <p14:creationId xmlns:p14="http://schemas.microsoft.com/office/powerpoint/2010/main" val="33431783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Způsoby jak se připojit k hotelovým skupinám</a:t>
            </a:r>
            <a:r>
              <a:rPr lang="cs-CZ" dirty="0"/>
              <a:t/>
            </a:r>
            <a:br>
              <a:rPr lang="cs-CZ" dirty="0"/>
            </a:br>
            <a:endParaRPr lang="cs-CZ" dirty="0"/>
          </a:p>
        </p:txBody>
      </p:sp>
      <p:sp>
        <p:nvSpPr>
          <p:cNvPr id="3" name="Obdélník 2"/>
          <p:cNvSpPr/>
          <p:nvPr/>
        </p:nvSpPr>
        <p:spPr>
          <a:xfrm>
            <a:off x="0" y="987574"/>
            <a:ext cx="9143999" cy="4124206"/>
          </a:xfrm>
          <a:prstGeom prst="rect">
            <a:avLst/>
          </a:prstGeom>
        </p:spPr>
        <p:txBody>
          <a:bodyPr wrap="square">
            <a:spAutoFit/>
          </a:bodyPr>
          <a:lstStyle/>
          <a:p>
            <a:pPr marL="342900" indent="-342900" algn="just">
              <a:buFont typeface="Wingdings" panose="05000000000000000000" pitchFamily="2" charset="2"/>
              <a:buChar char="q"/>
            </a:pPr>
            <a:r>
              <a:rPr lang="cs-CZ" sz="2000" dirty="0"/>
              <a:t>Jednotlivé hotely mají možnost se připojit k hotelovému řetězci a ponechat si při tom svoji právní subjektivitu, skloubit rodinný charakter provozu s výhodami globálního </a:t>
            </a:r>
            <a:r>
              <a:rPr lang="cs-CZ" sz="2000" dirty="0" smtClean="0"/>
              <a:t>řetězcového </a:t>
            </a:r>
            <a:r>
              <a:rPr lang="cs-CZ" sz="2000" dirty="0"/>
              <a:t>systému. </a:t>
            </a:r>
            <a:endParaRPr lang="cs-CZ" sz="2000" dirty="0" smtClean="0"/>
          </a:p>
          <a:p>
            <a:pPr marL="342900" indent="-342900" algn="just">
              <a:buFont typeface="Wingdings" panose="05000000000000000000" pitchFamily="2" charset="2"/>
              <a:buChar char="q"/>
            </a:pPr>
            <a:r>
              <a:rPr lang="cs-CZ" sz="2000" dirty="0" smtClean="0"/>
              <a:t>Podmínkou </a:t>
            </a:r>
            <a:r>
              <a:rPr lang="cs-CZ" sz="2000" dirty="0"/>
              <a:t>je nabídka kvalitního produktu a poskytování kvalitních </a:t>
            </a:r>
            <a:r>
              <a:rPr lang="cs-CZ" sz="2000" dirty="0" smtClean="0"/>
              <a:t>služeb </a:t>
            </a:r>
            <a:r>
              <a:rPr lang="cs-CZ" sz="2000" dirty="0"/>
              <a:t>ve všech provozovnách řetěze, např. </a:t>
            </a:r>
            <a:r>
              <a:rPr lang="cs-CZ" sz="2000" dirty="0" err="1"/>
              <a:t>Choice</a:t>
            </a:r>
            <a:r>
              <a:rPr lang="cs-CZ" sz="2000" dirty="0"/>
              <a:t> </a:t>
            </a:r>
            <a:r>
              <a:rPr lang="cs-CZ" sz="2000" dirty="0" err="1"/>
              <a:t>Hotels</a:t>
            </a:r>
            <a:r>
              <a:rPr lang="cs-CZ" sz="2000" dirty="0"/>
              <a:t> International, Sun </a:t>
            </a:r>
            <a:r>
              <a:rPr lang="cs-CZ" sz="2000" dirty="0" err="1"/>
              <a:t>Hotels</a:t>
            </a:r>
            <a:r>
              <a:rPr lang="cs-CZ" sz="2000" dirty="0"/>
              <a:t>, </a:t>
            </a:r>
            <a:r>
              <a:rPr lang="cs-CZ" sz="2000" dirty="0" smtClean="0"/>
              <a:t>Ibis atd.</a:t>
            </a:r>
          </a:p>
          <a:p>
            <a:pPr marL="342900" indent="-342900" algn="just">
              <a:buFont typeface="Wingdings" panose="05000000000000000000" pitchFamily="2" charset="2"/>
              <a:buChar char="q"/>
            </a:pPr>
            <a:r>
              <a:rPr lang="cs-CZ" sz="2000" dirty="0" smtClean="0"/>
              <a:t>Jedná se zejména o:</a:t>
            </a:r>
          </a:p>
          <a:p>
            <a:pPr marL="342900" indent="-342900" algn="just">
              <a:buFont typeface="Wingdings" panose="05000000000000000000" pitchFamily="2" charset="2"/>
              <a:buChar char="ü"/>
            </a:pPr>
            <a:r>
              <a:rPr lang="cs-CZ" sz="2000" b="1" dirty="0" smtClean="0"/>
              <a:t>Smlouva </a:t>
            </a:r>
            <a:r>
              <a:rPr lang="cs-CZ" sz="2000" b="1" dirty="0"/>
              <a:t>o řízení (Management </a:t>
            </a:r>
            <a:r>
              <a:rPr lang="cs-CZ" sz="2000" b="1" dirty="0" err="1"/>
              <a:t>contract</a:t>
            </a:r>
            <a:r>
              <a:rPr lang="cs-CZ" sz="2000" b="1" dirty="0"/>
              <a:t>) </a:t>
            </a:r>
            <a:r>
              <a:rPr lang="cs-CZ" sz="2000" dirty="0"/>
              <a:t>je formou nejenom oblíbenou a často </a:t>
            </a:r>
            <a:r>
              <a:rPr lang="cs-CZ" sz="2000" dirty="0" smtClean="0"/>
              <a:t>využívanou</a:t>
            </a:r>
            <a:r>
              <a:rPr lang="cs-CZ" sz="2000" dirty="0"/>
              <a:t>, ale mnoho příkladů dokazuje, že se jedná o metodu ve svém důsledku </a:t>
            </a:r>
            <a:r>
              <a:rPr lang="cs-CZ" sz="2000" dirty="0" smtClean="0"/>
              <a:t>nejefektivnější</a:t>
            </a:r>
            <a:r>
              <a:rPr lang="cs-CZ" sz="2000" dirty="0"/>
              <a:t>. </a:t>
            </a:r>
            <a:endParaRPr lang="cs-CZ" sz="2000" dirty="0" smtClean="0"/>
          </a:p>
          <a:p>
            <a:pPr marL="342900" indent="-342900" algn="just">
              <a:buFont typeface="Wingdings" panose="05000000000000000000" pitchFamily="2" charset="2"/>
              <a:buChar char="ü"/>
            </a:pPr>
            <a:r>
              <a:rPr lang="cs-CZ" sz="2000" dirty="0" smtClean="0"/>
              <a:t>Z </a:t>
            </a:r>
            <a:r>
              <a:rPr lang="cs-CZ" sz="2000" dirty="0"/>
              <a:t>formální stránky je management </a:t>
            </a:r>
            <a:r>
              <a:rPr lang="cs-CZ" sz="2000" dirty="0" err="1"/>
              <a:t>contract</a:t>
            </a:r>
            <a:r>
              <a:rPr lang="cs-CZ" sz="2000" dirty="0"/>
              <a:t> smluvním vztahem, kdy si majitel (či jinak oprávněný subjekt) za smluvně stanovených podmínek najme </a:t>
            </a:r>
            <a:r>
              <a:rPr lang="cs-CZ" sz="2000" dirty="0" smtClean="0"/>
              <a:t>manažerskou </a:t>
            </a:r>
            <a:r>
              <a:rPr lang="cs-CZ" sz="2000" dirty="0"/>
              <a:t>společnost za účelem řízení </a:t>
            </a:r>
            <a:r>
              <a:rPr lang="cs-CZ" sz="2000" dirty="0" smtClean="0"/>
              <a:t>hotelu.</a:t>
            </a:r>
          </a:p>
          <a:p>
            <a:pPr marL="342900" indent="-342900" algn="just">
              <a:buFont typeface="Wingdings" panose="05000000000000000000" pitchFamily="2" charset="2"/>
              <a:buChar char="q"/>
            </a:pPr>
            <a:endParaRPr lang="cs-CZ" sz="2200" dirty="0" smtClean="0"/>
          </a:p>
        </p:txBody>
      </p:sp>
    </p:spTree>
    <p:extLst>
      <p:ext uri="{BB962C8B-B14F-4D97-AF65-F5344CB8AC3E}">
        <p14:creationId xmlns:p14="http://schemas.microsoft.com/office/powerpoint/2010/main" val="4170156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Způsoby jak se připojit k hotelovým skupinám</a:t>
            </a:r>
            <a:r>
              <a:rPr lang="cs-CZ" dirty="0"/>
              <a:t/>
            </a:r>
            <a:br>
              <a:rPr lang="cs-CZ" dirty="0"/>
            </a:br>
            <a:endParaRPr lang="cs-CZ" dirty="0"/>
          </a:p>
        </p:txBody>
      </p:sp>
      <p:sp>
        <p:nvSpPr>
          <p:cNvPr id="3" name="Obdélník 2"/>
          <p:cNvSpPr/>
          <p:nvPr/>
        </p:nvSpPr>
        <p:spPr>
          <a:xfrm>
            <a:off x="0" y="987574"/>
            <a:ext cx="9143999" cy="3139321"/>
          </a:xfrm>
          <a:prstGeom prst="rect">
            <a:avLst/>
          </a:prstGeom>
        </p:spPr>
        <p:txBody>
          <a:bodyPr wrap="square">
            <a:spAutoFit/>
          </a:bodyPr>
          <a:lstStyle/>
          <a:p>
            <a:pPr marL="342900" indent="-342900" algn="just">
              <a:buFont typeface="Wingdings" panose="05000000000000000000" pitchFamily="2" charset="2"/>
              <a:buChar char="q"/>
            </a:pPr>
            <a:r>
              <a:rPr lang="cs-CZ" sz="2200" dirty="0"/>
              <a:t>Jinými slovy vlastník nemovitosti pověřuje provozovatele, aby vykonával určitou dobu za úhradu svoje služby a převzal plnou zodpovědnost za vedení provozu všech zařízení. </a:t>
            </a:r>
            <a:endParaRPr lang="cs-CZ" sz="2200" dirty="0" smtClean="0"/>
          </a:p>
          <a:p>
            <a:pPr marL="342900" indent="-342900" algn="just">
              <a:buFont typeface="Wingdings" panose="05000000000000000000" pitchFamily="2" charset="2"/>
              <a:buChar char="q"/>
            </a:pPr>
            <a:r>
              <a:rPr lang="cs-CZ" sz="2200" dirty="0" smtClean="0"/>
              <a:t>Na </a:t>
            </a:r>
            <a:r>
              <a:rPr lang="cs-CZ" sz="2200" dirty="0"/>
              <a:t>principu management </a:t>
            </a:r>
            <a:r>
              <a:rPr lang="cs-CZ" sz="2200" dirty="0" err="1"/>
              <a:t>contractu</a:t>
            </a:r>
            <a:r>
              <a:rPr lang="cs-CZ" sz="2200" dirty="0"/>
              <a:t> funguje většina hotelových řetězců, jako např. </a:t>
            </a:r>
            <a:r>
              <a:rPr lang="cs-CZ" sz="2200" dirty="0" err="1" smtClean="0"/>
              <a:t>InterContinental</a:t>
            </a:r>
            <a:r>
              <a:rPr lang="cs-CZ" sz="2200" dirty="0"/>
              <a:t>, </a:t>
            </a:r>
            <a:r>
              <a:rPr lang="cs-CZ" sz="2200" dirty="0" err="1"/>
              <a:t>Four</a:t>
            </a:r>
            <a:r>
              <a:rPr lang="cs-CZ" sz="2200" dirty="0"/>
              <a:t> </a:t>
            </a:r>
            <a:r>
              <a:rPr lang="cs-CZ" sz="2200" dirty="0" err="1"/>
              <a:t>Seasons</a:t>
            </a:r>
            <a:r>
              <a:rPr lang="cs-CZ" sz="2200" dirty="0"/>
              <a:t>, </a:t>
            </a:r>
            <a:r>
              <a:rPr lang="cs-CZ" sz="2200" dirty="0" err="1"/>
              <a:t>Radisson</a:t>
            </a:r>
            <a:r>
              <a:rPr lang="cs-CZ" sz="2200" dirty="0"/>
              <a:t>, které smluvní hotely provozují pod vlastním názvem. </a:t>
            </a:r>
            <a:endParaRPr lang="cs-CZ" sz="2200" dirty="0" smtClean="0"/>
          </a:p>
          <a:p>
            <a:pPr marL="342900" indent="-342900" algn="just">
              <a:buFont typeface="Wingdings" panose="05000000000000000000" pitchFamily="2" charset="2"/>
              <a:buChar char="q"/>
            </a:pPr>
            <a:r>
              <a:rPr lang="cs-CZ" sz="2200" dirty="0" smtClean="0"/>
              <a:t>Naproti </a:t>
            </a:r>
            <a:r>
              <a:rPr lang="cs-CZ" sz="2200" dirty="0"/>
              <a:t>tomu některé hotelové společnosti, jako např. </a:t>
            </a:r>
            <a:r>
              <a:rPr lang="cs-CZ" sz="2200" dirty="0" err="1"/>
              <a:t>Vienna</a:t>
            </a:r>
            <a:r>
              <a:rPr lang="cs-CZ" sz="2200" dirty="0"/>
              <a:t> International či AXXOS </a:t>
            </a:r>
            <a:r>
              <a:rPr lang="cs-CZ" sz="2200" dirty="0" err="1"/>
              <a:t>hotels</a:t>
            </a:r>
            <a:r>
              <a:rPr lang="cs-CZ" sz="2200" dirty="0"/>
              <a:t> &amp; </a:t>
            </a:r>
            <a:r>
              <a:rPr lang="cs-CZ" sz="2200" dirty="0" err="1"/>
              <a:t>resorts</a:t>
            </a:r>
            <a:r>
              <a:rPr lang="cs-CZ" sz="2200" dirty="0"/>
              <a:t>, v rámci management </a:t>
            </a:r>
            <a:r>
              <a:rPr lang="cs-CZ" sz="2200" dirty="0" err="1"/>
              <a:t>contractů</a:t>
            </a:r>
            <a:r>
              <a:rPr lang="cs-CZ" sz="2200" dirty="0"/>
              <a:t> hotelům ponechávají jejich původní názvy.</a:t>
            </a:r>
            <a:endParaRPr lang="cs-CZ" sz="2200" dirty="0" smtClean="0"/>
          </a:p>
        </p:txBody>
      </p:sp>
    </p:spTree>
    <p:extLst>
      <p:ext uri="{BB962C8B-B14F-4D97-AF65-F5344CB8AC3E}">
        <p14:creationId xmlns:p14="http://schemas.microsoft.com/office/powerpoint/2010/main" val="839170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Způsoby jak se připojit k hotelovým skupinám</a:t>
            </a:r>
            <a:r>
              <a:rPr lang="cs-CZ" dirty="0"/>
              <a:t/>
            </a:r>
            <a:br>
              <a:rPr lang="cs-CZ" dirty="0"/>
            </a:br>
            <a:endParaRPr lang="cs-CZ" dirty="0"/>
          </a:p>
        </p:txBody>
      </p:sp>
      <p:sp>
        <p:nvSpPr>
          <p:cNvPr id="3" name="Obdélník 2"/>
          <p:cNvSpPr/>
          <p:nvPr/>
        </p:nvSpPr>
        <p:spPr>
          <a:xfrm>
            <a:off x="0" y="987574"/>
            <a:ext cx="9143999" cy="3816429"/>
          </a:xfrm>
          <a:prstGeom prst="rect">
            <a:avLst/>
          </a:prstGeom>
        </p:spPr>
        <p:txBody>
          <a:bodyPr wrap="square">
            <a:spAutoFit/>
          </a:bodyPr>
          <a:lstStyle/>
          <a:p>
            <a:pPr marL="342900" indent="-342900" algn="just">
              <a:buFont typeface="Wingdings" panose="05000000000000000000" pitchFamily="2" charset="2"/>
              <a:buChar char="ü"/>
            </a:pPr>
            <a:r>
              <a:rPr lang="cs-CZ" sz="2000" b="1" dirty="0" smtClean="0"/>
              <a:t>Rezervační </a:t>
            </a:r>
            <a:r>
              <a:rPr lang="cs-CZ" sz="2000" b="1" dirty="0"/>
              <a:t>systém</a:t>
            </a:r>
            <a:r>
              <a:rPr lang="cs-CZ" sz="2000" dirty="0"/>
              <a:t>. Hotel nebo hotely, které za (zpravidla) roční členský poplatek využívají výhod celosvětového rezervačního systému. </a:t>
            </a:r>
            <a:endParaRPr lang="cs-CZ" sz="2000" dirty="0" smtClean="0"/>
          </a:p>
          <a:p>
            <a:pPr marL="342900" indent="-342900" algn="just">
              <a:buFont typeface="Wingdings" panose="05000000000000000000" pitchFamily="2" charset="2"/>
              <a:buChar char="ü"/>
            </a:pPr>
            <a:r>
              <a:rPr lang="cs-CZ" sz="2000" dirty="0" smtClean="0"/>
              <a:t>Kromě </a:t>
            </a:r>
            <a:r>
              <a:rPr lang="cs-CZ" sz="2000" dirty="0"/>
              <a:t>členského poplatku </a:t>
            </a:r>
            <a:r>
              <a:rPr lang="cs-CZ" sz="2000" dirty="0" smtClean="0"/>
              <a:t>hradí </a:t>
            </a:r>
            <a:r>
              <a:rPr lang="cs-CZ" sz="2000" dirty="0"/>
              <a:t>určitou částku za každou </a:t>
            </a:r>
            <a:r>
              <a:rPr lang="cs-CZ" sz="2000" dirty="0" smtClean="0"/>
              <a:t>rezervaci.</a:t>
            </a:r>
          </a:p>
          <a:p>
            <a:pPr marL="342900" indent="-342900" algn="just">
              <a:buFont typeface="Wingdings" panose="05000000000000000000" pitchFamily="2" charset="2"/>
              <a:buChar char="ü"/>
            </a:pPr>
            <a:r>
              <a:rPr lang="cs-CZ" sz="2000" dirty="0" smtClean="0"/>
              <a:t>Nemohou </a:t>
            </a:r>
            <a:r>
              <a:rPr lang="cs-CZ" sz="2000" dirty="0"/>
              <a:t>využívat žádné obchodní jméno, pouze mohou uvádět své členství v propagačních materiálech, </a:t>
            </a:r>
            <a:r>
              <a:rPr lang="cs-CZ" sz="2000" dirty="0" err="1"/>
              <a:t>např</a:t>
            </a:r>
            <a:r>
              <a:rPr lang="cs-CZ" sz="2000" dirty="0"/>
              <a:t>: Top International </a:t>
            </a:r>
            <a:r>
              <a:rPr lang="cs-CZ" sz="2000" dirty="0" err="1"/>
              <a:t>Hotels</a:t>
            </a:r>
            <a:r>
              <a:rPr lang="cs-CZ" sz="2000" dirty="0"/>
              <a:t>, </a:t>
            </a:r>
            <a:r>
              <a:rPr lang="cs-CZ" sz="2000" dirty="0" err="1"/>
              <a:t>Key</a:t>
            </a:r>
            <a:r>
              <a:rPr lang="cs-CZ" sz="2000" dirty="0"/>
              <a:t> </a:t>
            </a:r>
            <a:r>
              <a:rPr lang="cs-CZ" sz="2000" dirty="0" err="1"/>
              <a:t>System</a:t>
            </a:r>
            <a:r>
              <a:rPr lang="cs-CZ" sz="2000" dirty="0"/>
              <a:t>, </a:t>
            </a:r>
            <a:r>
              <a:rPr lang="cs-CZ" sz="2000" dirty="0" err="1"/>
              <a:t>Utell</a:t>
            </a:r>
            <a:r>
              <a:rPr lang="cs-CZ" sz="2000" dirty="0" smtClean="0"/>
              <a:t>.</a:t>
            </a:r>
          </a:p>
          <a:p>
            <a:pPr marL="342900" indent="-342900" algn="just">
              <a:buFont typeface="Wingdings" panose="05000000000000000000" pitchFamily="2" charset="2"/>
              <a:buChar char="ü"/>
            </a:pPr>
            <a:r>
              <a:rPr lang="cs-CZ" sz="2000" b="1" dirty="0" smtClean="0"/>
              <a:t>Rezervační </a:t>
            </a:r>
            <a:r>
              <a:rPr lang="cs-CZ" sz="2000" b="1" dirty="0"/>
              <a:t>a marketingový systém, síť</a:t>
            </a:r>
            <a:r>
              <a:rPr lang="cs-CZ" sz="2000" dirty="0"/>
              <a:t>. Hotel nebo hotely, kterým členství v určité skupině hotelů přináší kromě možnosti využívání známého obchodního jména a </a:t>
            </a:r>
            <a:r>
              <a:rPr lang="cs-CZ" sz="2000" dirty="0" smtClean="0"/>
              <a:t>celosvětového </a:t>
            </a:r>
            <a:r>
              <a:rPr lang="cs-CZ" sz="2000" dirty="0"/>
              <a:t>rezervačního systému také další služby mateřské společnosti Takovými službami se rozumí zejména marketingové aktivity (společné direktoráře atp.). Za členství se platí roční paušální poplatky, rezervační poplatky a příspěvky na konkrétní marketingové aktivity.</a:t>
            </a:r>
            <a:endParaRPr lang="cs-CZ" sz="2000" dirty="0" smtClean="0"/>
          </a:p>
          <a:p>
            <a:pPr marL="342900" indent="-342900" algn="just">
              <a:buFont typeface="Wingdings" panose="05000000000000000000" pitchFamily="2" charset="2"/>
              <a:buChar char="ü"/>
            </a:pPr>
            <a:endParaRPr lang="cs-CZ" sz="2200" dirty="0" smtClean="0"/>
          </a:p>
        </p:txBody>
      </p:sp>
    </p:spTree>
    <p:extLst>
      <p:ext uri="{BB962C8B-B14F-4D97-AF65-F5344CB8AC3E}">
        <p14:creationId xmlns:p14="http://schemas.microsoft.com/office/powerpoint/2010/main" val="25980845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Způsoby jak se připojit k hotelovým skupinám</a:t>
            </a:r>
            <a:r>
              <a:rPr lang="cs-CZ" dirty="0"/>
              <a:t/>
            </a:r>
            <a:br>
              <a:rPr lang="cs-CZ" dirty="0"/>
            </a:br>
            <a:endParaRPr lang="cs-CZ" dirty="0"/>
          </a:p>
        </p:txBody>
      </p:sp>
      <p:sp>
        <p:nvSpPr>
          <p:cNvPr id="3" name="Obdélník 2"/>
          <p:cNvSpPr/>
          <p:nvPr/>
        </p:nvSpPr>
        <p:spPr>
          <a:xfrm>
            <a:off x="0" y="987574"/>
            <a:ext cx="9143999" cy="2462213"/>
          </a:xfrm>
          <a:prstGeom prst="rect">
            <a:avLst/>
          </a:prstGeom>
        </p:spPr>
        <p:txBody>
          <a:bodyPr wrap="square">
            <a:spAutoFit/>
          </a:bodyPr>
          <a:lstStyle/>
          <a:p>
            <a:pPr marL="342900" indent="-342900" algn="just">
              <a:buFont typeface="Wingdings" panose="05000000000000000000" pitchFamily="2" charset="2"/>
              <a:buChar char="ü"/>
            </a:pPr>
            <a:r>
              <a:rPr lang="cs-CZ" sz="2200" b="1" dirty="0" smtClean="0"/>
              <a:t>Vlastnictví </a:t>
            </a:r>
            <a:r>
              <a:rPr lang="cs-CZ" sz="2200" b="1" dirty="0"/>
              <a:t>jednotlivých objektů</a:t>
            </a:r>
            <a:r>
              <a:rPr lang="cs-CZ" sz="2200" dirty="0"/>
              <a:t> (sama společnost je vlastníkem</a:t>
            </a:r>
            <a:r>
              <a:rPr lang="cs-CZ" sz="2200" dirty="0" smtClean="0"/>
              <a:t>).</a:t>
            </a:r>
          </a:p>
          <a:p>
            <a:pPr marL="342900" indent="-342900" algn="just">
              <a:buFont typeface="Wingdings" panose="05000000000000000000" pitchFamily="2" charset="2"/>
              <a:buChar char="ü"/>
            </a:pPr>
            <a:r>
              <a:rPr lang="cs-CZ" sz="2200" dirty="0" smtClean="0"/>
              <a:t>Dobrovolný hotelový </a:t>
            </a:r>
            <a:r>
              <a:rPr lang="cs-CZ" sz="2200" dirty="0"/>
              <a:t>řetězec - vzniká tehdy, domluví-li se několik nezávislých hotelů s úmyslem </a:t>
            </a:r>
            <a:r>
              <a:rPr lang="cs-CZ" sz="2200" dirty="0" smtClean="0"/>
              <a:t>společného </a:t>
            </a:r>
            <a:r>
              <a:rPr lang="cs-CZ" sz="2200" dirty="0"/>
              <a:t>podnikání na akcích, které by si jako samostatné jednotky nemohly nikdy </a:t>
            </a:r>
            <a:r>
              <a:rPr lang="cs-CZ" sz="2200" dirty="0" smtClean="0"/>
              <a:t>dovolit </a:t>
            </a:r>
            <a:r>
              <a:rPr lang="cs-CZ" sz="2200" dirty="0"/>
              <a:t>(hotelové prospekty, katalogy, průvodci, rezervační systém). </a:t>
            </a:r>
            <a:endParaRPr lang="cs-CZ" sz="2200" dirty="0" smtClean="0"/>
          </a:p>
          <a:p>
            <a:pPr marL="342900" indent="-342900" algn="just">
              <a:buFont typeface="Wingdings" panose="05000000000000000000" pitchFamily="2" charset="2"/>
              <a:buChar char="ü"/>
            </a:pPr>
            <a:r>
              <a:rPr lang="cs-CZ" sz="2200" dirty="0" smtClean="0"/>
              <a:t>Tyto </a:t>
            </a:r>
            <a:r>
              <a:rPr lang="cs-CZ" sz="2200" dirty="0"/>
              <a:t>hotely jsou často nazývány jako volně sdružené hotely (angl. </a:t>
            </a:r>
            <a:r>
              <a:rPr lang="cs-CZ" sz="2200" dirty="0" err="1"/>
              <a:t>independents</a:t>
            </a:r>
            <a:r>
              <a:rPr lang="cs-CZ" sz="2200" dirty="0"/>
              <a:t>).</a:t>
            </a:r>
            <a:endParaRPr lang="cs-CZ" sz="2200" dirty="0" smtClean="0"/>
          </a:p>
        </p:txBody>
      </p:sp>
    </p:spTree>
    <p:extLst>
      <p:ext uri="{BB962C8B-B14F-4D97-AF65-F5344CB8AC3E}">
        <p14:creationId xmlns:p14="http://schemas.microsoft.com/office/powerpoint/2010/main" val="2894708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292696" y="987574"/>
            <a:ext cx="7524328" cy="3477875"/>
          </a:xfrm>
          <a:prstGeom prst="rect">
            <a:avLst/>
          </a:prstGeom>
        </p:spPr>
        <p:txBody>
          <a:bodyPr wrap="square">
            <a:spAutoFit/>
          </a:bodyPr>
          <a:lstStyle/>
          <a:p>
            <a:pPr marL="285750" indent="-285750" algn="just">
              <a:buFont typeface="Wingdings" panose="05000000000000000000" pitchFamily="2" charset="2"/>
              <a:buChar char="q"/>
            </a:pPr>
            <a:r>
              <a:rPr lang="cs-CZ" sz="2000" dirty="0"/>
              <a:t>GÚČIK, M</a:t>
            </a:r>
            <a:r>
              <a:rPr lang="cs-CZ" sz="2000" dirty="0" smtClean="0"/>
              <a:t>., 2007. </a:t>
            </a:r>
            <a:r>
              <a:rPr lang="cs-CZ" sz="2000" i="1" dirty="0" err="1"/>
              <a:t>Ekonómia</a:t>
            </a:r>
            <a:r>
              <a:rPr lang="cs-CZ" sz="2000" i="1" dirty="0"/>
              <a:t> cestovného ruchu. </a:t>
            </a:r>
            <a:r>
              <a:rPr lang="cs-CZ" sz="2000" dirty="0"/>
              <a:t>Banská </a:t>
            </a:r>
            <a:r>
              <a:rPr lang="cs-CZ" sz="2000" dirty="0" smtClean="0"/>
              <a:t>Bystrica: </a:t>
            </a:r>
            <a:r>
              <a:rPr lang="cs-CZ" sz="2000" dirty="0" err="1"/>
              <a:t>Občianske</a:t>
            </a:r>
            <a:r>
              <a:rPr lang="cs-CZ" sz="2000" dirty="0"/>
              <a:t> </a:t>
            </a:r>
            <a:r>
              <a:rPr lang="cs-CZ" sz="2000" dirty="0" err="1"/>
              <a:t>združenie</a:t>
            </a:r>
            <a:r>
              <a:rPr lang="cs-CZ" sz="2000" dirty="0"/>
              <a:t> </a:t>
            </a:r>
            <a:r>
              <a:rPr lang="cs-CZ" sz="2000" dirty="0" err="1" smtClean="0"/>
              <a:t>Ekonómia</a:t>
            </a:r>
            <a:r>
              <a:rPr lang="cs-CZ" sz="2000" dirty="0" smtClean="0"/>
              <a:t>, </a:t>
            </a:r>
            <a:r>
              <a:rPr lang="cs-CZ" sz="2000" dirty="0" err="1" smtClean="0"/>
              <a:t>Učebný</a:t>
            </a:r>
            <a:r>
              <a:rPr lang="cs-CZ" sz="2000" dirty="0" smtClean="0"/>
              <a:t> </a:t>
            </a:r>
            <a:r>
              <a:rPr lang="cs-CZ" sz="2000" dirty="0"/>
              <a:t>text </a:t>
            </a:r>
            <a:r>
              <a:rPr lang="cs-CZ" sz="2000" dirty="0" err="1"/>
              <a:t>Ekonomickej</a:t>
            </a:r>
            <a:r>
              <a:rPr lang="cs-CZ" sz="2000" dirty="0"/>
              <a:t> fakulty Univerzity </a:t>
            </a:r>
            <a:r>
              <a:rPr lang="cs-CZ" sz="2000" dirty="0" err="1"/>
              <a:t>Mateja</a:t>
            </a:r>
            <a:r>
              <a:rPr lang="cs-CZ" sz="2000" dirty="0"/>
              <a:t> </a:t>
            </a:r>
            <a:r>
              <a:rPr lang="cs-CZ" sz="2000" dirty="0" smtClean="0"/>
              <a:t>Bela.</a:t>
            </a:r>
            <a:endParaRPr lang="cs-CZ" sz="2000" dirty="0"/>
          </a:p>
          <a:p>
            <a:pPr marL="285750" indent="-285750" algn="just">
              <a:buFont typeface="Wingdings" panose="05000000000000000000" pitchFamily="2" charset="2"/>
              <a:buChar char="q"/>
            </a:pPr>
            <a:r>
              <a:rPr lang="cs-CZ" sz="2000" dirty="0" smtClean="0"/>
              <a:t>NOVACKÁ</a:t>
            </a:r>
            <a:r>
              <a:rPr lang="cs-CZ" sz="2000" dirty="0"/>
              <a:t>, L. a kol., 2013. </a:t>
            </a:r>
            <a:r>
              <a:rPr lang="cs-CZ" sz="2000" i="1" dirty="0" err="1"/>
              <a:t>Cestovný</a:t>
            </a:r>
            <a:r>
              <a:rPr lang="cs-CZ" sz="2000" i="1" dirty="0"/>
              <a:t> ruch, </a:t>
            </a:r>
            <a:r>
              <a:rPr lang="cs-CZ" sz="2000" i="1" dirty="0" err="1"/>
              <a:t>udržateľnosť</a:t>
            </a:r>
            <a:r>
              <a:rPr lang="cs-CZ" sz="2000" i="1" dirty="0"/>
              <a:t> a </a:t>
            </a:r>
            <a:r>
              <a:rPr lang="cs-CZ" sz="2000" i="1" dirty="0" err="1"/>
              <a:t>zodpovednosť</a:t>
            </a:r>
            <a:r>
              <a:rPr lang="cs-CZ" sz="2000" i="1" dirty="0"/>
              <a:t> na </a:t>
            </a:r>
            <a:r>
              <a:rPr lang="cs-CZ" sz="2000" i="1" dirty="0" err="1"/>
              <a:t>medzinárodnom</a:t>
            </a:r>
            <a:r>
              <a:rPr lang="cs-CZ" sz="2000" i="1" dirty="0"/>
              <a:t> trhu. </a:t>
            </a:r>
            <a:r>
              <a:rPr lang="cs-CZ" sz="2000" dirty="0"/>
              <a:t>Bratislava: EKONÓM. ISBN </a:t>
            </a:r>
            <a:r>
              <a:rPr lang="cs-CZ" sz="2000" dirty="0" smtClean="0"/>
              <a:t>978-80-225-3475-8.</a:t>
            </a:r>
            <a:endParaRPr lang="cs-CZ" sz="2000" dirty="0"/>
          </a:p>
          <a:p>
            <a:pPr marL="285750" indent="-285750" algn="just">
              <a:buFont typeface="Wingdings" panose="05000000000000000000" pitchFamily="2" charset="2"/>
              <a:buChar char="q"/>
            </a:pPr>
            <a:r>
              <a:rPr lang="cs-CZ" sz="2000" dirty="0"/>
              <a:t>PALATKOVÁ, M., 2013. </a:t>
            </a:r>
            <a:r>
              <a:rPr lang="cs-CZ" sz="2000" i="1" dirty="0"/>
              <a:t>Mezinárodní turismus: </a:t>
            </a:r>
            <a:r>
              <a:rPr lang="cs-CZ" sz="2000" dirty="0"/>
              <a:t>2., aktualizované a rozšířené vydání. Praha: </a:t>
            </a:r>
            <a:r>
              <a:rPr lang="cs-CZ" sz="2000" dirty="0" err="1"/>
              <a:t>Grada</a:t>
            </a:r>
            <a:r>
              <a:rPr lang="cs-CZ" sz="2000" dirty="0"/>
              <a:t>. ISBN </a:t>
            </a:r>
            <a:r>
              <a:rPr lang="cs-CZ" sz="2000" dirty="0" smtClean="0"/>
              <a:t>978-80-247-4862-7.</a:t>
            </a:r>
          </a:p>
          <a:p>
            <a:pPr marL="285750" indent="-285750" algn="just">
              <a:buFont typeface="Wingdings" panose="05000000000000000000" pitchFamily="2" charset="2"/>
              <a:buChar char="q"/>
            </a:pPr>
            <a:r>
              <a:rPr lang="cs-CZ" sz="2000" dirty="0"/>
              <a:t>PETRŮ, Z. 2007. </a:t>
            </a:r>
            <a:r>
              <a:rPr lang="cs-CZ" sz="2000" i="1" dirty="0"/>
              <a:t>Základy ekonomiky cestovního ruchu. </a:t>
            </a:r>
            <a:r>
              <a:rPr lang="cs-CZ" sz="2000" dirty="0" smtClean="0"/>
              <a:t>Praha: </a:t>
            </a:r>
            <a:r>
              <a:rPr lang="cs-CZ" sz="2000" dirty="0"/>
              <a:t>Idea </a:t>
            </a:r>
            <a:r>
              <a:rPr lang="cs-CZ" sz="2000" dirty="0" smtClean="0"/>
              <a:t>Servis</a:t>
            </a:r>
            <a:r>
              <a:rPr lang="cs-CZ" sz="2000" dirty="0"/>
              <a:t>.</a:t>
            </a:r>
            <a:r>
              <a:rPr lang="cs-CZ" sz="2000" dirty="0" smtClean="0"/>
              <a:t> </a:t>
            </a:r>
            <a:r>
              <a:rPr lang="cs-CZ" sz="2000" dirty="0"/>
              <a:t>ISBN 978-80-85970-55-5.</a:t>
            </a:r>
            <a:endParaRPr lang="cs-CZ" sz="2000" dirty="0" smtClean="0"/>
          </a:p>
          <a:p>
            <a:pPr marL="285750" indent="-285750" algn="just">
              <a:buFont typeface="Wingdings" panose="05000000000000000000" pitchFamily="2" charset="2"/>
              <a:buChar char="q"/>
            </a:pPr>
            <a:r>
              <a:rPr lang="cs-CZ" sz="2000" dirty="0" smtClean="0"/>
              <a:t>Webové stránky vybraných privátních subjektů cestovního </a:t>
            </a:r>
            <a:r>
              <a:rPr lang="cs-CZ" sz="2000" dirty="0" smtClean="0"/>
              <a:t>ruchu ….</a:t>
            </a:r>
            <a:endParaRPr lang="cs-CZ" sz="20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5" name="Obrázek 4"/>
          <p:cNvPicPr>
            <a:picLocks noChangeAspect="1"/>
          </p:cNvPicPr>
          <p:nvPr/>
        </p:nvPicPr>
        <p:blipFill>
          <a:blip r:embed="rId4"/>
          <a:stretch>
            <a:fillRect/>
          </a:stretch>
        </p:blipFill>
        <p:spPr>
          <a:xfrm>
            <a:off x="467544" y="1459332"/>
            <a:ext cx="4320480" cy="2768602"/>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Privátní subjekty mezinárodního turismu </a:t>
            </a:r>
            <a:r>
              <a:rPr lang="cs-CZ" dirty="0"/>
              <a:t/>
            </a:r>
            <a:br>
              <a:rPr lang="cs-CZ" dirty="0"/>
            </a:br>
            <a:endParaRPr lang="cs-CZ" dirty="0"/>
          </a:p>
        </p:txBody>
      </p:sp>
      <p:sp>
        <p:nvSpPr>
          <p:cNvPr id="3" name="Obdélník 2"/>
          <p:cNvSpPr/>
          <p:nvPr/>
        </p:nvSpPr>
        <p:spPr>
          <a:xfrm>
            <a:off x="0" y="1059582"/>
            <a:ext cx="9143999" cy="4708981"/>
          </a:xfrm>
          <a:prstGeom prst="rect">
            <a:avLst/>
          </a:prstGeom>
        </p:spPr>
        <p:txBody>
          <a:bodyPr wrap="square">
            <a:spAutoFit/>
          </a:bodyPr>
          <a:lstStyle/>
          <a:p>
            <a:pPr marL="342900" indent="-342900" algn="just">
              <a:buFont typeface="Wingdings" panose="05000000000000000000" pitchFamily="2" charset="2"/>
              <a:buChar char="ü"/>
            </a:pPr>
            <a:r>
              <a:rPr lang="cs-CZ" sz="2000" b="1" dirty="0"/>
              <a:t>C</a:t>
            </a:r>
            <a:r>
              <a:rPr lang="cs-CZ" sz="2000" b="1" dirty="0" smtClean="0"/>
              <a:t>estovních kanceláří a agentur – </a:t>
            </a:r>
            <a:r>
              <a:rPr lang="cs-CZ" sz="2000" dirty="0" smtClean="0"/>
              <a:t>Historie činností CK a CA sahá do roku 1841 a je spojena se jménem Thomase </a:t>
            </a:r>
            <a:r>
              <a:rPr lang="cs-CZ" sz="2000" dirty="0" err="1" smtClean="0"/>
              <a:t>Cooka</a:t>
            </a:r>
            <a:r>
              <a:rPr lang="cs-CZ" sz="2000" dirty="0" smtClean="0"/>
              <a:t>, který tehdy z důvodu spíše sociální motivace než motivace ekonomické uspořádal jednodenní výlet po železnici z </a:t>
            </a:r>
            <a:r>
              <a:rPr lang="cs-CZ" sz="2000" dirty="0" err="1" smtClean="0"/>
              <a:t>Leicesteru</a:t>
            </a:r>
            <a:r>
              <a:rPr lang="cs-CZ" sz="2000" dirty="0" smtClean="0"/>
              <a:t> do </a:t>
            </a:r>
            <a:r>
              <a:rPr lang="cs-CZ" sz="2000" dirty="0" err="1" smtClean="0"/>
              <a:t>Loughborough</a:t>
            </a:r>
            <a:r>
              <a:rPr lang="cs-CZ" sz="2000" dirty="0" smtClean="0"/>
              <a:t> asi pro 500 zákazníků. Za první komerční akci je pak považována organizace cesty do Liverpoolu, jež byla dokonce 1845 publikována i v katalogu.</a:t>
            </a:r>
          </a:p>
          <a:p>
            <a:pPr marL="342900" indent="-342900" algn="just">
              <a:buFont typeface="Wingdings" panose="05000000000000000000" pitchFamily="2" charset="2"/>
              <a:buChar char="ü"/>
            </a:pPr>
            <a:r>
              <a:rPr lang="cs-CZ" sz="2000" b="1" dirty="0" smtClean="0"/>
              <a:t>Mezi ostatní soukromé subjekty mezinárodního turismu – </a:t>
            </a:r>
            <a:r>
              <a:rPr lang="cs-CZ" sz="2000" dirty="0" smtClean="0"/>
              <a:t>můžeme zařadit zejména:</a:t>
            </a:r>
          </a:p>
          <a:p>
            <a:pPr marL="800100" lvl="1" indent="-342900" algn="just">
              <a:buFont typeface="Wingdings" panose="05000000000000000000" pitchFamily="2" charset="2"/>
              <a:buChar char="v"/>
            </a:pPr>
            <a:r>
              <a:rPr lang="cs-CZ" sz="2000" dirty="0" smtClean="0"/>
              <a:t>Globální distribuční systémy,</a:t>
            </a:r>
          </a:p>
          <a:p>
            <a:pPr marL="800100" lvl="1" indent="-342900" algn="just">
              <a:buFont typeface="Wingdings" panose="05000000000000000000" pitchFamily="2" charset="2"/>
              <a:buChar char="v"/>
            </a:pPr>
            <a:r>
              <a:rPr lang="cs-CZ" sz="2000" dirty="0" smtClean="0"/>
              <a:t>Pozemní, vodní a železniční dopravci (např. </a:t>
            </a:r>
            <a:r>
              <a:rPr lang="cs-CZ" sz="2000" dirty="0" err="1" smtClean="0"/>
              <a:t>Norwegian</a:t>
            </a:r>
            <a:r>
              <a:rPr lang="cs-CZ" sz="2000" dirty="0" smtClean="0"/>
              <a:t> </a:t>
            </a:r>
            <a:r>
              <a:rPr lang="cs-CZ" sz="2000" dirty="0" err="1" smtClean="0"/>
              <a:t>Cruise</a:t>
            </a:r>
            <a:r>
              <a:rPr lang="cs-CZ" sz="2000" dirty="0" smtClean="0"/>
              <a:t> Line),</a:t>
            </a:r>
          </a:p>
          <a:p>
            <a:pPr marL="800100" lvl="1" indent="-342900" algn="just">
              <a:buFont typeface="Wingdings" panose="05000000000000000000" pitchFamily="2" charset="2"/>
              <a:buChar char="v"/>
            </a:pPr>
            <a:r>
              <a:rPr lang="cs-CZ" sz="2000" dirty="0" smtClean="0"/>
              <a:t>Půjčovny aut (Rent a car, Avis, </a:t>
            </a:r>
            <a:r>
              <a:rPr lang="cs-CZ" sz="2000" dirty="0" err="1" smtClean="0"/>
              <a:t>Europcar</a:t>
            </a:r>
            <a:r>
              <a:rPr lang="cs-CZ" sz="2000" dirty="0" smtClean="0"/>
              <a:t>, Hertz Rent a car),</a:t>
            </a:r>
          </a:p>
          <a:p>
            <a:pPr marL="800100" lvl="1" indent="-342900" algn="just">
              <a:buFont typeface="Wingdings" panose="05000000000000000000" pitchFamily="2" charset="2"/>
              <a:buChar char="v"/>
            </a:pPr>
            <a:r>
              <a:rPr lang="cs-CZ" sz="2000" dirty="0" smtClean="0"/>
              <a:t>Zábavní parky, kasina a další zábavní průmysl (Disneyland,  </a:t>
            </a:r>
            <a:r>
              <a:rPr lang="cs-CZ" sz="2000" dirty="0" err="1" smtClean="0"/>
              <a:t>Legoland</a:t>
            </a:r>
            <a:r>
              <a:rPr lang="cs-CZ" sz="2000" dirty="0" smtClean="0"/>
              <a:t>, </a:t>
            </a:r>
            <a:r>
              <a:rPr lang="cs-CZ" sz="2000" dirty="0" err="1" smtClean="0"/>
              <a:t>Europark</a:t>
            </a:r>
            <a:r>
              <a:rPr lang="cs-CZ" sz="2000" dirty="0" smtClean="0"/>
              <a:t> v Německu)</a:t>
            </a:r>
          </a:p>
          <a:p>
            <a:pPr marL="342900" indent="-342900" algn="just">
              <a:buFont typeface="Wingdings" panose="05000000000000000000" pitchFamily="2" charset="2"/>
              <a:buChar char="v"/>
            </a:pPr>
            <a:endParaRPr lang="cs-CZ" sz="2000" dirty="0" smtClean="0"/>
          </a:p>
          <a:p>
            <a:pPr marL="342900" indent="-342900" algn="just">
              <a:buFont typeface="Wingdings" panose="05000000000000000000" pitchFamily="2" charset="2"/>
              <a:buChar char="ü"/>
            </a:pPr>
            <a:endParaRPr lang="cs-CZ" sz="2000" b="1"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285683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Privátní subjekty mezinárodního turismu </a:t>
            </a:r>
            <a:r>
              <a:rPr lang="cs-CZ" dirty="0"/>
              <a:t/>
            </a:r>
            <a:br>
              <a:rPr lang="cs-CZ" dirty="0"/>
            </a:br>
            <a:endParaRPr lang="cs-CZ" dirty="0"/>
          </a:p>
        </p:txBody>
      </p:sp>
      <p:sp>
        <p:nvSpPr>
          <p:cNvPr id="3" name="Obdélník 2"/>
          <p:cNvSpPr/>
          <p:nvPr/>
        </p:nvSpPr>
        <p:spPr>
          <a:xfrm>
            <a:off x="0" y="1059582"/>
            <a:ext cx="9143999" cy="2246769"/>
          </a:xfrm>
          <a:prstGeom prst="rect">
            <a:avLst/>
          </a:prstGeom>
        </p:spPr>
        <p:txBody>
          <a:bodyPr wrap="square">
            <a:spAutoFit/>
          </a:bodyPr>
          <a:lstStyle/>
          <a:p>
            <a:pPr marL="800100" lvl="1" indent="-342900" algn="just">
              <a:buFont typeface="Wingdings" panose="05000000000000000000" pitchFamily="2" charset="2"/>
              <a:buChar char="v"/>
            </a:pPr>
            <a:r>
              <a:rPr lang="cs-CZ" sz="2400" dirty="0"/>
              <a:t>k</a:t>
            </a:r>
            <a:r>
              <a:rPr lang="cs-CZ" sz="2400" dirty="0" smtClean="0"/>
              <a:t>ulturní atraktivity (v soukromém či veřejném vlastnictví)</a:t>
            </a:r>
          </a:p>
          <a:p>
            <a:pPr marL="800100" lvl="1" indent="-342900" algn="just">
              <a:buFont typeface="Wingdings" panose="05000000000000000000" pitchFamily="2" charset="2"/>
              <a:buChar char="v"/>
            </a:pPr>
            <a:r>
              <a:rPr lang="cs-CZ" sz="2400" dirty="0"/>
              <a:t>p</a:t>
            </a:r>
            <a:r>
              <a:rPr lang="cs-CZ" sz="2400" dirty="0" smtClean="0"/>
              <a:t>růvodci, tour lídři, animátoři,</a:t>
            </a:r>
          </a:p>
          <a:p>
            <a:pPr marL="800100" lvl="1" indent="-342900" algn="just">
              <a:buFont typeface="Wingdings" panose="05000000000000000000" pitchFamily="2" charset="2"/>
              <a:buChar char="v"/>
            </a:pPr>
            <a:r>
              <a:rPr lang="cs-CZ" sz="2400" dirty="0"/>
              <a:t>a</a:t>
            </a:r>
            <a:r>
              <a:rPr lang="cs-CZ" sz="2400" dirty="0" smtClean="0"/>
              <a:t> poskytovatelé řady dalších služeb (např. směnárenské, pojišťovací služby)</a:t>
            </a:r>
          </a:p>
          <a:p>
            <a:pPr marL="342900" indent="-342900" algn="just">
              <a:buFont typeface="Wingdings" panose="05000000000000000000" pitchFamily="2" charset="2"/>
              <a:buChar char="ü"/>
            </a:pPr>
            <a:endParaRPr lang="cs-CZ" sz="2400" b="1"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225293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4093428"/>
          </a:xfrm>
          <a:prstGeom prst="rect">
            <a:avLst/>
          </a:prstGeom>
        </p:spPr>
        <p:txBody>
          <a:bodyPr wrap="square">
            <a:spAutoFit/>
          </a:bodyPr>
          <a:lstStyle/>
          <a:p>
            <a:pPr marL="342900" indent="-342900" algn="just">
              <a:buFont typeface="Wingdings" panose="05000000000000000000" pitchFamily="2" charset="2"/>
              <a:buChar char="q"/>
            </a:pPr>
            <a:r>
              <a:rPr lang="cs-CZ" sz="2000" dirty="0"/>
              <a:t>Proces globalizace je nyní stále více rozšířený a snad neexistuje žádné odvětví, kterého by se to nedotklo. Fenomén konsolidace ovlivňuje cestovní ruch s neobvyklou rychlostí. V současné době sledujeme takové procesy jako např. fúze, akvizice nebo převzetí kontroly, tvorba strategických aliancí nebo </a:t>
            </a:r>
            <a:r>
              <a:rPr lang="cs-CZ" sz="2000" dirty="0" smtClean="0"/>
              <a:t>korporace.</a:t>
            </a:r>
          </a:p>
          <a:p>
            <a:pPr marL="342900" indent="-342900" algn="just">
              <a:buFont typeface="Wingdings" panose="05000000000000000000" pitchFamily="2" charset="2"/>
              <a:buChar char="q"/>
            </a:pPr>
            <a:r>
              <a:rPr lang="cs-CZ" sz="2000" dirty="0" smtClean="0"/>
              <a:t>Samozřejmě</a:t>
            </a:r>
            <a:r>
              <a:rPr lang="cs-CZ" sz="2000" dirty="0"/>
              <a:t>, globalizace </a:t>
            </a:r>
            <a:r>
              <a:rPr lang="cs-CZ" sz="2000" dirty="0" smtClean="0"/>
              <a:t>zasáhla i </a:t>
            </a:r>
            <a:r>
              <a:rPr lang="cs-CZ" sz="2000" dirty="0"/>
              <a:t>hotelnictví</a:t>
            </a:r>
            <a:r>
              <a:rPr lang="cs-CZ" sz="2000" dirty="0" smtClean="0"/>
              <a:t>.</a:t>
            </a:r>
          </a:p>
          <a:p>
            <a:pPr marL="342900" indent="-342900" algn="just">
              <a:buFont typeface="Wingdings" panose="05000000000000000000" pitchFamily="2" charset="2"/>
              <a:buChar char="q"/>
            </a:pPr>
            <a:r>
              <a:rPr lang="cs-CZ" sz="2000" dirty="0" smtClean="0"/>
              <a:t>Myšlenka </a:t>
            </a:r>
            <a:r>
              <a:rPr lang="cs-CZ" sz="2000" dirty="0"/>
              <a:t>vytvoření globální aliance je aktivně podporována v USA od </a:t>
            </a:r>
            <a:r>
              <a:rPr lang="cs-CZ" sz="2000" dirty="0" smtClean="0"/>
              <a:t>poloviny </a:t>
            </a:r>
            <a:r>
              <a:rPr lang="cs-CZ" sz="2000" dirty="0"/>
              <a:t>80. let minulého století. Výzkum provedený univerzitami a poradenskými firmami charakterizoval sdružení hotelů jako jistý nástroj vstupu na zahraniční trh a zvýšení jejich konkurenceschopnosti. </a:t>
            </a:r>
            <a:r>
              <a:rPr lang="cs-CZ" sz="2000" b="1" dirty="0"/>
              <a:t>Hotelové řetězce </a:t>
            </a:r>
            <a:r>
              <a:rPr lang="cs-CZ" sz="2000" dirty="0"/>
              <a:t>podporují rozvoj nových služeb v pohostinství, přispívají k šíření a zlepšení úrovně servisu a tlačí na zlepšení standardů provozu hotelu. Hotelová seskupení vytvářejí určitou představu o službách hotelu, nabízí </a:t>
            </a:r>
            <a:r>
              <a:rPr lang="cs-CZ" sz="2000" dirty="0" smtClean="0"/>
              <a:t>jistotu.</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1231217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3662541"/>
          </a:xfrm>
          <a:prstGeom prst="rect">
            <a:avLst/>
          </a:prstGeom>
        </p:spPr>
        <p:txBody>
          <a:bodyPr wrap="square">
            <a:spAutoFit/>
          </a:bodyPr>
          <a:lstStyle/>
          <a:p>
            <a:pPr marL="342900" indent="-342900" algn="just">
              <a:buFont typeface="Wingdings" panose="05000000000000000000" pitchFamily="2" charset="2"/>
              <a:buChar char="q"/>
            </a:pPr>
            <a:r>
              <a:rPr lang="cs-CZ" sz="2400" dirty="0"/>
              <a:t>Když se mluví o hotelových řetězcích často je používán i jiný pojem –</a:t>
            </a:r>
            <a:r>
              <a:rPr lang="cs-CZ" sz="2400" b="1" dirty="0"/>
              <a:t> hotelové </a:t>
            </a:r>
            <a:r>
              <a:rPr lang="cs-CZ" sz="2400" b="1" dirty="0" smtClean="0"/>
              <a:t>skupiny </a:t>
            </a:r>
            <a:r>
              <a:rPr lang="cs-CZ" sz="2400" dirty="0"/>
              <a:t>(angl. hotel </a:t>
            </a:r>
            <a:r>
              <a:rPr lang="cs-CZ" sz="2400" dirty="0" err="1"/>
              <a:t>groups</a:t>
            </a:r>
            <a:r>
              <a:rPr lang="cs-CZ" sz="2400" dirty="0"/>
              <a:t>). </a:t>
            </a:r>
            <a:endParaRPr lang="cs-CZ" sz="2400" dirty="0" smtClean="0"/>
          </a:p>
          <a:p>
            <a:pPr marL="342900" indent="-342900" algn="just">
              <a:buFont typeface="Wingdings" panose="05000000000000000000" pitchFamily="2" charset="2"/>
              <a:buChar char="q"/>
            </a:pPr>
            <a:r>
              <a:rPr lang="cs-CZ" sz="2400" dirty="0" smtClean="0"/>
              <a:t>Je </a:t>
            </a:r>
            <a:r>
              <a:rPr lang="cs-CZ" sz="2400" dirty="0"/>
              <a:t>to taková organizační složka, </a:t>
            </a:r>
            <a:r>
              <a:rPr lang="cs-CZ" sz="2400" b="1" dirty="0"/>
              <a:t>kde několik jednotlivých hotelů nebo hotelových řetězců vystupuje pod jednotným názvem a jsou provozovány v rámci této hotelové skupiny</a:t>
            </a:r>
            <a:r>
              <a:rPr lang="cs-CZ" sz="2400" b="1" dirty="0" smtClean="0"/>
              <a:t>.</a:t>
            </a:r>
          </a:p>
          <a:p>
            <a:pPr marL="342900" indent="-342900" algn="just">
              <a:buFont typeface="Wingdings" panose="05000000000000000000" pitchFamily="2" charset="2"/>
              <a:buChar char="q"/>
            </a:pPr>
            <a:r>
              <a:rPr lang="cs-CZ" sz="2400" dirty="0"/>
              <a:t>Mezi světové hotelové řetězce můžeme </a:t>
            </a:r>
            <a:r>
              <a:rPr lang="cs-CZ" sz="2400" dirty="0" err="1"/>
              <a:t>zařadití</a:t>
            </a:r>
            <a:r>
              <a:rPr lang="cs-CZ" sz="2400" dirty="0"/>
              <a:t>: </a:t>
            </a:r>
            <a:r>
              <a:rPr lang="cs-CZ" sz="2400" b="1" dirty="0"/>
              <a:t>IHG – </a:t>
            </a:r>
            <a:r>
              <a:rPr lang="cs-CZ" sz="2400" b="1" dirty="0" err="1"/>
              <a:t>InterContinental</a:t>
            </a:r>
            <a:r>
              <a:rPr lang="cs-CZ" sz="2400" b="1" dirty="0"/>
              <a:t> </a:t>
            </a:r>
            <a:r>
              <a:rPr lang="cs-CZ" sz="2400" b="1" dirty="0" err="1"/>
              <a:t>Hotels</a:t>
            </a:r>
            <a:r>
              <a:rPr lang="cs-CZ" sz="2400" b="1" dirty="0"/>
              <a:t> Group, </a:t>
            </a:r>
            <a:r>
              <a:rPr lang="cs-CZ" sz="2400" b="1" dirty="0" err="1"/>
              <a:t>Wyndham</a:t>
            </a:r>
            <a:r>
              <a:rPr lang="cs-CZ" sz="2400" b="1" dirty="0"/>
              <a:t> Hotel Group, </a:t>
            </a:r>
            <a:r>
              <a:rPr lang="cs-CZ" sz="2400" b="1" dirty="0" err="1"/>
              <a:t>Hilton</a:t>
            </a:r>
            <a:r>
              <a:rPr lang="cs-CZ" sz="2400" b="1" dirty="0"/>
              <a:t> </a:t>
            </a:r>
            <a:r>
              <a:rPr lang="cs-CZ" sz="2400" b="1" dirty="0" err="1"/>
              <a:t>Worldwide</a:t>
            </a:r>
            <a:r>
              <a:rPr lang="cs-CZ" sz="2400" b="1" dirty="0"/>
              <a:t>, ACCORHOTELS </a:t>
            </a:r>
            <a:r>
              <a:rPr lang="cs-CZ" sz="2400" b="1" dirty="0" err="1"/>
              <a:t>Worldwide</a:t>
            </a:r>
            <a:r>
              <a:rPr lang="cs-CZ" sz="2400" b="1" dirty="0"/>
              <a:t>, Best Western </a:t>
            </a:r>
            <a:r>
              <a:rPr lang="cs-CZ" sz="2400" b="1" dirty="0" smtClean="0"/>
              <a:t>apod.</a:t>
            </a:r>
          </a:p>
          <a:p>
            <a:pPr marL="342900" indent="-342900" algn="just">
              <a:buFont typeface="Wingdings" panose="05000000000000000000" pitchFamily="2" charset="2"/>
              <a:buChar char="q"/>
            </a:pPr>
            <a:endParaRPr lang="cs-CZ" sz="2000" b="1"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117822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3631763"/>
          </a:xfrm>
          <a:prstGeom prst="rect">
            <a:avLst/>
          </a:prstGeom>
        </p:spPr>
        <p:txBody>
          <a:bodyPr wrap="square">
            <a:spAutoFit/>
          </a:bodyPr>
          <a:lstStyle/>
          <a:p>
            <a:pPr marL="342900" indent="-342900" algn="just">
              <a:buFont typeface="Wingdings" panose="05000000000000000000" pitchFamily="2" charset="2"/>
              <a:buChar char="q"/>
            </a:pPr>
            <a:r>
              <a:rPr lang="cs-CZ" sz="2100" b="1" dirty="0"/>
              <a:t>Hlavními společnými rysy hotelových řetězců </a:t>
            </a:r>
            <a:r>
              <a:rPr lang="cs-CZ" sz="2100" b="1" dirty="0" smtClean="0"/>
              <a:t>jsou:</a:t>
            </a:r>
            <a:endParaRPr lang="cs-CZ" sz="2100" b="1" dirty="0"/>
          </a:p>
          <a:p>
            <a:pPr marL="342900" indent="-342900" algn="just">
              <a:buFont typeface="Wingdings" panose="05000000000000000000" pitchFamily="2" charset="2"/>
              <a:buChar char="ü"/>
            </a:pPr>
            <a:r>
              <a:rPr lang="cs-CZ" sz="2100" dirty="0" smtClean="0"/>
              <a:t>Použití </a:t>
            </a:r>
            <a:r>
              <a:rPr lang="cs-CZ" sz="2100" dirty="0"/>
              <a:t>jediné značky pro všechny hotely umožňuje snadné rozlišení mezi jinými značkami.</a:t>
            </a:r>
          </a:p>
          <a:p>
            <a:pPr marL="342900" indent="-342900" algn="just">
              <a:buFont typeface="Wingdings" panose="05000000000000000000" pitchFamily="2" charset="2"/>
              <a:buChar char="ü"/>
            </a:pPr>
            <a:r>
              <a:rPr lang="cs-CZ" sz="2100" dirty="0" smtClean="0"/>
              <a:t>Podobný </a:t>
            </a:r>
            <a:r>
              <a:rPr lang="cs-CZ" sz="2100" dirty="0"/>
              <a:t>design a úroveň služeb.</a:t>
            </a:r>
          </a:p>
          <a:p>
            <a:pPr marL="342900" indent="-342900" algn="just">
              <a:buFont typeface="Wingdings" panose="05000000000000000000" pitchFamily="2" charset="2"/>
              <a:buChar char="ü"/>
            </a:pPr>
            <a:r>
              <a:rPr lang="cs-CZ" sz="2100" dirty="0" smtClean="0"/>
              <a:t>Stejný </a:t>
            </a:r>
            <a:r>
              <a:rPr lang="cs-CZ" sz="2100" dirty="0"/>
              <a:t>marketingový plán a strategie naplňování marketingových cílů pro všechny hotely, snaha dosáhnout stejné kvality služeb všech objektů v řetězci. Tyto </a:t>
            </a:r>
            <a:r>
              <a:rPr lang="cs-CZ" sz="2100" dirty="0" smtClean="0"/>
              <a:t>příznaky </a:t>
            </a:r>
            <a:r>
              <a:rPr lang="cs-CZ" sz="2100" dirty="0"/>
              <a:t>jsou vnitřní podstatou značky a díky nim si zákazník tvoří všeobecnou </a:t>
            </a:r>
            <a:r>
              <a:rPr lang="cs-CZ" sz="2100" dirty="0" smtClean="0"/>
              <a:t>představu </a:t>
            </a:r>
            <a:r>
              <a:rPr lang="cs-CZ" sz="2100" dirty="0"/>
              <a:t>o značce.</a:t>
            </a:r>
          </a:p>
          <a:p>
            <a:pPr marL="342900" indent="-342900" algn="just">
              <a:buFont typeface="Wingdings" panose="05000000000000000000" pitchFamily="2" charset="2"/>
              <a:buChar char="ü"/>
            </a:pPr>
            <a:r>
              <a:rPr lang="cs-CZ" sz="2100" dirty="0" smtClean="0"/>
              <a:t>Dál </a:t>
            </a:r>
            <a:r>
              <a:rPr lang="cs-CZ" sz="2100" dirty="0"/>
              <a:t>je to specifický systém fungování hotelových řetězců, jeho vnitřních </a:t>
            </a:r>
            <a:r>
              <a:rPr lang="cs-CZ" sz="2100" dirty="0" smtClean="0"/>
              <a:t>organizačních </a:t>
            </a:r>
            <a:r>
              <a:rPr lang="cs-CZ" sz="2100" dirty="0"/>
              <a:t>složek.</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4118750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Hotelové skupiny</a:t>
            </a:r>
            <a:r>
              <a:rPr lang="cs-CZ" dirty="0"/>
              <a:t/>
            </a:r>
            <a:br>
              <a:rPr lang="cs-CZ" dirty="0"/>
            </a:br>
            <a:endParaRPr lang="cs-CZ" dirty="0"/>
          </a:p>
        </p:txBody>
      </p:sp>
      <p:sp>
        <p:nvSpPr>
          <p:cNvPr id="3" name="Obdélník 2"/>
          <p:cNvSpPr/>
          <p:nvPr/>
        </p:nvSpPr>
        <p:spPr>
          <a:xfrm>
            <a:off x="0" y="1059582"/>
            <a:ext cx="9143999" cy="4093428"/>
          </a:xfrm>
          <a:prstGeom prst="rect">
            <a:avLst/>
          </a:prstGeom>
        </p:spPr>
        <p:txBody>
          <a:bodyPr wrap="square">
            <a:spAutoFit/>
          </a:bodyPr>
          <a:lstStyle/>
          <a:p>
            <a:pPr marL="342900" indent="-342900" algn="just">
              <a:buFont typeface="Wingdings" panose="05000000000000000000" pitchFamily="2" charset="2"/>
              <a:buChar char="q"/>
            </a:pPr>
            <a:r>
              <a:rPr lang="cs-CZ" sz="2000" b="1" dirty="0"/>
              <a:t>Mezi výhody řetězcových hotelů patří např.: </a:t>
            </a:r>
            <a:endParaRPr lang="cs-CZ" sz="2000" b="1" dirty="0" smtClean="0"/>
          </a:p>
          <a:p>
            <a:pPr marL="342900" indent="-342900" algn="just">
              <a:buFont typeface="Wingdings" panose="05000000000000000000" pitchFamily="2" charset="2"/>
              <a:buChar char="ü"/>
            </a:pPr>
            <a:r>
              <a:rPr lang="cs-CZ" sz="2000" dirty="0" smtClean="0"/>
              <a:t>využívání </a:t>
            </a:r>
            <a:r>
              <a:rPr lang="cs-CZ" sz="2000" dirty="0"/>
              <a:t>společných rezervačních </a:t>
            </a:r>
            <a:r>
              <a:rPr lang="cs-CZ" sz="2000" dirty="0" smtClean="0"/>
              <a:t>systémů</a:t>
            </a:r>
            <a:r>
              <a:rPr lang="cs-CZ" sz="2000" dirty="0"/>
              <a:t>, </a:t>
            </a:r>
            <a:endParaRPr lang="cs-CZ" sz="2000" dirty="0" smtClean="0"/>
          </a:p>
          <a:p>
            <a:pPr marL="342900" indent="-342900" algn="just">
              <a:buFont typeface="Wingdings" panose="05000000000000000000" pitchFamily="2" charset="2"/>
              <a:buChar char="ü"/>
            </a:pPr>
            <a:r>
              <a:rPr lang="cs-CZ" sz="2000" dirty="0" smtClean="0"/>
              <a:t>společná </a:t>
            </a:r>
            <a:r>
              <a:rPr lang="cs-CZ" sz="2000" dirty="0"/>
              <a:t>propagace, průzkumy trhu a jiné marketingové aktivity, </a:t>
            </a:r>
            <a:endParaRPr lang="cs-CZ" sz="2000" dirty="0" smtClean="0"/>
          </a:p>
          <a:p>
            <a:pPr marL="342900" indent="-342900" algn="just">
              <a:buFont typeface="Wingdings" panose="05000000000000000000" pitchFamily="2" charset="2"/>
              <a:buChar char="ü"/>
            </a:pPr>
            <a:r>
              <a:rPr lang="cs-CZ" sz="2000" dirty="0" smtClean="0"/>
              <a:t>konkurenční výhody</a:t>
            </a:r>
            <a:r>
              <a:rPr lang="cs-CZ" sz="2000" dirty="0"/>
              <a:t>, možnosti společného investování a úvěrování, množstevní výhody při výběru </a:t>
            </a:r>
            <a:r>
              <a:rPr lang="cs-CZ" sz="2000" dirty="0" smtClean="0"/>
              <a:t>společných </a:t>
            </a:r>
            <a:r>
              <a:rPr lang="cs-CZ" sz="2000" dirty="0"/>
              <a:t>dodavatelů, </a:t>
            </a:r>
            <a:endParaRPr lang="cs-CZ" sz="2000" dirty="0" smtClean="0"/>
          </a:p>
          <a:p>
            <a:pPr marL="342900" indent="-342900" algn="just">
              <a:buFont typeface="Wingdings" panose="05000000000000000000" pitchFamily="2" charset="2"/>
              <a:buChar char="ü"/>
            </a:pPr>
            <a:r>
              <a:rPr lang="cs-CZ" sz="2000" dirty="0" smtClean="0"/>
              <a:t>zavádění </a:t>
            </a:r>
            <a:r>
              <a:rPr lang="cs-CZ" sz="2000" dirty="0"/>
              <a:t>metod řízení a kvality služeb, používání loga a značky, </a:t>
            </a:r>
            <a:endParaRPr lang="cs-CZ" sz="2000" dirty="0" smtClean="0"/>
          </a:p>
          <a:p>
            <a:pPr marL="342900" indent="-342900" algn="just">
              <a:buFont typeface="Wingdings" panose="05000000000000000000" pitchFamily="2" charset="2"/>
              <a:buChar char="ü"/>
            </a:pPr>
            <a:r>
              <a:rPr lang="cs-CZ" sz="2000" dirty="0" smtClean="0"/>
              <a:t>ekonomické </a:t>
            </a:r>
            <a:r>
              <a:rPr lang="cs-CZ" sz="2000" dirty="0"/>
              <a:t>analýzy vedoucí k efektivnímu provozu. </a:t>
            </a:r>
            <a:endParaRPr lang="cs-CZ" sz="2000" dirty="0" smtClean="0"/>
          </a:p>
          <a:p>
            <a:pPr marL="342900" indent="-342900" algn="just">
              <a:buFont typeface="Wingdings" panose="05000000000000000000" pitchFamily="2" charset="2"/>
              <a:buChar char="q"/>
            </a:pPr>
            <a:r>
              <a:rPr lang="cs-CZ" sz="2000" b="1" dirty="0" smtClean="0"/>
              <a:t>Naopak</a:t>
            </a:r>
            <a:r>
              <a:rPr lang="cs-CZ" sz="2000" dirty="0" smtClean="0"/>
              <a:t> </a:t>
            </a:r>
            <a:r>
              <a:rPr lang="cs-CZ" sz="2000" b="1" dirty="0"/>
              <a:t>mezi nevýhody můžeme </a:t>
            </a:r>
            <a:r>
              <a:rPr lang="cs-CZ" sz="2000" b="1" dirty="0" smtClean="0"/>
              <a:t>zařadit</a:t>
            </a:r>
            <a:r>
              <a:rPr lang="cs-CZ" sz="2000" b="1" dirty="0"/>
              <a:t>: </a:t>
            </a:r>
            <a:endParaRPr lang="cs-CZ" sz="2000" b="1" dirty="0" smtClean="0"/>
          </a:p>
          <a:p>
            <a:pPr marL="342900" indent="-342900" algn="just">
              <a:buFont typeface="Wingdings" panose="05000000000000000000" pitchFamily="2" charset="2"/>
              <a:buChar char="ü"/>
            </a:pPr>
            <a:r>
              <a:rPr lang="cs-CZ" sz="2000" dirty="0" smtClean="0"/>
              <a:t>ztrátu </a:t>
            </a:r>
            <a:r>
              <a:rPr lang="cs-CZ" sz="2000" dirty="0"/>
              <a:t>určité samostatnosti v rozhodování, plnění direktiv a standardů daných </a:t>
            </a:r>
            <a:r>
              <a:rPr lang="cs-CZ" sz="2000" dirty="0" smtClean="0"/>
              <a:t>řetězcem</a:t>
            </a:r>
            <a:r>
              <a:rPr lang="cs-CZ" sz="2000" dirty="0"/>
              <a:t>, </a:t>
            </a:r>
            <a:endParaRPr lang="cs-CZ" sz="2000" dirty="0" smtClean="0"/>
          </a:p>
          <a:p>
            <a:pPr marL="342900" indent="-342900" algn="just">
              <a:buFont typeface="Wingdings" panose="05000000000000000000" pitchFamily="2" charset="2"/>
              <a:buChar char="ü"/>
            </a:pPr>
            <a:r>
              <a:rPr lang="cs-CZ" sz="2000" dirty="0" smtClean="0"/>
              <a:t>plnění </a:t>
            </a:r>
            <a:r>
              <a:rPr lang="cs-CZ" sz="2000" dirty="0"/>
              <a:t>finančních závazků – platby za služby, členství, </a:t>
            </a:r>
            <a:endParaRPr lang="cs-CZ" sz="2000" dirty="0" smtClean="0"/>
          </a:p>
          <a:p>
            <a:pPr marL="342900" indent="-342900" algn="just">
              <a:buFont typeface="Wingdings" panose="05000000000000000000" pitchFamily="2" charset="2"/>
              <a:buChar char="ü"/>
            </a:pPr>
            <a:r>
              <a:rPr lang="cs-CZ" sz="2000" dirty="0" smtClean="0"/>
              <a:t>příspěvky </a:t>
            </a:r>
            <a:r>
              <a:rPr lang="cs-CZ" sz="2000" dirty="0"/>
              <a:t>do společných </a:t>
            </a:r>
            <a:r>
              <a:rPr lang="cs-CZ" sz="2000" dirty="0" smtClean="0"/>
              <a:t>fondů</a:t>
            </a:r>
            <a:r>
              <a:rPr lang="cs-CZ" sz="2000" dirty="0"/>
              <a:t>, za rezervace, </a:t>
            </a:r>
            <a:r>
              <a:rPr lang="cs-CZ" sz="2000" dirty="0" err="1"/>
              <a:t>franchising</a:t>
            </a:r>
            <a:r>
              <a:rPr lang="cs-CZ" sz="2000" dirty="0"/>
              <a:t> </a:t>
            </a:r>
            <a:r>
              <a:rPr lang="cs-CZ" sz="2000" dirty="0" smtClean="0"/>
              <a:t>apod.</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1057609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4642</TotalTime>
  <Words>3329</Words>
  <Application>Microsoft Office PowerPoint</Application>
  <PresentationFormat>Předvádění na obrazovce (16:9)</PresentationFormat>
  <Paragraphs>228</Paragraphs>
  <Slides>35</Slides>
  <Notes>34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Times New Roman</vt:lpstr>
      <vt:lpstr>Wingdings</vt:lpstr>
      <vt:lpstr>SLU</vt:lpstr>
      <vt:lpstr>Název prezentace</vt:lpstr>
      <vt:lpstr>      </vt:lpstr>
      <vt:lpstr>Privátní subjekty mezinárodního turismu  </vt:lpstr>
      <vt:lpstr>Privátní subjekty mezinárodního turismu  </vt:lpstr>
      <vt:lpstr>Privátní subjekty mezinárodního turismu  </vt:lpstr>
      <vt:lpstr>Hotelové skupiny </vt:lpstr>
      <vt:lpstr>Hotelové skupiny </vt:lpstr>
      <vt:lpstr>Hotelové skupiny </vt:lpstr>
      <vt:lpstr>Hotelové skupiny </vt:lpstr>
      <vt:lpstr>Hotelové skupiny </vt:lpstr>
      <vt:lpstr>Hotelové skupiny </vt:lpstr>
      <vt:lpstr>Hotelová značka </vt:lpstr>
      <vt:lpstr>Hotelové skupiny – Intercontinental Hotels Group (IHG) </vt:lpstr>
      <vt:lpstr>Hotelové skupiny – Intercontinental Hotels Group (IHG) </vt:lpstr>
      <vt:lpstr>Hotelové skupiny – Intercontinental Hotels Group (IHG) </vt:lpstr>
      <vt:lpstr>Hotelové skupiny – Marriott </vt:lpstr>
      <vt:lpstr>Hotelové skupiny – Marriott </vt:lpstr>
      <vt:lpstr>Hotelové skupiny – Hilton </vt:lpstr>
      <vt:lpstr>Hotelové skupiny – Hilton </vt:lpstr>
      <vt:lpstr>Hotelové skupiny – Accor Hotels  </vt:lpstr>
      <vt:lpstr>Hotelové skupiny – Accor Hotels  </vt:lpstr>
      <vt:lpstr>Hotelové skupiny – Accor Hotels  </vt:lpstr>
      <vt:lpstr>Hotelové skupiny – Accor Hotels  </vt:lpstr>
      <vt:lpstr>Hotelové skupiny – Wyndham Hotel Group </vt:lpstr>
      <vt:lpstr>Hotelové skupiny – Choice Hotels International </vt:lpstr>
      <vt:lpstr>Hotelové skupiny – Choice Hotels International </vt:lpstr>
      <vt:lpstr>Hotelové skupiny – Choice Hotels International </vt:lpstr>
      <vt:lpstr>Hotelové skupiny – Best Western Hotels &amp; Resorts </vt:lpstr>
      <vt:lpstr>Hotelové skupiny – Best Western Hotels &amp; Resorts </vt:lpstr>
      <vt:lpstr>Způsoby jak se připojit k hotelovým skupinám </vt:lpstr>
      <vt:lpstr>Způsoby jak se připojit k hotelovým skupinám </vt:lpstr>
      <vt:lpstr>Způsoby jak se připojit k hotelovým skupinám </vt:lpstr>
      <vt:lpstr>Způsoby jak se připojit k hotelovým skupinám </vt:lpstr>
      <vt:lpstr>Výběr z použité literatury: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pel0002</cp:lastModifiedBy>
  <cp:revision>279</cp:revision>
  <dcterms:created xsi:type="dcterms:W3CDTF">2016-07-06T15:42:34Z</dcterms:created>
  <dcterms:modified xsi:type="dcterms:W3CDTF">2018-04-05T06:32:12Z</dcterms:modified>
</cp:coreProperties>
</file>