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1"/>
  </p:notesMasterIdLst>
  <p:sldIdLst>
    <p:sldId id="516" r:id="rId2"/>
    <p:sldId id="256" r:id="rId3"/>
    <p:sldId id="481" r:id="rId4"/>
    <p:sldId id="482" r:id="rId5"/>
    <p:sldId id="483" r:id="rId6"/>
    <p:sldId id="484" r:id="rId7"/>
    <p:sldId id="485" r:id="rId8"/>
    <p:sldId id="486" r:id="rId9"/>
    <p:sldId id="487" r:id="rId10"/>
    <p:sldId id="488" r:id="rId11"/>
    <p:sldId id="489" r:id="rId12"/>
    <p:sldId id="490" r:id="rId13"/>
    <p:sldId id="491" r:id="rId14"/>
    <p:sldId id="492" r:id="rId15"/>
    <p:sldId id="493" r:id="rId16"/>
    <p:sldId id="494" r:id="rId17"/>
    <p:sldId id="495" r:id="rId18"/>
    <p:sldId id="496" r:id="rId19"/>
    <p:sldId id="497" r:id="rId20"/>
    <p:sldId id="498" r:id="rId21"/>
    <p:sldId id="499" r:id="rId22"/>
    <p:sldId id="500" r:id="rId23"/>
    <p:sldId id="501" r:id="rId24"/>
    <p:sldId id="502" r:id="rId25"/>
    <p:sldId id="503" r:id="rId26"/>
    <p:sldId id="504" r:id="rId27"/>
    <p:sldId id="505" r:id="rId28"/>
    <p:sldId id="506" r:id="rId29"/>
    <p:sldId id="507" r:id="rId30"/>
    <p:sldId id="508" r:id="rId31"/>
    <p:sldId id="509" r:id="rId32"/>
    <p:sldId id="510" r:id="rId33"/>
    <p:sldId id="511" r:id="rId34"/>
    <p:sldId id="512" r:id="rId35"/>
    <p:sldId id="513" r:id="rId36"/>
    <p:sldId id="514" r:id="rId37"/>
    <p:sldId id="515" r:id="rId38"/>
    <p:sldId id="480" r:id="rId39"/>
    <p:sldId id="293" r:id="rId40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9533" autoAdjust="0"/>
  </p:normalViewPr>
  <p:slideViewPr>
    <p:cSldViewPr>
      <p:cViewPr varScale="1">
        <p:scale>
          <a:sx n="76" d="100"/>
          <a:sy n="76" d="100"/>
        </p:scale>
        <p:origin x="96" y="34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05.04.2018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008653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338285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5352676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0342246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5789610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921557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539358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3851525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945954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1721702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008006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2660812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9003220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10441127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81769688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87358422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63662838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4559309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94690331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50369352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1038425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6923689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20690402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64731888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65273208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5668043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84886221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35354689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29701893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23497203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27861020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1424845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564096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5601838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7266961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4067869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4806428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840116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 smtClean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  <a:endParaRPr lang="cs-CZ" sz="2400" dirty="0">
              <a:solidFill>
                <a:srgbClr val="981E3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 smtClean="0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 smtClean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4328" y="3939902"/>
            <a:ext cx="936104" cy="730162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395536" y="2365808"/>
            <a:ext cx="6704527" cy="2304256"/>
          </a:xfrm>
          <a:prstGeom prst="rect">
            <a:avLst/>
          </a:prstGeom>
          <a:solidFill>
            <a:schemeClr val="tx1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Prezentace předmětu:</a:t>
            </a:r>
          </a:p>
          <a:p>
            <a:pPr algn="ctr"/>
            <a:r>
              <a:rPr lang="cs-CZ" b="1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Mezinárodní cestovní ruch</a:t>
            </a:r>
          </a:p>
          <a:p>
            <a:pPr algn="ctr"/>
            <a:endParaRPr lang="cs-CZ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lang="cs-CZ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Vyučující:</a:t>
            </a:r>
          </a:p>
          <a:p>
            <a:pPr algn="ctr"/>
            <a:r>
              <a:rPr lang="cs-CZ" b="1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Ing</a:t>
            </a:r>
            <a:r>
              <a:rPr lang="cs-CZ" b="1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. Patrik Kajzar, Ph.D.</a:t>
            </a: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0" y="700088"/>
            <a:ext cx="5111750" cy="215900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</a:t>
            </a:r>
            <a:b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prezentace</a:t>
            </a:r>
            <a:endParaRPr lang="cs-CZ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/>
          </p:nvPr>
        </p:nvGraphicFramePr>
        <p:xfrm>
          <a:off x="539552" y="1563901"/>
          <a:ext cx="6480720" cy="4356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66916">
                  <a:extLst>
                    <a:ext uri="{9D8B030D-6E8A-4147-A177-3AD203B41FA5}">
                      <a16:colId xmlns:a16="http://schemas.microsoft.com/office/drawing/2014/main" val="3755197986"/>
                    </a:ext>
                  </a:extLst>
                </a:gridCol>
                <a:gridCol w="4213804">
                  <a:extLst>
                    <a:ext uri="{9D8B030D-6E8A-4147-A177-3AD203B41FA5}">
                      <a16:colId xmlns:a16="http://schemas.microsoft.com/office/drawing/2014/main" val="4011610095"/>
                    </a:ext>
                  </a:extLst>
                </a:gridCol>
              </a:tblGrid>
              <a:tr h="217805">
                <a:tc>
                  <a:txBody>
                    <a:bodyPr/>
                    <a:lstStyle/>
                    <a:p>
                      <a:pPr indent="180340" algn="l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Název projektu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Rozvoj vzdělávání na Slezské univerzitě v Opavě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6872320"/>
                  </a:ext>
                </a:extLst>
              </a:tr>
              <a:tr h="217805"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Registrační číslo projektu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b="1" dirty="0">
                          <a:solidFill>
                            <a:schemeClr val="bg1"/>
                          </a:solidFill>
                          <a:effectLst/>
                        </a:rPr>
                        <a:t>CZ.02.2.69/0.0./0.0/16_015/0002400</a:t>
                      </a:r>
                      <a:endParaRPr lang="cs-CZ" sz="12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2484205"/>
                  </a:ext>
                </a:extLst>
              </a:tr>
            </a:tbl>
          </a:graphicData>
        </a:graphic>
      </p:graphicFrame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1878013" y="2782888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1025" name="Obrázek 8" descr="Logolink_OP_VVV_hor_barva_cz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5074" y="250328"/>
            <a:ext cx="5505450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878013" y="4513263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21258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24595" y="263847"/>
            <a:ext cx="7704856" cy="507703"/>
          </a:xfrm>
        </p:spPr>
        <p:txBody>
          <a:bodyPr/>
          <a:lstStyle/>
          <a:p>
            <a:r>
              <a:rPr lang="cs-CZ" dirty="0" smtClean="0"/>
              <a:t>Cestovní kanceláře a agentury –  Thomas </a:t>
            </a:r>
            <a:r>
              <a:rPr lang="cs-CZ" dirty="0" err="1" smtClean="0"/>
              <a:t>Cook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0" y="1059582"/>
            <a:ext cx="9143999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2000" dirty="0"/>
              <a:t>Thomas </a:t>
            </a:r>
            <a:r>
              <a:rPr lang="cs-CZ" sz="2000" dirty="0" err="1"/>
              <a:t>Cook</a:t>
            </a:r>
            <a:r>
              <a:rPr lang="cs-CZ" sz="2000" dirty="0"/>
              <a:t> AG je německo-britský koncern s hlavní centrálou v Londýně a patří pod střechu německého obchodně-turistického koncernu </a:t>
            </a:r>
            <a:r>
              <a:rPr lang="cs-CZ" sz="2000" dirty="0" err="1"/>
              <a:t>Arcandor</a:t>
            </a:r>
            <a:r>
              <a:rPr lang="cs-CZ" sz="2000" dirty="0"/>
              <a:t> AG. </a:t>
            </a:r>
            <a:endParaRPr lang="cs-CZ" sz="2000" dirty="0" smtClean="0"/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2000" dirty="0" smtClean="0"/>
              <a:t>Společnost </a:t>
            </a:r>
            <a:r>
              <a:rPr lang="cs-CZ" sz="2000" dirty="0"/>
              <a:t>je </a:t>
            </a:r>
            <a:r>
              <a:rPr lang="cs-CZ" sz="2000" b="1" dirty="0"/>
              <a:t>2. největší cestovní kanceláří </a:t>
            </a:r>
            <a:r>
              <a:rPr lang="cs-CZ" sz="2000" dirty="0"/>
              <a:t>v Německu i v celé </a:t>
            </a:r>
            <a:r>
              <a:rPr lang="cs-CZ" sz="2000" dirty="0" smtClean="0"/>
              <a:t>Evropě a </a:t>
            </a:r>
            <a:r>
              <a:rPr lang="cs-CZ" sz="2000" b="1" dirty="0" smtClean="0"/>
              <a:t>nejstarší CK na světě vůbec.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2000" dirty="0"/>
              <a:t>Thomas </a:t>
            </a:r>
            <a:r>
              <a:rPr lang="cs-CZ" sz="2000" dirty="0" err="1"/>
              <a:t>Cook</a:t>
            </a:r>
            <a:r>
              <a:rPr lang="cs-CZ" sz="2000" dirty="0"/>
              <a:t> vymyslel několik důležitých prvků v oblasti cestovního ruchu – </a:t>
            </a:r>
            <a:r>
              <a:rPr lang="cs-CZ" sz="2000" b="1" dirty="0"/>
              <a:t>hotelový poukaz a peněžní poukaz</a:t>
            </a:r>
            <a:r>
              <a:rPr lang="cs-CZ" sz="2000" dirty="0"/>
              <a:t>, který byl předchůdcem cestovních šeků. Začal také vydávat noviny „ </a:t>
            </a:r>
            <a:r>
              <a:rPr lang="cs-CZ" sz="2000" dirty="0" err="1"/>
              <a:t>The</a:t>
            </a:r>
            <a:r>
              <a:rPr lang="cs-CZ" sz="2000" dirty="0"/>
              <a:t> </a:t>
            </a:r>
            <a:r>
              <a:rPr lang="cs-CZ" sz="2000" dirty="0" err="1"/>
              <a:t>Excursionist</a:t>
            </a:r>
            <a:r>
              <a:rPr lang="cs-CZ" sz="2000" dirty="0"/>
              <a:t>“ s nabídkami zájezdů a brožury, jakési turistické průvodce. </a:t>
            </a:r>
            <a:endParaRPr lang="cs-CZ" sz="2000" dirty="0" smtClean="0"/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2000" dirty="0" err="1" smtClean="0"/>
              <a:t>Thosmas</a:t>
            </a:r>
            <a:r>
              <a:rPr lang="cs-CZ" sz="2000" dirty="0" smtClean="0"/>
              <a:t> </a:t>
            </a:r>
            <a:r>
              <a:rPr lang="cs-CZ" sz="2000" dirty="0" err="1"/>
              <a:t>Cook</a:t>
            </a:r>
            <a:r>
              <a:rPr lang="cs-CZ" sz="2000" dirty="0"/>
              <a:t> zemřel v roce 1892. Podnik nadále zůstával ve vlastnictví rodiny až do roku 1928, kdy ho vnuci Thomase </a:t>
            </a:r>
            <a:r>
              <a:rPr lang="cs-CZ" sz="2000" dirty="0" err="1"/>
              <a:t>Cooka</a:t>
            </a:r>
            <a:r>
              <a:rPr lang="cs-CZ" sz="2000" dirty="0"/>
              <a:t> prodali belgické cestovní a železniční společnosti</a:t>
            </a:r>
            <a:r>
              <a:rPr lang="cs-CZ" sz="2000" dirty="0" smtClean="0"/>
              <a:t>.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190906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24595" y="263847"/>
            <a:ext cx="7704856" cy="507703"/>
          </a:xfrm>
        </p:spPr>
        <p:txBody>
          <a:bodyPr/>
          <a:lstStyle/>
          <a:p>
            <a:r>
              <a:rPr lang="cs-CZ" dirty="0" smtClean="0"/>
              <a:t>Cestovní kanceláře a agentury –  Thomas </a:t>
            </a:r>
            <a:r>
              <a:rPr lang="cs-CZ" dirty="0" err="1" smtClean="0"/>
              <a:t>Cook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0" y="1059582"/>
            <a:ext cx="9143999" cy="35855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2300" dirty="0" smtClean="0"/>
              <a:t>V </a:t>
            </a:r>
            <a:r>
              <a:rPr lang="cs-CZ" sz="2300" dirty="0"/>
              <a:t>roce 2001 se britský koncern Thomas </a:t>
            </a:r>
            <a:r>
              <a:rPr lang="cs-CZ" sz="2300" dirty="0" err="1"/>
              <a:t>Cook</a:t>
            </a:r>
            <a:r>
              <a:rPr lang="cs-CZ" sz="2300" dirty="0"/>
              <a:t> </a:t>
            </a:r>
            <a:r>
              <a:rPr lang="cs-CZ" sz="2300" dirty="0" err="1"/>
              <a:t>Holdings</a:t>
            </a:r>
            <a:r>
              <a:rPr lang="cs-CZ" sz="2300" dirty="0"/>
              <a:t> Ltd. sloučil se společností C &amp; N (</a:t>
            </a:r>
            <a:r>
              <a:rPr lang="cs-CZ" sz="2300" dirty="0" err="1"/>
              <a:t>Condor</a:t>
            </a:r>
            <a:r>
              <a:rPr lang="cs-CZ" sz="2300" dirty="0"/>
              <a:t> a </a:t>
            </a:r>
            <a:r>
              <a:rPr lang="cs-CZ" sz="2300" dirty="0" err="1"/>
              <a:t>Neckermann</a:t>
            </a:r>
            <a:r>
              <a:rPr lang="cs-CZ" sz="2300" dirty="0"/>
              <a:t>) a přejmenoval se na Thomas </a:t>
            </a:r>
            <a:r>
              <a:rPr lang="cs-CZ" sz="2300" dirty="0" err="1"/>
              <a:t>Cook</a:t>
            </a:r>
            <a:r>
              <a:rPr lang="cs-CZ" sz="2300" dirty="0"/>
              <a:t> AG</a:t>
            </a:r>
            <a:r>
              <a:rPr lang="cs-CZ" sz="2300" dirty="0" smtClean="0"/>
              <a:t>.</a:t>
            </a:r>
            <a:endParaRPr lang="cs-CZ" sz="2300" dirty="0"/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2300" dirty="0"/>
              <a:t>V roce 2007 Thomas </a:t>
            </a:r>
            <a:r>
              <a:rPr lang="cs-CZ" sz="2300" dirty="0" err="1"/>
              <a:t>Cook</a:t>
            </a:r>
            <a:r>
              <a:rPr lang="cs-CZ" sz="2300" dirty="0"/>
              <a:t> koupil cestovní kancelář </a:t>
            </a:r>
            <a:r>
              <a:rPr lang="cs-CZ" sz="2300" dirty="0" err="1"/>
              <a:t>travel</a:t>
            </a:r>
            <a:r>
              <a:rPr lang="cs-CZ" sz="2300" dirty="0"/>
              <a:t> plus </a:t>
            </a:r>
            <a:r>
              <a:rPr lang="cs-CZ" sz="2300" dirty="0" err="1"/>
              <a:t>s.r.o</a:t>
            </a:r>
            <a:r>
              <a:rPr lang="cs-CZ" sz="2300" dirty="0"/>
              <a:t> a vznikl </a:t>
            </a:r>
            <a:r>
              <a:rPr lang="cs-CZ" sz="2300" b="1" dirty="0" err="1"/>
              <a:t>Neckermann</a:t>
            </a:r>
            <a:r>
              <a:rPr lang="cs-CZ" sz="2300" b="1" dirty="0"/>
              <a:t> Česká republika</a:t>
            </a:r>
            <a:r>
              <a:rPr lang="cs-CZ" sz="2300" b="1" dirty="0" smtClean="0"/>
              <a:t>.</a:t>
            </a:r>
            <a:endParaRPr lang="cs-CZ" sz="2300" b="1" dirty="0"/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2300" dirty="0"/>
              <a:t>12.7.2010 koupil Thomas </a:t>
            </a:r>
            <a:r>
              <a:rPr lang="cs-CZ" sz="2300" dirty="0" err="1"/>
              <a:t>Cook</a:t>
            </a:r>
            <a:r>
              <a:rPr lang="cs-CZ" sz="2300" dirty="0"/>
              <a:t> 100 % podíl na společnosti </a:t>
            </a:r>
            <a:r>
              <a:rPr lang="cs-CZ" sz="2300" dirty="0" err="1"/>
              <a:t>Öger</a:t>
            </a:r>
            <a:r>
              <a:rPr lang="cs-CZ" sz="2300" dirty="0"/>
              <a:t> </a:t>
            </a:r>
            <a:r>
              <a:rPr lang="cs-CZ" sz="2300" dirty="0" err="1"/>
              <a:t>Tours</a:t>
            </a:r>
            <a:r>
              <a:rPr lang="cs-CZ" sz="2300" dirty="0" smtClean="0"/>
              <a:t>.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2300" dirty="0"/>
              <a:t>Na území Německa vystupuje pod názvem Thomas </a:t>
            </a:r>
            <a:r>
              <a:rPr lang="cs-CZ" sz="2300" dirty="0" err="1"/>
              <a:t>Cook</a:t>
            </a:r>
            <a:r>
              <a:rPr lang="cs-CZ" sz="2300" dirty="0"/>
              <a:t> </a:t>
            </a:r>
            <a:r>
              <a:rPr lang="cs-CZ" sz="2300" dirty="0" err="1"/>
              <a:t>Reisen</a:t>
            </a:r>
            <a:r>
              <a:rPr lang="cs-CZ" sz="2300" dirty="0"/>
              <a:t> a do této skupiny spadají také cestovní kanceláře </a:t>
            </a:r>
            <a:r>
              <a:rPr lang="cs-CZ" sz="2300" dirty="0" err="1"/>
              <a:t>Neckermann</a:t>
            </a:r>
            <a:r>
              <a:rPr lang="cs-CZ" sz="2300" dirty="0"/>
              <a:t> </a:t>
            </a:r>
            <a:r>
              <a:rPr lang="cs-CZ" sz="2300" dirty="0" err="1"/>
              <a:t>Reisen</a:t>
            </a:r>
            <a:r>
              <a:rPr lang="cs-CZ" sz="2300" dirty="0"/>
              <a:t>, </a:t>
            </a:r>
            <a:r>
              <a:rPr lang="cs-CZ" sz="2300" dirty="0" err="1"/>
              <a:t>Bucher</a:t>
            </a:r>
            <a:r>
              <a:rPr lang="cs-CZ" sz="2300" dirty="0"/>
              <a:t> </a:t>
            </a:r>
            <a:r>
              <a:rPr lang="cs-CZ" sz="2300" dirty="0" err="1"/>
              <a:t>Reisen</a:t>
            </a:r>
            <a:r>
              <a:rPr lang="cs-CZ" sz="2300" dirty="0"/>
              <a:t> a nejznámější německá letecká společnost </a:t>
            </a:r>
            <a:r>
              <a:rPr lang="cs-CZ" sz="2300" dirty="0" err="1"/>
              <a:t>Condor</a:t>
            </a:r>
            <a:r>
              <a:rPr lang="cs-CZ" sz="2300" dirty="0" smtClean="0"/>
              <a:t>.</a:t>
            </a:r>
            <a:endParaRPr lang="cs-CZ" sz="2300" dirty="0"/>
          </a:p>
          <a:p>
            <a:pPr marL="342900" indent="-342900" algn="just">
              <a:buFont typeface="Wingdings" panose="05000000000000000000" pitchFamily="2" charset="2"/>
              <a:buChar char="q"/>
            </a:pPr>
            <a:endParaRPr lang="cs-CZ" sz="2000" dirty="0" smtClean="0"/>
          </a:p>
        </p:txBody>
      </p:sp>
    </p:spTree>
    <p:extLst>
      <p:ext uri="{BB962C8B-B14F-4D97-AF65-F5344CB8AC3E}">
        <p14:creationId xmlns:p14="http://schemas.microsoft.com/office/powerpoint/2010/main" val="4055928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24595" y="263847"/>
            <a:ext cx="7704856" cy="507703"/>
          </a:xfrm>
        </p:spPr>
        <p:txBody>
          <a:bodyPr/>
          <a:lstStyle/>
          <a:p>
            <a:r>
              <a:rPr lang="cs-CZ" dirty="0" smtClean="0"/>
              <a:t>Cestovní kanceláře a agentury –  Thomas </a:t>
            </a:r>
            <a:r>
              <a:rPr lang="cs-CZ" dirty="0" err="1" smtClean="0"/>
              <a:t>Cook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0" y="1059582"/>
            <a:ext cx="9143999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2200" dirty="0" smtClean="0"/>
              <a:t>Thomas </a:t>
            </a:r>
            <a:r>
              <a:rPr lang="cs-CZ" sz="2200" dirty="0" err="1"/>
              <a:t>Cook</a:t>
            </a:r>
            <a:r>
              <a:rPr lang="cs-CZ" sz="2200" dirty="0"/>
              <a:t> vlastní více než 4000 poboček v 21 zemích světa a zaměstnává kolem 4200 pracovníků. </a:t>
            </a:r>
            <a:endParaRPr lang="cs-CZ" sz="2200" dirty="0" smtClean="0"/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2200" dirty="0" smtClean="0"/>
              <a:t>Ročně </a:t>
            </a:r>
            <a:r>
              <a:rPr lang="cs-CZ" sz="2200" dirty="0"/>
              <a:t>s ním vycestuje na 13 milionů turistů. </a:t>
            </a:r>
            <a:endParaRPr lang="cs-CZ" sz="2200" dirty="0" smtClean="0"/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2200" dirty="0" smtClean="0"/>
              <a:t>Společnost </a:t>
            </a:r>
            <a:r>
              <a:rPr lang="cs-CZ" sz="2200" dirty="0"/>
              <a:t>působí v Rakousku pod značkou Thomas </a:t>
            </a:r>
            <a:r>
              <a:rPr lang="cs-CZ" sz="2200" dirty="0" err="1"/>
              <a:t>Cook</a:t>
            </a:r>
            <a:r>
              <a:rPr lang="cs-CZ" sz="2200" dirty="0"/>
              <a:t> </a:t>
            </a:r>
            <a:r>
              <a:rPr lang="cs-CZ" sz="2200" dirty="0" err="1"/>
              <a:t>Austria</a:t>
            </a:r>
            <a:r>
              <a:rPr lang="cs-CZ" sz="2200" dirty="0"/>
              <a:t> AG, dále ve Velké Británii, Francii, Belgii a Holandsku. </a:t>
            </a:r>
            <a:endParaRPr lang="cs-CZ" sz="2200" dirty="0" smtClean="0"/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2200" dirty="0" smtClean="0"/>
              <a:t>Své </a:t>
            </a:r>
            <a:r>
              <a:rPr lang="cs-CZ" sz="2200" dirty="0"/>
              <a:t>aktivity vyvíjí také ve východoevropských zemích např. v České republice, Slovensku, Polsku, Maďarsku a Slovinsku</a:t>
            </a:r>
            <a:r>
              <a:rPr lang="cs-CZ" sz="2200" dirty="0" smtClean="0"/>
              <a:t>.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2200" dirty="0"/>
              <a:t>Pro různé zákaznické skupiny nabízí celou škálu cenově výhodných balíčků služeb cestovního ruchu – pobytové, městské a poznávací zájezdy, </a:t>
            </a:r>
            <a:r>
              <a:rPr lang="cs-CZ" sz="2200" dirty="0" err="1"/>
              <a:t>wellness</a:t>
            </a:r>
            <a:r>
              <a:rPr lang="cs-CZ" sz="2200" dirty="0"/>
              <a:t> a sportovní pobyty. </a:t>
            </a:r>
            <a:endParaRPr lang="cs-CZ" sz="2200" dirty="0" smtClean="0"/>
          </a:p>
        </p:txBody>
      </p:sp>
    </p:spTree>
    <p:extLst>
      <p:ext uri="{BB962C8B-B14F-4D97-AF65-F5344CB8AC3E}">
        <p14:creationId xmlns:p14="http://schemas.microsoft.com/office/powerpoint/2010/main" val="2787049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24595" y="263847"/>
            <a:ext cx="7704856" cy="507703"/>
          </a:xfrm>
        </p:spPr>
        <p:txBody>
          <a:bodyPr/>
          <a:lstStyle/>
          <a:p>
            <a:r>
              <a:rPr lang="cs-CZ" dirty="0" smtClean="0"/>
              <a:t>Cestovní kanceláře a agentury –  Thomas </a:t>
            </a:r>
            <a:r>
              <a:rPr lang="cs-CZ" dirty="0" err="1" smtClean="0"/>
              <a:t>Cook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0" y="1059582"/>
            <a:ext cx="9143999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2000" dirty="0" smtClean="0"/>
              <a:t>Vedle kompletních balíčků (ubytování, letenky, transfer, pronájem automobilu) umožňuje také prodej jednotlivých služeb a zařízení dovolené podle individuálních požadavků. 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2000" dirty="0" smtClean="0"/>
              <a:t>Navíc poskytuje kvalitní servis pro zákazníky – brožurky, průvodce, dárky a zdarma službu </a:t>
            </a:r>
            <a:r>
              <a:rPr lang="cs-CZ" sz="2000" dirty="0" err="1" smtClean="0"/>
              <a:t>Zug</a:t>
            </a:r>
            <a:r>
              <a:rPr lang="cs-CZ" sz="2000" dirty="0" smtClean="0"/>
              <a:t> </a:t>
            </a:r>
            <a:r>
              <a:rPr lang="cs-CZ" sz="2000" dirty="0" err="1" smtClean="0"/>
              <a:t>zum</a:t>
            </a:r>
            <a:r>
              <a:rPr lang="cs-CZ" sz="2000" dirty="0" smtClean="0"/>
              <a:t> </a:t>
            </a:r>
            <a:r>
              <a:rPr lang="cs-CZ" sz="2000" dirty="0" err="1" smtClean="0"/>
              <a:t>Flug</a:t>
            </a:r>
            <a:r>
              <a:rPr lang="cs-CZ" sz="2000" dirty="0" smtClean="0"/>
              <a:t> – vlakovou dopravu na letiště na celém území Německa.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2000" dirty="0"/>
              <a:t>Mezi nejoblíbenějšími nabízenými destinacemi jsou Kanárské ostrovy, Baleárské ostrovy, Španělsko, Řecko, Itálie, Malta, Egypt, Turecko, Tunisko i další exotické země např. Srí Lanka, Thajsko, Keňa, Tanzanie, Karibik, Kuba, Brazílie, Mexiko, Maledivy, Seychely a Mauricius.</a:t>
            </a:r>
            <a:endParaRPr lang="cs-CZ" sz="2000" dirty="0" smtClean="0"/>
          </a:p>
          <a:p>
            <a:pPr marL="342900" indent="-342900" algn="just">
              <a:buFont typeface="Wingdings" panose="05000000000000000000" pitchFamily="2" charset="2"/>
              <a:buChar char="q"/>
            </a:pPr>
            <a:endParaRPr lang="cs-CZ" sz="2000" dirty="0" smtClean="0"/>
          </a:p>
          <a:p>
            <a:pPr marL="342900" indent="-342900" algn="just">
              <a:buFont typeface="Wingdings" panose="05000000000000000000" pitchFamily="2" charset="2"/>
              <a:buChar char="q"/>
            </a:pPr>
            <a:endParaRPr lang="cs-CZ" sz="2000" dirty="0" smtClean="0"/>
          </a:p>
        </p:txBody>
      </p:sp>
    </p:spTree>
    <p:extLst>
      <p:ext uri="{BB962C8B-B14F-4D97-AF65-F5344CB8AC3E}">
        <p14:creationId xmlns:p14="http://schemas.microsoft.com/office/powerpoint/2010/main" val="2230453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24595" y="263847"/>
            <a:ext cx="7704856" cy="507703"/>
          </a:xfrm>
        </p:spPr>
        <p:txBody>
          <a:bodyPr/>
          <a:lstStyle/>
          <a:p>
            <a:r>
              <a:rPr lang="cs-CZ" dirty="0" smtClean="0"/>
              <a:t>Cestovní kanceláře a agentury </a:t>
            </a:r>
            <a:r>
              <a:rPr lang="cs-CZ" dirty="0"/>
              <a:t>–  ITS </a:t>
            </a:r>
            <a:r>
              <a:rPr lang="cs-CZ" dirty="0" err="1"/>
              <a:t>Reisen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0" y="1059582"/>
            <a:ext cx="9143999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2000" dirty="0"/>
              <a:t>Cestovní kancelář ITS </a:t>
            </a:r>
            <a:r>
              <a:rPr lang="cs-CZ" sz="2000" dirty="0" err="1"/>
              <a:t>Reisen</a:t>
            </a:r>
            <a:r>
              <a:rPr lang="cs-CZ" sz="2000" dirty="0"/>
              <a:t> existuje od roku 1970, kdy vznikla jako dcera společnosti </a:t>
            </a:r>
            <a:r>
              <a:rPr lang="cs-CZ" sz="2000" dirty="0" err="1"/>
              <a:t>Kaufhof</a:t>
            </a:r>
            <a:r>
              <a:rPr lang="cs-CZ" sz="2000" dirty="0"/>
              <a:t>. </a:t>
            </a:r>
            <a:endParaRPr lang="cs-CZ" sz="2000" dirty="0" smtClean="0"/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2000" dirty="0" smtClean="0"/>
              <a:t>Roku </a:t>
            </a:r>
            <a:r>
              <a:rPr lang="cs-CZ" sz="2000" dirty="0"/>
              <a:t>1995 přistoupila do koncernu REWE Group a stala se největší společností této skupiny v oblasti cestovního ruchu. </a:t>
            </a:r>
            <a:endParaRPr lang="cs-CZ" sz="2000" dirty="0" smtClean="0"/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2000" dirty="0" smtClean="0"/>
              <a:t>V </a:t>
            </a:r>
            <a:r>
              <a:rPr lang="cs-CZ" sz="2000" dirty="0"/>
              <a:t>roce 1998 založila ITS </a:t>
            </a:r>
            <a:r>
              <a:rPr lang="cs-CZ" sz="2000" dirty="0" err="1"/>
              <a:t>Reisen</a:t>
            </a:r>
            <a:r>
              <a:rPr lang="cs-CZ" sz="2000" dirty="0"/>
              <a:t> další společnost v Rakousku pod názvem ITS Billa </a:t>
            </a:r>
            <a:r>
              <a:rPr lang="cs-CZ" sz="2000" dirty="0" err="1"/>
              <a:t>Reisen</a:t>
            </a:r>
            <a:r>
              <a:rPr lang="cs-CZ" sz="2000" dirty="0"/>
              <a:t> se sídlem ve Vídni. V roce 2003 vznikla pobočka ITS </a:t>
            </a:r>
            <a:r>
              <a:rPr lang="cs-CZ" sz="2000" dirty="0" err="1"/>
              <a:t>Reisen</a:t>
            </a:r>
            <a:r>
              <a:rPr lang="cs-CZ" sz="2000" dirty="0"/>
              <a:t> v Rusku</a:t>
            </a:r>
            <a:r>
              <a:rPr lang="cs-CZ" sz="2000" dirty="0" smtClean="0"/>
              <a:t>.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2000" dirty="0"/>
              <a:t>Cestovní kancelář ITS </a:t>
            </a:r>
            <a:r>
              <a:rPr lang="cs-CZ" sz="2000" dirty="0" err="1"/>
              <a:t>Reisen</a:t>
            </a:r>
            <a:r>
              <a:rPr lang="cs-CZ" sz="2000" dirty="0"/>
              <a:t> (celým názvem International </a:t>
            </a:r>
            <a:r>
              <a:rPr lang="cs-CZ" sz="2000" dirty="0" err="1"/>
              <a:t>Touristik</a:t>
            </a:r>
            <a:r>
              <a:rPr lang="cs-CZ" sz="2000" dirty="0"/>
              <a:t> </a:t>
            </a:r>
            <a:r>
              <a:rPr lang="cs-CZ" sz="2000" dirty="0" err="1"/>
              <a:t>Service</a:t>
            </a:r>
            <a:r>
              <a:rPr lang="cs-CZ" sz="2000" dirty="0"/>
              <a:t>) patří pod koncern </a:t>
            </a:r>
            <a:r>
              <a:rPr lang="cs-CZ" sz="2000" dirty="0" err="1"/>
              <a:t>Rewe</a:t>
            </a:r>
            <a:r>
              <a:rPr lang="cs-CZ" sz="2000" dirty="0"/>
              <a:t> Group. </a:t>
            </a:r>
            <a:endParaRPr lang="cs-CZ" sz="2000" dirty="0" smtClean="0"/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2000" dirty="0" smtClean="0"/>
              <a:t>Celá </a:t>
            </a:r>
            <a:r>
              <a:rPr lang="cs-CZ" sz="2000" dirty="0"/>
              <a:t>skupina společně s dalšími pořadateli Jahn </a:t>
            </a:r>
            <a:r>
              <a:rPr lang="cs-CZ" sz="2000" dirty="0" err="1"/>
              <a:t>Reisen</a:t>
            </a:r>
            <a:r>
              <a:rPr lang="cs-CZ" sz="2000" dirty="0"/>
              <a:t>, </a:t>
            </a:r>
            <a:r>
              <a:rPr lang="cs-CZ" sz="2000" dirty="0" err="1"/>
              <a:t>Tjaereborg</a:t>
            </a:r>
            <a:r>
              <a:rPr lang="cs-CZ" sz="2000" dirty="0"/>
              <a:t>, </a:t>
            </a:r>
            <a:r>
              <a:rPr lang="cs-CZ" sz="2000" dirty="0" err="1"/>
              <a:t>Dertour</a:t>
            </a:r>
            <a:r>
              <a:rPr lang="cs-CZ" sz="2000" dirty="0"/>
              <a:t>, </a:t>
            </a:r>
            <a:r>
              <a:rPr lang="cs-CZ" sz="2000" dirty="0" err="1"/>
              <a:t>Meier´s</a:t>
            </a:r>
            <a:r>
              <a:rPr lang="cs-CZ" sz="2000" dirty="0"/>
              <a:t> </a:t>
            </a:r>
            <a:r>
              <a:rPr lang="cs-CZ" sz="2000" dirty="0" err="1"/>
              <a:t>Weltreisen</a:t>
            </a:r>
            <a:r>
              <a:rPr lang="cs-CZ" sz="2000" dirty="0"/>
              <a:t> a ADAC </a:t>
            </a:r>
            <a:r>
              <a:rPr lang="cs-CZ" sz="2000" dirty="0" err="1"/>
              <a:t>Reisen</a:t>
            </a:r>
            <a:r>
              <a:rPr lang="cs-CZ" sz="2000" dirty="0"/>
              <a:t> je </a:t>
            </a:r>
            <a:r>
              <a:rPr lang="cs-CZ" sz="2000" b="1" dirty="0"/>
              <a:t>třetí největší společností působící v oblasti cestovního ruchu v Německu.</a:t>
            </a:r>
            <a:endParaRPr lang="cs-CZ" sz="2000" b="1" dirty="0" smtClean="0"/>
          </a:p>
          <a:p>
            <a:pPr marL="342900" indent="-342900" algn="just">
              <a:buFont typeface="Wingdings" panose="05000000000000000000" pitchFamily="2" charset="2"/>
              <a:buChar char="q"/>
            </a:pPr>
            <a:endParaRPr lang="cs-CZ" sz="2000" dirty="0" smtClean="0"/>
          </a:p>
        </p:txBody>
      </p:sp>
    </p:spTree>
    <p:extLst>
      <p:ext uri="{BB962C8B-B14F-4D97-AF65-F5344CB8AC3E}">
        <p14:creationId xmlns:p14="http://schemas.microsoft.com/office/powerpoint/2010/main" val="1587125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24595" y="263847"/>
            <a:ext cx="7704856" cy="507703"/>
          </a:xfrm>
        </p:spPr>
        <p:txBody>
          <a:bodyPr/>
          <a:lstStyle/>
          <a:p>
            <a:r>
              <a:rPr lang="cs-CZ" dirty="0" smtClean="0"/>
              <a:t>Cestovní kanceláře a agentury </a:t>
            </a:r>
            <a:r>
              <a:rPr lang="cs-CZ" dirty="0"/>
              <a:t>–  ITS </a:t>
            </a:r>
            <a:r>
              <a:rPr lang="cs-CZ" dirty="0" err="1"/>
              <a:t>Reisen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0" y="987574"/>
            <a:ext cx="9143999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dirty="0"/>
              <a:t>REWE Group se zabývá nejen cestovním ruchem, ale jeho hlavní činností je prodej potravin. </a:t>
            </a:r>
            <a:endParaRPr lang="cs-CZ" dirty="0" smtClean="0"/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dirty="0" smtClean="0"/>
              <a:t>V </a:t>
            </a:r>
            <a:r>
              <a:rPr lang="cs-CZ" dirty="0"/>
              <a:t>České republice jej známe pod značkou Penny Market a Billa a od roku 2009 působí v Praze cestovní kancelář ITS Billa </a:t>
            </a:r>
            <a:r>
              <a:rPr lang="cs-CZ" dirty="0" err="1"/>
              <a:t>Travel</a:t>
            </a:r>
            <a:r>
              <a:rPr lang="cs-CZ" dirty="0"/>
              <a:t>. </a:t>
            </a:r>
            <a:endParaRPr lang="cs-CZ" dirty="0" smtClean="0"/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dirty="0" smtClean="0"/>
              <a:t>V </a:t>
            </a:r>
            <a:r>
              <a:rPr lang="cs-CZ" dirty="0"/>
              <a:t>Rakousku má vedoucí postavení na trhu společnost REWE Group </a:t>
            </a:r>
            <a:r>
              <a:rPr lang="cs-CZ" dirty="0" err="1"/>
              <a:t>Austria</a:t>
            </a:r>
            <a:r>
              <a:rPr lang="cs-CZ" dirty="0"/>
              <a:t> a vystupuje zde pod značkou ITS Billa </a:t>
            </a:r>
            <a:r>
              <a:rPr lang="cs-CZ" dirty="0" err="1"/>
              <a:t>Reisen</a:t>
            </a:r>
            <a:r>
              <a:rPr lang="cs-CZ" dirty="0"/>
              <a:t> a Jahn </a:t>
            </a:r>
            <a:r>
              <a:rPr lang="cs-CZ" dirty="0" err="1"/>
              <a:t>Reisen</a:t>
            </a:r>
            <a:r>
              <a:rPr lang="cs-CZ" dirty="0"/>
              <a:t> </a:t>
            </a:r>
            <a:r>
              <a:rPr lang="cs-CZ" dirty="0" err="1"/>
              <a:t>Österreich</a:t>
            </a:r>
            <a:r>
              <a:rPr lang="cs-CZ" dirty="0"/>
              <a:t>. </a:t>
            </a:r>
            <a:endParaRPr lang="cs-CZ" dirty="0" smtClean="0"/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dirty="0" smtClean="0"/>
              <a:t>Ve </a:t>
            </a:r>
            <a:r>
              <a:rPr lang="cs-CZ" dirty="0"/>
              <a:t>Švýcarsku působí značka ITS Coop </a:t>
            </a:r>
            <a:r>
              <a:rPr lang="cs-CZ" dirty="0" err="1"/>
              <a:t>Travel</a:t>
            </a:r>
            <a:r>
              <a:rPr lang="cs-CZ" dirty="0"/>
              <a:t>. Další zastoupení koncernu REWE jsou také ve Francii, Itálii, Polsku, na Slovensku, v Chorvatsku, Maďarsku, Bulharsku, Rusku a na Ukrajině</a:t>
            </a:r>
            <a:r>
              <a:rPr lang="cs-CZ" dirty="0" smtClean="0"/>
              <a:t>.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dirty="0"/>
              <a:t>ITS </a:t>
            </a:r>
            <a:r>
              <a:rPr lang="cs-CZ" dirty="0" err="1"/>
              <a:t>Reisen</a:t>
            </a:r>
            <a:r>
              <a:rPr lang="cs-CZ" dirty="0"/>
              <a:t> pořádá zájezdy především do 3 – 4 hvězdičkových hotelů a specializuje se na nabídky pro mladé rodiny, což dokazují výrazné dětské slevy. Vedle leteckých zájezdů je také v nabídce ubytování s vlastní dopravou a městské pobyty. </a:t>
            </a:r>
            <a:endParaRPr lang="cs-CZ" dirty="0" smtClean="0"/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dirty="0" smtClean="0"/>
              <a:t>Zvláštní </a:t>
            </a:r>
            <a:r>
              <a:rPr lang="cs-CZ" dirty="0"/>
              <a:t>pozornost věnuje ITS </a:t>
            </a:r>
            <a:r>
              <a:rPr lang="cs-CZ" dirty="0" err="1"/>
              <a:t>Reisen</a:t>
            </a:r>
            <a:r>
              <a:rPr lang="cs-CZ" dirty="0"/>
              <a:t> </a:t>
            </a:r>
            <a:r>
              <a:rPr lang="cs-CZ" b="1" dirty="0"/>
              <a:t>ekologické, sociální, kulturní a hospodářské oblasti v navštívených zemích.</a:t>
            </a:r>
            <a:endParaRPr lang="cs-CZ" b="1" dirty="0" smtClean="0"/>
          </a:p>
        </p:txBody>
      </p:sp>
    </p:spTree>
    <p:extLst>
      <p:ext uri="{BB962C8B-B14F-4D97-AF65-F5344CB8AC3E}">
        <p14:creationId xmlns:p14="http://schemas.microsoft.com/office/powerpoint/2010/main" val="3141681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24595" y="263847"/>
            <a:ext cx="7704856" cy="507703"/>
          </a:xfrm>
        </p:spPr>
        <p:txBody>
          <a:bodyPr/>
          <a:lstStyle/>
          <a:p>
            <a:r>
              <a:rPr lang="cs-CZ" dirty="0" smtClean="0"/>
              <a:t>Cestovní kanceláře a agentury </a:t>
            </a:r>
            <a:r>
              <a:rPr lang="cs-CZ" dirty="0"/>
              <a:t>–  </a:t>
            </a:r>
            <a:r>
              <a:rPr lang="cs-CZ" dirty="0" smtClean="0"/>
              <a:t>KUONI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0" y="987574"/>
            <a:ext cx="9143999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b="1" dirty="0" smtClean="0"/>
              <a:t>CK </a:t>
            </a:r>
            <a:r>
              <a:rPr lang="cs-CZ" b="1" dirty="0" err="1" smtClean="0"/>
              <a:t>Kuoni</a:t>
            </a:r>
            <a:r>
              <a:rPr lang="cs-CZ" dirty="0" smtClean="0"/>
              <a:t> je jednou z hlavních CK v segmentu volnočasového a rekreačního turismu i turismu obchodního.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b="1" dirty="0" smtClean="0"/>
              <a:t>Patří zároveň k nejstarším na evropském trhu vůbec, poněvadž byla založena již v roce 1906 Alfredem </a:t>
            </a:r>
            <a:r>
              <a:rPr lang="cs-CZ" b="1" dirty="0" err="1" smtClean="0"/>
              <a:t>Kuonim</a:t>
            </a:r>
            <a:r>
              <a:rPr lang="cs-CZ" b="1" dirty="0" smtClean="0"/>
              <a:t> v Curychu </a:t>
            </a:r>
            <a:r>
              <a:rPr lang="cs-CZ" dirty="0" smtClean="0"/>
              <a:t>jako </a:t>
            </a:r>
            <a:r>
              <a:rPr lang="cs-CZ" dirty="0" err="1" smtClean="0"/>
              <a:t>Kuoni</a:t>
            </a:r>
            <a:r>
              <a:rPr lang="cs-CZ" dirty="0" smtClean="0"/>
              <a:t> </a:t>
            </a:r>
            <a:r>
              <a:rPr lang="cs-CZ" dirty="0" err="1" smtClean="0"/>
              <a:t>Travel</a:t>
            </a:r>
            <a:r>
              <a:rPr lang="cs-CZ" dirty="0" smtClean="0"/>
              <a:t> Holding Ltd.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dirty="0" smtClean="0"/>
              <a:t>Firma se orientuje na cílový segment </a:t>
            </a:r>
            <a:r>
              <a:rPr lang="cs-CZ" dirty="0" err="1" smtClean="0"/>
              <a:t>premium</a:t>
            </a:r>
            <a:r>
              <a:rPr lang="cs-CZ" dirty="0" smtClean="0"/>
              <a:t> and </a:t>
            </a:r>
            <a:r>
              <a:rPr lang="cs-CZ" dirty="0" err="1" smtClean="0"/>
              <a:t>specialist</a:t>
            </a:r>
            <a:r>
              <a:rPr lang="cs-CZ" dirty="0" smtClean="0"/>
              <a:t>, tedy segment vyšších příjmových a sociálních skupin s vyššími nároky.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dirty="0" smtClean="0"/>
              <a:t>Relativně novým segmentem je segment obchodních cest. </a:t>
            </a:r>
            <a:endParaRPr lang="cs-CZ" dirty="0"/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b="1" dirty="0" err="1" smtClean="0"/>
              <a:t>Kuoni</a:t>
            </a:r>
            <a:r>
              <a:rPr lang="cs-CZ" b="1" dirty="0" smtClean="0"/>
              <a:t> se tradičně orientuje na 2 oblasti činnosti, a to: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cs-CZ" dirty="0" smtClean="0"/>
              <a:t>Volnočasový a rekreační turismus, resp. </a:t>
            </a:r>
            <a:r>
              <a:rPr lang="cs-CZ" dirty="0" err="1" smtClean="0"/>
              <a:t>outgoing</a:t>
            </a:r>
            <a:r>
              <a:rPr lang="cs-CZ" dirty="0" smtClean="0"/>
              <a:t> (78 % obratu firmy),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cs-CZ" dirty="0" err="1" smtClean="0"/>
              <a:t>Destination</a:t>
            </a:r>
            <a:r>
              <a:rPr lang="cs-CZ" dirty="0" smtClean="0"/>
              <a:t> management business (incoming)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dirty="0" smtClean="0"/>
              <a:t>Strategie sociální zodpovědnosti a udržitelnosti u </a:t>
            </a:r>
            <a:r>
              <a:rPr lang="cs-CZ" dirty="0" err="1" smtClean="0"/>
              <a:t>Kuoni</a:t>
            </a:r>
            <a:r>
              <a:rPr lang="cs-CZ" dirty="0" smtClean="0"/>
              <a:t> je velice silná, podpořená snahou nabízet kvalitní produkty.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dirty="0" smtClean="0"/>
              <a:t>Vznikla značka pro udržitelné produkty </a:t>
            </a:r>
            <a:r>
              <a:rPr lang="cs-CZ" dirty="0" err="1" smtClean="0"/>
              <a:t>Kuoni</a:t>
            </a:r>
            <a:r>
              <a:rPr lang="cs-CZ" dirty="0" smtClean="0"/>
              <a:t> (</a:t>
            </a:r>
            <a:r>
              <a:rPr lang="cs-CZ" dirty="0" err="1" smtClean="0"/>
              <a:t>Ananea</a:t>
            </a:r>
            <a:r>
              <a:rPr lang="cs-CZ" dirty="0" smtClean="0"/>
              <a:t>) v roce 2008.</a:t>
            </a:r>
          </a:p>
        </p:txBody>
      </p:sp>
    </p:spTree>
    <p:extLst>
      <p:ext uri="{BB962C8B-B14F-4D97-AF65-F5344CB8AC3E}">
        <p14:creationId xmlns:p14="http://schemas.microsoft.com/office/powerpoint/2010/main" val="457800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24595" y="263847"/>
            <a:ext cx="7704856" cy="507703"/>
          </a:xfrm>
        </p:spPr>
        <p:txBody>
          <a:bodyPr/>
          <a:lstStyle/>
          <a:p>
            <a:r>
              <a:rPr lang="cs-CZ" dirty="0" smtClean="0"/>
              <a:t>Cestovní kanceláře a agentury </a:t>
            </a:r>
            <a:r>
              <a:rPr lang="cs-CZ" dirty="0"/>
              <a:t>–  </a:t>
            </a:r>
            <a:r>
              <a:rPr lang="cs-CZ" dirty="0" smtClean="0"/>
              <a:t>Club MËDITERRANNÉE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0" y="987574"/>
            <a:ext cx="9143999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2200" dirty="0"/>
              <a:t>Historii společnosti začal průkopník jménem </a:t>
            </a:r>
            <a:r>
              <a:rPr lang="cs-CZ" sz="2200" dirty="0" err="1"/>
              <a:t>Gérard</a:t>
            </a:r>
            <a:r>
              <a:rPr lang="cs-CZ" sz="2200" dirty="0"/>
              <a:t> </a:t>
            </a:r>
            <a:r>
              <a:rPr lang="cs-CZ" sz="2200" dirty="0" err="1"/>
              <a:t>Blitz</a:t>
            </a:r>
            <a:r>
              <a:rPr lang="cs-CZ" sz="2200" dirty="0"/>
              <a:t>. </a:t>
            </a:r>
            <a:endParaRPr lang="cs-CZ" sz="2200" dirty="0" smtClean="0"/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2200" dirty="0" smtClean="0"/>
              <a:t>Během </a:t>
            </a:r>
            <a:r>
              <a:rPr lang="cs-CZ" sz="2200" dirty="0"/>
              <a:t>svého pobytu na Korsice ho napadla myšlenka založení spolku jménem Club </a:t>
            </a:r>
            <a:r>
              <a:rPr lang="cs-CZ" sz="2200" dirty="0" err="1"/>
              <a:t>Mediterranée</a:t>
            </a:r>
            <a:r>
              <a:rPr lang="cs-CZ" sz="2200" dirty="0"/>
              <a:t>. </a:t>
            </a:r>
            <a:endParaRPr lang="cs-CZ" sz="2200" dirty="0" smtClean="0"/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2200" dirty="0" smtClean="0"/>
              <a:t>Ve </a:t>
            </a:r>
            <a:r>
              <a:rPr lang="cs-CZ" sz="2200" dirty="0"/>
              <a:t>věku 38 let zaregistroval svůj revoluční koncept, který kladl důraz na dovolenou ve stylu: Rozvoj chuti k životu v přírodě a sportovním aktivitám</a:t>
            </a:r>
            <a:r>
              <a:rPr lang="cs-CZ" sz="2200" dirty="0" smtClean="0"/>
              <a:t>.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2200" dirty="0" smtClean="0"/>
              <a:t> </a:t>
            </a:r>
            <a:r>
              <a:rPr lang="cs-CZ" sz="2200" dirty="0"/>
              <a:t>Jeho nápad nezůstal dlouho jen u myšlenek, brzy je totiž zrealizoval. Objednal 200 stanů od </a:t>
            </a:r>
            <a:r>
              <a:rPr lang="cs-CZ" sz="2200" dirty="0" err="1"/>
              <a:t>Tirgana</a:t>
            </a:r>
            <a:r>
              <a:rPr lang="cs-CZ" sz="2200" dirty="0"/>
              <a:t>, který se poté stal jeho společníkem. Z 20 lidí sestavil svůj tým na pláži </a:t>
            </a:r>
            <a:r>
              <a:rPr lang="cs-CZ" sz="2200" dirty="0" err="1"/>
              <a:t>Alcudia</a:t>
            </a:r>
            <a:r>
              <a:rPr lang="cs-CZ" sz="2200" dirty="0"/>
              <a:t> na Mallorce. </a:t>
            </a:r>
            <a:endParaRPr lang="cs-CZ" sz="2200" dirty="0" smtClean="0"/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2200" dirty="0" smtClean="0"/>
              <a:t>Už </a:t>
            </a:r>
            <a:r>
              <a:rPr lang="cs-CZ" sz="2200" dirty="0"/>
              <a:t>první den přivítali více než 300 klientů a celkový počet za celé léto dosáhl 2300 klientů.</a:t>
            </a:r>
            <a:endParaRPr lang="cs-CZ" sz="2200" dirty="0" smtClean="0"/>
          </a:p>
        </p:txBody>
      </p:sp>
    </p:spTree>
    <p:extLst>
      <p:ext uri="{BB962C8B-B14F-4D97-AF65-F5344CB8AC3E}">
        <p14:creationId xmlns:p14="http://schemas.microsoft.com/office/powerpoint/2010/main" val="3781153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24595" y="263847"/>
            <a:ext cx="7704856" cy="507703"/>
          </a:xfrm>
        </p:spPr>
        <p:txBody>
          <a:bodyPr/>
          <a:lstStyle/>
          <a:p>
            <a:r>
              <a:rPr lang="cs-CZ" dirty="0" smtClean="0"/>
              <a:t>Cestovní kanceláře a agentury </a:t>
            </a:r>
            <a:r>
              <a:rPr lang="cs-CZ" dirty="0"/>
              <a:t>–  </a:t>
            </a:r>
            <a:r>
              <a:rPr lang="cs-CZ" dirty="0" smtClean="0"/>
              <a:t>Club MËDITERRANNÉE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0" y="987574"/>
            <a:ext cx="9143999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dirty="0"/>
              <a:t>Francouz Jean-</a:t>
            </a:r>
            <a:r>
              <a:rPr lang="cs-CZ" dirty="0" err="1"/>
              <a:t>Pierre</a:t>
            </a:r>
            <a:r>
              <a:rPr lang="cs-CZ" dirty="0"/>
              <a:t> </a:t>
            </a:r>
            <a:r>
              <a:rPr lang="cs-CZ" dirty="0" err="1"/>
              <a:t>Bécret</a:t>
            </a:r>
            <a:r>
              <a:rPr lang="cs-CZ" dirty="0"/>
              <a:t> je ten, kdo se rozhodl založit Club Med na zasněžených vrcholcích Alp. </a:t>
            </a:r>
            <a:endParaRPr lang="cs-CZ" dirty="0" smtClean="0"/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dirty="0" smtClean="0"/>
              <a:t>První </a:t>
            </a:r>
            <a:r>
              <a:rPr lang="cs-CZ" dirty="0"/>
              <a:t>rezort vznikl ve Švýcarském </a:t>
            </a:r>
            <a:r>
              <a:rPr lang="cs-CZ" dirty="0" err="1"/>
              <a:t>Levsinu</a:t>
            </a:r>
            <a:r>
              <a:rPr lang="cs-CZ" dirty="0"/>
              <a:t>. Úspěšně se popral s výzvou přenést hodnoty Club Med do těchto nehostinných podmínek. </a:t>
            </a:r>
            <a:endParaRPr lang="cs-CZ" dirty="0" smtClean="0"/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dirty="0" smtClean="0"/>
              <a:t>Díky </a:t>
            </a:r>
            <a:r>
              <a:rPr lang="cs-CZ" dirty="0"/>
              <a:t>novým dovolenkovým balíčkům, které zahrnovaly dopravu, ubytování, výstroj a lanovku, Club Med představil sjezdové lyžování s kompletním servisem. Lyžařské balíčky byly natolik oblíbené, že hned v dalším roce byly otevřeny další tři horské Club Med resorty</a:t>
            </a:r>
            <a:r>
              <a:rPr lang="cs-CZ" dirty="0" smtClean="0"/>
              <a:t>.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dirty="0"/>
              <a:t>“Plovoucí resort s příchutí Club Med”. Club Med 1 se stal největší lodí na světě, která byla v tu dobu postavena. Tato 187 m vysoká, 5 stožárová plachetnice byla postavena v </a:t>
            </a:r>
            <a:r>
              <a:rPr lang="cs-CZ" dirty="0" err="1"/>
              <a:t>Le</a:t>
            </a:r>
            <a:r>
              <a:rPr lang="cs-CZ" dirty="0"/>
              <a:t> </a:t>
            </a:r>
            <a:r>
              <a:rPr lang="cs-CZ" dirty="0" err="1"/>
              <a:t>Havre</a:t>
            </a:r>
            <a:r>
              <a:rPr lang="cs-CZ" dirty="0"/>
              <a:t> a měla kapacitu až 450 pasažérů</a:t>
            </a:r>
            <a:r>
              <a:rPr lang="cs-CZ" dirty="0" smtClean="0"/>
              <a:t>.</a:t>
            </a:r>
            <a:endParaRPr lang="cs-CZ" dirty="0"/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dirty="0"/>
              <a:t>Club Med pokračuje v otevírání se světu. Od roku 2004 je k dispozici obrovské množství resortů pro stále zvídavější a náročnější zákazníky.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02826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24595" y="263847"/>
            <a:ext cx="7704856" cy="507703"/>
          </a:xfrm>
        </p:spPr>
        <p:txBody>
          <a:bodyPr/>
          <a:lstStyle/>
          <a:p>
            <a:r>
              <a:rPr lang="cs-CZ" dirty="0" smtClean="0"/>
              <a:t>Cestovní kanceláře a agentury </a:t>
            </a:r>
            <a:r>
              <a:rPr lang="cs-CZ" dirty="0"/>
              <a:t>–  </a:t>
            </a:r>
            <a:r>
              <a:rPr lang="cs-CZ" dirty="0" smtClean="0"/>
              <a:t>Club MËDITERRANNÉE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0" y="987574"/>
            <a:ext cx="9143999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2000" dirty="0" smtClean="0"/>
              <a:t>Proč právě </a:t>
            </a:r>
            <a:r>
              <a:rPr lang="cs-CZ" sz="2000" dirty="0"/>
              <a:t>Club </a:t>
            </a:r>
            <a:r>
              <a:rPr lang="cs-CZ" sz="2000" dirty="0" smtClean="0"/>
              <a:t>Med: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cs-CZ" sz="2000" b="1" dirty="0"/>
              <a:t>Úžasná gurmánská kuchyně </a:t>
            </a:r>
            <a:r>
              <a:rPr lang="cs-CZ" sz="2000" dirty="0" smtClean="0"/>
              <a:t>- Velkou </a:t>
            </a:r>
            <a:r>
              <a:rPr lang="cs-CZ" sz="2000" dirty="0"/>
              <a:t>pýchou resortů Club Med je autentická kuchyně. V těchto resortech si pochutnáte na vynikajících mořských plodech i na hříšně lahodných dezertech. Naši šéfkuchaři s mezinárodními zkušenostmi vykouzlí v kuchyni lákavé pokrmy inspirované nejrůznějšími destinacemi.  </a:t>
            </a:r>
            <a:endParaRPr lang="cs-CZ" sz="2000" dirty="0" smtClean="0"/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cs-CZ" sz="2000" b="1" dirty="0"/>
              <a:t>Děti na prvním </a:t>
            </a:r>
            <a:r>
              <a:rPr lang="cs-CZ" sz="2000" b="1" dirty="0" smtClean="0"/>
              <a:t>místě </a:t>
            </a:r>
            <a:r>
              <a:rPr lang="cs-CZ" sz="2000" dirty="0" smtClean="0"/>
              <a:t>- Rodiče </a:t>
            </a:r>
            <a:r>
              <a:rPr lang="cs-CZ" sz="2000" dirty="0"/>
              <a:t>na nás nechávají zařízení své dovolené právě proto, že mají jistotu, že se bezvadně postaráme o jejich děti. Ty budou na dovolené jednak šťastné, ale bude kladen důraz i na jejich osobní rozvoj</a:t>
            </a:r>
            <a:r>
              <a:rPr lang="cs-CZ" sz="2000" dirty="0" smtClean="0"/>
              <a:t>.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cs-CZ" sz="2000" b="1" dirty="0" smtClean="0"/>
              <a:t>Golf </a:t>
            </a:r>
            <a:r>
              <a:rPr lang="cs-CZ" sz="2000" dirty="0" smtClean="0"/>
              <a:t>-  </a:t>
            </a:r>
            <a:r>
              <a:rPr lang="cs-CZ" sz="2000" dirty="0"/>
              <a:t>je hlavní vlajkovou lodí mezi sportovními aktivitami v resortech Club Med. Představíme vám 17 škol pro žáky všech výkonnostních úrovní, golfová hřiště navržená těmi nejlepšími golfovými architekty, unikátní prostředí a služby speciálně upravené na míru pro golfové hráče.  </a:t>
            </a:r>
            <a:endParaRPr lang="cs-CZ" sz="2000" dirty="0" smtClean="0"/>
          </a:p>
        </p:txBody>
      </p:sp>
    </p:spTree>
    <p:extLst>
      <p:ext uri="{BB962C8B-B14F-4D97-AF65-F5344CB8AC3E}">
        <p14:creationId xmlns:p14="http://schemas.microsoft.com/office/powerpoint/2010/main" val="502718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59074" y="555525"/>
            <a:ext cx="5400600" cy="2160240"/>
          </a:xfrm>
          <a:prstGeom prst="rect">
            <a:avLst/>
          </a:prstGeom>
        </p:spPr>
        <p:txBody>
          <a:bodyPr anchor="t">
            <a:normAutofit fontScale="90000"/>
          </a:bodyPr>
          <a:lstStyle/>
          <a:p>
            <a:r>
              <a:rPr lang="pl-PL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l-PL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l-PL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sz="27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5847257" y="2651800"/>
            <a:ext cx="3032806" cy="11521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Patrik Kajzar, Ph.D.</a:t>
            </a:r>
          </a:p>
          <a:p>
            <a:pPr algn="r"/>
            <a:r>
              <a:rPr lang="cs-CZ" altLang="cs-CZ" sz="1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Předmět: </a:t>
            </a:r>
          </a:p>
          <a:p>
            <a:pPr algn="r"/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Mezinárodní cestovní ruch</a:t>
            </a: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Nadpis 1"/>
          <p:cNvSpPr txBox="1">
            <a:spLocks/>
          </p:cNvSpPr>
          <p:nvPr/>
        </p:nvSpPr>
        <p:spPr>
          <a:xfrm>
            <a:off x="259990" y="707925"/>
            <a:ext cx="5599684" cy="2160240"/>
          </a:xfrm>
          <a:prstGeom prst="rect">
            <a:avLst/>
          </a:prstGeom>
        </p:spPr>
        <p:txBody>
          <a:bodyPr anchor="t">
            <a:normAutofit fontScale="60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sz="4000" b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l-PL" sz="4000" b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sz="4000" b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l-PL" sz="4000" b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b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sz="4000" b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b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sz="4000" b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b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sz="4000" b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b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sz="4000" b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sz="27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259990" y="4062493"/>
            <a:ext cx="560815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dirty="0">
                <a:solidFill>
                  <a:schemeClr val="bg1"/>
                </a:solidFill>
              </a:rPr>
              <a:t>Tato </a:t>
            </a:r>
            <a:r>
              <a:rPr lang="pl-PL" dirty="0" smtClean="0">
                <a:solidFill>
                  <a:schemeClr val="bg1"/>
                </a:solidFill>
              </a:rPr>
              <a:t>přednáška </a:t>
            </a:r>
            <a:r>
              <a:rPr lang="pl-PL" dirty="0">
                <a:solidFill>
                  <a:schemeClr val="bg1"/>
                </a:solidFill>
              </a:rPr>
              <a:t>byla vytvořena pro projekt„</a:t>
            </a:r>
            <a:r>
              <a:rPr lang="cs-CZ" dirty="0" smtClean="0">
                <a:solidFill>
                  <a:schemeClr val="bg1"/>
                </a:solidFill>
              </a:rPr>
              <a:t>Rozvoj vzdělávání na Slezské univerzitě v Opavě“ </a:t>
            </a:r>
            <a:r>
              <a:rPr lang="cs-CZ" dirty="0"/>
              <a:t>Opavě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17866" y="1897833"/>
            <a:ext cx="4690238" cy="2090910"/>
          </a:xfrm>
          <a:prstGeom prst="rect">
            <a:avLst/>
          </a:prstGeom>
        </p:spPr>
      </p:pic>
      <p:sp>
        <p:nvSpPr>
          <p:cNvPr id="12" name="Obdélník 11"/>
          <p:cNvSpPr/>
          <p:nvPr/>
        </p:nvSpPr>
        <p:spPr>
          <a:xfrm>
            <a:off x="259990" y="761114"/>
            <a:ext cx="560815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sz="2800" b="1" dirty="0">
                <a:solidFill>
                  <a:schemeClr val="bg1"/>
                </a:solidFill>
              </a:rPr>
              <a:t>9</a:t>
            </a:r>
            <a:r>
              <a:rPr lang="pl-PL" sz="2800" b="1" dirty="0" smtClean="0">
                <a:solidFill>
                  <a:schemeClr val="bg1"/>
                </a:solidFill>
              </a:rPr>
              <a:t>. Privátní subjekty v mezinárodním cestovním ruchu_II</a:t>
            </a:r>
            <a:endParaRPr lang="cs-CZ" sz="2800" b="1" dirty="0"/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24595" y="263847"/>
            <a:ext cx="7704856" cy="507703"/>
          </a:xfrm>
        </p:spPr>
        <p:txBody>
          <a:bodyPr/>
          <a:lstStyle/>
          <a:p>
            <a:r>
              <a:rPr lang="cs-CZ" dirty="0" smtClean="0"/>
              <a:t>Cestovní kanceláře a agentury </a:t>
            </a:r>
            <a:r>
              <a:rPr lang="cs-CZ" dirty="0"/>
              <a:t>–  </a:t>
            </a:r>
            <a:r>
              <a:rPr lang="cs-CZ" dirty="0" smtClean="0"/>
              <a:t>Club MËDITERRANNÉE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0" y="987574"/>
            <a:ext cx="9143999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cs-CZ" sz="2000" dirty="0"/>
              <a:t>Koncept </a:t>
            </a:r>
            <a:r>
              <a:rPr lang="cs-CZ" sz="2000" dirty="0" err="1"/>
              <a:t>all</a:t>
            </a:r>
            <a:r>
              <a:rPr lang="cs-CZ" sz="2000" dirty="0"/>
              <a:t> inklusive </a:t>
            </a:r>
            <a:r>
              <a:rPr lang="cs-CZ" sz="2000" dirty="0" smtClean="0"/>
              <a:t>– Příjezd bez stresu. </a:t>
            </a:r>
            <a:r>
              <a:rPr lang="cs-CZ" sz="2000" dirty="0"/>
              <a:t>Pochutnejte si na delikátní plné penzi a občerstvení po celý den. V resortech Club Med se děti nikdy nenudí. K dispozici jim jsou rozmanité dětské kluby</a:t>
            </a:r>
            <a:r>
              <a:rPr lang="cs-CZ" sz="2000" dirty="0" smtClean="0"/>
              <a:t>. Club </a:t>
            </a:r>
            <a:r>
              <a:rPr lang="cs-CZ" sz="2000" dirty="0"/>
              <a:t>Med svým hostům nabízí neskutečné možnosti sportovního vyžití, </a:t>
            </a:r>
            <a:r>
              <a:rPr lang="cs-CZ" sz="2000" dirty="0" smtClean="0"/>
              <a:t>také hudební </a:t>
            </a:r>
            <a:r>
              <a:rPr lang="cs-CZ" sz="2000" dirty="0"/>
              <a:t>kapely, divadelní představení a mnohem </a:t>
            </a:r>
            <a:r>
              <a:rPr lang="cs-CZ" sz="2000" dirty="0" smtClean="0"/>
              <a:t>víc.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cs-CZ" sz="2000" b="1" dirty="0"/>
              <a:t>Lekce &amp; horští průvodci pro pokročilé lyžaře a </a:t>
            </a:r>
            <a:r>
              <a:rPr lang="cs-CZ" sz="2000" b="1" dirty="0" smtClean="0"/>
              <a:t>snowboardisty </a:t>
            </a:r>
            <a:r>
              <a:rPr lang="cs-CZ" sz="2000" dirty="0" smtClean="0"/>
              <a:t>- Vyrazte </a:t>
            </a:r>
            <a:r>
              <a:rPr lang="cs-CZ" sz="2000" dirty="0"/>
              <a:t>s námi na svah! Vaše </a:t>
            </a:r>
            <a:r>
              <a:rPr lang="cs-CZ" sz="2000" dirty="0" err="1"/>
              <a:t>all-inclusive</a:t>
            </a:r>
            <a:r>
              <a:rPr lang="cs-CZ" sz="2000" dirty="0"/>
              <a:t> zimní dovolená s Club Med zahrnuje šestidenní skipas (v případě, že si zarezervujete klasický sedmidenní zájezd) a lekce lyžování či snowboardingu pro začátečníky, ale i pokročilé sportovce</a:t>
            </a:r>
            <a:r>
              <a:rPr lang="cs-CZ" sz="2000" dirty="0" smtClean="0"/>
              <a:t>.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cs-CZ" sz="2000" dirty="0"/>
              <a:t>Největší sportovní škola na </a:t>
            </a:r>
            <a:r>
              <a:rPr lang="cs-CZ" sz="2000" dirty="0" smtClean="0"/>
              <a:t>světě - Na </a:t>
            </a:r>
            <a:r>
              <a:rPr lang="cs-CZ" sz="2000" dirty="0"/>
              <a:t>dovolené v resortech Club Med si můžete vybírat z 60 různých sportů</a:t>
            </a:r>
            <a:r>
              <a:rPr lang="cs-CZ" sz="2000" dirty="0" smtClean="0"/>
              <a:t>.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cs-CZ" sz="2000" dirty="0"/>
              <a:t>Posilovna, </a:t>
            </a:r>
            <a:r>
              <a:rPr lang="cs-CZ" sz="2000" dirty="0" err="1"/>
              <a:t>Spa</a:t>
            </a:r>
            <a:r>
              <a:rPr lang="cs-CZ" sz="2000" dirty="0"/>
              <a:t> &amp; další relaxační </a:t>
            </a:r>
            <a:r>
              <a:rPr lang="cs-CZ" sz="2000" dirty="0" smtClean="0"/>
              <a:t>aktivity atd.</a:t>
            </a:r>
            <a:endParaRPr lang="cs-CZ" sz="2000" dirty="0"/>
          </a:p>
          <a:p>
            <a:pPr marL="342900" indent="-342900" algn="just">
              <a:buFont typeface="Wingdings" panose="05000000000000000000" pitchFamily="2" charset="2"/>
              <a:buChar char="ü"/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479089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24595" y="263847"/>
            <a:ext cx="7704856" cy="507703"/>
          </a:xfrm>
        </p:spPr>
        <p:txBody>
          <a:bodyPr/>
          <a:lstStyle/>
          <a:p>
            <a:r>
              <a:rPr lang="cs-CZ" dirty="0" smtClean="0"/>
              <a:t>Cestovní kanceláře a agentury </a:t>
            </a:r>
            <a:r>
              <a:rPr lang="cs-CZ" dirty="0"/>
              <a:t>–  </a:t>
            </a:r>
            <a:r>
              <a:rPr lang="cs-CZ" dirty="0" smtClean="0"/>
              <a:t>VIRGIN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0" y="987574"/>
            <a:ext cx="9143999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2000" dirty="0" err="1"/>
              <a:t>Virgin</a:t>
            </a:r>
            <a:r>
              <a:rPr lang="cs-CZ" sz="2000" dirty="0"/>
              <a:t> Group Ltd. je britský konglomerát založený Richardem </a:t>
            </a:r>
            <a:r>
              <a:rPr lang="cs-CZ" sz="2000" dirty="0" err="1"/>
              <a:t>Brandsonem</a:t>
            </a:r>
            <a:r>
              <a:rPr lang="cs-CZ" sz="2000" dirty="0"/>
              <a:t> a </a:t>
            </a:r>
            <a:r>
              <a:rPr lang="cs-CZ" sz="2000" dirty="0" err="1"/>
              <a:t>Nikem</a:t>
            </a:r>
            <a:r>
              <a:rPr lang="cs-CZ" sz="2000" dirty="0"/>
              <a:t> </a:t>
            </a:r>
            <a:r>
              <a:rPr lang="cs-CZ" sz="2000" dirty="0" err="1"/>
              <a:t>Powellem</a:t>
            </a:r>
            <a:r>
              <a:rPr lang="cs-CZ" sz="2000" dirty="0"/>
              <a:t>. </a:t>
            </a:r>
            <a:endParaRPr lang="cs-CZ" sz="2000" dirty="0" smtClean="0"/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2000" dirty="0" smtClean="0"/>
              <a:t>Její </a:t>
            </a:r>
            <a:r>
              <a:rPr lang="cs-CZ" sz="2000" dirty="0"/>
              <a:t>hlavní byznys je v cestování, zábavě a životním stylu, dále také řídí podniky v oblasti finančnictví, dopravě, zdravotnictví, jídla a pití, média a telekomunikace; dohromady se </a:t>
            </a:r>
            <a:r>
              <a:rPr lang="cs-CZ" sz="2000" dirty="0" err="1"/>
              <a:t>Virgin</a:t>
            </a:r>
            <a:r>
              <a:rPr lang="cs-CZ" sz="2000" dirty="0"/>
              <a:t> Group skládá z více než 400 společností</a:t>
            </a:r>
            <a:r>
              <a:rPr lang="cs-CZ" sz="2000" dirty="0" smtClean="0"/>
              <a:t>.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2000" b="1" dirty="0" err="1"/>
              <a:t>Virgin</a:t>
            </a:r>
            <a:r>
              <a:rPr lang="cs-CZ" sz="2000" b="1" dirty="0"/>
              <a:t> </a:t>
            </a:r>
            <a:r>
              <a:rPr lang="cs-CZ" sz="2000" b="1" dirty="0" err="1"/>
              <a:t>Atlantic</a:t>
            </a:r>
            <a:r>
              <a:rPr lang="cs-CZ" sz="2000" b="1" dirty="0"/>
              <a:t>, </a:t>
            </a:r>
            <a:r>
              <a:rPr lang="cs-CZ" sz="2000" dirty="0"/>
              <a:t>jméno </a:t>
            </a:r>
            <a:r>
              <a:rPr lang="cs-CZ" sz="2000" dirty="0" smtClean="0"/>
              <a:t>výrobku pro </a:t>
            </a:r>
            <a:r>
              <a:rPr lang="cs-CZ" sz="2000" dirty="0"/>
              <a:t>firmu </a:t>
            </a:r>
            <a:r>
              <a:rPr lang="cs-CZ" sz="2000" dirty="0" err="1"/>
              <a:t>Virgin</a:t>
            </a:r>
            <a:r>
              <a:rPr lang="cs-CZ" sz="2000" dirty="0"/>
              <a:t> </a:t>
            </a:r>
            <a:r>
              <a:rPr lang="cs-CZ" sz="2000" dirty="0" err="1"/>
              <a:t>Atlantic</a:t>
            </a:r>
            <a:r>
              <a:rPr lang="cs-CZ" sz="2000" dirty="0"/>
              <a:t> </a:t>
            </a:r>
            <a:r>
              <a:rPr lang="cs-CZ" sz="2000" dirty="0" err="1"/>
              <a:t>Airways</a:t>
            </a:r>
            <a:r>
              <a:rPr lang="cs-CZ" sz="2000" dirty="0"/>
              <a:t> Ltd. je britská letecká společnost, kterou vlastní koncern Richarda </a:t>
            </a:r>
            <a:r>
              <a:rPr lang="cs-CZ" sz="2000" dirty="0" err="1"/>
              <a:t>Bransona</a:t>
            </a:r>
            <a:r>
              <a:rPr lang="cs-CZ" sz="2000" dirty="0"/>
              <a:t> </a:t>
            </a:r>
            <a:r>
              <a:rPr lang="cs-CZ" sz="2000" dirty="0" err="1"/>
              <a:t>Virgin</a:t>
            </a:r>
            <a:r>
              <a:rPr lang="cs-CZ" sz="2000" dirty="0"/>
              <a:t> Group (51 %) a Delta Air Lines (49 %). Společnost byla založena v roce 1984. </a:t>
            </a:r>
            <a:endParaRPr lang="cs-CZ" sz="2000" dirty="0" smtClean="0"/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2000" dirty="0" smtClean="0"/>
              <a:t>Z </a:t>
            </a:r>
            <a:r>
              <a:rPr lang="cs-CZ" sz="2000" dirty="0"/>
              <a:t>jejích hlavních letišť Londýn </a:t>
            </a:r>
            <a:r>
              <a:rPr lang="cs-CZ" sz="2000" dirty="0" err="1"/>
              <a:t>Heathrow</a:t>
            </a:r>
            <a:r>
              <a:rPr lang="cs-CZ" sz="2000" dirty="0"/>
              <a:t>, Londýn </a:t>
            </a:r>
            <a:r>
              <a:rPr lang="cs-CZ" sz="2000" dirty="0" err="1"/>
              <a:t>Gatwick</a:t>
            </a:r>
            <a:r>
              <a:rPr lang="cs-CZ" sz="2000" dirty="0"/>
              <a:t> a Letiště Manchester létá na dálkových letech do Severní Ameriky, Karibiku, Středního východu, Asie a </a:t>
            </a:r>
            <a:r>
              <a:rPr lang="cs-CZ" sz="2000" dirty="0" smtClean="0"/>
              <a:t>Austrálie.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250818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24595" y="263847"/>
            <a:ext cx="7704856" cy="507703"/>
          </a:xfrm>
        </p:spPr>
        <p:txBody>
          <a:bodyPr/>
          <a:lstStyle/>
          <a:p>
            <a:r>
              <a:rPr lang="cs-CZ" dirty="0" smtClean="0"/>
              <a:t>Cestovní kanceláře a agentury </a:t>
            </a:r>
            <a:r>
              <a:rPr lang="cs-CZ" dirty="0"/>
              <a:t>–  </a:t>
            </a:r>
            <a:r>
              <a:rPr lang="cs-CZ" dirty="0" smtClean="0"/>
              <a:t>VIRGIN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0" y="987574"/>
            <a:ext cx="9143999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2200" dirty="0" smtClean="0"/>
              <a:t>V roce 1985 vznikla společnost </a:t>
            </a:r>
            <a:r>
              <a:rPr lang="cs-CZ" sz="2200" dirty="0" err="1" smtClean="0"/>
              <a:t>Virgin</a:t>
            </a:r>
            <a:r>
              <a:rPr lang="cs-CZ" sz="2200" dirty="0" smtClean="0"/>
              <a:t> </a:t>
            </a:r>
            <a:r>
              <a:rPr lang="cs-CZ" sz="2200" dirty="0" err="1" smtClean="0"/>
              <a:t>Holidays</a:t>
            </a:r>
            <a:r>
              <a:rPr lang="cs-CZ" sz="2200" dirty="0" smtClean="0"/>
              <a:t>, která působí zejména v segmentu hlavního proudu v pasivním turismu a nabízí široké spektrum paketů orientovaných na zimní i letní dovolenou, krátkodobé pobyty ve městech, </a:t>
            </a:r>
            <a:r>
              <a:rPr lang="cs-CZ" sz="2200" dirty="0" err="1" smtClean="0"/>
              <a:t>fly</a:t>
            </a:r>
            <a:r>
              <a:rPr lang="cs-CZ" sz="2200" dirty="0" smtClean="0"/>
              <a:t> and drive pobyty, pobyty pro rodiny s dětmi a řadu dalších.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2200" dirty="0" smtClean="0"/>
              <a:t>Značka </a:t>
            </a:r>
            <a:r>
              <a:rPr lang="cs-CZ" sz="2200" dirty="0" err="1" smtClean="0"/>
              <a:t>Virgin</a:t>
            </a:r>
            <a:r>
              <a:rPr lang="cs-CZ" sz="2200" dirty="0" smtClean="0"/>
              <a:t> je velice populární a silná na britském i severoamerickém trhu a klienti ji spojují s kvalitou služeb. 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2200" dirty="0" smtClean="0"/>
              <a:t>Většinou se jedná o různé modifikace </a:t>
            </a:r>
            <a:r>
              <a:rPr lang="cs-CZ" sz="2200" dirty="0"/>
              <a:t>značek typu </a:t>
            </a:r>
            <a:r>
              <a:rPr lang="cs-CZ" sz="2200" dirty="0" smtClean="0"/>
              <a:t>např. </a:t>
            </a:r>
            <a:r>
              <a:rPr lang="cs-CZ" sz="2200" b="1" dirty="0" err="1" smtClean="0"/>
              <a:t>Virgin</a:t>
            </a:r>
            <a:r>
              <a:rPr lang="cs-CZ" sz="2200" b="1" dirty="0" smtClean="0"/>
              <a:t> </a:t>
            </a:r>
            <a:r>
              <a:rPr lang="cs-CZ" sz="2200" b="1" dirty="0" err="1" smtClean="0"/>
              <a:t>Galactic</a:t>
            </a:r>
            <a:r>
              <a:rPr lang="cs-CZ" sz="2200" b="1" dirty="0" smtClean="0"/>
              <a:t>, což </a:t>
            </a:r>
            <a:r>
              <a:rPr lang="cs-CZ" sz="2200" dirty="0"/>
              <a:t>je soukromá společnost založená v roce 2004, která se věnuje prodeji a realizaci krátkých </a:t>
            </a:r>
            <a:r>
              <a:rPr lang="cs-CZ" sz="2200" dirty="0" err="1"/>
              <a:t>suborbitálních</a:t>
            </a:r>
            <a:r>
              <a:rPr lang="cs-CZ" sz="2200" dirty="0"/>
              <a:t> letů v rámci vesmírné turistiky</a:t>
            </a:r>
            <a:r>
              <a:rPr lang="cs-CZ" sz="2200" dirty="0" smtClean="0"/>
              <a:t>. Dále se jedná o značky </a:t>
            </a:r>
            <a:r>
              <a:rPr lang="en-US" sz="2200" dirty="0" smtClean="0"/>
              <a:t>Virgin Oceanic</a:t>
            </a:r>
            <a:r>
              <a:rPr lang="cs-CZ" sz="2200" dirty="0" smtClean="0"/>
              <a:t>, </a:t>
            </a:r>
            <a:r>
              <a:rPr lang="en-US" sz="2200" dirty="0" smtClean="0"/>
              <a:t>Virgin Racing</a:t>
            </a:r>
            <a:r>
              <a:rPr lang="cs-CZ" sz="2200" dirty="0"/>
              <a:t>, </a:t>
            </a:r>
            <a:r>
              <a:rPr lang="cs-CZ" sz="2200" dirty="0" err="1"/>
              <a:t>Virgin</a:t>
            </a:r>
            <a:r>
              <a:rPr lang="cs-CZ" sz="2200" dirty="0"/>
              <a:t> </a:t>
            </a:r>
            <a:r>
              <a:rPr lang="cs-CZ" sz="2200" dirty="0" err="1" smtClean="0"/>
              <a:t>Cruises</a:t>
            </a:r>
            <a:r>
              <a:rPr lang="cs-CZ" sz="2200" dirty="0" smtClean="0"/>
              <a:t> apod.</a:t>
            </a:r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2589318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24595" y="263847"/>
            <a:ext cx="7704856" cy="507703"/>
          </a:xfrm>
        </p:spPr>
        <p:txBody>
          <a:bodyPr/>
          <a:lstStyle/>
          <a:p>
            <a:r>
              <a:rPr lang="cs-CZ" dirty="0" smtClean="0"/>
              <a:t>Letecké společnosti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0" y="987574"/>
            <a:ext cx="9143999" cy="40010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b="1" dirty="0"/>
              <a:t>Letecká společnost nebo také aerolinie </a:t>
            </a:r>
            <a:r>
              <a:rPr lang="cs-CZ" dirty="0"/>
              <a:t>je společnost provozující osobní nebo nákladní leteckou přepravu na základě uznávaného certifikátu nebo licence. Letadla si společnost buď pronajímá, nebo je vlastní. </a:t>
            </a:r>
            <a:endParaRPr lang="cs-CZ" dirty="0" smtClean="0"/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dirty="0" smtClean="0"/>
              <a:t>Velikost </a:t>
            </a:r>
            <a:r>
              <a:rPr lang="cs-CZ" dirty="0"/>
              <a:t>jednotlivých leteckých společností a rozsah služeb které poskytují, sahá od jednotlivců s jedním nebo několika letadly až po velké nadnárodní společnosti s několika stovkami strojů</a:t>
            </a:r>
            <a:r>
              <a:rPr lang="cs-CZ" dirty="0" smtClean="0"/>
              <a:t>.</a:t>
            </a:r>
            <a:endParaRPr lang="cs-CZ" dirty="0"/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dirty="0"/>
              <a:t>Letecké společnost můžeme dělit na pravidelné, charterové, regionální nebo na tzv. aerotaxi – zákazníci si sami vybírají destinaci a čas odletu, může se jednat také o </a:t>
            </a:r>
            <a:r>
              <a:rPr lang="cs-CZ" dirty="0" smtClean="0"/>
              <a:t>kombinaci.</a:t>
            </a:r>
            <a:endParaRPr lang="cs-CZ" dirty="0"/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dirty="0"/>
              <a:t>    </a:t>
            </a:r>
            <a:r>
              <a:rPr lang="cs-CZ" b="1" dirty="0"/>
              <a:t>První leteckou společností </a:t>
            </a:r>
            <a:r>
              <a:rPr lang="cs-CZ" dirty="0"/>
              <a:t>na světě byla německá DELAG z Frankfurtu nad Mohanem (1909 – 1935), zajišťovala vzducholodní dopravu.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dirty="0"/>
              <a:t>    </a:t>
            </a:r>
            <a:r>
              <a:rPr lang="cs-CZ" b="1" dirty="0"/>
              <a:t>První letadlovou společností </a:t>
            </a:r>
            <a:r>
              <a:rPr lang="cs-CZ" dirty="0"/>
              <a:t>byla St. </a:t>
            </a:r>
            <a:r>
              <a:rPr lang="cs-CZ" dirty="0" err="1"/>
              <a:t>Petersburg</a:t>
            </a:r>
            <a:r>
              <a:rPr lang="cs-CZ" dirty="0"/>
              <a:t>-Tampa </a:t>
            </a:r>
            <a:r>
              <a:rPr lang="cs-CZ" dirty="0" err="1"/>
              <a:t>Airboat</a:t>
            </a:r>
            <a:r>
              <a:rPr lang="cs-CZ" dirty="0"/>
              <a:t> Line v letech 1913-1914. Provozovala dopravu mezi floridskými městy St. </a:t>
            </a:r>
            <a:r>
              <a:rPr lang="cs-CZ" dirty="0" err="1"/>
              <a:t>Petersburg</a:t>
            </a:r>
            <a:r>
              <a:rPr lang="cs-CZ" dirty="0"/>
              <a:t> a Tampa (cesta zkrácena z 26 hodin na 23 minut).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904196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24595" y="263847"/>
            <a:ext cx="7704856" cy="507703"/>
          </a:xfrm>
        </p:spPr>
        <p:txBody>
          <a:bodyPr/>
          <a:lstStyle/>
          <a:p>
            <a:r>
              <a:rPr lang="cs-CZ" dirty="0" smtClean="0"/>
              <a:t>Letecké společnosti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0" y="987574"/>
            <a:ext cx="9143999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2000" dirty="0"/>
              <a:t>Letecké společnosti se začaly v rámci globalizace letecké dopravy ve světě a stále se zostřující konkurence na dálkových linkách, sdružovat do leteckých aliancí</a:t>
            </a:r>
            <a:r>
              <a:rPr lang="cs-CZ" sz="2000" dirty="0" smtClean="0"/>
              <a:t>.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2000" dirty="0" smtClean="0"/>
              <a:t> </a:t>
            </a:r>
            <a:r>
              <a:rPr lang="cs-CZ" sz="2000" dirty="0"/>
              <a:t>Členy všech tří aliancí jsou pouze letecké společnosti nabízející zákazníkovi plný servis služeb jak při odbavení, tak i na palubě letadla</a:t>
            </a:r>
            <a:r>
              <a:rPr lang="cs-CZ" sz="2000" dirty="0" smtClean="0"/>
              <a:t>.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2000" dirty="0" smtClean="0"/>
              <a:t> </a:t>
            </a:r>
            <a:r>
              <a:rPr lang="cs-CZ" sz="2000" dirty="0"/>
              <a:t>Souhrnně jsou označovány jako </a:t>
            </a:r>
            <a:r>
              <a:rPr lang="cs-CZ" sz="2000" b="1" dirty="0"/>
              <a:t>full-</a:t>
            </a:r>
            <a:r>
              <a:rPr lang="cs-CZ" sz="2000" b="1" dirty="0" err="1"/>
              <a:t>service</a:t>
            </a:r>
            <a:r>
              <a:rPr lang="cs-CZ" sz="2000" b="1" dirty="0"/>
              <a:t> </a:t>
            </a:r>
            <a:r>
              <a:rPr lang="cs-CZ" sz="2000" b="1" dirty="0" err="1"/>
              <a:t>airlines</a:t>
            </a:r>
            <a:r>
              <a:rPr lang="cs-CZ" sz="2000" dirty="0"/>
              <a:t>. Opakem jsou </a:t>
            </a:r>
            <a:r>
              <a:rPr lang="cs-CZ" sz="2000" b="1" dirty="0" err="1"/>
              <a:t>low</a:t>
            </a:r>
            <a:r>
              <a:rPr lang="cs-CZ" sz="2000" b="1" dirty="0"/>
              <a:t> </a:t>
            </a:r>
            <a:r>
              <a:rPr lang="cs-CZ" sz="2000" b="1" dirty="0" err="1"/>
              <a:t>cost</a:t>
            </a:r>
            <a:r>
              <a:rPr lang="cs-CZ" sz="2000" b="1" dirty="0"/>
              <a:t> </a:t>
            </a:r>
            <a:r>
              <a:rPr lang="cs-CZ" sz="2000" b="1" dirty="0" err="1"/>
              <a:t>airlines</a:t>
            </a:r>
            <a:r>
              <a:rPr lang="cs-CZ" sz="2000" b="1" dirty="0"/>
              <a:t>,</a:t>
            </a:r>
            <a:r>
              <a:rPr lang="cs-CZ" sz="2000" dirty="0"/>
              <a:t> které nabízejí levné letenky bez nadstandardních </a:t>
            </a:r>
            <a:r>
              <a:rPr lang="cs-CZ" sz="2000" dirty="0" smtClean="0"/>
              <a:t>služeb.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2000" b="1" dirty="0" smtClean="0"/>
              <a:t>Aliance </a:t>
            </a:r>
            <a:r>
              <a:rPr lang="cs-CZ" sz="2000" b="1" dirty="0"/>
              <a:t>leteckých </a:t>
            </a:r>
            <a:r>
              <a:rPr lang="cs-CZ" sz="2000" b="1" dirty="0" smtClean="0"/>
              <a:t>společností </a:t>
            </a:r>
            <a:r>
              <a:rPr lang="cs-CZ" sz="2000" dirty="0" smtClean="0"/>
              <a:t>nebo aliance aerolinií je uskupení dvou a více spolupracujících </a:t>
            </a:r>
            <a:r>
              <a:rPr lang="cs-CZ" sz="2000" dirty="0"/>
              <a:t>leteckých společností po dohodě v komerčním letectví</a:t>
            </a:r>
            <a:r>
              <a:rPr lang="cs-CZ" sz="2000" dirty="0" smtClean="0"/>
              <a:t>.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2000" dirty="0" smtClean="0"/>
              <a:t>Aliance </a:t>
            </a:r>
            <a:r>
              <a:rPr lang="cs-CZ" sz="2000" dirty="0"/>
              <a:t>aerolinií může poskytnout marketingové značky s cílem usnadnit cestovatelům přestupy pomocí </a:t>
            </a:r>
            <a:r>
              <a:rPr lang="cs-CZ" sz="2000" dirty="0" err="1"/>
              <a:t>codesharové</a:t>
            </a:r>
            <a:r>
              <a:rPr lang="cs-CZ" sz="2000" dirty="0"/>
              <a:t> dohody a sjednocení rezervačních systémů, rozšířit počet destinací a leteckou síť, globalizaci a distribuci </a:t>
            </a:r>
            <a:r>
              <a:rPr lang="cs-CZ" sz="2000" dirty="0" smtClean="0"/>
              <a:t>služeb.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594404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24595" y="263847"/>
            <a:ext cx="7704856" cy="507703"/>
          </a:xfrm>
        </p:spPr>
        <p:txBody>
          <a:bodyPr/>
          <a:lstStyle/>
          <a:p>
            <a:r>
              <a:rPr lang="cs-CZ" dirty="0" smtClean="0"/>
              <a:t>Letecké společnosti – aliance </a:t>
            </a:r>
            <a:r>
              <a:rPr lang="cs-CZ" dirty="0" err="1" smtClean="0"/>
              <a:t>SkyTeam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0" y="987574"/>
            <a:ext cx="9143999" cy="36471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2100" dirty="0"/>
              <a:t>Na světě existují 3 celosvětové aliance vytvořené za účelem spolupráce. Jsou jimi </a:t>
            </a:r>
            <a:r>
              <a:rPr lang="cs-CZ" sz="2100" b="1" dirty="0"/>
              <a:t>ONE WORLD, Star </a:t>
            </a:r>
            <a:r>
              <a:rPr lang="cs-CZ" sz="2100" b="1" dirty="0" err="1"/>
              <a:t>Alliance</a:t>
            </a:r>
            <a:r>
              <a:rPr lang="cs-CZ" sz="2100" b="1" dirty="0"/>
              <a:t> a </a:t>
            </a:r>
            <a:r>
              <a:rPr lang="cs-CZ" sz="2100" b="1" dirty="0" err="1"/>
              <a:t>SkyTeam</a:t>
            </a:r>
            <a:r>
              <a:rPr lang="cs-CZ" sz="2100" b="1" dirty="0" smtClean="0"/>
              <a:t>.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2100" b="1" dirty="0" err="1" smtClean="0"/>
              <a:t>SkyTeam</a:t>
            </a:r>
            <a:r>
              <a:rPr lang="cs-CZ" sz="2100" b="1" dirty="0"/>
              <a:t> – </a:t>
            </a:r>
            <a:r>
              <a:rPr lang="cs-CZ" sz="2100" dirty="0" err="1"/>
              <a:t>SkyTeam</a:t>
            </a:r>
            <a:r>
              <a:rPr lang="cs-CZ" sz="2100" dirty="0"/>
              <a:t> je globální aliance leteckých společností různých států, která vznikla 22. června 2000 se čtyřmi zakladateli: </a:t>
            </a:r>
            <a:r>
              <a:rPr lang="cs-CZ" sz="2100" dirty="0" err="1"/>
              <a:t>Aeroméxico</a:t>
            </a:r>
            <a:r>
              <a:rPr lang="cs-CZ" sz="2100" dirty="0"/>
              <a:t>, Air France, Delta Air Lines a </a:t>
            </a:r>
            <a:r>
              <a:rPr lang="cs-CZ" sz="2100" dirty="0" err="1"/>
              <a:t>Korean</a:t>
            </a:r>
            <a:r>
              <a:rPr lang="cs-CZ" sz="2100" dirty="0"/>
              <a:t> Air. 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2100" dirty="0" smtClean="0"/>
              <a:t>20 </a:t>
            </a:r>
            <a:r>
              <a:rPr lang="cs-CZ" sz="2100" dirty="0"/>
              <a:t>členských leteckých společností vám umožňuje přistup do 1 074 světových destinací, s četnějšími spoji a jejich lepší návazností, než kdykoli předtím</a:t>
            </a:r>
            <a:r>
              <a:rPr lang="cs-CZ" sz="2100" dirty="0" smtClean="0"/>
              <a:t>.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2100" dirty="0"/>
              <a:t>Aerolinky sdružené do aliance </a:t>
            </a:r>
            <a:r>
              <a:rPr lang="cs-CZ" sz="2100" dirty="0" err="1"/>
              <a:t>SkyTeam</a:t>
            </a:r>
            <a:r>
              <a:rPr lang="cs-CZ" sz="2100" dirty="0"/>
              <a:t> si také vzájemně uznávají své věrnostní programy. Za míle proletěné s jiným partnerem vám proto například České aerolinie, které jsou členem aliance od března roku 2001 načtou body do svého OK plus programu.</a:t>
            </a:r>
          </a:p>
        </p:txBody>
      </p:sp>
    </p:spTree>
    <p:extLst>
      <p:ext uri="{BB962C8B-B14F-4D97-AF65-F5344CB8AC3E}">
        <p14:creationId xmlns:p14="http://schemas.microsoft.com/office/powerpoint/2010/main" val="3648382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24595" y="263847"/>
            <a:ext cx="7704856" cy="507703"/>
          </a:xfrm>
        </p:spPr>
        <p:txBody>
          <a:bodyPr/>
          <a:lstStyle/>
          <a:p>
            <a:r>
              <a:rPr lang="cs-CZ" dirty="0"/>
              <a:t>Letecké společnosti - aliance </a:t>
            </a:r>
            <a:r>
              <a:rPr lang="cs-CZ" dirty="0" err="1"/>
              <a:t>SkyTeam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0" y="987574"/>
            <a:ext cx="9143999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dirty="0" smtClean="0"/>
              <a:t>Mezi letecké </a:t>
            </a:r>
            <a:r>
              <a:rPr lang="cs-CZ" dirty="0"/>
              <a:t>společnosti v síti </a:t>
            </a:r>
            <a:r>
              <a:rPr lang="cs-CZ" dirty="0" err="1" smtClean="0"/>
              <a:t>SkyTeam</a:t>
            </a:r>
            <a:r>
              <a:rPr lang="cs-CZ" dirty="0" smtClean="0"/>
              <a:t> patří </a:t>
            </a:r>
            <a:r>
              <a:rPr lang="cs-CZ" dirty="0" err="1" smtClean="0"/>
              <a:t>např</a:t>
            </a:r>
            <a:r>
              <a:rPr lang="cs-CZ" dirty="0" smtClean="0"/>
              <a:t>: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b="1" dirty="0"/>
              <a:t>Společnost KLM </a:t>
            </a:r>
            <a:r>
              <a:rPr lang="cs-CZ" b="1" dirty="0" err="1"/>
              <a:t>Royal</a:t>
            </a:r>
            <a:r>
              <a:rPr lang="cs-CZ" b="1" dirty="0"/>
              <a:t> </a:t>
            </a:r>
            <a:r>
              <a:rPr lang="cs-CZ" b="1" dirty="0" err="1"/>
              <a:t>Dutch</a:t>
            </a:r>
            <a:r>
              <a:rPr lang="cs-CZ" b="1" dirty="0"/>
              <a:t> </a:t>
            </a:r>
            <a:r>
              <a:rPr lang="cs-CZ" b="1" dirty="0" smtClean="0"/>
              <a:t>Airlines -  která </a:t>
            </a:r>
            <a:r>
              <a:rPr lang="cs-CZ" dirty="0"/>
              <a:t>byla založena v roce 1919, a je tak nejstarší leteckou společností na světě, která dodnes působí pod svým původním názvem. V roce 2004 došlo ke spojení společností Air France a KLM pod společným názvem AIR FRANCE KLM. Touto fúzí vznikla nejsilnější evropská skupina leteckých společností založená na dvou silných značkách a dopravních </a:t>
            </a:r>
            <a:r>
              <a:rPr lang="cs-CZ" dirty="0" err="1"/>
              <a:t>hubech</a:t>
            </a:r>
            <a:r>
              <a:rPr lang="cs-CZ" dirty="0"/>
              <a:t> – letištích </a:t>
            </a:r>
            <a:r>
              <a:rPr lang="cs-CZ" dirty="0" err="1"/>
              <a:t>Schiphol</a:t>
            </a:r>
            <a:r>
              <a:rPr lang="cs-CZ" dirty="0"/>
              <a:t> v Amsterodamu a Charles de </a:t>
            </a:r>
            <a:r>
              <a:rPr lang="cs-CZ" dirty="0" err="1"/>
              <a:t>Gaulle</a:t>
            </a:r>
            <a:r>
              <a:rPr lang="cs-CZ" dirty="0"/>
              <a:t> v Paříži. Tyto dvě letecké společnosti spolupracují na třech klíčových aktivitách a zároveň si udržují vlastní identitu — přeprava cestujících, nákladní přeprava a údržba letadel</a:t>
            </a:r>
            <a:r>
              <a:rPr lang="cs-CZ" dirty="0" smtClean="0"/>
              <a:t>.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b="1" dirty="0"/>
              <a:t>České aerolinie, </a:t>
            </a:r>
            <a:r>
              <a:rPr lang="cs-CZ" dirty="0"/>
              <a:t>hlavní dopravní letecká společnost v České republice, nabízí spojení z Prahy a stále více také „přes“ Prahu do hlavních destinací v Evropě, Střední Asii, </a:t>
            </a:r>
            <a:r>
              <a:rPr lang="cs-CZ" dirty="0" err="1"/>
              <a:t>Transcaucasus</a:t>
            </a:r>
            <a:r>
              <a:rPr lang="cs-CZ" dirty="0"/>
              <a:t> a na Středním Východě. České aerolinie jsou jednou z pěti nejstarších leteckých společností v Evropě. Za roky svého fungování se stala moderní leteckou společností, která se pyšní řadou ocenění za kvalitu svých služeb.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51934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24595" y="263847"/>
            <a:ext cx="7704856" cy="507703"/>
          </a:xfrm>
        </p:spPr>
        <p:txBody>
          <a:bodyPr/>
          <a:lstStyle/>
          <a:p>
            <a:r>
              <a:rPr lang="cs-CZ" dirty="0"/>
              <a:t>Letecké společnosti </a:t>
            </a:r>
            <a:r>
              <a:rPr lang="cs-CZ" dirty="0" smtClean="0"/>
              <a:t>- aliance </a:t>
            </a:r>
            <a:r>
              <a:rPr lang="cs-CZ" dirty="0" err="1"/>
              <a:t>SkyTeam</a:t>
            </a:r>
            <a:r>
              <a:rPr lang="cs-CZ" dirty="0"/>
              <a:t> </a:t>
            </a:r>
            <a:br>
              <a:rPr lang="cs-CZ" dirty="0"/>
            </a:b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0" y="987574"/>
            <a:ext cx="9143999" cy="43396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cs-CZ" dirty="0" smtClean="0"/>
              <a:t>České </a:t>
            </a:r>
            <a:r>
              <a:rPr lang="cs-CZ" dirty="0"/>
              <a:t>aerolinie jsou držiteli certifikátu ISO 14001, což dokazuje zaměření společnosti na ochranu životního prostředí, a dále certifikátu IOSA, který dokazuje, že společnost funguje v souladu s nejpropracovanějšími bezpečnostními standardy v letecké dopravě</a:t>
            </a:r>
            <a:r>
              <a:rPr lang="cs-CZ" dirty="0" smtClean="0"/>
              <a:t>.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cs-CZ" b="1" dirty="0"/>
              <a:t>Společnost </a:t>
            </a:r>
            <a:r>
              <a:rPr lang="cs-CZ" b="1" dirty="0" err="1"/>
              <a:t>Xiamen</a:t>
            </a:r>
            <a:r>
              <a:rPr lang="cs-CZ" b="1" dirty="0"/>
              <a:t> Airlines, </a:t>
            </a:r>
            <a:r>
              <a:rPr lang="cs-CZ" dirty="0"/>
              <a:t>jejíž ústředí se nachází na mezinárodním letišti </a:t>
            </a:r>
            <a:r>
              <a:rPr lang="cs-CZ" dirty="0" err="1"/>
              <a:t>Xiamen</a:t>
            </a:r>
            <a:r>
              <a:rPr lang="cs-CZ" dirty="0"/>
              <a:t> </a:t>
            </a:r>
            <a:r>
              <a:rPr lang="cs-CZ" dirty="0" err="1"/>
              <a:t>Gaoqi</a:t>
            </a:r>
            <a:r>
              <a:rPr lang="cs-CZ" dirty="0"/>
              <a:t> (XMN), disponuje 4 pobočkami v </a:t>
            </a:r>
            <a:r>
              <a:rPr lang="cs-CZ" dirty="0" err="1"/>
              <a:t>Fuzhou</a:t>
            </a:r>
            <a:r>
              <a:rPr lang="cs-CZ" dirty="0"/>
              <a:t>, </a:t>
            </a:r>
            <a:r>
              <a:rPr lang="cs-CZ" dirty="0" err="1"/>
              <a:t>Hangzhou</a:t>
            </a:r>
            <a:r>
              <a:rPr lang="cs-CZ" dirty="0"/>
              <a:t>, </a:t>
            </a:r>
            <a:r>
              <a:rPr lang="cs-CZ" dirty="0" err="1"/>
              <a:t>Nanchang</a:t>
            </a:r>
            <a:r>
              <a:rPr lang="cs-CZ" dirty="0"/>
              <a:t> a </a:t>
            </a:r>
            <a:r>
              <a:rPr lang="cs-CZ" dirty="0" err="1"/>
              <a:t>Tianjin</a:t>
            </a:r>
            <a:r>
              <a:rPr lang="cs-CZ" dirty="0"/>
              <a:t>, 3 provozními základnami v </a:t>
            </a:r>
            <a:r>
              <a:rPr lang="cs-CZ" dirty="0" err="1"/>
              <a:t>Quanzhou</a:t>
            </a:r>
            <a:r>
              <a:rPr lang="cs-CZ" dirty="0"/>
              <a:t>, </a:t>
            </a:r>
            <a:r>
              <a:rPr lang="cs-CZ" dirty="0" err="1"/>
              <a:t>Beijing</a:t>
            </a:r>
            <a:r>
              <a:rPr lang="cs-CZ" dirty="0"/>
              <a:t> a </a:t>
            </a:r>
            <a:r>
              <a:rPr lang="cs-CZ" dirty="0" err="1"/>
              <a:t>Hunan</a:t>
            </a:r>
            <a:r>
              <a:rPr lang="cs-CZ" dirty="0"/>
              <a:t> a 40 domácími a zámořskými zastoupeními. </a:t>
            </a:r>
            <a:r>
              <a:rPr lang="cs-CZ" dirty="0" err="1"/>
              <a:t>Xiamen</a:t>
            </a:r>
            <a:r>
              <a:rPr lang="cs-CZ" dirty="0"/>
              <a:t> Airlines (označení IATA: MF) se pyšní nejmodernějším leteckým parkem na světě. Koncem října 2012 provozovala společnost </a:t>
            </a:r>
            <a:r>
              <a:rPr lang="cs-CZ" dirty="0" err="1"/>
              <a:t>Xiamen</a:t>
            </a:r>
            <a:r>
              <a:rPr lang="cs-CZ" dirty="0"/>
              <a:t> Airlines celkem 86 letadel včetně 80 strojů B737 a 6 strojů B757, s průměrným provozním stářím letadla pouze 4,79 </a:t>
            </a:r>
            <a:r>
              <a:rPr lang="cs-CZ" dirty="0" smtClean="0"/>
              <a:t>roků.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cs-CZ" b="1" dirty="0" err="1"/>
              <a:t>Middle</a:t>
            </a:r>
            <a:r>
              <a:rPr lang="cs-CZ" b="1" dirty="0"/>
              <a:t> East Airlines, </a:t>
            </a:r>
            <a:r>
              <a:rPr lang="cs-CZ" dirty="0"/>
              <a:t>libanonská národní letecká společnost, je jedním z předních dopravců na Středním Východě. Ze své domovské základny na mezinárodním letišti Rafika </a:t>
            </a:r>
            <a:r>
              <a:rPr lang="cs-CZ" dirty="0" err="1"/>
              <a:t>Haririho</a:t>
            </a:r>
            <a:r>
              <a:rPr lang="cs-CZ" dirty="0"/>
              <a:t> v Bejrútu létá společnost </a:t>
            </a:r>
            <a:r>
              <a:rPr lang="cs-CZ" dirty="0" err="1"/>
              <a:t>Middle</a:t>
            </a:r>
            <a:r>
              <a:rPr lang="cs-CZ" dirty="0"/>
              <a:t> East Airlines do 30 mezinárodních destinací v Evropě, na Středním Východě a v Západní Africe. 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endParaRPr lang="cs-CZ" sz="2100" dirty="0"/>
          </a:p>
          <a:p>
            <a:pPr marL="342900" indent="-342900" algn="just">
              <a:buFont typeface="Wingdings" panose="05000000000000000000" pitchFamily="2" charset="2"/>
              <a:buChar char="q"/>
            </a:pPr>
            <a:endParaRPr lang="cs-CZ" sz="2100" dirty="0"/>
          </a:p>
        </p:txBody>
      </p:sp>
    </p:spTree>
    <p:extLst>
      <p:ext uri="{BB962C8B-B14F-4D97-AF65-F5344CB8AC3E}">
        <p14:creationId xmlns:p14="http://schemas.microsoft.com/office/powerpoint/2010/main" val="1721516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24595" y="263847"/>
            <a:ext cx="7704856" cy="507703"/>
          </a:xfrm>
        </p:spPr>
        <p:txBody>
          <a:bodyPr/>
          <a:lstStyle/>
          <a:p>
            <a:r>
              <a:rPr lang="cs-CZ" dirty="0" smtClean="0"/>
              <a:t>Letecké </a:t>
            </a:r>
            <a:r>
              <a:rPr lang="cs-CZ" dirty="0"/>
              <a:t>společnosti - Star </a:t>
            </a:r>
            <a:r>
              <a:rPr lang="cs-CZ" dirty="0" err="1"/>
              <a:t>Alliance</a:t>
            </a:r>
            <a:r>
              <a:rPr lang="cs-CZ" dirty="0"/>
              <a:t> </a:t>
            </a:r>
            <a:br>
              <a:rPr lang="cs-CZ" dirty="0"/>
            </a:b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0" y="987574"/>
            <a:ext cx="9143999" cy="36009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1900" b="1" dirty="0"/>
              <a:t>Star </a:t>
            </a:r>
            <a:r>
              <a:rPr lang="cs-CZ" sz="1900" b="1" dirty="0" err="1"/>
              <a:t>Alliance</a:t>
            </a:r>
            <a:r>
              <a:rPr lang="cs-CZ" sz="1900" b="1" dirty="0"/>
              <a:t> </a:t>
            </a:r>
            <a:r>
              <a:rPr lang="cs-CZ" sz="1900" dirty="0"/>
              <a:t>je v současnosti největší aliance leteckých společností. </a:t>
            </a:r>
            <a:endParaRPr lang="cs-CZ" sz="1900" dirty="0" smtClean="0"/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1900" dirty="0" smtClean="0"/>
              <a:t>Založena </a:t>
            </a:r>
            <a:r>
              <a:rPr lang="cs-CZ" sz="1900" dirty="0"/>
              <a:t>byla v roce 1997 jako nejstarší aliance na principu spolupráce mezi leteckými společnostmi. </a:t>
            </a:r>
            <a:endParaRPr lang="cs-CZ" sz="1900" dirty="0" smtClean="0"/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1900" dirty="0" smtClean="0"/>
              <a:t>Zakládajícími </a:t>
            </a:r>
            <a:r>
              <a:rPr lang="cs-CZ" sz="1900" dirty="0"/>
              <a:t>členy byly Air </a:t>
            </a:r>
            <a:r>
              <a:rPr lang="cs-CZ" sz="1900" dirty="0" err="1"/>
              <a:t>Canada</a:t>
            </a:r>
            <a:r>
              <a:rPr lang="cs-CZ" sz="1900" dirty="0"/>
              <a:t>, Lufthansa, </a:t>
            </a:r>
            <a:r>
              <a:rPr lang="cs-CZ" sz="1900" dirty="0" err="1"/>
              <a:t>Scandinavian</a:t>
            </a:r>
            <a:r>
              <a:rPr lang="cs-CZ" sz="1900" dirty="0"/>
              <a:t> Airlines </a:t>
            </a:r>
            <a:r>
              <a:rPr lang="cs-CZ" sz="1900" dirty="0" err="1"/>
              <a:t>System</a:t>
            </a:r>
            <a:r>
              <a:rPr lang="cs-CZ" sz="1900" dirty="0"/>
              <a:t>, </a:t>
            </a:r>
            <a:r>
              <a:rPr lang="cs-CZ" sz="1900" dirty="0" err="1"/>
              <a:t>Thai</a:t>
            </a:r>
            <a:r>
              <a:rPr lang="cs-CZ" sz="1900" dirty="0"/>
              <a:t> </a:t>
            </a:r>
            <a:r>
              <a:rPr lang="cs-CZ" sz="1900" dirty="0" err="1"/>
              <a:t>Airways</a:t>
            </a:r>
            <a:r>
              <a:rPr lang="cs-CZ" sz="1900" dirty="0"/>
              <a:t> a United Airlines. Těchto 5 společností symbolizuje i znak Star </a:t>
            </a:r>
            <a:r>
              <a:rPr lang="cs-CZ" sz="1900" dirty="0" err="1"/>
              <a:t>Alliance</a:t>
            </a:r>
            <a:r>
              <a:rPr lang="cs-CZ" sz="1900" dirty="0"/>
              <a:t>. Sídlo je německém Frankfurtu nad </a:t>
            </a:r>
            <a:r>
              <a:rPr lang="cs-CZ" sz="1900" dirty="0" smtClean="0"/>
              <a:t>Mohanem.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it-IT" sz="1900" dirty="0"/>
              <a:t>Mezi letecké společnosti v síti Star Alliance </a:t>
            </a:r>
            <a:r>
              <a:rPr lang="cs-CZ" sz="1900" dirty="0" smtClean="0"/>
              <a:t>patří např.: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1900" b="1" dirty="0" err="1"/>
              <a:t>Turkish</a:t>
            </a:r>
            <a:r>
              <a:rPr lang="cs-CZ" sz="1900" b="1" dirty="0"/>
              <a:t> Airlines </a:t>
            </a:r>
            <a:r>
              <a:rPr lang="cs-CZ" sz="1900" dirty="0"/>
              <a:t>jsou turecké národní aerolinky s hlavní základnou na istanbulském letišti </a:t>
            </a:r>
            <a:r>
              <a:rPr lang="cs-CZ" sz="1900" dirty="0" err="1"/>
              <a:t>Atatürk</a:t>
            </a:r>
            <a:r>
              <a:rPr lang="cs-CZ" sz="1900" dirty="0"/>
              <a:t>. Provozují pravidelnou leteckou dopravu do 161 destinací v Evropě, Asii, Africe a Severní i Jižní Americe. </a:t>
            </a:r>
            <a:r>
              <a:rPr lang="cs-CZ" sz="1900" dirty="0" err="1"/>
              <a:t>Turkish</a:t>
            </a:r>
            <a:r>
              <a:rPr lang="cs-CZ" sz="1900" dirty="0"/>
              <a:t> Airlines zaměstnává 15 857 lidí. Provozuje síť linek do 195 mezinárodních a 40 domácích (tureckých) destinací. Její flotila má celkem 206 letadel. Hlavní letiště společnosti je Istanbul </a:t>
            </a:r>
            <a:r>
              <a:rPr lang="cs-CZ" sz="1900" dirty="0" err="1"/>
              <a:t>Atatürkovo</a:t>
            </a:r>
            <a:r>
              <a:rPr lang="cs-CZ" sz="1900" dirty="0"/>
              <a:t> letiště</a:t>
            </a:r>
          </a:p>
        </p:txBody>
      </p:sp>
    </p:spTree>
    <p:extLst>
      <p:ext uri="{BB962C8B-B14F-4D97-AF65-F5344CB8AC3E}">
        <p14:creationId xmlns:p14="http://schemas.microsoft.com/office/powerpoint/2010/main" val="2582370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24595" y="263847"/>
            <a:ext cx="7704856" cy="507703"/>
          </a:xfrm>
        </p:spPr>
        <p:txBody>
          <a:bodyPr/>
          <a:lstStyle/>
          <a:p>
            <a:r>
              <a:rPr lang="cs-CZ" dirty="0" smtClean="0"/>
              <a:t>Letecké </a:t>
            </a:r>
            <a:r>
              <a:rPr lang="cs-CZ" dirty="0"/>
              <a:t>společnosti - Star </a:t>
            </a:r>
            <a:r>
              <a:rPr lang="cs-CZ" dirty="0" err="1"/>
              <a:t>Alliance</a:t>
            </a:r>
            <a:r>
              <a:rPr lang="cs-CZ" dirty="0"/>
              <a:t> </a:t>
            </a:r>
            <a:br>
              <a:rPr lang="cs-CZ" dirty="0"/>
            </a:b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0" y="987574"/>
            <a:ext cx="9143999" cy="33085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1900" b="1" dirty="0"/>
              <a:t>Společnost </a:t>
            </a:r>
            <a:r>
              <a:rPr lang="cs-CZ" sz="1900" b="1" dirty="0" err="1"/>
              <a:t>Deutsche</a:t>
            </a:r>
            <a:r>
              <a:rPr lang="cs-CZ" sz="1900" b="1" dirty="0"/>
              <a:t> Lufthansa </a:t>
            </a:r>
            <a:r>
              <a:rPr lang="cs-CZ" sz="1900" b="1" dirty="0" smtClean="0"/>
              <a:t>- </a:t>
            </a:r>
            <a:r>
              <a:rPr lang="cs-CZ" sz="1900" dirty="0" smtClean="0"/>
              <a:t>je </a:t>
            </a:r>
            <a:r>
              <a:rPr lang="cs-CZ" sz="1900" dirty="0"/>
              <a:t>německým národním leteckým dopravcem. Jedná se o největší leteckou společnost v Evropě a pátou největší na světě, pokud jde o počet přepravených pasažérů. Lufthansa nabízí linkové lety do více jak 200 destinací, z toho přes 180 je jich v zahraničí, kromě evropských zemí také v Africe, Severní a Jižní Americe a v Asii. </a:t>
            </a:r>
            <a:endParaRPr lang="cs-CZ" sz="1900" dirty="0" smtClean="0"/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1900" dirty="0" smtClean="0"/>
              <a:t>Sídlo </a:t>
            </a:r>
            <a:r>
              <a:rPr lang="cs-CZ" sz="1900" dirty="0"/>
              <a:t>společnosti Lufthansa je v </a:t>
            </a:r>
            <a:r>
              <a:rPr lang="cs-CZ" sz="1900" dirty="0" err="1"/>
              <a:t>Deutzu</a:t>
            </a:r>
            <a:r>
              <a:rPr lang="cs-CZ" sz="1900" dirty="0"/>
              <a:t>, městské části Kolína nad Rýnem. </a:t>
            </a:r>
            <a:endParaRPr lang="cs-CZ" sz="1900" dirty="0" smtClean="0"/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1900" dirty="0" smtClean="0"/>
              <a:t>Centrem </a:t>
            </a:r>
            <a:r>
              <a:rPr lang="cs-CZ" sz="1900" dirty="0"/>
              <a:t>letového provozu společnosti bylo nejdříve letiště ve Frankfurtu nad Mohanem, k němuž se později přidalo ještě letiště v Mnichově</a:t>
            </a:r>
            <a:r>
              <a:rPr lang="cs-CZ" sz="1900" b="1" dirty="0" smtClean="0"/>
              <a:t>.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1900" b="1" dirty="0" err="1"/>
              <a:t>Aegean</a:t>
            </a:r>
            <a:r>
              <a:rPr lang="cs-CZ" sz="1900" b="1" dirty="0"/>
              <a:t> Airlines </a:t>
            </a:r>
            <a:r>
              <a:rPr lang="cs-CZ" sz="1900" dirty="0" smtClean="0"/>
              <a:t>je </a:t>
            </a:r>
            <a:r>
              <a:rPr lang="cs-CZ" sz="1900" dirty="0"/>
              <a:t>největší řecká letecká společnost, založena v roce 1987. Sídlí na Aténském letišti, další základny má na Soluňském letišti, v </a:t>
            </a:r>
            <a:r>
              <a:rPr lang="cs-CZ" sz="1900" dirty="0" err="1"/>
              <a:t>Irakliu</a:t>
            </a:r>
            <a:r>
              <a:rPr lang="cs-CZ" sz="1900" dirty="0"/>
              <a:t> a na kyperském letišti </a:t>
            </a:r>
            <a:r>
              <a:rPr lang="cs-CZ" sz="1900" dirty="0" err="1"/>
              <a:t>Larnaka</a:t>
            </a:r>
            <a:r>
              <a:rPr lang="cs-CZ" sz="1900" dirty="0"/>
              <a:t>, kde se </a:t>
            </a:r>
            <a:r>
              <a:rPr lang="cs-CZ" sz="1900" dirty="0" err="1"/>
              <a:t>Aegean</a:t>
            </a:r>
            <a:r>
              <a:rPr lang="cs-CZ" sz="1900" dirty="0"/>
              <a:t> usadily po krachu Kyperské společnosti </a:t>
            </a:r>
            <a:r>
              <a:rPr lang="cs-CZ" sz="1900" dirty="0" err="1"/>
              <a:t>Cyprus</a:t>
            </a:r>
            <a:r>
              <a:rPr lang="cs-CZ" sz="1900" dirty="0"/>
              <a:t> </a:t>
            </a:r>
            <a:r>
              <a:rPr lang="cs-CZ" sz="1900" dirty="0" err="1"/>
              <a:t>Airways</a:t>
            </a:r>
            <a:r>
              <a:rPr lang="cs-CZ" sz="19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268794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24595" y="263847"/>
            <a:ext cx="7704856" cy="507703"/>
          </a:xfrm>
        </p:spPr>
        <p:txBody>
          <a:bodyPr/>
          <a:lstStyle/>
          <a:p>
            <a:r>
              <a:rPr lang="cs-CZ" dirty="0" smtClean="0"/>
              <a:t>Privátní subjekty mezinárodního turismu – CK, CA 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0" y="1059582"/>
            <a:ext cx="9143999" cy="40780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2000" dirty="0" smtClean="0"/>
              <a:t>Trh cestovních kanceláří a agentur prošel dalekosáhlými měnami, a to zejména v období po 2. sv. válce, kdy je patrný trend ke koncentraci, vypuštění mezičlánků v podobě různých zprostředkovatelů a prostředníků, větších nároků na kvalitu atd.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2000" dirty="0" smtClean="0"/>
              <a:t>Významným trendem je zejména v Evropě (EU) silný tlak na ochranu spotřebitele, vyplývající nejen z obecných zásad a dokumentů spotřebitelské politiky EU, ale i z charakteru služeb CK, CA.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2000" dirty="0" smtClean="0"/>
              <a:t>Legislativní prostředí EU určuje de facto charakter a rozdělení trhu mezi CK, CA a jasně vymezuje jejich prostor.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2000" dirty="0" smtClean="0"/>
              <a:t>Klíčovou směrnicí, která upravuje vztah mezi CK, CA a spotřebitelem, je Směrnice 314/1990/EHS o souborných službách pro cesty, pobyty a zájezdy, jejichž cílem je sblížení právních a správních předpisů členských států v oblasti organizovaného turismu na území EU.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endParaRPr lang="cs-CZ" sz="1900" dirty="0" smtClean="0"/>
          </a:p>
        </p:txBody>
      </p:sp>
    </p:spTree>
    <p:extLst>
      <p:ext uri="{BB962C8B-B14F-4D97-AF65-F5344CB8AC3E}">
        <p14:creationId xmlns:p14="http://schemas.microsoft.com/office/powerpoint/2010/main" val="3343178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24595" y="263847"/>
            <a:ext cx="7704856" cy="507703"/>
          </a:xfrm>
        </p:spPr>
        <p:txBody>
          <a:bodyPr/>
          <a:lstStyle/>
          <a:p>
            <a:r>
              <a:rPr lang="cs-CZ" dirty="0" smtClean="0"/>
              <a:t>Letecké </a:t>
            </a:r>
            <a:r>
              <a:rPr lang="cs-CZ" dirty="0"/>
              <a:t>společnosti </a:t>
            </a:r>
            <a:r>
              <a:rPr lang="cs-CZ" dirty="0" smtClean="0"/>
              <a:t>- </a:t>
            </a:r>
            <a:r>
              <a:rPr lang="cs-CZ" dirty="0" err="1" smtClean="0"/>
              <a:t>Oneworld</a:t>
            </a:r>
            <a:r>
              <a:rPr lang="cs-CZ" dirty="0"/>
              <a:t>.</a:t>
            </a:r>
            <a:br>
              <a:rPr lang="cs-CZ" dirty="0"/>
            </a:b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0" y="987574"/>
            <a:ext cx="9143999" cy="36317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2300" dirty="0"/>
              <a:t> Společnost se sídlem v americkém New Yorku byla založena 1. února 1999. Zakládajícími členy aliance byly letecké společnosti </a:t>
            </a:r>
            <a:r>
              <a:rPr lang="cs-CZ" sz="2300" dirty="0" err="1"/>
              <a:t>American</a:t>
            </a:r>
            <a:r>
              <a:rPr lang="cs-CZ" sz="2300" dirty="0"/>
              <a:t> Airlines, </a:t>
            </a:r>
            <a:r>
              <a:rPr lang="cs-CZ" sz="2300" dirty="0" err="1"/>
              <a:t>British</a:t>
            </a:r>
            <a:r>
              <a:rPr lang="cs-CZ" sz="2300" dirty="0"/>
              <a:t> </a:t>
            </a:r>
            <a:r>
              <a:rPr lang="cs-CZ" sz="2300" dirty="0" err="1"/>
              <a:t>Airways</a:t>
            </a:r>
            <a:r>
              <a:rPr lang="cs-CZ" sz="2300" dirty="0"/>
              <a:t>, </a:t>
            </a:r>
            <a:r>
              <a:rPr lang="cs-CZ" sz="2300" dirty="0" err="1"/>
              <a:t>Canadian</a:t>
            </a:r>
            <a:r>
              <a:rPr lang="cs-CZ" sz="2300" dirty="0"/>
              <a:t> Airlines, </a:t>
            </a:r>
            <a:r>
              <a:rPr lang="cs-CZ" sz="2300" dirty="0" err="1"/>
              <a:t>Cathay</a:t>
            </a:r>
            <a:r>
              <a:rPr lang="cs-CZ" sz="2300" dirty="0"/>
              <a:t> </a:t>
            </a:r>
            <a:r>
              <a:rPr lang="cs-CZ" sz="2300" dirty="0" err="1"/>
              <a:t>Pacific</a:t>
            </a:r>
            <a:r>
              <a:rPr lang="cs-CZ" sz="2300" dirty="0"/>
              <a:t> a </a:t>
            </a:r>
            <a:r>
              <a:rPr lang="cs-CZ" sz="2300" dirty="0" err="1"/>
              <a:t>Qantas</a:t>
            </a:r>
            <a:r>
              <a:rPr lang="cs-CZ" sz="2300" dirty="0" smtClean="0"/>
              <a:t>.</a:t>
            </a:r>
            <a:endParaRPr lang="cs-CZ" sz="2300" dirty="0"/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2300" dirty="0"/>
              <a:t>Největší rozmach zažila společnost v roce 2007, kdy se k alianci jako plnohodnotní členové připojili společnosti Japan Airlines, </a:t>
            </a:r>
            <a:r>
              <a:rPr lang="cs-CZ" sz="2300" dirty="0" err="1"/>
              <a:t>Malév</a:t>
            </a:r>
            <a:r>
              <a:rPr lang="cs-CZ" sz="2300" dirty="0"/>
              <a:t> a </a:t>
            </a:r>
            <a:r>
              <a:rPr lang="cs-CZ" sz="2300" dirty="0" err="1"/>
              <a:t>Royal</a:t>
            </a:r>
            <a:r>
              <a:rPr lang="cs-CZ" sz="2300" dirty="0"/>
              <a:t> </a:t>
            </a:r>
            <a:r>
              <a:rPr lang="cs-CZ" sz="2300" dirty="0" err="1"/>
              <a:t>Jordanian</a:t>
            </a:r>
            <a:r>
              <a:rPr lang="cs-CZ" sz="2300" dirty="0"/>
              <a:t>. Navíc dalších osm společností se staly partnerskými členy</a:t>
            </a:r>
            <a:r>
              <a:rPr lang="cs-CZ" sz="2300" dirty="0" smtClean="0"/>
              <a:t>.</a:t>
            </a:r>
            <a:endParaRPr lang="cs-CZ" sz="2300" dirty="0"/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2300" dirty="0"/>
              <a:t>V červenci 2011 členové </a:t>
            </a:r>
            <a:r>
              <a:rPr lang="cs-CZ" sz="2300" dirty="0" err="1"/>
              <a:t>Oneworld</a:t>
            </a:r>
            <a:r>
              <a:rPr lang="cs-CZ" sz="2300" dirty="0"/>
              <a:t> zajišťovali spojení s více než 870 destinacemi ve 146 zemích. Jejich letadla uskutečnila přes 9300 letů denně a jejich flotila čítající přes 2400 letadel přepravila 335 milionů pasažérů</a:t>
            </a:r>
            <a:r>
              <a:rPr lang="cs-CZ" sz="2300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674346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24595" y="263847"/>
            <a:ext cx="7704856" cy="507703"/>
          </a:xfrm>
        </p:spPr>
        <p:txBody>
          <a:bodyPr/>
          <a:lstStyle/>
          <a:p>
            <a:r>
              <a:rPr lang="cs-CZ" dirty="0" smtClean="0"/>
              <a:t>Letecké </a:t>
            </a:r>
            <a:r>
              <a:rPr lang="cs-CZ" dirty="0"/>
              <a:t>společnosti </a:t>
            </a:r>
            <a:r>
              <a:rPr lang="cs-CZ" dirty="0" smtClean="0"/>
              <a:t>- </a:t>
            </a:r>
            <a:r>
              <a:rPr lang="cs-CZ" dirty="0" err="1" smtClean="0"/>
              <a:t>Oneworld</a:t>
            </a:r>
            <a:r>
              <a:rPr lang="cs-CZ" dirty="0"/>
              <a:t>.</a:t>
            </a:r>
            <a:br>
              <a:rPr lang="cs-CZ" dirty="0"/>
            </a:b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0" y="987574"/>
            <a:ext cx="9143999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it-IT" dirty="0" smtClean="0"/>
              <a:t>Mezi </a:t>
            </a:r>
            <a:r>
              <a:rPr lang="it-IT" dirty="0"/>
              <a:t>letecké společnosti v síti </a:t>
            </a:r>
            <a:r>
              <a:rPr lang="cs-CZ" b="1" dirty="0" err="1" smtClean="0"/>
              <a:t>Oneworld</a:t>
            </a:r>
            <a:r>
              <a:rPr lang="cs-CZ" b="1" dirty="0" smtClean="0"/>
              <a:t> patří </a:t>
            </a:r>
            <a:r>
              <a:rPr lang="cs-CZ" b="1" dirty="0" err="1" smtClean="0"/>
              <a:t>např</a:t>
            </a:r>
            <a:r>
              <a:rPr lang="cs-CZ" b="1" dirty="0" smtClean="0"/>
              <a:t>: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b="1" dirty="0" err="1"/>
              <a:t>Qatar</a:t>
            </a:r>
            <a:r>
              <a:rPr lang="cs-CZ" b="1" dirty="0"/>
              <a:t> </a:t>
            </a:r>
            <a:r>
              <a:rPr lang="cs-CZ" b="1" dirty="0" err="1"/>
              <a:t>Airways</a:t>
            </a:r>
            <a:r>
              <a:rPr lang="cs-CZ" b="1" dirty="0"/>
              <a:t> </a:t>
            </a:r>
            <a:r>
              <a:rPr lang="cs-CZ" b="1" dirty="0" err="1"/>
              <a:t>Company</a:t>
            </a:r>
            <a:r>
              <a:rPr lang="cs-CZ" b="1" dirty="0"/>
              <a:t> Q.C.S.C., </a:t>
            </a:r>
            <a:r>
              <a:rPr lang="cs-CZ" dirty="0"/>
              <a:t>zkráceně </a:t>
            </a:r>
            <a:r>
              <a:rPr lang="cs-CZ" dirty="0" err="1"/>
              <a:t>Qatar</a:t>
            </a:r>
            <a:r>
              <a:rPr lang="cs-CZ" dirty="0"/>
              <a:t> </a:t>
            </a:r>
            <a:r>
              <a:rPr lang="cs-CZ" dirty="0" err="1"/>
              <a:t>Airways</a:t>
            </a:r>
            <a:r>
              <a:rPr lang="cs-CZ" dirty="0"/>
              <a:t>, jsou katarské státní aerolinky. Hlavní základna se nachází na letišti Dauhá–Hamad, odkud aerolinky létají asi do 150 destinací po celém světě s pomocí téměř 200 letadel (2017). Je členem aliance </a:t>
            </a:r>
            <a:r>
              <a:rPr lang="cs-CZ" dirty="0" err="1"/>
              <a:t>Oneworld</a:t>
            </a:r>
            <a:r>
              <a:rPr lang="cs-CZ" dirty="0" smtClean="0"/>
              <a:t>.</a:t>
            </a:r>
            <a:endParaRPr lang="cs-CZ" dirty="0"/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dirty="0" err="1"/>
              <a:t>Qatar</a:t>
            </a:r>
            <a:r>
              <a:rPr lang="cs-CZ" dirty="0"/>
              <a:t> </a:t>
            </a:r>
            <a:r>
              <a:rPr lang="cs-CZ" dirty="0" err="1"/>
              <a:t>Airways</a:t>
            </a:r>
            <a:r>
              <a:rPr lang="cs-CZ" dirty="0"/>
              <a:t> zaměstnávají přes 30 000 zaměstnanců, 17 000 pracuje přímo pro </a:t>
            </a:r>
            <a:r>
              <a:rPr lang="cs-CZ" dirty="0" err="1"/>
              <a:t>Qatar</a:t>
            </a:r>
            <a:r>
              <a:rPr lang="cs-CZ" dirty="0"/>
              <a:t> </a:t>
            </a:r>
            <a:r>
              <a:rPr lang="cs-CZ" dirty="0" err="1"/>
              <a:t>Airways</a:t>
            </a:r>
            <a:r>
              <a:rPr lang="cs-CZ" dirty="0"/>
              <a:t> a zbylých 13 000 zaměstnávají nepřímo, přes dceřiné </a:t>
            </a:r>
            <a:r>
              <a:rPr lang="cs-CZ" dirty="0" smtClean="0"/>
              <a:t>společnost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b="1" dirty="0" err="1"/>
              <a:t>Iberia</a:t>
            </a:r>
            <a:r>
              <a:rPr lang="cs-CZ" b="1" dirty="0"/>
              <a:t> </a:t>
            </a:r>
            <a:r>
              <a:rPr lang="cs-CZ" b="1" dirty="0" err="1"/>
              <a:t>Líneas</a:t>
            </a:r>
            <a:r>
              <a:rPr lang="cs-CZ" b="1" dirty="0"/>
              <a:t> </a:t>
            </a:r>
            <a:r>
              <a:rPr lang="cs-CZ" b="1" dirty="0" err="1"/>
              <a:t>Aéreas</a:t>
            </a:r>
            <a:r>
              <a:rPr lang="cs-CZ" b="1" dirty="0"/>
              <a:t> de </a:t>
            </a:r>
            <a:r>
              <a:rPr lang="cs-CZ" b="1" dirty="0" err="1"/>
              <a:t>España</a:t>
            </a:r>
            <a:r>
              <a:rPr lang="cs-CZ" b="1" dirty="0"/>
              <a:t> S.A </a:t>
            </a:r>
            <a:r>
              <a:rPr lang="cs-CZ" dirty="0"/>
              <a:t>je největší španělská letecká společnost, založena byla 28. června 1927</a:t>
            </a:r>
            <a:r>
              <a:rPr lang="cs-CZ" dirty="0" smtClean="0"/>
              <a:t>.</a:t>
            </a:r>
            <a:endParaRPr lang="cs-CZ" dirty="0"/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dirty="0" err="1"/>
              <a:t>Iberia</a:t>
            </a:r>
            <a:r>
              <a:rPr lang="cs-CZ" dirty="0"/>
              <a:t> disponuje flotilou 158 letadel, zejména Airbusů. Základnou společnosti je madridské letiště </a:t>
            </a:r>
            <a:r>
              <a:rPr lang="cs-CZ" dirty="0" err="1"/>
              <a:t>Barajas</a:t>
            </a:r>
            <a:r>
              <a:rPr lang="cs-CZ" dirty="0"/>
              <a:t> a letiště v Barceloně. </a:t>
            </a:r>
            <a:r>
              <a:rPr lang="cs-CZ" dirty="0" err="1"/>
              <a:t>Iberia</a:t>
            </a:r>
            <a:r>
              <a:rPr lang="cs-CZ" dirty="0"/>
              <a:t>, celkově i se svoji dceřinou společností </a:t>
            </a:r>
            <a:r>
              <a:rPr lang="cs-CZ" dirty="0" err="1"/>
              <a:t>Iberia</a:t>
            </a:r>
            <a:r>
              <a:rPr lang="cs-CZ" dirty="0"/>
              <a:t> </a:t>
            </a:r>
            <a:r>
              <a:rPr lang="cs-CZ" dirty="0" err="1"/>
              <a:t>Regional</a:t>
            </a:r>
            <a:r>
              <a:rPr lang="cs-CZ" dirty="0"/>
              <a:t>, provozuje lety do přibližně 102 destinací v 39 zemích, zejména pak do Evropy, Afriky, Asie a Ameriky. 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4176327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24595" y="263847"/>
            <a:ext cx="7704856" cy="507703"/>
          </a:xfrm>
        </p:spPr>
        <p:txBody>
          <a:bodyPr/>
          <a:lstStyle/>
          <a:p>
            <a:r>
              <a:rPr lang="cs-CZ" dirty="0" smtClean="0"/>
              <a:t>Letecké </a:t>
            </a:r>
            <a:r>
              <a:rPr lang="cs-CZ" dirty="0"/>
              <a:t>společnosti </a:t>
            </a:r>
            <a:r>
              <a:rPr lang="cs-CZ" dirty="0" smtClean="0"/>
              <a:t>- </a:t>
            </a:r>
            <a:r>
              <a:rPr lang="cs-CZ" dirty="0" err="1" smtClean="0"/>
              <a:t>Oneworld</a:t>
            </a:r>
            <a:r>
              <a:rPr lang="cs-CZ" dirty="0"/>
              <a:t>.</a:t>
            </a:r>
            <a:br>
              <a:rPr lang="cs-CZ" dirty="0"/>
            </a:b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-2451" y="907573"/>
            <a:ext cx="9143999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b="1" dirty="0"/>
              <a:t>Japan </a:t>
            </a:r>
            <a:r>
              <a:rPr lang="cs-CZ" b="1" dirty="0" smtClean="0"/>
              <a:t>Airlines, </a:t>
            </a:r>
            <a:r>
              <a:rPr lang="cs-CZ" dirty="0" smtClean="0"/>
              <a:t>také </a:t>
            </a:r>
            <a:r>
              <a:rPr lang="cs-CZ" dirty="0"/>
              <a:t>známá jako JAL, je japonská letecká společnost se sídlem v tokijské čtvrti </a:t>
            </a:r>
            <a:r>
              <a:rPr lang="cs-CZ" dirty="0" err="1"/>
              <a:t>Šinagawa</a:t>
            </a:r>
            <a:r>
              <a:rPr lang="cs-CZ" dirty="0"/>
              <a:t>. JAL je největší letecká společnost v Asii</a:t>
            </a:r>
            <a:r>
              <a:rPr lang="cs-CZ" dirty="0" smtClean="0"/>
              <a:t>. </a:t>
            </a:r>
            <a:r>
              <a:rPr lang="cs-CZ" dirty="0"/>
              <a:t>Od dubna 2007 je JAL členem letecké aliance </a:t>
            </a:r>
            <a:r>
              <a:rPr lang="cs-CZ" dirty="0" err="1" smtClean="0"/>
              <a:t>Oneworld</a:t>
            </a:r>
            <a:r>
              <a:rPr lang="cs-CZ" dirty="0" smtClean="0"/>
              <a:t>. JAL </a:t>
            </a:r>
            <a:r>
              <a:rPr lang="cs-CZ" dirty="0"/>
              <a:t>byl v minulosti největším uživatelem letounů Boeing </a:t>
            </a:r>
            <a:r>
              <a:rPr lang="cs-CZ" dirty="0" smtClean="0"/>
              <a:t>747.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b="1" dirty="0"/>
              <a:t>S7 Airlines </a:t>
            </a:r>
            <a:r>
              <a:rPr lang="cs-CZ" dirty="0"/>
              <a:t>(dříve </a:t>
            </a:r>
            <a:r>
              <a:rPr lang="cs-CZ" dirty="0" err="1"/>
              <a:t>Sibir</a:t>
            </a:r>
            <a:r>
              <a:rPr lang="cs-CZ" dirty="0"/>
              <a:t> Airlines) </a:t>
            </a:r>
            <a:r>
              <a:rPr lang="cs-CZ" dirty="0" smtClean="0"/>
              <a:t>patří </a:t>
            </a:r>
            <a:r>
              <a:rPr lang="cs-CZ" dirty="0"/>
              <a:t>spolu se společnostmi Aeroflot a </a:t>
            </a:r>
            <a:r>
              <a:rPr lang="cs-CZ" dirty="0" err="1"/>
              <a:t>UTair</a:t>
            </a:r>
            <a:r>
              <a:rPr lang="cs-CZ" dirty="0"/>
              <a:t> k největším leteckým společnostem v Rusku. Je členem skupiny S7 Group, dříve mj. spolu se společností Globus, která byla vyčleněna z S7 a létá pravidelné i charterové </a:t>
            </a:r>
            <a:r>
              <a:rPr lang="cs-CZ" dirty="0" smtClean="0"/>
              <a:t>linky.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dirty="0"/>
              <a:t>Společnost provozuje značně rozsáhlou síť linek, převážně do destinací v Rusku a Společenství nezávislých států. Jejich počet se </a:t>
            </a:r>
            <a:r>
              <a:rPr lang="cs-CZ" dirty="0" smtClean="0"/>
              <a:t>blíží 100 destinací </a:t>
            </a:r>
            <a:r>
              <a:rPr lang="cs-CZ" dirty="0"/>
              <a:t>a počet obsluhovaných zemí </a:t>
            </a:r>
            <a:r>
              <a:rPr lang="cs-CZ" dirty="0" smtClean="0"/>
              <a:t>30.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b="1" dirty="0"/>
              <a:t>LATAM Airlines </a:t>
            </a:r>
            <a:r>
              <a:rPr lang="cs-CZ" dirty="0"/>
              <a:t>Chile dříve LAN Airlines je letecká společnost se sídlem v Santiagu de Chile založená v roce 1929. LAN Airlines jsou největší aerolinie v Chile a Peru. V roce 2011 společnost LAN Airlines podepsala smlouvu o spojení s TAM Airlines (dnes LATAM </a:t>
            </a:r>
            <a:r>
              <a:rPr lang="cs-CZ" dirty="0" err="1"/>
              <a:t>Brasil</a:t>
            </a:r>
            <a:r>
              <a:rPr lang="cs-CZ" dirty="0"/>
              <a:t>), čímž vznikla společnost </a:t>
            </a:r>
            <a:r>
              <a:rPr lang="cs-CZ" dirty="0" smtClean="0"/>
              <a:t>LATAM.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98151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24595" y="263847"/>
            <a:ext cx="7704856" cy="507703"/>
          </a:xfrm>
        </p:spPr>
        <p:txBody>
          <a:bodyPr/>
          <a:lstStyle/>
          <a:p>
            <a:r>
              <a:rPr lang="cs-CZ" dirty="0" smtClean="0"/>
              <a:t>EMIRATES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-12357" y="915566"/>
            <a:ext cx="9143999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dirty="0"/>
              <a:t>Příběh společnosti </a:t>
            </a:r>
            <a:r>
              <a:rPr lang="cs-CZ" dirty="0" err="1"/>
              <a:t>Emirates</a:t>
            </a:r>
            <a:r>
              <a:rPr lang="cs-CZ" dirty="0"/>
              <a:t> se začal psát v roce 1985, kdy </a:t>
            </a:r>
            <a:r>
              <a:rPr lang="cs-CZ" dirty="0" smtClean="0"/>
              <a:t>zahájili </a:t>
            </a:r>
            <a:r>
              <a:rPr lang="cs-CZ" dirty="0"/>
              <a:t>provoz s pouhými dvěma letadly. </a:t>
            </a:r>
            <a:endParaRPr lang="cs-CZ" dirty="0" smtClean="0"/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dirty="0" smtClean="0"/>
              <a:t>Dnes májí </a:t>
            </a:r>
            <a:r>
              <a:rPr lang="cs-CZ" dirty="0"/>
              <a:t>největší flotilu Airbusů A380 a Boeingů 777 na světě a svým zákazníkům </a:t>
            </a:r>
            <a:r>
              <a:rPr lang="cs-CZ" dirty="0" smtClean="0"/>
              <a:t>nabízí </a:t>
            </a:r>
            <a:r>
              <a:rPr lang="cs-CZ" dirty="0"/>
              <a:t>pohodlí těch nejmodernějších a nejefektivnějších letadel se širokým </a:t>
            </a:r>
            <a:r>
              <a:rPr lang="cs-CZ" dirty="0" smtClean="0"/>
              <a:t>trupem.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dirty="0" smtClean="0"/>
              <a:t>25</a:t>
            </a:r>
            <a:r>
              <a:rPr lang="cs-CZ" dirty="0"/>
              <a:t>. října 1985 zahájila společnost </a:t>
            </a:r>
            <a:r>
              <a:rPr lang="cs-CZ" dirty="0" err="1"/>
              <a:t>Emirates</a:t>
            </a:r>
            <a:r>
              <a:rPr lang="cs-CZ" dirty="0"/>
              <a:t> provoz na lince z Dubaje se dvěma pronajatými letadly – Boeingem 737 a Airbusem 300 B4</a:t>
            </a:r>
            <a:r>
              <a:rPr lang="cs-CZ" dirty="0" smtClean="0"/>
              <a:t>.</a:t>
            </a:r>
            <a:endParaRPr lang="cs-CZ" dirty="0"/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dirty="0"/>
              <a:t>Tehdy i nyní je </a:t>
            </a:r>
            <a:r>
              <a:rPr lang="cs-CZ" dirty="0" smtClean="0"/>
              <a:t>cílem </a:t>
            </a:r>
            <a:r>
              <a:rPr lang="cs-CZ" dirty="0"/>
              <a:t>kvalita, nikoli kvantita. A během let, které uplynuly od těchto prvních krůčků na scéně regionálního cestovního ruchu, se </a:t>
            </a:r>
            <a:r>
              <a:rPr lang="cs-CZ" dirty="0" smtClean="0"/>
              <a:t>z </a:t>
            </a:r>
            <a:r>
              <a:rPr lang="cs-CZ" dirty="0" err="1" smtClean="0"/>
              <a:t>Emirates</a:t>
            </a:r>
            <a:r>
              <a:rPr lang="cs-CZ" dirty="0" smtClean="0"/>
              <a:t> stal </a:t>
            </a:r>
            <a:r>
              <a:rPr lang="cs-CZ" dirty="0"/>
              <a:t>lídr s globálním vlivem v oblasti cestovního ruchu a turismu, který je po celém světě známý díky svému závazku k vysoké kvalitě</a:t>
            </a:r>
            <a:r>
              <a:rPr lang="cs-CZ" dirty="0" smtClean="0"/>
              <a:t>.</a:t>
            </a:r>
            <a:endParaRPr lang="cs-CZ" dirty="0"/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dirty="0"/>
              <a:t>Dnes už </a:t>
            </a:r>
            <a:r>
              <a:rPr lang="cs-CZ" dirty="0" smtClean="0"/>
              <a:t>vlastní </a:t>
            </a:r>
            <a:r>
              <a:rPr lang="cs-CZ" dirty="0"/>
              <a:t>flotilu více než 230 letadel a </a:t>
            </a:r>
            <a:r>
              <a:rPr lang="cs-CZ" dirty="0" smtClean="0"/>
              <a:t>létají </a:t>
            </a:r>
            <a:r>
              <a:rPr lang="cs-CZ" dirty="0"/>
              <a:t>do více než 150 destinací ve více než 80 zemích po celém světě. Každý týden odlétá z Dubaje více než 1 500 letů společnosti </a:t>
            </a:r>
            <a:r>
              <a:rPr lang="cs-CZ" dirty="0" err="1"/>
              <a:t>Emirates</a:t>
            </a:r>
            <a:r>
              <a:rPr lang="cs-CZ" dirty="0"/>
              <a:t> do destinací na šesti kontinentech a </a:t>
            </a:r>
            <a:r>
              <a:rPr lang="cs-CZ" dirty="0" smtClean="0"/>
              <a:t>síť </a:t>
            </a:r>
            <a:r>
              <a:rPr lang="cs-CZ" dirty="0"/>
              <a:t>neustále roste.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675484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24595" y="263847"/>
            <a:ext cx="7704856" cy="507703"/>
          </a:xfrm>
        </p:spPr>
        <p:txBody>
          <a:bodyPr/>
          <a:lstStyle/>
          <a:p>
            <a:r>
              <a:rPr lang="cs-CZ" dirty="0" smtClean="0"/>
              <a:t>EMIRATES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-12357" y="915566"/>
            <a:ext cx="9143999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cs-CZ" b="1" dirty="0" smtClean="0"/>
              <a:t>V roce 2016:</a:t>
            </a:r>
            <a:endParaRPr lang="cs-CZ" b="1" dirty="0"/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cs-CZ" dirty="0"/>
              <a:t>    Společnost </a:t>
            </a:r>
            <a:r>
              <a:rPr lang="cs-CZ" dirty="0" err="1"/>
              <a:t>Emirates</a:t>
            </a:r>
            <a:r>
              <a:rPr lang="cs-CZ" dirty="0"/>
              <a:t> je jmenována nejlepší leteckou společností na světě a již 12. rok po sobě získává v rámci udílení cen </a:t>
            </a:r>
            <a:r>
              <a:rPr lang="cs-CZ" dirty="0" err="1"/>
              <a:t>Skytrax</a:t>
            </a:r>
            <a:r>
              <a:rPr lang="cs-CZ" dirty="0"/>
              <a:t> </a:t>
            </a:r>
            <a:r>
              <a:rPr lang="cs-CZ" dirty="0" err="1"/>
              <a:t>World</a:t>
            </a:r>
            <a:r>
              <a:rPr lang="cs-CZ" dirty="0"/>
              <a:t> </a:t>
            </a:r>
            <a:r>
              <a:rPr lang="cs-CZ" dirty="0" err="1"/>
              <a:t>Airline</a:t>
            </a:r>
            <a:r>
              <a:rPr lang="cs-CZ" dirty="0"/>
              <a:t> </a:t>
            </a:r>
            <a:r>
              <a:rPr lang="cs-CZ" dirty="0" err="1"/>
              <a:t>Awards</a:t>
            </a:r>
            <a:r>
              <a:rPr lang="cs-CZ" dirty="0"/>
              <a:t> 2016 ocenění za nejlepší palubní zábavu.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cs-CZ" dirty="0"/>
              <a:t>    </a:t>
            </a:r>
            <a:r>
              <a:rPr lang="cs-CZ" dirty="0" err="1"/>
              <a:t>Emirates</a:t>
            </a:r>
            <a:r>
              <a:rPr lang="cs-CZ" dirty="0"/>
              <a:t> otevírá na Mezinárodním letišti v Dubaji nové zařízení </a:t>
            </a:r>
            <a:r>
              <a:rPr lang="cs-CZ" dirty="0" err="1"/>
              <a:t>SkyPharma</a:t>
            </a:r>
            <a:r>
              <a:rPr lang="cs-CZ" dirty="0"/>
              <a:t> vyhrazené exkluzivně pro bezpečnou přepravu léčiv.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cs-CZ" dirty="0" smtClean="0"/>
              <a:t>Program </a:t>
            </a:r>
            <a:r>
              <a:rPr lang="cs-CZ" dirty="0" err="1"/>
              <a:t>Emirates</a:t>
            </a:r>
            <a:r>
              <a:rPr lang="cs-CZ" dirty="0"/>
              <a:t> </a:t>
            </a:r>
            <a:r>
              <a:rPr lang="cs-CZ" dirty="0" err="1"/>
              <a:t>Skywards</a:t>
            </a:r>
            <a:r>
              <a:rPr lang="cs-CZ" dirty="0"/>
              <a:t> oslavuje 16 let provozu a 16 milionů členů.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cs-CZ" dirty="0"/>
              <a:t>    </a:t>
            </a:r>
            <a:r>
              <a:rPr lang="cs-CZ" dirty="0" err="1"/>
              <a:t>Emirates</a:t>
            </a:r>
            <a:r>
              <a:rPr lang="cs-CZ" dirty="0"/>
              <a:t> nabízí v rámci své celosvětové sítě šest nových destinací – Rangún, Hanoj, Jin-</a:t>
            </a:r>
            <a:r>
              <a:rPr lang="cs-CZ" dirty="0" err="1"/>
              <a:t>čchuan</a:t>
            </a:r>
            <a:r>
              <a:rPr lang="cs-CZ" dirty="0"/>
              <a:t>, </a:t>
            </a:r>
            <a:r>
              <a:rPr lang="cs-CZ" dirty="0" err="1"/>
              <a:t>Čeng-čou</a:t>
            </a:r>
            <a:r>
              <a:rPr lang="cs-CZ" dirty="0"/>
              <a:t>, </a:t>
            </a:r>
            <a:r>
              <a:rPr lang="cs-CZ" dirty="0" err="1"/>
              <a:t>Cebu</a:t>
            </a:r>
            <a:r>
              <a:rPr lang="cs-CZ" dirty="0"/>
              <a:t> a </a:t>
            </a:r>
            <a:r>
              <a:rPr lang="cs-CZ" dirty="0" err="1"/>
              <a:t>Clark</a:t>
            </a:r>
            <a:r>
              <a:rPr lang="cs-CZ" dirty="0"/>
              <a:t>.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cs-CZ" dirty="0"/>
              <a:t>    Hodnota značky </a:t>
            </a:r>
            <a:r>
              <a:rPr lang="cs-CZ" dirty="0" err="1"/>
              <a:t>Emirates</a:t>
            </a:r>
            <a:r>
              <a:rPr lang="cs-CZ" dirty="0"/>
              <a:t> roste o 17 % a dosahuje 7,7 miliard USD.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cs-CZ" dirty="0"/>
              <a:t>    V sociálních médiích se </a:t>
            </a:r>
            <a:r>
              <a:rPr lang="cs-CZ" dirty="0" err="1"/>
              <a:t>Emirates</a:t>
            </a:r>
            <a:r>
              <a:rPr lang="cs-CZ" dirty="0"/>
              <a:t> stává první leteckou společností na světě s jedním milionem </a:t>
            </a:r>
            <a:r>
              <a:rPr lang="cs-CZ" dirty="0" err="1"/>
              <a:t>followerů</a:t>
            </a:r>
            <a:r>
              <a:rPr lang="cs-CZ" dirty="0"/>
              <a:t>, kteří ji sledují na </a:t>
            </a:r>
            <a:r>
              <a:rPr lang="cs-CZ" dirty="0" err="1"/>
              <a:t>Instagramu</a:t>
            </a:r>
            <a:r>
              <a:rPr lang="cs-CZ" dirty="0"/>
              <a:t>. V </a:t>
            </a:r>
            <a:r>
              <a:rPr lang="cs-CZ" dirty="0" err="1"/>
              <a:t>Economy</a:t>
            </a:r>
            <a:r>
              <a:rPr lang="cs-CZ" dirty="0"/>
              <a:t> </a:t>
            </a:r>
            <a:r>
              <a:rPr lang="cs-CZ" dirty="0" err="1"/>
              <a:t>Class</a:t>
            </a:r>
            <a:r>
              <a:rPr lang="cs-CZ" dirty="0"/>
              <a:t> představuje první interaktivní toaletní sadu na světě</a:t>
            </a:r>
            <a:r>
              <a:rPr lang="cs-CZ" dirty="0" smtClean="0"/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10574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24595" y="263847"/>
            <a:ext cx="7704856" cy="507703"/>
          </a:xfrm>
        </p:spPr>
        <p:txBody>
          <a:bodyPr/>
          <a:lstStyle/>
          <a:p>
            <a:r>
              <a:rPr lang="cs-CZ" dirty="0" smtClean="0"/>
              <a:t>Nízkonákladové letecké společnosti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-12357" y="915566"/>
            <a:ext cx="9143999" cy="39241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cs-CZ" sz="2100" b="1" dirty="0"/>
              <a:t>Nízkonákladová letecká společnost </a:t>
            </a:r>
            <a:r>
              <a:rPr lang="cs-CZ" sz="2100" dirty="0"/>
              <a:t>(také </a:t>
            </a:r>
            <a:r>
              <a:rPr lang="cs-CZ" sz="2100" dirty="0" err="1"/>
              <a:t>low-cost</a:t>
            </a:r>
            <a:r>
              <a:rPr lang="cs-CZ" sz="2100" dirty="0"/>
              <a:t>, levná letecká společnost) nabízí leteckou přepravu za nižší ceny než klasická letecká společnost, protože výrazně omezila služby pro cestující a stlačila tak své </a:t>
            </a:r>
            <a:r>
              <a:rPr lang="cs-CZ" sz="2100" dirty="0" smtClean="0"/>
              <a:t>náklady.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cs-CZ" sz="2100" b="1" dirty="0"/>
              <a:t>Ryanair </a:t>
            </a:r>
            <a:r>
              <a:rPr lang="cs-CZ" sz="2100" dirty="0"/>
              <a:t>je irský nízkonákladový letecký dopravce se sídlem v Dublinu. </a:t>
            </a:r>
            <a:endParaRPr lang="cs-CZ" sz="2100" dirty="0" smtClean="0"/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cs-CZ" sz="2100" dirty="0" smtClean="0"/>
              <a:t>V </a:t>
            </a:r>
            <a:r>
              <a:rPr lang="cs-CZ" sz="2100" dirty="0"/>
              <a:t>roce 2016 byl Ryanair největší aerolinkou podle přepravených cestujících v Evropě, přepravil 117 milionů </a:t>
            </a:r>
            <a:r>
              <a:rPr lang="cs-CZ" sz="2100" dirty="0" smtClean="0"/>
              <a:t>cestujících.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cs-CZ" sz="2100" dirty="0"/>
              <a:t>Strategie společnosti je založená na co nejnižších cenách letenek. Společnost se snaží co nejvíce spořit, od </a:t>
            </a:r>
            <a:r>
              <a:rPr lang="cs-CZ" sz="2100" dirty="0" err="1"/>
              <a:t>letiští</a:t>
            </a:r>
            <a:r>
              <a:rPr lang="cs-CZ" sz="2100" dirty="0"/>
              <a:t> žádá co nejnižší poplatky, používá jeden typ letadla, pokud je to možné, využívá letiště na okrajích nebo mimo cílových měst</a:t>
            </a:r>
            <a:r>
              <a:rPr lang="cs-CZ" sz="2100" dirty="0" smtClean="0"/>
              <a:t>.</a:t>
            </a:r>
            <a:endParaRPr lang="cs-CZ" sz="2100" dirty="0"/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cs-CZ" sz="2100" dirty="0"/>
              <a:t>Největším konkurentem této letecké společnosti je anglický </a:t>
            </a:r>
            <a:r>
              <a:rPr lang="cs-CZ" sz="2100" b="1" dirty="0" err="1"/>
              <a:t>easyJet</a:t>
            </a:r>
            <a:r>
              <a:rPr lang="cs-CZ" sz="2100" b="1" dirty="0" smtClean="0"/>
              <a:t>.</a:t>
            </a:r>
          </a:p>
          <a:p>
            <a:pPr algn="just"/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3108948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24595" y="263847"/>
            <a:ext cx="7704856" cy="507703"/>
          </a:xfrm>
        </p:spPr>
        <p:txBody>
          <a:bodyPr/>
          <a:lstStyle/>
          <a:p>
            <a:r>
              <a:rPr lang="cs-CZ" dirty="0" smtClean="0"/>
              <a:t>Nízkonákladové letecké společnosti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0" y="843558"/>
            <a:ext cx="9143999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cs-CZ" sz="2100" dirty="0" smtClean="0"/>
              <a:t>Největším </a:t>
            </a:r>
            <a:r>
              <a:rPr lang="cs-CZ" sz="2100" dirty="0"/>
              <a:t>konkurentem této letecké společnosti je anglický </a:t>
            </a:r>
            <a:r>
              <a:rPr lang="cs-CZ" sz="2100" b="1" dirty="0" err="1"/>
              <a:t>easyJet</a:t>
            </a:r>
            <a:r>
              <a:rPr lang="cs-CZ" sz="2100" b="1" dirty="0" smtClean="0"/>
              <a:t>.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cs-CZ" sz="2100" b="1" dirty="0" err="1"/>
              <a:t>EasyJet</a:t>
            </a:r>
            <a:r>
              <a:rPr lang="cs-CZ" sz="2100" b="1" dirty="0"/>
              <a:t> </a:t>
            </a:r>
            <a:r>
              <a:rPr lang="cs-CZ" sz="2100" b="1" dirty="0" smtClean="0"/>
              <a:t>je </a:t>
            </a:r>
            <a:r>
              <a:rPr lang="cs-CZ" sz="2100" b="1" dirty="0"/>
              <a:t>britský nízkonákladový letecký dopravce, který má sídlo na Londýnském letišti </a:t>
            </a:r>
            <a:r>
              <a:rPr lang="cs-CZ" sz="2100" b="1" dirty="0" err="1"/>
              <a:t>Luton</a:t>
            </a:r>
            <a:r>
              <a:rPr lang="cs-CZ" sz="2100" b="1" dirty="0"/>
              <a:t>. Společnost byla založena v březnu 1995 </a:t>
            </a:r>
            <a:r>
              <a:rPr lang="cs-CZ" sz="2100" b="1" dirty="0" err="1"/>
              <a:t>Steliosem</a:t>
            </a:r>
            <a:r>
              <a:rPr lang="cs-CZ" sz="2100" b="1" dirty="0"/>
              <a:t> Haji-</a:t>
            </a:r>
            <a:r>
              <a:rPr lang="cs-CZ" sz="2100" b="1" dirty="0" err="1"/>
              <a:t>Ioannou</a:t>
            </a:r>
            <a:r>
              <a:rPr lang="cs-CZ" sz="2100" b="1" dirty="0"/>
              <a:t>, britským podnikatelem </a:t>
            </a:r>
            <a:r>
              <a:rPr lang="cs-CZ" sz="2100" b="1" dirty="0" err="1"/>
              <a:t>řeckokyperského</a:t>
            </a:r>
            <a:r>
              <a:rPr lang="cs-CZ" sz="2100" b="1" dirty="0"/>
              <a:t> </a:t>
            </a:r>
            <a:r>
              <a:rPr lang="cs-CZ" sz="2100" b="1" dirty="0" smtClean="0"/>
              <a:t>původu.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cs-CZ" sz="2100" dirty="0" smtClean="0"/>
              <a:t>V </a:t>
            </a:r>
            <a:r>
              <a:rPr lang="cs-CZ" sz="2100" dirty="0"/>
              <a:t>roce 2016 společnost </a:t>
            </a:r>
            <a:r>
              <a:rPr lang="cs-CZ" sz="2100" dirty="0" err="1"/>
              <a:t>easyJet</a:t>
            </a:r>
            <a:r>
              <a:rPr lang="cs-CZ" sz="2100" dirty="0"/>
              <a:t> přepravila 74,5 milionu cestujících, což je 6% růst oproti roku </a:t>
            </a:r>
            <a:r>
              <a:rPr lang="cs-CZ" sz="2100" dirty="0" smtClean="0"/>
              <a:t>2015.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cs-CZ" sz="2100" b="1" dirty="0" err="1"/>
              <a:t>Wizz</a:t>
            </a:r>
            <a:r>
              <a:rPr lang="cs-CZ" sz="2100" b="1" dirty="0"/>
              <a:t> </a:t>
            </a:r>
            <a:r>
              <a:rPr lang="cs-CZ" sz="2100" b="1" dirty="0" smtClean="0"/>
              <a:t>Air</a:t>
            </a:r>
            <a:r>
              <a:rPr lang="cs-CZ" sz="2100" dirty="0" smtClean="0"/>
              <a:t>, </a:t>
            </a:r>
            <a:r>
              <a:rPr lang="cs-CZ" sz="2100" dirty="0"/>
              <a:t>využívá především menší, sekundární letiště s nejnižšími poplatky, které tak snižují náklady společnosti a mohou nabízet levné letenky svým zákazníkům</a:t>
            </a:r>
            <a:r>
              <a:rPr lang="cs-CZ" sz="2100" dirty="0" smtClean="0"/>
              <a:t>.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cs-CZ" sz="2100" dirty="0" smtClean="0"/>
              <a:t>Společnost </a:t>
            </a:r>
            <a:r>
              <a:rPr lang="cs-CZ" sz="2100" dirty="0"/>
              <a:t>byla založena v září 2003, hlavním investorem byla americká soukromá firma Indigo </a:t>
            </a:r>
            <a:r>
              <a:rPr lang="cs-CZ" sz="2100" dirty="0" err="1"/>
              <a:t>Partners</a:t>
            </a:r>
            <a:r>
              <a:rPr lang="cs-CZ" sz="2100" dirty="0"/>
              <a:t> specializující se na investice v dopravním průmyslu</a:t>
            </a:r>
            <a:r>
              <a:rPr lang="cs-CZ" sz="2100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59808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24595" y="263847"/>
            <a:ext cx="7704856" cy="507703"/>
          </a:xfrm>
        </p:spPr>
        <p:txBody>
          <a:bodyPr/>
          <a:lstStyle/>
          <a:p>
            <a:r>
              <a:rPr lang="cs-CZ" dirty="0" smtClean="0"/>
              <a:t>Nízkonákladové letecké společnosti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-12357" y="915566"/>
            <a:ext cx="9143999" cy="32470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cs-CZ" sz="2300" dirty="0" smtClean="0"/>
              <a:t>První </a:t>
            </a:r>
            <a:r>
              <a:rPr lang="cs-CZ" sz="2300" dirty="0"/>
              <a:t>let se uskutečnil 19. května 2004 z Katovic. </a:t>
            </a:r>
            <a:endParaRPr lang="cs-CZ" sz="2300" dirty="0" smtClean="0"/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cs-CZ" sz="2300" dirty="0" smtClean="0"/>
              <a:t>Dnes </a:t>
            </a:r>
            <a:r>
              <a:rPr lang="cs-CZ" sz="2300" dirty="0"/>
              <a:t>nabízí </a:t>
            </a:r>
            <a:r>
              <a:rPr lang="cs-CZ" sz="2300" dirty="0" err="1"/>
              <a:t>Wizz</a:t>
            </a:r>
            <a:r>
              <a:rPr lang="cs-CZ" sz="2300" dirty="0"/>
              <a:t> Air více než 500 tras z 27 základen v regionu: </a:t>
            </a:r>
            <a:r>
              <a:rPr lang="cs-CZ" sz="2300" dirty="0" err="1"/>
              <a:t>Gdaňsk,Lublin</a:t>
            </a:r>
            <a:r>
              <a:rPr lang="cs-CZ" sz="2300" dirty="0"/>
              <a:t>, Poznaň, Katovice, Varšava a Vratislav v Polsku, Budapešť a Debrecín v Maďarsku, Sofie a Varna v Bulharsku, Kišiněv v Moldavsku, Bukurešť, </a:t>
            </a:r>
            <a:r>
              <a:rPr lang="cs-CZ" sz="2300" dirty="0" err="1"/>
              <a:t>Cluj-Napoca</a:t>
            </a:r>
            <a:r>
              <a:rPr lang="cs-CZ" sz="2300" dirty="0"/>
              <a:t>, </a:t>
            </a:r>
            <a:r>
              <a:rPr lang="cs-CZ" sz="2300" dirty="0" err="1"/>
              <a:t>Tirgu</a:t>
            </a:r>
            <a:r>
              <a:rPr lang="cs-CZ" sz="2300" dirty="0"/>
              <a:t> </a:t>
            </a:r>
            <a:r>
              <a:rPr lang="cs-CZ" sz="2300" dirty="0" err="1"/>
              <a:t>Mures</a:t>
            </a:r>
            <a:r>
              <a:rPr lang="cs-CZ" sz="2300" dirty="0"/>
              <a:t>, </a:t>
            </a:r>
            <a:r>
              <a:rPr lang="cs-CZ" sz="2300" dirty="0" err="1"/>
              <a:t>Craiova</a:t>
            </a:r>
            <a:r>
              <a:rPr lang="cs-CZ" sz="2300" dirty="0"/>
              <a:t> a Temešvár v Rumunsku, Kyjev na Ukrajině, Praha v České </a:t>
            </a:r>
            <a:r>
              <a:rPr lang="cs-CZ" sz="2300" dirty="0" smtClean="0"/>
              <a:t>republice apod.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cs-CZ" sz="2300" dirty="0"/>
              <a:t>V roce 2016 </a:t>
            </a:r>
            <a:r>
              <a:rPr lang="cs-CZ" sz="2300" dirty="0" err="1"/>
              <a:t>Wizz</a:t>
            </a:r>
            <a:r>
              <a:rPr lang="cs-CZ" sz="2300" dirty="0"/>
              <a:t> Air přepravil 23 milionů pasažérů, což představovalo nárůst 19 % oproti předchozímu roku.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endParaRPr lang="cs-CZ" sz="2100" dirty="0"/>
          </a:p>
        </p:txBody>
      </p:sp>
    </p:spTree>
    <p:extLst>
      <p:ext uri="{BB962C8B-B14F-4D97-AF65-F5344CB8AC3E}">
        <p14:creationId xmlns:p14="http://schemas.microsoft.com/office/powerpoint/2010/main" val="1551942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23528" y="123478"/>
            <a:ext cx="7704856" cy="507703"/>
          </a:xfrm>
        </p:spPr>
        <p:txBody>
          <a:bodyPr/>
          <a:lstStyle/>
          <a:p>
            <a:r>
              <a:rPr lang="cs-CZ" dirty="0" smtClean="0"/>
              <a:t>Výběr z použité literatury: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0" y="1059582"/>
            <a:ext cx="7740352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cs-CZ" sz="2000" dirty="0"/>
              <a:t>GÚČIK, M</a:t>
            </a:r>
            <a:r>
              <a:rPr lang="cs-CZ" sz="2000" dirty="0" smtClean="0"/>
              <a:t>., 2007. </a:t>
            </a:r>
            <a:r>
              <a:rPr lang="cs-CZ" sz="2000" i="1" dirty="0" err="1"/>
              <a:t>Ekonómia</a:t>
            </a:r>
            <a:r>
              <a:rPr lang="cs-CZ" sz="2000" i="1" dirty="0"/>
              <a:t> cestovného ruchu. </a:t>
            </a:r>
            <a:r>
              <a:rPr lang="cs-CZ" sz="2000" dirty="0"/>
              <a:t>Banská </a:t>
            </a:r>
            <a:r>
              <a:rPr lang="cs-CZ" sz="2000" dirty="0" smtClean="0"/>
              <a:t>Bystrica: </a:t>
            </a:r>
            <a:r>
              <a:rPr lang="cs-CZ" sz="2000" dirty="0" err="1"/>
              <a:t>Občianske</a:t>
            </a:r>
            <a:r>
              <a:rPr lang="cs-CZ" sz="2000" dirty="0"/>
              <a:t> </a:t>
            </a:r>
            <a:r>
              <a:rPr lang="cs-CZ" sz="2000" dirty="0" err="1"/>
              <a:t>združenie</a:t>
            </a:r>
            <a:r>
              <a:rPr lang="cs-CZ" sz="2000" dirty="0"/>
              <a:t> </a:t>
            </a:r>
            <a:r>
              <a:rPr lang="cs-CZ" sz="2000" dirty="0" err="1" smtClean="0"/>
              <a:t>Ekonómia</a:t>
            </a:r>
            <a:r>
              <a:rPr lang="cs-CZ" sz="2000" dirty="0" smtClean="0"/>
              <a:t>. </a:t>
            </a:r>
            <a:r>
              <a:rPr lang="cs-CZ" sz="2000" dirty="0" err="1"/>
              <a:t>Učebný</a:t>
            </a:r>
            <a:r>
              <a:rPr lang="cs-CZ" sz="2000" dirty="0"/>
              <a:t> text </a:t>
            </a:r>
            <a:r>
              <a:rPr lang="cs-CZ" sz="2000" dirty="0" err="1"/>
              <a:t>Ekonomickej</a:t>
            </a:r>
            <a:r>
              <a:rPr lang="cs-CZ" sz="2000" dirty="0"/>
              <a:t> fakulty Univerzity </a:t>
            </a:r>
            <a:r>
              <a:rPr lang="cs-CZ" sz="2000" dirty="0" err="1"/>
              <a:t>Mateja</a:t>
            </a:r>
            <a:r>
              <a:rPr lang="cs-CZ" sz="2000" dirty="0"/>
              <a:t> </a:t>
            </a:r>
            <a:r>
              <a:rPr lang="cs-CZ" sz="2000" dirty="0" smtClean="0"/>
              <a:t>Bela.</a:t>
            </a:r>
            <a:endParaRPr lang="cs-CZ" sz="2000" dirty="0"/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cs-CZ" sz="2000" dirty="0" smtClean="0"/>
              <a:t>NOVACKÁ</a:t>
            </a:r>
            <a:r>
              <a:rPr lang="cs-CZ" sz="2000" dirty="0"/>
              <a:t>, L. a kol., 2013. </a:t>
            </a:r>
            <a:r>
              <a:rPr lang="cs-CZ" sz="2000" i="1" dirty="0" err="1"/>
              <a:t>Cestovný</a:t>
            </a:r>
            <a:r>
              <a:rPr lang="cs-CZ" sz="2000" i="1" dirty="0"/>
              <a:t> ruch, </a:t>
            </a:r>
            <a:r>
              <a:rPr lang="cs-CZ" sz="2000" i="1" dirty="0" err="1"/>
              <a:t>udržateľnosť</a:t>
            </a:r>
            <a:r>
              <a:rPr lang="cs-CZ" sz="2000" i="1" dirty="0"/>
              <a:t> a </a:t>
            </a:r>
            <a:r>
              <a:rPr lang="cs-CZ" sz="2000" i="1" dirty="0" err="1"/>
              <a:t>zodpovednosť</a:t>
            </a:r>
            <a:r>
              <a:rPr lang="cs-CZ" sz="2000" i="1" dirty="0"/>
              <a:t> na </a:t>
            </a:r>
            <a:r>
              <a:rPr lang="cs-CZ" sz="2000" i="1" dirty="0" err="1"/>
              <a:t>medzinárodnom</a:t>
            </a:r>
            <a:r>
              <a:rPr lang="cs-CZ" sz="2000" i="1" dirty="0"/>
              <a:t> trhu.</a:t>
            </a:r>
            <a:r>
              <a:rPr lang="cs-CZ" sz="2000" b="1" dirty="0"/>
              <a:t> </a:t>
            </a:r>
            <a:r>
              <a:rPr lang="cs-CZ" sz="2000" dirty="0"/>
              <a:t>Bratislava: EKONÓM. ISBN </a:t>
            </a:r>
            <a:r>
              <a:rPr lang="cs-CZ" sz="2000" dirty="0" smtClean="0"/>
              <a:t>978-80-225-3475-8.</a:t>
            </a:r>
            <a:endParaRPr lang="cs-CZ" sz="2000" dirty="0"/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cs-CZ" sz="2000" dirty="0"/>
              <a:t>PALATKOVÁ, M., 2013. </a:t>
            </a:r>
            <a:r>
              <a:rPr lang="cs-CZ" sz="2000" i="1" dirty="0"/>
              <a:t>Mezinárodní turismus:</a:t>
            </a:r>
            <a:r>
              <a:rPr lang="cs-CZ" sz="2000" dirty="0"/>
              <a:t> 2., aktualizované a rozšířené vydání. Praha: </a:t>
            </a:r>
            <a:r>
              <a:rPr lang="cs-CZ" sz="2000" dirty="0" err="1"/>
              <a:t>Grada</a:t>
            </a:r>
            <a:r>
              <a:rPr lang="cs-CZ" sz="2000" dirty="0"/>
              <a:t>. ISBN </a:t>
            </a:r>
            <a:r>
              <a:rPr lang="cs-CZ" sz="2000" dirty="0" smtClean="0"/>
              <a:t>978-80-247-4862-7.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cs-CZ" sz="2000" dirty="0"/>
              <a:t>PETRŮ, </a:t>
            </a:r>
            <a:r>
              <a:rPr lang="cs-CZ" sz="2000"/>
              <a:t>Z</a:t>
            </a:r>
            <a:r>
              <a:rPr lang="cs-CZ" sz="2000" smtClean="0"/>
              <a:t>., </a:t>
            </a:r>
            <a:r>
              <a:rPr lang="cs-CZ" sz="2000" dirty="0"/>
              <a:t>2007. </a:t>
            </a:r>
            <a:r>
              <a:rPr lang="cs-CZ" sz="2000" i="1" dirty="0"/>
              <a:t>Základy ekonomiky cestovního ruchu. </a:t>
            </a:r>
            <a:r>
              <a:rPr lang="cs-CZ" sz="2000" dirty="0" smtClean="0"/>
              <a:t>Praha: </a:t>
            </a:r>
            <a:r>
              <a:rPr lang="cs-CZ" sz="2000" dirty="0"/>
              <a:t>Idea </a:t>
            </a:r>
            <a:r>
              <a:rPr lang="cs-CZ" sz="2000" dirty="0" smtClean="0"/>
              <a:t>Servis. ISBN </a:t>
            </a:r>
            <a:r>
              <a:rPr lang="cs-CZ" sz="2000" dirty="0"/>
              <a:t>978-80-85970-55-5.</a:t>
            </a:r>
            <a:endParaRPr lang="cs-CZ" sz="2000" dirty="0" smtClean="0"/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cs-CZ" sz="2000" dirty="0" smtClean="0"/>
              <a:t>Webové stránky vybraných privátních subjektů </a:t>
            </a:r>
            <a:r>
              <a:rPr lang="cs-CZ" sz="2000" smtClean="0"/>
              <a:t>cestovního </a:t>
            </a:r>
            <a:r>
              <a:rPr lang="cs-CZ" sz="2000" smtClean="0"/>
              <a:t>ruchu …..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906552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251520" y="195486"/>
            <a:ext cx="7128792" cy="507703"/>
          </a:xfrm>
        </p:spPr>
        <p:txBody>
          <a:bodyPr/>
          <a:lstStyle/>
          <a:p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179512" y="703189"/>
            <a:ext cx="770485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dirty="0"/>
          </a:p>
          <a:p>
            <a:endParaRPr lang="cs-CZ" dirty="0"/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 rotWithShape="1">
          <a:blip r:embed="rId3"/>
          <a:srcRect t="44093" b="34910"/>
          <a:stretch/>
        </p:blipFill>
        <p:spPr>
          <a:xfrm>
            <a:off x="4499992" y="2339451"/>
            <a:ext cx="4572638" cy="720081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7544" y="1459332"/>
            <a:ext cx="4320480" cy="27686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2446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24595" y="263847"/>
            <a:ext cx="7704856" cy="507703"/>
          </a:xfrm>
        </p:spPr>
        <p:txBody>
          <a:bodyPr/>
          <a:lstStyle/>
          <a:p>
            <a:r>
              <a:rPr lang="cs-CZ" dirty="0" smtClean="0"/>
              <a:t>Privátní subjekty mezinárodního turismu – CK, CA 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0" y="1059582"/>
            <a:ext cx="9143999" cy="36009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2000" dirty="0" smtClean="0"/>
              <a:t>Na základě implementace rozsudku Evropského soudního dvora  z roku 2002 se za </a:t>
            </a:r>
            <a:r>
              <a:rPr lang="cs-CZ" sz="2100" dirty="0" smtClean="0"/>
              <a:t>zájezd považují nově i kombinace služeb sestavené na  základě tzv. Individuální objednávky, tedy zájezd na základě individuálních požadavků zákazníka nesmí prodávat vlastním jménem jiné subjekty než CK.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2100" dirty="0" smtClean="0"/>
              <a:t>Pojem zájezd je par rozhodující pro vymezení subjektů na trhu turismu do kategorie </a:t>
            </a:r>
            <a:r>
              <a:rPr lang="cs-CZ" sz="2100" b="1" dirty="0" smtClean="0"/>
              <a:t>CK (tour </a:t>
            </a:r>
            <a:r>
              <a:rPr lang="cs-CZ" sz="2100" b="1" dirty="0" err="1" smtClean="0"/>
              <a:t>operator</a:t>
            </a:r>
            <a:r>
              <a:rPr lang="cs-CZ" sz="2100" b="1" dirty="0" smtClean="0"/>
              <a:t>) </a:t>
            </a:r>
            <a:r>
              <a:rPr lang="cs-CZ" sz="2100" dirty="0" smtClean="0"/>
              <a:t>a </a:t>
            </a:r>
            <a:r>
              <a:rPr lang="cs-CZ" sz="2100" b="1" dirty="0" smtClean="0"/>
              <a:t>CA (</a:t>
            </a:r>
            <a:r>
              <a:rPr lang="cs-CZ" sz="2100" b="1" dirty="0" err="1" smtClean="0"/>
              <a:t>travel</a:t>
            </a:r>
            <a:r>
              <a:rPr lang="cs-CZ" sz="2100" b="1" dirty="0" smtClean="0"/>
              <a:t> agent).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2100" b="1" dirty="0" smtClean="0"/>
              <a:t>CK </a:t>
            </a:r>
            <a:r>
              <a:rPr lang="cs-CZ" sz="2100" dirty="0" smtClean="0"/>
              <a:t>je na základě koncese oprávněna organizovat, nabízet a prodávat zájezdy, zatímco CA (v ČR volná živnost) smí zájezdy pouze nabízet a prodávat.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2100" b="1" dirty="0" smtClean="0"/>
              <a:t>K </a:t>
            </a:r>
            <a:r>
              <a:rPr lang="cs-CZ" sz="2100" dirty="0" smtClean="0"/>
              <a:t>největším evropským tour operátorům patří TUI a Thomas COOK, sdružující desítky významných CK a CA.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endParaRPr lang="cs-CZ" sz="1900" dirty="0" smtClean="0"/>
          </a:p>
        </p:txBody>
      </p:sp>
    </p:spTree>
    <p:extLst>
      <p:ext uri="{BB962C8B-B14F-4D97-AF65-F5344CB8AC3E}">
        <p14:creationId xmlns:p14="http://schemas.microsoft.com/office/powerpoint/2010/main" val="3347866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24595" y="263847"/>
            <a:ext cx="7704856" cy="507703"/>
          </a:xfrm>
        </p:spPr>
        <p:txBody>
          <a:bodyPr/>
          <a:lstStyle/>
          <a:p>
            <a:r>
              <a:rPr lang="cs-CZ" dirty="0" smtClean="0"/>
              <a:t>Cestovní kanceláře a agentury - TUI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0" y="1059582"/>
            <a:ext cx="9143999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2000" dirty="0" smtClean="0"/>
              <a:t>TUI </a:t>
            </a:r>
            <a:r>
              <a:rPr lang="cs-CZ" sz="2000" dirty="0"/>
              <a:t>má dlouholetou tradici, jejíž kořeny sahají až do roku 1928. </a:t>
            </a:r>
            <a:endParaRPr lang="cs-CZ" sz="2000" dirty="0" smtClean="0"/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2000" dirty="0" smtClean="0"/>
              <a:t>Tehdy </a:t>
            </a:r>
            <a:r>
              <a:rPr lang="cs-CZ" sz="2000" dirty="0"/>
              <a:t>Hubert a Maria </a:t>
            </a:r>
            <a:r>
              <a:rPr lang="cs-CZ" sz="2000" dirty="0" err="1"/>
              <a:t>Tigges</a:t>
            </a:r>
            <a:r>
              <a:rPr lang="cs-CZ" sz="2000" dirty="0"/>
              <a:t> založili cestovní kancelář Dr. </a:t>
            </a:r>
            <a:r>
              <a:rPr lang="cs-CZ" sz="2000" dirty="0" err="1"/>
              <a:t>Tigges-Fahrten</a:t>
            </a:r>
            <a:r>
              <a:rPr lang="cs-CZ" sz="2000" dirty="0"/>
              <a:t>, která se orientovala na poznávání cizích zemí a lidí. </a:t>
            </a:r>
            <a:endParaRPr lang="cs-CZ" sz="2000" dirty="0" smtClean="0"/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2000" dirty="0" smtClean="0"/>
              <a:t>V </a:t>
            </a:r>
            <a:r>
              <a:rPr lang="cs-CZ" sz="2000" dirty="0"/>
              <a:t>roce 1968 se sloučily čtyři pořadatelé – </a:t>
            </a:r>
            <a:r>
              <a:rPr lang="cs-CZ" sz="2000" dirty="0" err="1"/>
              <a:t>Touropa</a:t>
            </a:r>
            <a:r>
              <a:rPr lang="cs-CZ" sz="2000" dirty="0"/>
              <a:t>, </a:t>
            </a:r>
            <a:r>
              <a:rPr lang="cs-CZ" sz="2000" dirty="0" err="1"/>
              <a:t>Scharnow-Reisen</a:t>
            </a:r>
            <a:r>
              <a:rPr lang="cs-CZ" sz="2000" dirty="0"/>
              <a:t>, </a:t>
            </a:r>
            <a:r>
              <a:rPr lang="cs-CZ" sz="2000" dirty="0" err="1"/>
              <a:t>Hummel</a:t>
            </a:r>
            <a:r>
              <a:rPr lang="cs-CZ" sz="2000" dirty="0"/>
              <a:t> </a:t>
            </a:r>
            <a:r>
              <a:rPr lang="cs-CZ" sz="2000" dirty="0" err="1"/>
              <a:t>Reise</a:t>
            </a:r>
            <a:r>
              <a:rPr lang="cs-CZ" sz="2000" dirty="0"/>
              <a:t> a Dr. </a:t>
            </a:r>
            <a:r>
              <a:rPr lang="cs-CZ" sz="2000" dirty="0" err="1"/>
              <a:t>Tigges-Fahrten</a:t>
            </a:r>
            <a:r>
              <a:rPr lang="cs-CZ" sz="2000" dirty="0"/>
              <a:t> a vznikla tak cestovní kancelář TUI (celým názvem </a:t>
            </a:r>
            <a:r>
              <a:rPr lang="cs-CZ" sz="2000" dirty="0" err="1"/>
              <a:t>Touristik</a:t>
            </a:r>
            <a:r>
              <a:rPr lang="cs-CZ" sz="2000" dirty="0"/>
              <a:t> Union International). </a:t>
            </a:r>
            <a:endParaRPr lang="cs-CZ" sz="2000" dirty="0" smtClean="0"/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2000" dirty="0" smtClean="0"/>
              <a:t>O </a:t>
            </a:r>
            <a:r>
              <a:rPr lang="cs-CZ" sz="2000" dirty="0"/>
              <a:t>dva roky později se stal součástí TUI také </a:t>
            </a:r>
            <a:r>
              <a:rPr lang="cs-CZ" sz="2000" dirty="0" err="1"/>
              <a:t>airtours</a:t>
            </a:r>
            <a:r>
              <a:rPr lang="cs-CZ" sz="2000" dirty="0"/>
              <a:t> </a:t>
            </a:r>
            <a:r>
              <a:rPr lang="cs-CZ" sz="2000" dirty="0" err="1"/>
              <a:t>international</a:t>
            </a:r>
            <a:r>
              <a:rPr lang="cs-CZ" sz="2000" dirty="0"/>
              <a:t>, který se soustředí na pořádání kvalitních zájezdů s vysokým standardem služeb pro náročnou klientelu</a:t>
            </a:r>
            <a:r>
              <a:rPr lang="cs-CZ" sz="2000" dirty="0" smtClean="0"/>
              <a:t>.</a:t>
            </a:r>
            <a:endParaRPr lang="cs-CZ" sz="2000" dirty="0"/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2000" dirty="0"/>
              <a:t>Roku 1989 začala společnost budovat </a:t>
            </a:r>
            <a:r>
              <a:rPr lang="cs-CZ" sz="2000" dirty="0" err="1"/>
              <a:t>franchisový</a:t>
            </a:r>
            <a:r>
              <a:rPr lang="cs-CZ" sz="2000" dirty="0"/>
              <a:t> systém v oblasti prodeje – jednalo se o TUI </a:t>
            </a:r>
            <a:r>
              <a:rPr lang="cs-CZ" sz="2000" dirty="0" err="1"/>
              <a:t>UrlaubCenter</a:t>
            </a:r>
            <a:r>
              <a:rPr lang="cs-CZ" sz="2000" dirty="0"/>
              <a:t> (dnes existuje pod názvem TUI </a:t>
            </a:r>
            <a:r>
              <a:rPr lang="cs-CZ" sz="2000" dirty="0" err="1"/>
              <a:t>ReiseCenter</a:t>
            </a:r>
            <a:r>
              <a:rPr lang="cs-CZ" sz="2000" dirty="0"/>
              <a:t>)</a:t>
            </a:r>
            <a:endParaRPr lang="cs-CZ" sz="2000" dirty="0" smtClean="0"/>
          </a:p>
        </p:txBody>
      </p:sp>
    </p:spTree>
    <p:extLst>
      <p:ext uri="{BB962C8B-B14F-4D97-AF65-F5344CB8AC3E}">
        <p14:creationId xmlns:p14="http://schemas.microsoft.com/office/powerpoint/2010/main" val="2569080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24595" y="263847"/>
            <a:ext cx="7704856" cy="507703"/>
          </a:xfrm>
        </p:spPr>
        <p:txBody>
          <a:bodyPr/>
          <a:lstStyle/>
          <a:p>
            <a:r>
              <a:rPr lang="cs-CZ" dirty="0" smtClean="0"/>
              <a:t>Cestovní kanceláře a agentury – TUI 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0" y="1059582"/>
            <a:ext cx="9143999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2000" dirty="0"/>
              <a:t>Vzhledem k velkému růstu firmy dosáhla v roce 1997 společnost TUI koncernové struktury. Od roku 1998 se stala součástí </a:t>
            </a:r>
            <a:r>
              <a:rPr lang="cs-CZ" sz="2000" dirty="0" err="1"/>
              <a:t>Hapag</a:t>
            </a:r>
            <a:r>
              <a:rPr lang="cs-CZ" sz="2000" dirty="0"/>
              <a:t> </a:t>
            </a:r>
            <a:r>
              <a:rPr lang="cs-CZ" sz="2000" dirty="0" err="1"/>
              <a:t>Touristik</a:t>
            </a:r>
            <a:r>
              <a:rPr lang="cs-CZ" sz="2000" dirty="0"/>
              <a:t> Union (HTU), který spadá pod koncern </a:t>
            </a:r>
            <a:r>
              <a:rPr lang="cs-CZ" sz="2000" dirty="0" err="1"/>
              <a:t>Preussag</a:t>
            </a:r>
            <a:r>
              <a:rPr lang="cs-CZ" sz="2000" dirty="0"/>
              <a:t> AG</a:t>
            </a:r>
            <a:r>
              <a:rPr lang="cs-CZ" sz="2000" dirty="0" smtClean="0"/>
              <a:t>.</a:t>
            </a:r>
            <a:endParaRPr lang="cs-CZ" sz="2000" dirty="0"/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2000" dirty="0"/>
              <a:t>V roce 1999 byla založena CK TUI </a:t>
            </a:r>
            <a:r>
              <a:rPr lang="cs-CZ" sz="2000" dirty="0" err="1"/>
              <a:t>Deutschland</a:t>
            </a:r>
            <a:r>
              <a:rPr lang="cs-CZ" sz="2000" dirty="0"/>
              <a:t> </a:t>
            </a:r>
            <a:r>
              <a:rPr lang="cs-CZ" sz="2000" dirty="0" err="1"/>
              <a:t>GmbH</a:t>
            </a:r>
            <a:r>
              <a:rPr lang="cs-CZ" sz="2000" dirty="0"/>
              <a:t>. Další rok byl koncern HTU přejmenován na TUI Group. V roce 2007 vznikl v Londýně turistický koncern TUI </a:t>
            </a:r>
            <a:r>
              <a:rPr lang="cs-CZ" sz="2000" dirty="0" err="1"/>
              <a:t>Travel</a:t>
            </a:r>
            <a:r>
              <a:rPr lang="cs-CZ" sz="2000" dirty="0"/>
              <a:t> PLC, jehož dcerou se také stal TUI </a:t>
            </a:r>
            <a:r>
              <a:rPr lang="cs-CZ" sz="2000" dirty="0" err="1"/>
              <a:t>Deutschland</a:t>
            </a:r>
            <a:r>
              <a:rPr lang="cs-CZ" sz="2000" dirty="0"/>
              <a:t> </a:t>
            </a:r>
            <a:r>
              <a:rPr lang="cs-CZ" sz="2000" dirty="0" err="1"/>
              <a:t>GmbH</a:t>
            </a:r>
            <a:r>
              <a:rPr lang="cs-CZ" sz="2000" dirty="0" smtClean="0"/>
              <a:t>.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2000" dirty="0"/>
              <a:t>V roce 2014 </a:t>
            </a:r>
            <a:r>
              <a:rPr lang="cs-CZ" sz="2000" dirty="0" smtClean="0"/>
              <a:t>největší </a:t>
            </a:r>
            <a:r>
              <a:rPr lang="cs-CZ" sz="2000" dirty="0"/>
              <a:t>evropská cestovní kancelář </a:t>
            </a:r>
            <a:r>
              <a:rPr lang="cs-CZ" sz="2000" b="1" dirty="0"/>
              <a:t>TUI </a:t>
            </a:r>
            <a:r>
              <a:rPr lang="cs-CZ" sz="2000" b="1" dirty="0" err="1"/>
              <a:t>Travel</a:t>
            </a:r>
            <a:r>
              <a:rPr lang="cs-CZ" sz="2000" b="1" dirty="0"/>
              <a:t> a její většinový vlastník TUI AG</a:t>
            </a:r>
            <a:r>
              <a:rPr lang="cs-CZ" sz="2000" dirty="0"/>
              <a:t> se dohodly na podmínkách fúze. Spojením </a:t>
            </a:r>
            <a:r>
              <a:rPr lang="cs-CZ" sz="2000" dirty="0" smtClean="0"/>
              <a:t>vznikla největší </a:t>
            </a:r>
            <a:r>
              <a:rPr lang="cs-CZ" sz="2000" dirty="0"/>
              <a:t>cestovní a turistická skupina na světě s kombinovanou hodnotou 6,5 miliardy eur (179 miliard korun</a:t>
            </a:r>
            <a:r>
              <a:rPr lang="cs-CZ" sz="2000" dirty="0" smtClean="0"/>
              <a:t>).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2000" dirty="0" smtClean="0"/>
              <a:t>Vlastní </a:t>
            </a:r>
            <a:r>
              <a:rPr lang="cs-CZ" sz="2000" dirty="0"/>
              <a:t>i cestovní kanceláře Thomson, </a:t>
            </a:r>
            <a:r>
              <a:rPr lang="cs-CZ" sz="2000" dirty="0" err="1"/>
              <a:t>Airtours</a:t>
            </a:r>
            <a:r>
              <a:rPr lang="cs-CZ" sz="2000" dirty="0"/>
              <a:t> a LateRooms.com, více než 120 letadel, 12 hotelových značek ve 28 zemích a provozuje divizi výletních plaveb. </a:t>
            </a:r>
            <a:endParaRPr lang="cs-CZ" sz="2000" dirty="0" smtClean="0"/>
          </a:p>
        </p:txBody>
      </p:sp>
    </p:spTree>
    <p:extLst>
      <p:ext uri="{BB962C8B-B14F-4D97-AF65-F5344CB8AC3E}">
        <p14:creationId xmlns:p14="http://schemas.microsoft.com/office/powerpoint/2010/main" val="2095039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24595" y="263847"/>
            <a:ext cx="7704856" cy="507703"/>
          </a:xfrm>
        </p:spPr>
        <p:txBody>
          <a:bodyPr/>
          <a:lstStyle/>
          <a:p>
            <a:r>
              <a:rPr lang="cs-CZ" dirty="0" smtClean="0"/>
              <a:t>Cestovní kanceláře a agentury – TUI 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0" y="1059582"/>
            <a:ext cx="9143999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2000" dirty="0"/>
              <a:t>Vzhledem k velkému růstu firmy dosáhla v roce 1997 společnost TUI koncernové struktury. Od roku 1998 se stala součástí </a:t>
            </a:r>
            <a:r>
              <a:rPr lang="cs-CZ" sz="2000" dirty="0" err="1"/>
              <a:t>Hapag</a:t>
            </a:r>
            <a:r>
              <a:rPr lang="cs-CZ" sz="2000" dirty="0"/>
              <a:t> </a:t>
            </a:r>
            <a:r>
              <a:rPr lang="cs-CZ" sz="2000" dirty="0" err="1"/>
              <a:t>Touristik</a:t>
            </a:r>
            <a:r>
              <a:rPr lang="cs-CZ" sz="2000" dirty="0"/>
              <a:t> Union (HTU), který spadá pod koncern </a:t>
            </a:r>
            <a:r>
              <a:rPr lang="cs-CZ" sz="2000" dirty="0" err="1"/>
              <a:t>Preussag</a:t>
            </a:r>
            <a:r>
              <a:rPr lang="cs-CZ" sz="2000" dirty="0"/>
              <a:t> AG</a:t>
            </a:r>
            <a:r>
              <a:rPr lang="cs-CZ" sz="2000" dirty="0" smtClean="0"/>
              <a:t>.</a:t>
            </a:r>
            <a:endParaRPr lang="cs-CZ" sz="2000" dirty="0"/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2000" dirty="0"/>
              <a:t>V roce 1999 byla založena CK TUI </a:t>
            </a:r>
            <a:r>
              <a:rPr lang="cs-CZ" sz="2000" dirty="0" err="1"/>
              <a:t>Deutschland</a:t>
            </a:r>
            <a:r>
              <a:rPr lang="cs-CZ" sz="2000" dirty="0"/>
              <a:t> </a:t>
            </a:r>
            <a:r>
              <a:rPr lang="cs-CZ" sz="2000" dirty="0" err="1"/>
              <a:t>GmbH</a:t>
            </a:r>
            <a:r>
              <a:rPr lang="cs-CZ" sz="2000" dirty="0"/>
              <a:t>. Další rok byl koncern HTU přejmenován na TUI Group. V roce 2007 vznikl v Londýně turistický koncern TUI </a:t>
            </a:r>
            <a:r>
              <a:rPr lang="cs-CZ" sz="2000" dirty="0" err="1"/>
              <a:t>Travel</a:t>
            </a:r>
            <a:r>
              <a:rPr lang="cs-CZ" sz="2000" dirty="0"/>
              <a:t> PLC, jehož dcerou se také stal TUI </a:t>
            </a:r>
            <a:r>
              <a:rPr lang="cs-CZ" sz="2000" dirty="0" err="1"/>
              <a:t>Deutschland</a:t>
            </a:r>
            <a:r>
              <a:rPr lang="cs-CZ" sz="2000" dirty="0"/>
              <a:t> </a:t>
            </a:r>
            <a:r>
              <a:rPr lang="cs-CZ" sz="2000" dirty="0" err="1"/>
              <a:t>GmbH</a:t>
            </a:r>
            <a:r>
              <a:rPr lang="cs-CZ" sz="2000" dirty="0" smtClean="0"/>
              <a:t>.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2000" dirty="0"/>
              <a:t>V roce 2014 </a:t>
            </a:r>
            <a:r>
              <a:rPr lang="cs-CZ" sz="2000" dirty="0" smtClean="0"/>
              <a:t>největší </a:t>
            </a:r>
            <a:r>
              <a:rPr lang="cs-CZ" sz="2000" dirty="0"/>
              <a:t>evropská cestovní kancelář </a:t>
            </a:r>
            <a:r>
              <a:rPr lang="cs-CZ" sz="2000" b="1" dirty="0"/>
              <a:t>TUI </a:t>
            </a:r>
            <a:r>
              <a:rPr lang="cs-CZ" sz="2000" b="1" dirty="0" err="1"/>
              <a:t>Travel</a:t>
            </a:r>
            <a:r>
              <a:rPr lang="cs-CZ" sz="2000" b="1" dirty="0"/>
              <a:t> a její většinový vlastník TUI AG</a:t>
            </a:r>
            <a:r>
              <a:rPr lang="cs-CZ" sz="2000" dirty="0"/>
              <a:t> se dohodly na podmínkách fúze. Spojením </a:t>
            </a:r>
            <a:r>
              <a:rPr lang="cs-CZ" sz="2000" dirty="0" smtClean="0"/>
              <a:t>vznikla největší </a:t>
            </a:r>
            <a:r>
              <a:rPr lang="cs-CZ" sz="2000" dirty="0"/>
              <a:t>cestovní a turistická skupina na světě s kombinovanou hodnotou 6,5 miliardy eur (179 miliard korun</a:t>
            </a:r>
            <a:r>
              <a:rPr lang="cs-CZ" sz="2000" dirty="0" smtClean="0"/>
              <a:t>).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2000" dirty="0" smtClean="0"/>
              <a:t>Vlastní </a:t>
            </a:r>
            <a:r>
              <a:rPr lang="cs-CZ" sz="2000" dirty="0"/>
              <a:t>i cestovní kanceláře Thomson, </a:t>
            </a:r>
            <a:r>
              <a:rPr lang="cs-CZ" sz="2000" dirty="0" err="1"/>
              <a:t>Airtours</a:t>
            </a:r>
            <a:r>
              <a:rPr lang="cs-CZ" sz="2000" dirty="0"/>
              <a:t> a LateRooms.com, více než 120 letadel, 12 hotelových značek ve 28 zemích a provozuje divizi výletních plaveb. </a:t>
            </a:r>
            <a:endParaRPr lang="cs-CZ" sz="2000" dirty="0" smtClean="0"/>
          </a:p>
        </p:txBody>
      </p:sp>
    </p:spTree>
    <p:extLst>
      <p:ext uri="{BB962C8B-B14F-4D97-AF65-F5344CB8AC3E}">
        <p14:creationId xmlns:p14="http://schemas.microsoft.com/office/powerpoint/2010/main" val="2900814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24595" y="263847"/>
            <a:ext cx="7704856" cy="507703"/>
          </a:xfrm>
        </p:spPr>
        <p:txBody>
          <a:bodyPr/>
          <a:lstStyle/>
          <a:p>
            <a:r>
              <a:rPr lang="cs-CZ" dirty="0" smtClean="0"/>
              <a:t>Cestovní kanceláře a agentury – TUI 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0" y="1059582"/>
            <a:ext cx="9143999" cy="36471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2100" dirty="0" smtClean="0"/>
              <a:t>V </a:t>
            </a:r>
            <a:r>
              <a:rPr lang="cs-CZ" sz="2100" dirty="0" err="1" smtClean="0"/>
              <a:t>součastno</a:t>
            </a:r>
            <a:r>
              <a:rPr lang="cs-CZ" sz="2100" dirty="0" smtClean="0"/>
              <a:t> cestovní </a:t>
            </a:r>
            <a:r>
              <a:rPr lang="cs-CZ" sz="2100" dirty="0"/>
              <a:t>kancelář TUI </a:t>
            </a:r>
            <a:r>
              <a:rPr lang="cs-CZ" sz="2100" dirty="0" err="1"/>
              <a:t>Deutschland</a:t>
            </a:r>
            <a:r>
              <a:rPr lang="cs-CZ" sz="2100" dirty="0"/>
              <a:t> je stoprocentní dceřiná společnost koncernu TUI AG, který se stal největším pořadatelem zájezdů v Německu i v celé Evropě. Pouze v Německu zaměstnává více než 7000 pracovníků</a:t>
            </a:r>
            <a:r>
              <a:rPr lang="cs-CZ" sz="2100" dirty="0" smtClean="0"/>
              <a:t>.</a:t>
            </a:r>
            <a:endParaRPr lang="cs-CZ" sz="2100" dirty="0"/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2100" dirty="0"/>
              <a:t>Dnes patří pod TUI </a:t>
            </a:r>
            <a:r>
              <a:rPr lang="cs-CZ" sz="2100" dirty="0" err="1"/>
              <a:t>Deutschland</a:t>
            </a:r>
            <a:r>
              <a:rPr lang="cs-CZ" sz="2100" dirty="0"/>
              <a:t> další německé značky jako je 1-2 FLY, </a:t>
            </a:r>
            <a:r>
              <a:rPr lang="cs-CZ" sz="2100" dirty="0" err="1"/>
              <a:t>Discount</a:t>
            </a:r>
            <a:r>
              <a:rPr lang="cs-CZ" sz="2100" dirty="0"/>
              <a:t> </a:t>
            </a:r>
            <a:r>
              <a:rPr lang="cs-CZ" sz="2100" dirty="0" err="1"/>
              <a:t>Travel</a:t>
            </a:r>
            <a:r>
              <a:rPr lang="cs-CZ" sz="2100" dirty="0"/>
              <a:t>, </a:t>
            </a:r>
            <a:r>
              <a:rPr lang="cs-CZ" sz="2100" dirty="0" err="1"/>
              <a:t>airtours</a:t>
            </a:r>
            <a:r>
              <a:rPr lang="cs-CZ" sz="2100" dirty="0"/>
              <a:t>, </a:t>
            </a:r>
            <a:r>
              <a:rPr lang="cs-CZ" sz="2100" dirty="0" err="1"/>
              <a:t>Gebeco</a:t>
            </a:r>
            <a:r>
              <a:rPr lang="cs-CZ" sz="2100" dirty="0"/>
              <a:t>, L´TUR, OFT-</a:t>
            </a:r>
            <a:r>
              <a:rPr lang="cs-CZ" sz="2100" dirty="0" err="1"/>
              <a:t>Reisen</a:t>
            </a:r>
            <a:r>
              <a:rPr lang="cs-CZ" sz="2100" dirty="0"/>
              <a:t>. </a:t>
            </a:r>
            <a:endParaRPr lang="cs-CZ" sz="2100" dirty="0" smtClean="0"/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2100" dirty="0" smtClean="0"/>
              <a:t>TUI </a:t>
            </a:r>
            <a:r>
              <a:rPr lang="cs-CZ" sz="2100" dirty="0"/>
              <a:t>vlastní celou řadu cestovních kanceláří a agentur, hotelových řetězců, leteckých společností a lodí</a:t>
            </a:r>
            <a:r>
              <a:rPr lang="cs-CZ" sz="2100" dirty="0" smtClean="0"/>
              <a:t>.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2100" dirty="0"/>
              <a:t>Značka TUI působí v mnoha zemích. Své zastoupení se nachází v Rakousku, Polsku, Švýcarsku, Velké Británii, Irsku, Francii, Belgii, Nizozemsku, Norsku, Švédsku, Finsku, ale také v Číně a Rusku</a:t>
            </a:r>
            <a:r>
              <a:rPr lang="cs-CZ" sz="2100" dirty="0" smtClean="0"/>
              <a:t>.</a:t>
            </a:r>
            <a:endParaRPr lang="cs-CZ" sz="2100" dirty="0"/>
          </a:p>
        </p:txBody>
      </p:sp>
    </p:spTree>
    <p:extLst>
      <p:ext uri="{BB962C8B-B14F-4D97-AF65-F5344CB8AC3E}">
        <p14:creationId xmlns:p14="http://schemas.microsoft.com/office/powerpoint/2010/main" val="212942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24595" y="263847"/>
            <a:ext cx="7704856" cy="507703"/>
          </a:xfrm>
        </p:spPr>
        <p:txBody>
          <a:bodyPr/>
          <a:lstStyle/>
          <a:p>
            <a:r>
              <a:rPr lang="cs-CZ" dirty="0" smtClean="0"/>
              <a:t>Cestovní kanceláře a agentury – TUI 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0" y="1059582"/>
            <a:ext cx="9143999" cy="36009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1900" dirty="0" smtClean="0"/>
              <a:t>V </a:t>
            </a:r>
            <a:r>
              <a:rPr lang="cs-CZ" sz="1900" dirty="0"/>
              <a:t>50 katalozích prezentuje více než 10 000 nabídek zájezdů do celého světa. Pořádá jak klasické zájezdy k moři, tak poznávací zájezdy nebo možnost individuální kombinace služeb podle požadavků klientů. </a:t>
            </a:r>
            <a:endParaRPr lang="cs-CZ" sz="1900" dirty="0" smtClean="0"/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1900" dirty="0" smtClean="0"/>
              <a:t>Mezi </a:t>
            </a:r>
            <a:r>
              <a:rPr lang="cs-CZ" sz="1900" dirty="0"/>
              <a:t>další služby patří pronájem automobilů nebo vlakové jízdenky „</a:t>
            </a:r>
            <a:r>
              <a:rPr lang="cs-CZ" sz="1900" dirty="0" err="1"/>
              <a:t>Zug</a:t>
            </a:r>
            <a:r>
              <a:rPr lang="cs-CZ" sz="1900" dirty="0"/>
              <a:t> </a:t>
            </a:r>
            <a:r>
              <a:rPr lang="cs-CZ" sz="1900" dirty="0" err="1"/>
              <a:t>zum</a:t>
            </a:r>
            <a:r>
              <a:rPr lang="cs-CZ" sz="1900" dirty="0"/>
              <a:t> </a:t>
            </a:r>
            <a:r>
              <a:rPr lang="cs-CZ" sz="1900" dirty="0" err="1"/>
              <a:t>Flug</a:t>
            </a:r>
            <a:r>
              <a:rPr lang="cs-CZ" sz="1900" dirty="0"/>
              <a:t>“ - jízdenka na letiště a zpět. </a:t>
            </a:r>
            <a:endParaRPr lang="cs-CZ" sz="1900" dirty="0" smtClean="0"/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1900" dirty="0" smtClean="0"/>
              <a:t>TUI </a:t>
            </a:r>
            <a:r>
              <a:rPr lang="cs-CZ" sz="1900" dirty="0"/>
              <a:t>se jako </a:t>
            </a:r>
            <a:r>
              <a:rPr lang="cs-CZ" sz="1900" b="1" dirty="0"/>
              <a:t>první pořadatel začal věnovat ochraně životního prostředí</a:t>
            </a:r>
            <a:r>
              <a:rPr lang="cs-CZ" sz="1900" b="1" dirty="0" smtClean="0"/>
              <a:t>.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1900" dirty="0" smtClean="0"/>
              <a:t>Kromě toho  se TUI angažuje v dalších projektech, k nimž patří především změna klimatu, prověřování dodavatelů v destinacích z hlediska splňování kritérií udržitelnosti, zapojování se do projektů v destinacích, orientace na vlastní pracovníky apod.</a:t>
            </a:r>
            <a:endParaRPr lang="cs-CZ" sz="1900" b="1" dirty="0" smtClean="0"/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1900" dirty="0"/>
              <a:t>Nabídka obsahuje vedle středozemních destinací také dovolené do exotických zemí, např. Kuba, Dominikánská republika, Mexiko, USA, </a:t>
            </a:r>
            <a:r>
              <a:rPr lang="cs-CZ" sz="1900" dirty="0" err="1"/>
              <a:t>Isla</a:t>
            </a:r>
            <a:r>
              <a:rPr lang="cs-CZ" sz="1900" dirty="0"/>
              <a:t> Margarita, Brazílie, Kapverdy, Srí Lanka a </a:t>
            </a:r>
            <a:r>
              <a:rPr lang="cs-CZ" sz="1900" dirty="0" smtClean="0"/>
              <a:t>Thajsko.</a:t>
            </a:r>
          </a:p>
        </p:txBody>
      </p:sp>
    </p:spTree>
    <p:extLst>
      <p:ext uri="{BB962C8B-B14F-4D97-AF65-F5344CB8AC3E}">
        <p14:creationId xmlns:p14="http://schemas.microsoft.com/office/powerpoint/2010/main" val="692447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4823</TotalTime>
  <Words>4967</Words>
  <Application>Microsoft Office PowerPoint</Application>
  <PresentationFormat>Předvádění na obrazovce (16:9)</PresentationFormat>
  <Paragraphs>253</Paragraphs>
  <Slides>39</Slides>
  <Notes>38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39</vt:i4>
      </vt:variant>
    </vt:vector>
  </HeadingPairs>
  <TitlesOfParts>
    <vt:vector size="44" baseType="lpstr">
      <vt:lpstr>Arial</vt:lpstr>
      <vt:lpstr>Calibri</vt:lpstr>
      <vt:lpstr>Times New Roman</vt:lpstr>
      <vt:lpstr>Wingdings</vt:lpstr>
      <vt:lpstr>SLU</vt:lpstr>
      <vt:lpstr>Název prezentace</vt:lpstr>
      <vt:lpstr>      </vt:lpstr>
      <vt:lpstr>Privátní subjekty mezinárodního turismu – CK, CA  </vt:lpstr>
      <vt:lpstr>Privátní subjekty mezinárodního turismu – CK, CA  </vt:lpstr>
      <vt:lpstr>Cestovní kanceláře a agentury - TUI </vt:lpstr>
      <vt:lpstr>Cestovní kanceláře a agentury – TUI  </vt:lpstr>
      <vt:lpstr>Cestovní kanceláře a agentury – TUI  </vt:lpstr>
      <vt:lpstr>Cestovní kanceláře a agentury – TUI  </vt:lpstr>
      <vt:lpstr>Cestovní kanceláře a agentury – TUI  </vt:lpstr>
      <vt:lpstr>Cestovní kanceláře a agentury –  Thomas Cook </vt:lpstr>
      <vt:lpstr>Cestovní kanceláře a agentury –  Thomas Cook </vt:lpstr>
      <vt:lpstr>Cestovní kanceláře a agentury –  Thomas Cook </vt:lpstr>
      <vt:lpstr>Cestovní kanceláře a agentury –  Thomas Cook </vt:lpstr>
      <vt:lpstr>Cestovní kanceláře a agentury –  ITS Reisen </vt:lpstr>
      <vt:lpstr>Cestovní kanceláře a agentury –  ITS Reisen </vt:lpstr>
      <vt:lpstr>Cestovní kanceláře a agentury –  KUONI </vt:lpstr>
      <vt:lpstr>Cestovní kanceláře a agentury –  Club MËDITERRANNÉE </vt:lpstr>
      <vt:lpstr>Cestovní kanceláře a agentury –  Club MËDITERRANNÉE </vt:lpstr>
      <vt:lpstr>Cestovní kanceláře a agentury –  Club MËDITERRANNÉE </vt:lpstr>
      <vt:lpstr>Cestovní kanceláře a agentury –  Club MËDITERRANNÉE </vt:lpstr>
      <vt:lpstr>Cestovní kanceláře a agentury –  VIRGIN </vt:lpstr>
      <vt:lpstr>Cestovní kanceláře a agentury –  VIRGIN </vt:lpstr>
      <vt:lpstr>Letecké společnosti </vt:lpstr>
      <vt:lpstr>Letecké společnosti </vt:lpstr>
      <vt:lpstr>Letecké společnosti – aliance SkyTeam </vt:lpstr>
      <vt:lpstr>Letecké společnosti - aliance SkyTeam </vt:lpstr>
      <vt:lpstr>Letecké společnosti - aliance SkyTeam  </vt:lpstr>
      <vt:lpstr>Letecké společnosti - Star Alliance  </vt:lpstr>
      <vt:lpstr>Letecké společnosti - Star Alliance  </vt:lpstr>
      <vt:lpstr>Letecké společnosti - Oneworld. </vt:lpstr>
      <vt:lpstr>Letecké společnosti - Oneworld. </vt:lpstr>
      <vt:lpstr>Letecké společnosti - Oneworld. </vt:lpstr>
      <vt:lpstr>EMIRATES </vt:lpstr>
      <vt:lpstr>EMIRATES </vt:lpstr>
      <vt:lpstr>Nízkonákladové letecké společnosti </vt:lpstr>
      <vt:lpstr>Nízkonákladové letecké společnosti </vt:lpstr>
      <vt:lpstr>Nízkonákladové letecké společnosti </vt:lpstr>
      <vt:lpstr>Výběr z použité literatury: 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pel0002</cp:lastModifiedBy>
  <cp:revision>301</cp:revision>
  <dcterms:created xsi:type="dcterms:W3CDTF">2016-07-06T15:42:34Z</dcterms:created>
  <dcterms:modified xsi:type="dcterms:W3CDTF">2018-04-05T06:32:56Z</dcterms:modified>
</cp:coreProperties>
</file>