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5" r:id="rId4"/>
    <p:sldId id="276" r:id="rId5"/>
    <p:sldId id="278" r:id="rId6"/>
    <p:sldId id="279" r:id="rId7"/>
    <p:sldId id="280" r:id="rId8"/>
    <p:sldId id="281" r:id="rId9"/>
    <p:sldId id="282" r:id="rId10"/>
    <p:sldId id="258" r:id="rId11"/>
    <p:sldId id="283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tourdata.cz/" TargetMode="External"/><Relationship Id="rId2" Type="http://schemas.openxmlformats.org/officeDocument/2006/relationships/hyperlink" Target="https://www.ceskatelevize.cz/porady/1096911352-objektiv/222411030400213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cestovní ruch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080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Příjezdový cestovní ruch = můžeme charakterizovat na příkladu České republiky, kdy se jedná o pohyb osob (turistů), kteří k nám přicestují ze Slovenska,</a:t>
            </a:r>
            <a:br>
              <a:rPr lang="cs-CZ" dirty="0"/>
            </a:br>
            <a:r>
              <a:rPr lang="cs-CZ" dirty="0"/>
              <a:t>Německa, Polska, Číny, USA a z dalších destinací a utrácejí zde své finanční</a:t>
            </a:r>
            <a:br>
              <a:rPr lang="cs-CZ" dirty="0"/>
            </a:br>
            <a:r>
              <a:rPr lang="cs-CZ" dirty="0"/>
              <a:t>prostředky. Jedná se o aktivní cestovní ruch.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Tranzitní cestovní ruch = pokud využijeme zase příkladu, pak se jedná pouze</a:t>
            </a:r>
            <a:br>
              <a:rPr lang="cs-CZ" dirty="0"/>
            </a:br>
            <a:r>
              <a:rPr lang="cs-CZ" dirty="0"/>
              <a:t>o průjezd (tranzit) turistů z různých zemí přes území České republiky, jedná se</a:t>
            </a:r>
            <a:br>
              <a:rPr lang="cs-CZ" dirty="0"/>
            </a:br>
            <a:r>
              <a:rPr lang="cs-CZ" dirty="0"/>
              <a:t>o část aktivního cestovního ruchu.</a:t>
            </a:r>
          </a:p>
          <a:p>
            <a:pPr marL="0" indent="0">
              <a:buNone/>
            </a:pPr>
            <a:br>
              <a:rPr lang="cs-CZ" dirty="0"/>
            </a:br>
            <a:r>
              <a:rPr lang="cs-CZ" dirty="0"/>
              <a:t>• Výjezdový cestovní ruch = Jedná se o pohyb osob (turistů) z České republiky</a:t>
            </a:r>
            <a:br>
              <a:rPr lang="cs-CZ" dirty="0"/>
            </a:br>
            <a:r>
              <a:rPr lang="cs-CZ" dirty="0"/>
              <a:t>do různých regionů Evropy či světa. Češi nejčastěji míří na Slovensko nebo do</a:t>
            </a:r>
            <a:br>
              <a:rPr lang="cs-CZ" dirty="0"/>
            </a:br>
            <a:r>
              <a:rPr lang="cs-CZ" dirty="0"/>
              <a:t>Chorvatska. Zde hovoříme o pasivním cestovním ruchu, protože utrácíme své</a:t>
            </a:r>
            <a:br>
              <a:rPr lang="cs-CZ" dirty="0"/>
            </a:br>
            <a:r>
              <a:rPr lang="cs-CZ" dirty="0"/>
              <a:t>finanční prostředky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310445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Cestovním ruchem se zabývá několik vědních disciplín, např. </a:t>
            </a:r>
          </a:p>
          <a:p>
            <a:r>
              <a:rPr lang="cs-CZ" dirty="0"/>
              <a:t>ekonomika cestovního ruchu, </a:t>
            </a:r>
          </a:p>
          <a:p>
            <a:r>
              <a:rPr lang="cs-CZ" dirty="0"/>
              <a:t>geografie, sociologie, </a:t>
            </a:r>
          </a:p>
          <a:p>
            <a:r>
              <a:rPr lang="cs-CZ" dirty="0"/>
              <a:t>kulturní antropologie ap. </a:t>
            </a:r>
          </a:p>
          <a:p>
            <a:r>
              <a:rPr lang="cs-CZ" dirty="0"/>
              <a:t>Jedná se o interdisciplinární jev a jeho vysvětlování pouze z pohledu jedné vědní disciplíny by bylo nedostatečné.</a:t>
            </a:r>
          </a:p>
        </p:txBody>
      </p:sp>
    </p:spTree>
    <p:extLst>
      <p:ext uri="{BB962C8B-B14F-4D97-AF65-F5344CB8AC3E}">
        <p14:creationId xmlns:p14="http://schemas.microsoft.com/office/powerpoint/2010/main" val="1189433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mezinárodním cestovním ruchu se můžeme setkat také s pojmem tzv. saldo zahraničního cestovního ruchu. Rozeznáváme aktivní, pasivní nebo vyrovnané saldo. Salda zahraničního cestovního ruchu vznikají právě v okamžiku spojeného s pohybem finančních prostředků.</a:t>
            </a:r>
          </a:p>
          <a:p>
            <a:pPr marL="0" indent="0">
              <a:buNone/>
            </a:pPr>
            <a:r>
              <a:rPr lang="cs-CZ" dirty="0"/>
              <a:t>V mezinárodním cestovním ruchu se můžeme také setkat s dalšími pojmy jak je např.</a:t>
            </a:r>
            <a:br>
              <a:rPr lang="cs-CZ" dirty="0"/>
            </a:br>
            <a:r>
              <a:rPr lang="cs-CZ" dirty="0"/>
              <a:t>Světový cestovní ruch, který </a:t>
            </a:r>
            <a:r>
              <a:rPr lang="cs-CZ" dirty="0" err="1"/>
              <a:t>Palatková</a:t>
            </a:r>
            <a:r>
              <a:rPr lang="cs-CZ" dirty="0"/>
              <a:t> (2007, s. 3) popisuje jako souhrn veškerého cestovního ruchu na celém světě. Zjednodušené řečeno se jedná o celkový přehled celkového příjezdového (aktivního) a výjezdového (pasivního) cestovního ruchu mezi všemi státy po celém světě. </a:t>
            </a:r>
          </a:p>
          <a:p>
            <a:pPr marL="0" indent="0">
              <a:buNone/>
            </a:pPr>
            <a:r>
              <a:rPr lang="cs-CZ" dirty="0" err="1"/>
              <a:t>Palatková</a:t>
            </a:r>
            <a:r>
              <a:rPr lang="cs-CZ" dirty="0"/>
              <a:t> (2007, s. 3) také blíže specifikuje pojem cestovní ruch světa, který</a:t>
            </a:r>
            <a:br>
              <a:rPr lang="cs-CZ" dirty="0"/>
            </a:br>
            <a:r>
              <a:rPr lang="cs-CZ" dirty="0"/>
              <a:t>zahrnuje domácí i zahraniční cestovní ruch všech zemí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163243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Turista (</a:t>
            </a:r>
            <a:r>
              <a:rPr lang="cs-CZ" dirty="0" err="1"/>
              <a:t>tourist</a:t>
            </a:r>
            <a:r>
              <a:rPr lang="cs-CZ" dirty="0"/>
              <a:t>) podle </a:t>
            </a:r>
            <a:r>
              <a:rPr lang="cs-CZ" dirty="0" err="1"/>
              <a:t>Palatkové</a:t>
            </a:r>
            <a:r>
              <a:rPr lang="cs-CZ" dirty="0"/>
              <a:t> (2013, s. 11) je definován jednak v mezinárodním,</a:t>
            </a:r>
            <a:br>
              <a:rPr lang="cs-CZ" dirty="0"/>
            </a:br>
            <a:r>
              <a:rPr lang="cs-CZ" dirty="0"/>
              <a:t>tak i v domácím cestovním ruchu.</a:t>
            </a:r>
            <a:br>
              <a:rPr lang="cs-CZ" dirty="0"/>
            </a:br>
            <a:r>
              <a:rPr lang="cs-CZ" dirty="0"/>
              <a:t>• v mezinárodním cestovním ruchu – se jedná o pohyb osob, které překročí hra-</a:t>
            </a:r>
            <a:br>
              <a:rPr lang="cs-CZ" dirty="0"/>
            </a:br>
            <a:r>
              <a:rPr lang="cs-CZ" dirty="0"/>
              <a:t>nice do jiné země, než ve které mají své obvyklé bydliště a to minimálně na 1 noc,</a:t>
            </a:r>
            <a:br>
              <a:rPr lang="cs-CZ" dirty="0"/>
            </a:br>
            <a:r>
              <a:rPr lang="cs-CZ" dirty="0"/>
              <a:t>nikoliv na dobu delší než je 1 rok a vedle toho musí být dodržena zásada, že</a:t>
            </a:r>
            <a:br>
              <a:rPr lang="cs-CZ" dirty="0"/>
            </a:br>
            <a:r>
              <a:rPr lang="cs-CZ" dirty="0"/>
              <a:t>hlavním účelem cesty není výdělečná činnost v zemi, kterou navštíví. Příkladem</a:t>
            </a:r>
            <a:br>
              <a:rPr lang="cs-CZ" dirty="0"/>
            </a:br>
            <a:r>
              <a:rPr lang="cs-CZ" dirty="0"/>
              <a:t>může být český turista, který navštíví město Gdaňsk v Polsku za účelem rekreace</a:t>
            </a:r>
            <a:br>
              <a:rPr lang="cs-CZ" dirty="0"/>
            </a:br>
            <a:r>
              <a:rPr lang="cs-CZ" dirty="0"/>
              <a:t>na 5 nocí.</a:t>
            </a:r>
            <a:br>
              <a:rPr lang="cs-CZ" dirty="0"/>
            </a:br>
            <a:r>
              <a:rPr lang="cs-CZ" dirty="0"/>
              <a:t>• v domácím cestovním ruchu – se jedná o pohyb osob, které jsou trvale usídleni</a:t>
            </a:r>
            <a:br>
              <a:rPr lang="cs-CZ" dirty="0"/>
            </a:br>
            <a:r>
              <a:rPr lang="cs-CZ" dirty="0"/>
              <a:t>v zemi, která cestuje do jiného místa odlišného od jejího běžného životního pro-</a:t>
            </a:r>
            <a:br>
              <a:rPr lang="cs-CZ" dirty="0"/>
            </a:br>
            <a:r>
              <a:rPr lang="cs-CZ" dirty="0"/>
              <a:t>středí (v téže zemi), na dobu zahrnující alespoň 1 přenocování, ale ne na dobu</a:t>
            </a:r>
            <a:br>
              <a:rPr lang="cs-CZ" dirty="0"/>
            </a:br>
            <a:r>
              <a:rPr lang="cs-CZ" dirty="0"/>
              <a:t>delší 6 měsíců, přičemž hlavní účel její cesty je jiný než vykonávání výdělečné</a:t>
            </a:r>
            <a:br>
              <a:rPr lang="cs-CZ" dirty="0"/>
            </a:br>
            <a:r>
              <a:rPr lang="cs-CZ" dirty="0"/>
              <a:t>činnosti v navštíveném. Příkladem může být český turista, s trvalým bydlištěm</a:t>
            </a:r>
            <a:br>
              <a:rPr lang="cs-CZ" dirty="0"/>
            </a:br>
            <a:r>
              <a:rPr lang="cs-CZ" dirty="0"/>
              <a:t>v Moravskoslezském kraji, který navštíví Brno na 2 noci za účelem poznávání</a:t>
            </a:r>
            <a:br>
              <a:rPr lang="cs-CZ" dirty="0"/>
            </a:br>
            <a:r>
              <a:rPr lang="cs-CZ" dirty="0"/>
              <a:t>turistických atraktivit v daném městě</a:t>
            </a:r>
          </a:p>
        </p:txBody>
      </p:sp>
    </p:spTree>
    <p:extLst>
      <p:ext uri="{BB962C8B-B14F-4D97-AF65-F5344CB8AC3E}">
        <p14:creationId xmlns:p14="http://schemas.microsoft.com/office/powerpoint/2010/main" val="415344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Výletník – jedná se osobu, která navštíví destinaci na 1 den a podle </a:t>
            </a:r>
            <a:r>
              <a:rPr lang="cs-CZ" dirty="0" err="1"/>
              <a:t>Gúčika</a:t>
            </a:r>
            <a:r>
              <a:rPr lang="cs-CZ" dirty="0"/>
              <a:t> (2001), Malé(2002), </a:t>
            </a:r>
            <a:r>
              <a:rPr lang="cs-CZ" dirty="0" err="1"/>
              <a:t>Palatkové</a:t>
            </a:r>
            <a:r>
              <a:rPr lang="cs-CZ" dirty="0"/>
              <a:t> (2013) je:</a:t>
            </a:r>
            <a:br>
              <a:rPr lang="cs-CZ" dirty="0"/>
            </a:br>
            <a:r>
              <a:rPr lang="cs-CZ" dirty="0"/>
              <a:t>• v mezinárodním cestovním ruchu – se jedná o člověka, který cestuje do jiné</a:t>
            </a:r>
            <a:br>
              <a:rPr lang="cs-CZ" dirty="0"/>
            </a:br>
            <a:r>
              <a:rPr lang="cs-CZ" dirty="0"/>
              <a:t>země, než v níž má své trvalé bydliště a běžné životní prostředí na dobu kratší</a:t>
            </a:r>
            <a:br>
              <a:rPr lang="cs-CZ" dirty="0"/>
            </a:br>
            <a:r>
              <a:rPr lang="cs-CZ" dirty="0"/>
              <a:t>než 24 hodin, aniž by v navštívené zemi přenocovala, přičemž hlavní účel její</a:t>
            </a:r>
            <a:br>
              <a:rPr lang="cs-CZ" dirty="0"/>
            </a:br>
            <a:r>
              <a:rPr lang="cs-CZ" dirty="0"/>
              <a:t>cesty je jiný než vykonávání výdělečné činnosti v navštívené zemi. Příkladem</a:t>
            </a:r>
            <a:br>
              <a:rPr lang="cs-CZ" dirty="0"/>
            </a:br>
            <a:r>
              <a:rPr lang="cs-CZ" dirty="0"/>
              <a:t>může být český výletník, který jede za nákupy do Polska, návrat plánuje v odpoledních hodinách tentýž den.</a:t>
            </a:r>
            <a:br>
              <a:rPr lang="cs-CZ" dirty="0"/>
            </a:br>
            <a:r>
              <a:rPr lang="cs-CZ" dirty="0"/>
              <a:t>• v domácím cestovním ruchu – osoba trvale usídlená v dané zemi, která cestuje</a:t>
            </a:r>
            <a:br>
              <a:rPr lang="cs-CZ" dirty="0"/>
            </a:br>
            <a:r>
              <a:rPr lang="cs-CZ" dirty="0"/>
              <a:t>do místa odlišného od místa jejího trvalého bydliště a běžného životního pro-</a:t>
            </a:r>
            <a:br>
              <a:rPr lang="cs-CZ" dirty="0"/>
            </a:br>
            <a:r>
              <a:rPr lang="cs-CZ" dirty="0"/>
              <a:t>středí na dobu kratší 24 hodin, aniž by v navštíveném místě přenocovala, přičemž</a:t>
            </a:r>
            <a:br>
              <a:rPr lang="cs-CZ" dirty="0"/>
            </a:br>
            <a:r>
              <a:rPr lang="cs-CZ" dirty="0"/>
              <a:t>hlavní účel její cesty je jiný než vykonávání výdělečné činnost v navštíveném</a:t>
            </a:r>
            <a:br>
              <a:rPr lang="cs-CZ" dirty="0"/>
            </a:br>
            <a:r>
              <a:rPr lang="cs-CZ" dirty="0"/>
              <a:t>místě dobu kratší 6 měsíců. Příkladem je celodenní výlet osoby žijící trvale v Os-</a:t>
            </a:r>
            <a:r>
              <a:rPr lang="cs-CZ" dirty="0" err="1"/>
              <a:t>travě</a:t>
            </a:r>
            <a:r>
              <a:rPr lang="cs-CZ" dirty="0"/>
              <a:t>, který si pro svou aktivitu zvolil Javorový vrch u Třince a návrat plánuje</a:t>
            </a:r>
            <a:br>
              <a:rPr lang="cs-CZ" dirty="0"/>
            </a:br>
            <a:r>
              <a:rPr lang="cs-CZ" dirty="0"/>
              <a:t>v podvečerních hodinách tentýž den.</a:t>
            </a:r>
          </a:p>
        </p:txBody>
      </p:sp>
    </p:spTree>
    <p:extLst>
      <p:ext uri="{BB962C8B-B14F-4D97-AF65-F5344CB8AC3E}">
        <p14:creationId xmlns:p14="http://schemas.microsoft.com/office/powerpoint/2010/main" val="2718361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mezinárodní ruch můžeme nahlížet ve 3 rovinách: viz </a:t>
            </a:r>
            <a:r>
              <a:rPr lang="cs-CZ" dirty="0" err="1"/>
              <a:t>Palatková</a:t>
            </a:r>
            <a:r>
              <a:rPr lang="cs-CZ" dirty="0"/>
              <a:t> (2011, s. 12 - 13),</a:t>
            </a:r>
            <a:br>
              <a:rPr lang="cs-CZ" dirty="0"/>
            </a:br>
            <a:r>
              <a:rPr lang="cs-CZ" dirty="0" err="1"/>
              <a:t>Hamarneh</a:t>
            </a:r>
            <a:r>
              <a:rPr lang="cs-CZ" dirty="0"/>
              <a:t> (2014, s. 12 – 13)</a:t>
            </a:r>
            <a:br>
              <a:rPr lang="cs-CZ" dirty="0"/>
            </a:br>
            <a:r>
              <a:rPr lang="cs-CZ" dirty="0"/>
              <a:t>• První úroveň se vztahuje k mezinárodnímu cestovního ruchu a světové ekonomice.</a:t>
            </a:r>
            <a:br>
              <a:rPr lang="cs-CZ" dirty="0"/>
            </a:br>
            <a:r>
              <a:rPr lang="cs-CZ" dirty="0"/>
              <a:t>• Další úrovní je spojení mezinárodní cestovního ruchu a světové spotřeby.</a:t>
            </a:r>
            <a:br>
              <a:rPr lang="cs-CZ" dirty="0"/>
            </a:br>
            <a:r>
              <a:rPr lang="cs-CZ" dirty="0"/>
              <a:t>• Poslední třetí úrovní je spojení mezinárodního cestovního ruchu a vzájemného porozumění mezi lidmi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2702763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Souhrnné ukazatele statistiky mezinárodního cestovního ruchu můžeme najít na internetových stránkách Světové organizace cestovního ruchu – UNWTO a v jejich interních materiálech. UNWTO data za jednotlivé země shromažďuje a posléze z nich vytváří časové řady, které mají význam v mezinárodním měříku pro srovnání cestovního ruchu napříč jednotlivými státy.</a:t>
            </a:r>
            <a:br>
              <a:rPr lang="cs-CZ" dirty="0"/>
            </a:br>
            <a:r>
              <a:rPr lang="cs-CZ" dirty="0"/>
              <a:t>Mezinárodní cestovní ruch můžeme v mezinárodním měřítku také na základě vybraných ukazatelů hodnotit, a to zejména v oblasti, jaký má pro jednotlivé země vliv cestovního ruchu na zaměstnanost a dalším ukazatelem je vliv cestovního ruchu na HDP. Pomocí těchto ukazatelů se zkoumá postavení cestovního ruchu jednotlivý zemí ve světové ekonomice. Jako příklad můžeme uvést mezinárodní příjezdy turistů, které vzrostly v roce 2017</a:t>
            </a:r>
            <a:br>
              <a:rPr lang="cs-CZ" dirty="0"/>
            </a:br>
            <a:r>
              <a:rPr lang="cs-CZ" dirty="0"/>
              <a:t>o 7 % na 1 300 mil. Do Evropy dosáhly příjezdy turistů hodnoty 671 miliónů. </a:t>
            </a:r>
          </a:p>
        </p:txBody>
      </p:sp>
    </p:spTree>
    <p:extLst>
      <p:ext uri="{BB962C8B-B14F-4D97-AF65-F5344CB8AC3E}">
        <p14:creationId xmlns:p14="http://schemas.microsoft.com/office/powerpoint/2010/main" val="3734731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MEZINÁRODNÍ CESTOVNÍ RUCH A SVĚTOVÁ SPOTŘEBA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</a:t>
            </a:r>
            <a:r>
              <a:rPr lang="cs-CZ" dirty="0" err="1"/>
              <a:t>Palatkové</a:t>
            </a:r>
            <a:r>
              <a:rPr lang="cs-CZ" dirty="0"/>
              <a:t> (2011, s. 12) je spotřeba komplexním pojmem, který zahrnuje několik rovin, kam můžeme zařadit:</a:t>
            </a:r>
            <a:br>
              <a:rPr lang="cs-CZ" dirty="0"/>
            </a:br>
            <a:r>
              <a:rPr lang="cs-CZ" dirty="0"/>
              <a:t>• sociologickou rovinu (standard života, třída, status),</a:t>
            </a:r>
            <a:br>
              <a:rPr lang="cs-CZ" dirty="0"/>
            </a:br>
            <a:r>
              <a:rPr lang="cs-CZ" dirty="0"/>
              <a:t>• psychologickou (obavy, strach z neznáma),</a:t>
            </a:r>
            <a:br>
              <a:rPr lang="cs-CZ" dirty="0"/>
            </a:br>
            <a:r>
              <a:rPr lang="cs-CZ" dirty="0"/>
              <a:t>• sociokulturní rovinu (ztráta genia loci určitého místa)</a:t>
            </a:r>
          </a:p>
        </p:txBody>
      </p:sp>
    </p:spTree>
    <p:extLst>
      <p:ext uri="{BB962C8B-B14F-4D97-AF65-F5344CB8AC3E}">
        <p14:creationId xmlns:p14="http://schemas.microsoft.com/office/powerpoint/2010/main" val="3557162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Cestovní ruch plní v ekonomice podle </a:t>
            </a:r>
            <a:r>
              <a:rPr lang="cs-CZ" dirty="0" err="1"/>
              <a:t>Palatkové</a:t>
            </a:r>
            <a:r>
              <a:rPr lang="cs-CZ" dirty="0"/>
              <a:t> (2013, s. 12) řadu funkcí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první funkce je reprodukce pracovních sil, to znamená, při cestování si odpočineme od práce a nabereme nových sil, které pak můžeme využít v další své práci,</a:t>
            </a:r>
            <a:br>
              <a:rPr lang="cs-CZ" dirty="0"/>
            </a:br>
            <a:r>
              <a:rPr lang="cs-CZ" dirty="0"/>
              <a:t>• další funkce je zaměřena na rozvoj osobnosti člověka, protože když cestujeme, tak při tom se taky učíme, ať už používáme verbální či neverbální komunikaci,</a:t>
            </a:r>
            <a:br>
              <a:rPr lang="cs-CZ" dirty="0"/>
            </a:br>
            <a:r>
              <a:rPr lang="cs-CZ" dirty="0"/>
              <a:t>snažíme se orientovat v neznámém prostoru, či řešit nenadálé situace. To vše</a:t>
            </a:r>
            <a:br>
              <a:rPr lang="cs-CZ" dirty="0"/>
            </a:br>
            <a:r>
              <a:rPr lang="cs-CZ" dirty="0"/>
              <a:t>vede k rozvoji osobnosti člověka,</a:t>
            </a:r>
            <a:br>
              <a:rPr lang="cs-CZ" dirty="0"/>
            </a:br>
            <a:r>
              <a:rPr lang="cs-CZ" dirty="0"/>
              <a:t>• k další funkci můžeme zařadit výchovně-vzdělávací funkci, která spočívá</a:t>
            </a:r>
            <a:br>
              <a:rPr lang="cs-CZ" dirty="0"/>
            </a:br>
            <a:r>
              <a:rPr lang="cs-CZ" dirty="0"/>
              <a:t>zejména v navazování kontaktů s různými lidmi po celém světě a seznamování</a:t>
            </a:r>
            <a:br>
              <a:rPr lang="cs-CZ" dirty="0"/>
            </a:br>
            <a:r>
              <a:rPr lang="cs-CZ" dirty="0"/>
              <a:t>se s jejich odlišnou kulturou, historií a tradicí, včetně utváření si vlastních názorů</a:t>
            </a:r>
            <a:br>
              <a:rPr lang="cs-CZ" dirty="0"/>
            </a:br>
            <a:r>
              <a:rPr lang="cs-CZ" dirty="0"/>
              <a:t>na jednotlivé národy,</a:t>
            </a:r>
            <a:br>
              <a:rPr lang="cs-CZ" dirty="0"/>
            </a:br>
            <a:r>
              <a:rPr lang="cs-CZ" dirty="0"/>
              <a:t>• vědecko-informační funkce je důležitá z hlediska transferu poznatků do své</a:t>
            </a:r>
            <a:br>
              <a:rPr lang="cs-CZ" dirty="0"/>
            </a:br>
            <a:r>
              <a:rPr lang="cs-CZ" dirty="0"/>
              <a:t>země, navazování kontaktů s experty a odborníky s různých oblastí, a navazování spolupráce mezi zeměmi prostřednictvím různých projektů,</a:t>
            </a:r>
            <a:br>
              <a:rPr lang="cs-CZ" dirty="0"/>
            </a:br>
            <a:r>
              <a:rPr lang="cs-CZ" dirty="0"/>
              <a:t>• nesmíme zapomenout ani na zdravotní funkci cestovního ruchu, kdy cestovní</a:t>
            </a:r>
            <a:br>
              <a:rPr lang="cs-CZ" dirty="0"/>
            </a:br>
            <a:r>
              <a:rPr lang="cs-CZ" dirty="0"/>
              <a:t>ruch, zejména spojený s návštěvou vybraných zařízení, které spadají pod zdravotní či lázeňský cestovní ruch, nám mohou pomoci k regeneraci, obnově duševních sil, včetně uvolnění od každodenní pracovního </a:t>
            </a:r>
          </a:p>
        </p:txBody>
      </p:sp>
    </p:spTree>
    <p:extLst>
      <p:ext uri="{BB962C8B-B14F-4D97-AF65-F5344CB8AC3E}">
        <p14:creationId xmlns:p14="http://schemas.microsoft.com/office/powerpoint/2010/main" val="2911522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 CESTOVNÍHO RUCHU A EKONOMIKA TURISMU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br>
              <a:rPr lang="cs-CZ" dirty="0"/>
            </a:br>
            <a:r>
              <a:rPr lang="cs-CZ" dirty="0"/>
              <a:t>Průmysl cestovního ruchu můžeme definovat jako souhrn specifických služeb, procesů a produktů spjatých s aktivitami cestujících osob. Zahrnuje přímá odvětví turismu</a:t>
            </a:r>
            <a:br>
              <a:rPr lang="cs-CZ" dirty="0"/>
            </a:br>
            <a:r>
              <a:rPr lang="cs-CZ" dirty="0"/>
              <a:t>např.:</a:t>
            </a:r>
            <a:br>
              <a:rPr lang="cs-CZ" dirty="0"/>
            </a:br>
            <a:r>
              <a:rPr lang="cs-CZ" dirty="0"/>
              <a:t>• Zařízení cestovního ruchu spojená s ubytovacími kapacitami (hotely, penziony,</a:t>
            </a:r>
            <a:br>
              <a:rPr lang="cs-CZ" dirty="0"/>
            </a:br>
            <a:r>
              <a:rPr lang="cs-CZ" dirty="0"/>
              <a:t>apartmány apod.) a s konzumací jídla (restaurace, bary apod.), včetně prodeje</a:t>
            </a:r>
            <a:br>
              <a:rPr lang="cs-CZ" dirty="0"/>
            </a:br>
            <a:r>
              <a:rPr lang="cs-CZ" dirty="0"/>
              <a:t>nápojů,</a:t>
            </a:r>
            <a:br>
              <a:rPr lang="cs-CZ" dirty="0"/>
            </a:br>
            <a:r>
              <a:rPr lang="cs-CZ" dirty="0"/>
              <a:t>• služby dopravy zaměřené na turisty (letecká, autobusová, lodní, vlaková atd.),</a:t>
            </a:r>
            <a:br>
              <a:rPr lang="cs-CZ" dirty="0"/>
            </a:br>
            <a:r>
              <a:rPr lang="cs-CZ" dirty="0"/>
              <a:t>• pomocné služby, které pomáhají turistům při svých cestách (manipulace se za-</a:t>
            </a:r>
            <a:br>
              <a:rPr lang="cs-CZ" dirty="0"/>
            </a:br>
            <a:r>
              <a:rPr lang="cs-CZ" dirty="0"/>
              <a:t>vadly na letištích, dálničních, železničních konečných stanicích),</a:t>
            </a:r>
            <a:br>
              <a:rPr lang="cs-CZ" dirty="0"/>
            </a:br>
            <a:r>
              <a:rPr lang="cs-CZ" dirty="0"/>
              <a:t>• pronájem osobních dopravních prostředků (autopůjčovny),</a:t>
            </a:r>
            <a:br>
              <a:rPr lang="cs-CZ" dirty="0"/>
            </a:br>
            <a:r>
              <a:rPr lang="cs-CZ" dirty="0"/>
              <a:t>• udržovací a opravárenské služby osobních dopravních prostředků, cestovní kan-</a:t>
            </a:r>
            <a:br>
              <a:rPr lang="cs-CZ" dirty="0"/>
            </a:br>
            <a:r>
              <a:rPr lang="cs-CZ" dirty="0" err="1"/>
              <a:t>celáře</a:t>
            </a:r>
            <a:r>
              <a:rPr lang="cs-CZ" dirty="0"/>
              <a:t> a průvodcovské služby, informační kanceláře apod.</a:t>
            </a:r>
            <a:br>
              <a:rPr lang="cs-CZ" dirty="0"/>
            </a:br>
            <a:r>
              <a:rPr lang="cs-CZ" dirty="0"/>
              <a:t>Ekonomika cestovního ruchu je daleko šířeji definované pojetí cestovního ruchu jako</a:t>
            </a:r>
            <a:br>
              <a:rPr lang="cs-CZ" dirty="0"/>
            </a:br>
            <a:r>
              <a:rPr lang="cs-CZ" dirty="0"/>
              <a:t>takového a zahrnuje, jak přímá, tak i nepřímá odvětví cestovního ruchu. Řadíme zde jak</a:t>
            </a:r>
            <a:br>
              <a:rPr lang="cs-CZ" dirty="0"/>
            </a:br>
            <a:r>
              <a:rPr lang="cs-CZ" dirty="0"/>
              <a:t>průmysl cestovního ruchu, tak i další sektory, které plni funkci doplňkových služeb v oblasti cestovního ruchu.</a:t>
            </a:r>
          </a:p>
        </p:txBody>
      </p:sp>
    </p:spTree>
    <p:extLst>
      <p:ext uri="{BB962C8B-B14F-4D97-AF65-F5344CB8AC3E}">
        <p14:creationId xmlns:p14="http://schemas.microsoft.com/office/powerpoint/2010/main" val="47461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Mezinárodní cestovní ruch (turismus) podle </a:t>
            </a:r>
            <a:r>
              <a:rPr lang="cs-CZ" dirty="0" err="1"/>
              <a:t>Palatkové</a:t>
            </a:r>
            <a:r>
              <a:rPr lang="cs-CZ" dirty="0"/>
              <a:t> (2007, s. 3) představuje pohyb účastníků cestovního ruchu mezi jednotlivými destinacemi bez toho, aniž by bylo určeno přesné geografické vymezení. </a:t>
            </a:r>
          </a:p>
          <a:p>
            <a:r>
              <a:rPr lang="cs-CZ" dirty="0"/>
              <a:t>Pak se jedná o zahraniční cestovní ruch mezi více destinacemi, regiony či světadíly. </a:t>
            </a:r>
          </a:p>
          <a:p>
            <a:r>
              <a:rPr lang="cs-CZ" dirty="0"/>
              <a:t>Mezinárodní cestovní ruch můžeme rozdělit na příjezdový, výjezdový a tranzitní cestovní ruch (obtížně statisticky doložitelný).</a:t>
            </a:r>
          </a:p>
        </p:txBody>
      </p:sp>
    </p:spTree>
    <p:extLst>
      <p:ext uri="{BB962C8B-B14F-4D97-AF65-F5344CB8AC3E}">
        <p14:creationId xmlns:p14="http://schemas.microsoft.com/office/powerpoint/2010/main" val="4225003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vliv cestovního ruchu na ekonomiku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První okruhem je statistická interpretace všech získaných dat, provedených na různých místech, kde se shromažďují účastníci cestovního ruchu. Podle </a:t>
            </a:r>
            <a:r>
              <a:rPr lang="cs-CZ" dirty="0" err="1"/>
              <a:t>Legierské</a:t>
            </a:r>
            <a:r>
              <a:rPr lang="cs-CZ" dirty="0"/>
              <a:t> (2007, s. 19) se bez kvalitních statistik v cestovním ruchu neobejdeme. Mezi statistické údaje zaměřené na cestovní ruch, můžeme zařadit údaje o kapacitě a návštěvnosti hromadných ubytovacích zařízení sloužících cestovnímu ruchu, včetně statistik o účastnících zahraničního cestovního ruchu, nesmíme zapomenout ani na údaje získaných z hraniční statistiky.</a:t>
            </a:r>
          </a:p>
        </p:txBody>
      </p:sp>
    </p:spTree>
    <p:extLst>
      <p:ext uri="{BB962C8B-B14F-4D97-AF65-F5344CB8AC3E}">
        <p14:creationId xmlns:p14="http://schemas.microsoft.com/office/powerpoint/2010/main" val="25621283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Ekonomickopeněžní</a:t>
            </a:r>
            <a:r>
              <a:rPr lang="cs-CZ" dirty="0"/>
              <a:t>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Ekonomicko-peněžní hodnocení sleduje každého, kdo se účastní cestovního</a:t>
            </a:r>
            <a:br>
              <a:rPr lang="cs-CZ" dirty="0"/>
            </a:br>
            <a:r>
              <a:rPr lang="cs-CZ" dirty="0"/>
              <a:t>ruchu a může být potencionálním zdrojem příjmů. Ekonomicko-peněžní hodnocení vlivu cestovního ruchu je základem hodnocení jednotlivých dopadů mezinárodního cestovního ruchu. V rámci této problematiky můžeme hovořit o využití tzv. magického čtyřúhelníku.</a:t>
            </a:r>
          </a:p>
        </p:txBody>
      </p:sp>
    </p:spTree>
    <p:extLst>
      <p:ext uri="{BB962C8B-B14F-4D97-AF65-F5344CB8AC3E}">
        <p14:creationId xmlns:p14="http://schemas.microsoft.com/office/powerpoint/2010/main" val="24238998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a) </a:t>
            </a:r>
            <a:r>
              <a:rPr lang="cs-CZ" dirty="0">
                <a:solidFill>
                  <a:srgbClr val="FF0000"/>
                </a:solidFill>
              </a:rPr>
              <a:t>hrubý domácí produkt </a:t>
            </a:r>
            <a:r>
              <a:rPr lang="cs-CZ" dirty="0"/>
              <a:t>(HDP, GDP, gross </a:t>
            </a:r>
            <a:r>
              <a:rPr lang="cs-CZ" dirty="0" err="1"/>
              <a:t>domestic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), velmi</a:t>
            </a:r>
            <a:br>
              <a:rPr lang="cs-CZ" dirty="0"/>
            </a:br>
            <a:r>
              <a:rPr lang="cs-CZ" dirty="0"/>
              <a:t>často užívaný pro stanovení výkonnosti ekonomiky a označuje peněžní</a:t>
            </a:r>
            <a:br>
              <a:rPr lang="cs-CZ" dirty="0"/>
            </a:br>
            <a:r>
              <a:rPr lang="cs-CZ" dirty="0"/>
              <a:t>vyjádření celkové hodnoty statků a služeb nově vytvořených rezidenty</a:t>
            </a:r>
            <a:br>
              <a:rPr lang="cs-CZ" dirty="0"/>
            </a:br>
            <a:r>
              <a:rPr lang="cs-CZ" dirty="0"/>
              <a:t>(domácnosti, podniky) i nerezidenty v daném období na určitém území.</a:t>
            </a:r>
            <a:br>
              <a:rPr lang="cs-CZ" dirty="0"/>
            </a:br>
            <a:r>
              <a:rPr lang="cs-CZ" dirty="0"/>
              <a:t>Výkonnost světové ekonomiky můžeme také vyjádřit pomocí další ukazatele např. (GNI-hrubý národní příjem), který je přímo závislý na objemu mezinárodního turismu.</a:t>
            </a:r>
            <a:br>
              <a:rPr lang="cs-CZ" dirty="0"/>
            </a:br>
            <a:r>
              <a:rPr lang="cs-CZ" dirty="0"/>
              <a:t>b) </a:t>
            </a:r>
            <a:r>
              <a:rPr lang="cs-CZ" dirty="0">
                <a:solidFill>
                  <a:srgbClr val="FF0000"/>
                </a:solidFill>
              </a:rPr>
              <a:t>ukazatel nezaměstnanosti</a:t>
            </a:r>
            <a:r>
              <a:rPr lang="cs-CZ" dirty="0"/>
              <a:t>, který zkoumá vliv cestovního ruchu na zaměstnanost.</a:t>
            </a:r>
            <a:br>
              <a:rPr lang="cs-CZ" dirty="0"/>
            </a:br>
            <a:r>
              <a:rPr lang="cs-CZ" dirty="0"/>
              <a:t>c) </a:t>
            </a:r>
            <a:r>
              <a:rPr lang="cs-CZ" dirty="0">
                <a:solidFill>
                  <a:srgbClr val="FF0000"/>
                </a:solidFill>
              </a:rPr>
              <a:t>cenové stability </a:t>
            </a:r>
            <a:r>
              <a:rPr lang="cs-CZ" dirty="0"/>
              <a:t>(inflace vyjádřená jako růst cenové hladiny v časovém období) představuje třetí bod tzv. magického čtyřúhelníku. Inflace se měří prostřednictví indexu spotřebitelských cen, který odráží meziroční procentní změnu v nákladech na průměrného spotřebitele na pořízení stanoveného koše zboží a služeb vnější ekonomická rovnováha.</a:t>
            </a:r>
          </a:p>
        </p:txBody>
      </p:sp>
    </p:spTree>
    <p:extLst>
      <p:ext uri="{BB962C8B-B14F-4D97-AF65-F5344CB8AC3E}">
        <p14:creationId xmlns:p14="http://schemas.microsoft.com/office/powerpoint/2010/main" val="986686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magický čtyřúhelník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Čtvrtým ukazatelem z magického trojúhelníku je </a:t>
            </a:r>
          </a:p>
          <a:p>
            <a:r>
              <a:rPr lang="cs-CZ" dirty="0"/>
              <a:t>d) </a:t>
            </a:r>
            <a:r>
              <a:rPr lang="cs-CZ" dirty="0">
                <a:solidFill>
                  <a:srgbClr val="FF0000"/>
                </a:solidFill>
              </a:rPr>
              <a:t>vnější ekonomická rovnováha</a:t>
            </a:r>
            <a:r>
              <a:rPr lang="cs-CZ" dirty="0"/>
              <a:t>, která je vyjádřena v platební bilanci národní ekonomiky a v devizovém kurzu národní měny odrážejícím toky zaznamenané v platební bilanci.</a:t>
            </a:r>
          </a:p>
        </p:txBody>
      </p:sp>
    </p:spTree>
    <p:extLst>
      <p:ext uri="{BB962C8B-B14F-4D97-AF65-F5344CB8AC3E}">
        <p14:creationId xmlns:p14="http://schemas.microsoft.com/office/powerpoint/2010/main" val="4035596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hodnocení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pojímá účastníka turismu jako jedince s jeho potřebami odrážejícími se ve spotřebě. </a:t>
            </a:r>
          </a:p>
          <a:p>
            <a:r>
              <a:rPr lang="cs-CZ" dirty="0"/>
              <a:t>Cestovní ruch spoluutváří životní styl, jehož smyslem je rozšiřování poznání, vzdělanosti, utváří morální a duchovní hodnoty a stejně tak plní několik </a:t>
            </a:r>
            <a:r>
              <a:rPr lang="cs-CZ" dirty="0">
                <a:solidFill>
                  <a:srgbClr val="FF0000"/>
                </a:solidFill>
              </a:rPr>
              <a:t>významných funkcí</a:t>
            </a:r>
            <a:r>
              <a:rPr lang="cs-CZ" dirty="0"/>
              <a:t>, k nimž patří: </a:t>
            </a:r>
          </a:p>
          <a:p>
            <a:r>
              <a:rPr lang="cs-CZ" dirty="0"/>
              <a:t>reprodukce pracovních sil (duševní a fyzické síly) </a:t>
            </a:r>
          </a:p>
          <a:p>
            <a:r>
              <a:rPr lang="cs-CZ" dirty="0"/>
              <a:t>rekreačně zdravotní funkce, rozvoj osobnosti </a:t>
            </a:r>
          </a:p>
          <a:p>
            <a:r>
              <a:rPr lang="cs-CZ" dirty="0"/>
              <a:t>kulturně-poznávací funkce, zdravotní funkce apod.</a:t>
            </a:r>
          </a:p>
        </p:txBody>
      </p:sp>
    </p:spTree>
    <p:extLst>
      <p:ext uri="{BB962C8B-B14F-4D97-AF65-F5344CB8AC3E}">
        <p14:creationId xmlns:p14="http://schemas.microsoft.com/office/powerpoint/2010/main" val="20608374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Sociokulturní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věnuje vnímáním jednotlivých účastníků cestovního</a:t>
            </a:r>
            <a:br>
              <a:rPr lang="cs-CZ" dirty="0"/>
            </a:br>
            <a:r>
              <a:rPr lang="cs-CZ" dirty="0"/>
              <a:t>ruchu, jako společenské bytosti, která přichází do interakce s dalšími osobami, organizacemi poskytujících služby, a také s místní komunitou. </a:t>
            </a:r>
          </a:p>
          <a:p>
            <a:r>
              <a:rPr lang="cs-CZ" dirty="0"/>
              <a:t>Zkoumá vliv turismu na sociokulturní prostředí země, jelikož při uskutečnění cestovního ruchu dochází ke střetu různých kultur, které se navzájem ovlivňují.</a:t>
            </a:r>
          </a:p>
        </p:txBody>
      </p:sp>
    </p:spTree>
    <p:extLst>
      <p:ext uri="{BB962C8B-B14F-4D97-AF65-F5344CB8AC3E}">
        <p14:creationId xmlns:p14="http://schemas.microsoft.com/office/powerpoint/2010/main" val="38638341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Celosvětové efekty cestovního ruchu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Celosvětové efekty cestovního ruchu na světové hospodářství definuje </a:t>
            </a:r>
            <a:r>
              <a:rPr lang="cs-CZ" dirty="0" err="1"/>
              <a:t>Palatková</a:t>
            </a:r>
            <a:br>
              <a:rPr lang="cs-CZ" dirty="0"/>
            </a:br>
            <a:r>
              <a:rPr lang="cs-CZ" dirty="0"/>
              <a:t>(2013, s. 24 – 25) jako souhrn jednotlivých vlivů cestovního ruchu, které můžeme sledovat prostřednictvím dvou ukazatelů, mezi které patří </a:t>
            </a:r>
          </a:p>
          <a:p>
            <a:r>
              <a:rPr lang="cs-CZ" dirty="0">
                <a:solidFill>
                  <a:srgbClr val="FF0000"/>
                </a:solidFill>
              </a:rPr>
              <a:t>platební bilance a </a:t>
            </a:r>
          </a:p>
          <a:p>
            <a:r>
              <a:rPr lang="cs-CZ" dirty="0">
                <a:solidFill>
                  <a:srgbClr val="FF0000"/>
                </a:solidFill>
              </a:rPr>
              <a:t>satelitní účet cestovního ruchu. </a:t>
            </a:r>
          </a:p>
          <a:p>
            <a:pPr marL="0" indent="0">
              <a:buNone/>
            </a:pPr>
            <a:r>
              <a:rPr lang="cs-CZ" dirty="0"/>
              <a:t>Jedná se o problémy, které můžeme rozdělit na: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přírodně-sociální</a:t>
            </a:r>
            <a:r>
              <a:rPr lang="cs-CZ" dirty="0"/>
              <a:t> (kam můžeme zařadit i existenci environmentálních problémů),</a:t>
            </a:r>
            <a:br>
              <a:rPr lang="cs-CZ" dirty="0"/>
            </a:br>
            <a:r>
              <a:rPr lang="cs-CZ" dirty="0"/>
              <a:t>• </a:t>
            </a:r>
            <a:r>
              <a:rPr lang="cs-CZ" u="sng" dirty="0"/>
              <a:t>problémy </a:t>
            </a:r>
            <a:r>
              <a:rPr lang="cs-CZ" u="sng" dirty="0" err="1"/>
              <a:t>antroposociální</a:t>
            </a:r>
            <a:r>
              <a:rPr lang="cs-CZ" u="sng" dirty="0"/>
              <a:t> </a:t>
            </a:r>
            <a:r>
              <a:rPr lang="cs-CZ" dirty="0"/>
              <a:t>(sociální, humanitární a kulturní – tzv. problém budoucnosti člověka) a</a:t>
            </a:r>
            <a:br>
              <a:rPr lang="cs-CZ" dirty="0"/>
            </a:br>
            <a:r>
              <a:rPr lang="cs-CZ" dirty="0"/>
              <a:t>• </a:t>
            </a:r>
            <a:r>
              <a:rPr lang="cs-CZ" dirty="0" err="1"/>
              <a:t>i</a:t>
            </a:r>
            <a:r>
              <a:rPr lang="cs-CZ" u="sng" dirty="0" err="1"/>
              <a:t>ntersociální</a:t>
            </a:r>
            <a:r>
              <a:rPr lang="cs-CZ" u="sng" dirty="0"/>
              <a:t> </a:t>
            </a:r>
            <a:r>
              <a:rPr lang="cs-CZ" dirty="0"/>
              <a:t>(jsou spojeny se zásadním střetem zájmů různých společenských</a:t>
            </a:r>
            <a:br>
              <a:rPr lang="cs-CZ" dirty="0"/>
            </a:br>
            <a:r>
              <a:rPr lang="cs-CZ" dirty="0"/>
              <a:t>a ekonomických skupin a systémů, např. problém války a míru, problém mezinárodní zadluženosti apod.).</a:t>
            </a:r>
          </a:p>
        </p:txBody>
      </p:sp>
    </p:spTree>
    <p:extLst>
      <p:ext uri="{BB962C8B-B14F-4D97-AF65-F5344CB8AC3E}">
        <p14:creationId xmlns:p14="http://schemas.microsoft.com/office/powerpoint/2010/main" val="802633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https://www.ceskatelevize.cz/porady/1096911352-objektiv/222411030400213/</a:t>
            </a:r>
            <a:endParaRPr lang="cs-CZ" dirty="0"/>
          </a:p>
          <a:p>
            <a:r>
              <a:rPr lang="cs-CZ" dirty="0">
                <a:hlinkClick r:id="rId3"/>
              </a:rPr>
              <a:t>https://tourdata.cz/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893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Cestovní ruch představuje v současné době důležitou oblast národního hospodářství a je významnou součástí spotřeby obyvatelstva. Jde o komplexní společenský jev, který je charakterizován následujícími rysy: (Kol. autorů, 2008) </a:t>
            </a:r>
          </a:p>
          <a:p>
            <a:r>
              <a:rPr lang="cs-CZ" dirty="0"/>
              <a:t>dočasnost změny místa stálého bydliště a dočasnost pobytu mimo něj, </a:t>
            </a:r>
          </a:p>
          <a:p>
            <a:r>
              <a:rPr lang="cs-CZ" dirty="0"/>
              <a:t>nevýdělečný charakter cesty a pobytu (jsou obvykle realizovány ve volném čase), </a:t>
            </a:r>
          </a:p>
          <a:p>
            <a:r>
              <a:rPr lang="cs-CZ" dirty="0"/>
              <a:t>vztahy mezi lidmi, jež cestovní ruch vyvolává.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853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</a:t>
            </a:r>
            <a:r>
              <a:rPr lang="cs-CZ" dirty="0" err="1"/>
              <a:t>Gúčika</a:t>
            </a:r>
            <a:r>
              <a:rPr lang="cs-CZ" dirty="0"/>
              <a:t> (2001) je vznik novodobého cestovního ruchu spojován s obdobím </a:t>
            </a:r>
            <a:r>
              <a:rPr lang="cs-CZ" dirty="0" err="1"/>
              <a:t>prů-myslové</a:t>
            </a:r>
            <a:r>
              <a:rPr lang="cs-CZ" dirty="0"/>
              <a:t> revoluce ve vyspělých státech jako důsledkem technického, ekonomického a sociálního rozvoje. Vznik a rozvoj novodobého cestovního ruchu přitom předpokládá: </a:t>
            </a:r>
          </a:p>
          <a:p>
            <a:r>
              <a:rPr lang="cs-CZ" dirty="0"/>
              <a:t>možnost svobodného pohybu lidí, </a:t>
            </a:r>
          </a:p>
          <a:p>
            <a:r>
              <a:rPr lang="cs-CZ" dirty="0"/>
              <a:t>existenci primární nabídky, která je základem tvorby produktu jako předmětu spotřeby v cestovním ruchu, </a:t>
            </a:r>
          </a:p>
          <a:p>
            <a:r>
              <a:rPr lang="cs-CZ" dirty="0"/>
              <a:t>takový stupeň technického, ekonomického a sociálního rozvoje, který má za </a:t>
            </a:r>
            <a:r>
              <a:rPr lang="cs-CZ" dirty="0" err="1"/>
              <a:t>ná-sledek</a:t>
            </a:r>
            <a:r>
              <a:rPr lang="cs-CZ" dirty="0"/>
              <a:t> postupné zkracování fondu pracovní doby a prodlužování fondu volného času, </a:t>
            </a:r>
          </a:p>
          <a:p>
            <a:r>
              <a:rPr lang="cs-CZ" dirty="0"/>
              <a:t>takový stupeň uspokojení základních životních potřeb, kdy vzniká možnost uspokojovat i méně nezbytné potřeby, kam řadíme i cestovní ruch a výstavbu potřebných dopravních, ubytovacích, pohostinských, sportovně-rekreačních a dalších zařízení pro cestovní ruch.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468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Můžeme rozlišit čtyři různé pohledy na cestovní ruch: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A) Turista - </a:t>
            </a:r>
            <a:r>
              <a:rPr lang="cs-CZ" dirty="0"/>
              <a:t>vyhledává rozličné duševní i fyzické zkušenosti a uspokojení. Jejich povaha bude značně ovlivňovat jeho volbu destinací a aktivit. </a:t>
            </a:r>
          </a:p>
          <a:p>
            <a:r>
              <a:rPr lang="cs-CZ" b="1" dirty="0"/>
              <a:t>B) Firmy nabízející turistům zboží a služby - </a:t>
            </a:r>
            <a:r>
              <a:rPr lang="cs-CZ" dirty="0"/>
              <a:t>obchodníci a podnikatelé vidí v cestovním ruchu příležitost vydělat poskytováním zboží a služeb, které si tu-</a:t>
            </a:r>
            <a:r>
              <a:rPr lang="cs-CZ" dirty="0" err="1"/>
              <a:t>ristický</a:t>
            </a:r>
            <a:r>
              <a:rPr lang="cs-CZ" dirty="0"/>
              <a:t> ruch žádá. </a:t>
            </a:r>
          </a:p>
          <a:p>
            <a:r>
              <a:rPr lang="cs-CZ" b="1" dirty="0"/>
              <a:t>C) Správa hostitelských zemí či oblastí. </a:t>
            </a:r>
            <a:r>
              <a:rPr lang="cs-CZ" dirty="0"/>
              <a:t>Politici spatřují v cestovním ruchu faktor vnášející kapitál do ekonomik pod jejich správou. Jejich přístup se odvozuje od toho, jaké příjmy mohou občané z tohoto podnikání získat. Politici rovněž berou v úvahu příjem v zahraniční měně ze zahraničního cestovního ruchu i daňové příjmy, které se platí z peněz utracených turisty, přímo i nepřímo. Vláda hostitelské země může hrát důležitou roli v tvorbě koncepce cestovního ruchu, jeho rozvoji, propagaci a realizaci. </a:t>
            </a:r>
          </a:p>
          <a:p>
            <a:r>
              <a:rPr lang="cs-CZ" b="1" dirty="0"/>
              <a:t>D) Hostitelská komunita</a:t>
            </a:r>
            <a:r>
              <a:rPr lang="cs-CZ" dirty="0"/>
              <a:t>. Místní lidé obvykle považují cestovní ruch za faktor, který ovlivňuje jejich kulturu a zaměstnanost. Pro tuto skupinu jsou například důležité důsledky interakce mezi značnými počty zahraničních turistů a místními obyvateli. Tyto důsledky mohou být přínosné, či škodlivé – nebo obojí.</a:t>
            </a:r>
          </a:p>
        </p:txBody>
      </p:sp>
    </p:spTree>
    <p:extLst>
      <p:ext uri="{BB962C8B-B14F-4D97-AF65-F5344CB8AC3E}">
        <p14:creationId xmlns:p14="http://schemas.microsoft.com/office/powerpoint/2010/main" val="100781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rozvoj cestovního ruchu je nezbytné splnit tři základní podmínky – </a:t>
            </a:r>
          </a:p>
          <a:p>
            <a:r>
              <a:rPr lang="cs-CZ" b="1" dirty="0"/>
              <a:t>zachovat bezpečnost v dané destinaci, </a:t>
            </a:r>
          </a:p>
          <a:p>
            <a:r>
              <a:rPr lang="cs-CZ" b="1" dirty="0"/>
              <a:t>vytvořit dostatečný fond volného času a </a:t>
            </a:r>
          </a:p>
          <a:p>
            <a:r>
              <a:rPr lang="cs-CZ" b="1" dirty="0"/>
              <a:t>zajistit přiměřené disponibilní důchody obyvatelstva. </a:t>
            </a:r>
          </a:p>
          <a:p>
            <a:endParaRPr lang="cs-CZ" b="1" dirty="0"/>
          </a:p>
          <a:p>
            <a:r>
              <a:rPr lang="cs-CZ" dirty="0"/>
              <a:t>Hlavním subjektem je v cestovním ruchu cestující občan.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646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 cílem sjednotit definici cestovního ruchu zejména z hlediska vykazování údajů, zor-</a:t>
            </a:r>
            <a:r>
              <a:rPr lang="cs-CZ" dirty="0" err="1"/>
              <a:t>ganizovala</a:t>
            </a:r>
            <a:r>
              <a:rPr lang="cs-CZ" dirty="0"/>
              <a:t> Světová organizace cestovního ruchu (WTO,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Organisation</a:t>
            </a:r>
            <a:r>
              <a:rPr lang="cs-CZ" dirty="0"/>
              <a:t>) v roce 1991 v Ottawě mezinárodní konferenci věnovanou statistice cestovního ruchu. Na základě závěru konference přijala OSN v roce 1993 definici, která se stala základem pro statistické zjišťování cestovního ruchu. </a:t>
            </a:r>
          </a:p>
          <a:p>
            <a:r>
              <a:rPr lang="cs-CZ" dirty="0"/>
              <a:t>Podle Směrnice Rady 95/57/ES ze dne 23. 11. 1995 o shromažďování statistických in-formací v oblasti cestovního ruchu, str. 16/sv.1, můžeme CR definovat jako „</a:t>
            </a:r>
            <a:r>
              <a:rPr lang="cs-CZ" b="1" dirty="0"/>
              <a:t>Činnost lidí cestujících a zdržujících se mimo místo svého obvyklého prostředí po dobu nejvýše jednoho roku za účelem rekreace, obchodu nebo z jiného důvodu.“ </a:t>
            </a:r>
            <a:endParaRPr lang="cs-CZ" dirty="0"/>
          </a:p>
          <a:p>
            <a:r>
              <a:rPr lang="cs-CZ" dirty="0"/>
              <a:t>Mezinárodní organizace odborníků v oblasti turismu (AIEST - </a:t>
            </a:r>
            <a:r>
              <a:rPr lang="cs-CZ" dirty="0" err="1"/>
              <a:t>Ássociation</a:t>
            </a:r>
            <a:r>
              <a:rPr lang="cs-CZ" dirty="0"/>
              <a:t> </a:t>
            </a:r>
            <a:r>
              <a:rPr lang="cs-CZ" dirty="0" err="1"/>
              <a:t>Internatio-nale</a:t>
            </a:r>
            <a:r>
              <a:rPr lang="cs-CZ" dirty="0"/>
              <a:t> </a:t>
            </a:r>
            <a:r>
              <a:rPr lang="cs-CZ" dirty="0" err="1"/>
              <a:t>d'Experts</a:t>
            </a:r>
            <a:r>
              <a:rPr lang="cs-CZ" dirty="0"/>
              <a:t> </a:t>
            </a:r>
            <a:r>
              <a:rPr lang="cs-CZ" dirty="0" err="1"/>
              <a:t>Scientifiques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</a:t>
            </a:r>
            <a:r>
              <a:rPr lang="cs-CZ" dirty="0" err="1"/>
              <a:t>Tourisne</a:t>
            </a:r>
            <a:r>
              <a:rPr lang="cs-CZ" dirty="0"/>
              <a:t> ) </a:t>
            </a:r>
            <a:r>
              <a:rPr lang="cs-CZ" b="1" dirty="0"/>
              <a:t>definuje cestovní ruch jako souhrn vztahů a jevů, které vyplývají z cestování nebo pobytu osob, přičemž místo pobytu není </a:t>
            </a:r>
            <a:r>
              <a:rPr lang="cs-CZ" b="1" dirty="0" err="1"/>
              <a:t>trva-lým</a:t>
            </a:r>
            <a:r>
              <a:rPr lang="cs-CZ" b="1" dirty="0"/>
              <a:t> místem bydlení a zaměstnání.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037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Mezinárodní cestovní ruch může rozlišit na: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</a:t>
            </a:r>
            <a:r>
              <a:rPr lang="cs-CZ" b="1" dirty="0"/>
              <a:t>Příjezdový cestovní ruch </a:t>
            </a:r>
            <a:r>
              <a:rPr lang="cs-CZ" dirty="0"/>
              <a:t>(též aktivní cestovní ruch – ACR, incoming): cestovní ruch do dané země realizovaný obyvateli jiných zemí, </a:t>
            </a:r>
          </a:p>
          <a:p>
            <a:r>
              <a:rPr lang="cs-CZ" b="1" dirty="0"/>
              <a:t>b) Výjezdový cestovní ruch </a:t>
            </a:r>
            <a:r>
              <a:rPr lang="cs-CZ" dirty="0"/>
              <a:t>(též pasivní cestovní ruch – PCR, </a:t>
            </a:r>
            <a:r>
              <a:rPr lang="cs-CZ" dirty="0" err="1"/>
              <a:t>outgoing</a:t>
            </a:r>
            <a:r>
              <a:rPr lang="cs-CZ" dirty="0"/>
              <a:t>): cestovní ruch obyvatel dané země realizovaný cestou do jiných zemí. </a:t>
            </a:r>
          </a:p>
          <a:p>
            <a:r>
              <a:rPr lang="cs-CZ" b="1" dirty="0"/>
              <a:t>Interní cestovní ruch tvoří: </a:t>
            </a:r>
            <a:r>
              <a:rPr lang="cs-CZ" dirty="0"/>
              <a:t>cestovní ruch obyvatel dané země a obyvateli jiných zemí v dané zemi. </a:t>
            </a:r>
          </a:p>
          <a:p>
            <a:r>
              <a:rPr lang="cs-CZ" b="1" dirty="0"/>
              <a:t>Domácí cestovní ruch představuje</a:t>
            </a:r>
            <a:r>
              <a:rPr lang="cs-CZ" dirty="0"/>
              <a:t>: cestování a pobyty občanů mimo místo jejich obvyklého pobytu za účelem využití volného času, rekreace, poznání nebo za jiným nevýdělečným účelem, trvající ne déle než jeden rok a realizované kompletně ve vlastním státě </a:t>
            </a:r>
          </a:p>
        </p:txBody>
      </p:sp>
    </p:spTree>
    <p:extLst>
      <p:ext uri="{BB962C8B-B14F-4D97-AF65-F5344CB8AC3E}">
        <p14:creationId xmlns:p14="http://schemas.microsoft.com/office/powerpoint/2010/main" val="169462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Národní cestovní ruch: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interní cestovní ruch plus výjezdový cestovní ruch. </a:t>
            </a:r>
          </a:p>
        </p:txBody>
      </p:sp>
    </p:spTree>
    <p:extLst>
      <p:ext uri="{BB962C8B-B14F-4D97-AF65-F5344CB8AC3E}">
        <p14:creationId xmlns:p14="http://schemas.microsoft.com/office/powerpoint/2010/main" val="651238706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81</TotalTime>
  <Words>1364</Words>
  <Application>Microsoft Office PowerPoint</Application>
  <PresentationFormat>Širokoúhlá obrazovka</PresentationFormat>
  <Paragraphs>82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Century Gothic</vt:lpstr>
      <vt:lpstr>Kondenzační stopa</vt:lpstr>
      <vt:lpstr>Mezinárodní cestovní ruch</vt:lpstr>
      <vt:lpstr>definice</vt:lpstr>
      <vt:lpstr>Prezentace aplikace PowerPoint</vt:lpstr>
      <vt:lpstr>Prezentace aplikace PowerPoint</vt:lpstr>
      <vt:lpstr>Můžeme rozlišit čtyři různé pohledy na cestovní ruch: </vt:lpstr>
      <vt:lpstr>Prezentace aplikace PowerPoint</vt:lpstr>
      <vt:lpstr>Prezentace aplikace PowerPoint</vt:lpstr>
      <vt:lpstr>Mezinárodní cestovní ruch může rozlišit na: </vt:lpstr>
      <vt:lpstr>Národní cestovní ruch: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MEZINÁRODNÍ CESTOVNÍ RUCH A SVĚTOVÁ SPOTŘEBA</vt:lpstr>
      <vt:lpstr>Cestovní ruch plní v ekonomice podle Palatkové (2013, s. 12) řadu funkcí</vt:lpstr>
      <vt:lpstr>PRŮMYSL CESTOVNÍHO RUCHU A EKONOMIKA TURISMU</vt:lpstr>
      <vt:lpstr>vliv cestovního ruchu na ekonomiku</vt:lpstr>
      <vt:lpstr>Ekonomickopeněžní hodnocení</vt:lpstr>
      <vt:lpstr>magický čtyřúhelník  </vt:lpstr>
      <vt:lpstr>magický čtyřúhelník  </vt:lpstr>
      <vt:lpstr>Individuální hodnocení </vt:lpstr>
      <vt:lpstr>Sociokulturní hodnocení</vt:lpstr>
      <vt:lpstr>Celosvětové efekty cestovního ruchu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cestovní ruch</dc:title>
  <dc:creator>Klára Václavínková</dc:creator>
  <cp:lastModifiedBy>student</cp:lastModifiedBy>
  <cp:revision>27</cp:revision>
  <dcterms:created xsi:type="dcterms:W3CDTF">2022-02-24T08:43:16Z</dcterms:created>
  <dcterms:modified xsi:type="dcterms:W3CDTF">2022-03-03T11:06:38Z</dcterms:modified>
</cp:coreProperties>
</file>