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9" r:id="rId3"/>
    <p:sldId id="258" r:id="rId4"/>
    <p:sldId id="282" r:id="rId5"/>
    <p:sldId id="283" r:id="rId6"/>
    <p:sldId id="285" r:id="rId7"/>
    <p:sldId id="287" r:id="rId8"/>
    <p:sldId id="288" r:id="rId9"/>
    <p:sldId id="284" r:id="rId10"/>
    <p:sldId id="291" r:id="rId11"/>
    <p:sldId id="293" r:id="rId12"/>
    <p:sldId id="290" r:id="rId13"/>
    <p:sldId id="296" r:id="rId14"/>
    <p:sldId id="297" r:id="rId15"/>
    <p:sldId id="298" r:id="rId16"/>
    <p:sldId id="299" r:id="rId17"/>
    <p:sldId id="300" r:id="rId18"/>
    <p:sldId id="281" r:id="rId1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89" d="100"/>
          <a:sy n="89" d="100"/>
        </p:scale>
        <p:origin x="84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187E2B-8F7E-4B01-8901-CBF1B31EC961}" type="doc">
      <dgm:prSet loTypeId="urn:microsoft.com/office/officeart/2005/8/layout/equation2" loCatId="relationship" qsTypeId="urn:microsoft.com/office/officeart/2005/8/quickstyle/simple1" qsCatId="simple" csTypeId="urn:microsoft.com/office/officeart/2005/8/colors/accent0_2" csCatId="mainScheme" phldr="1"/>
      <dgm:spPr/>
    </dgm:pt>
    <dgm:pt modelId="{402E5EAF-E368-4D55-8922-EB56B0480154}">
      <dgm:prSet phldrT="[Text]"/>
      <dgm:spPr/>
      <dgm:t>
        <a:bodyPr/>
        <a:lstStyle/>
        <a:p>
          <a:pPr algn="ctr"/>
          <a:r>
            <a:rPr lang="cs-CZ"/>
            <a:t>Social problem</a:t>
          </a:r>
        </a:p>
      </dgm:t>
    </dgm:pt>
    <dgm:pt modelId="{05EDB19E-B18F-4892-9C59-80AB8114DEFF}" type="parTrans" cxnId="{2052E0CF-779E-4C35-AD0F-3DE08E454E31}">
      <dgm:prSet/>
      <dgm:spPr/>
      <dgm:t>
        <a:bodyPr/>
        <a:lstStyle/>
        <a:p>
          <a:pPr algn="ctr"/>
          <a:endParaRPr lang="cs-CZ"/>
        </a:p>
      </dgm:t>
    </dgm:pt>
    <dgm:pt modelId="{AD357A3C-F9F9-48B6-BC0B-E186DFAFCDED}" type="sibTrans" cxnId="{2052E0CF-779E-4C35-AD0F-3DE08E454E31}">
      <dgm:prSet/>
      <dgm:spPr/>
      <dgm:t>
        <a:bodyPr/>
        <a:lstStyle/>
        <a:p>
          <a:pPr algn="ctr"/>
          <a:endParaRPr lang="cs-CZ"/>
        </a:p>
      </dgm:t>
    </dgm:pt>
    <dgm:pt modelId="{178960AA-CCD5-4312-97C3-38EFAC6182B7}">
      <dgm:prSet phldrT="[Text]"/>
      <dgm:spPr/>
      <dgm:t>
        <a:bodyPr/>
        <a:lstStyle/>
        <a:p>
          <a:pPr algn="ctr"/>
          <a:r>
            <a:rPr lang="cs-CZ"/>
            <a:t>Social enterprise</a:t>
          </a:r>
        </a:p>
      </dgm:t>
    </dgm:pt>
    <dgm:pt modelId="{54FB4E70-79D0-46BD-ADBA-0205CE4A177F}" type="parTrans" cxnId="{40E4F4B3-3583-4633-9810-DC37D730BB9A}">
      <dgm:prSet/>
      <dgm:spPr/>
      <dgm:t>
        <a:bodyPr/>
        <a:lstStyle/>
        <a:p>
          <a:pPr algn="ctr"/>
          <a:endParaRPr lang="cs-CZ"/>
        </a:p>
      </dgm:t>
    </dgm:pt>
    <dgm:pt modelId="{C77DA6AE-2BF9-4392-9607-061E85F42CD3}" type="sibTrans" cxnId="{40E4F4B3-3583-4633-9810-DC37D730BB9A}">
      <dgm:prSet/>
      <dgm:spPr/>
      <dgm:t>
        <a:bodyPr/>
        <a:lstStyle/>
        <a:p>
          <a:pPr algn="ctr"/>
          <a:endParaRPr lang="cs-CZ"/>
        </a:p>
      </dgm:t>
    </dgm:pt>
    <dgm:pt modelId="{504F8E1B-2BFB-4F7C-A392-89092D60856F}">
      <dgm:prSet/>
      <dgm:spPr/>
      <dgm:t>
        <a:bodyPr/>
        <a:lstStyle/>
        <a:p>
          <a:pPr algn="ctr"/>
          <a:r>
            <a:rPr lang="cs-CZ"/>
            <a:t>Business</a:t>
          </a:r>
        </a:p>
      </dgm:t>
    </dgm:pt>
    <dgm:pt modelId="{AE45B97D-A860-4247-B1A3-63BC3053AF79}" type="parTrans" cxnId="{0186F22E-E3A7-4CAC-8411-90215177D624}">
      <dgm:prSet/>
      <dgm:spPr/>
      <dgm:t>
        <a:bodyPr/>
        <a:lstStyle/>
        <a:p>
          <a:pPr algn="ctr"/>
          <a:endParaRPr lang="cs-CZ"/>
        </a:p>
      </dgm:t>
    </dgm:pt>
    <dgm:pt modelId="{4C6B7B6F-6010-4AEA-92B2-CCD5B647492B}" type="sibTrans" cxnId="{0186F22E-E3A7-4CAC-8411-90215177D624}">
      <dgm:prSet/>
      <dgm:spPr/>
      <dgm:t>
        <a:bodyPr/>
        <a:lstStyle/>
        <a:p>
          <a:pPr algn="ctr"/>
          <a:endParaRPr lang="cs-CZ"/>
        </a:p>
      </dgm:t>
    </dgm:pt>
    <dgm:pt modelId="{B7C49759-FB4B-4D62-9372-3EF2C10495F6}" type="pres">
      <dgm:prSet presAssocID="{EE187E2B-8F7E-4B01-8901-CBF1B31EC961}" presName="Name0" presStyleCnt="0">
        <dgm:presLayoutVars>
          <dgm:dir/>
          <dgm:resizeHandles val="exact"/>
        </dgm:presLayoutVars>
      </dgm:prSet>
      <dgm:spPr/>
    </dgm:pt>
    <dgm:pt modelId="{18B7F587-F5FC-4F1F-966C-FA7DC8787D45}" type="pres">
      <dgm:prSet presAssocID="{EE187E2B-8F7E-4B01-8901-CBF1B31EC961}" presName="vNodes" presStyleCnt="0"/>
      <dgm:spPr/>
    </dgm:pt>
    <dgm:pt modelId="{E27951BE-289E-4661-BEA7-302CB2ECAFD0}" type="pres">
      <dgm:prSet presAssocID="{402E5EAF-E368-4D55-8922-EB56B0480154}" presName="node" presStyleLbl="node1" presStyleIdx="0" presStyleCnt="3">
        <dgm:presLayoutVars>
          <dgm:bulletEnabled val="1"/>
        </dgm:presLayoutVars>
      </dgm:prSet>
      <dgm:spPr/>
    </dgm:pt>
    <dgm:pt modelId="{0484C804-C444-4FD0-8580-5F80D52F7408}" type="pres">
      <dgm:prSet presAssocID="{AD357A3C-F9F9-48B6-BC0B-E186DFAFCDED}" presName="spacerT" presStyleCnt="0"/>
      <dgm:spPr/>
    </dgm:pt>
    <dgm:pt modelId="{175764C7-0087-471E-B2C3-3B16472E0BC3}" type="pres">
      <dgm:prSet presAssocID="{AD357A3C-F9F9-48B6-BC0B-E186DFAFCDED}" presName="sibTrans" presStyleLbl="sibTrans2D1" presStyleIdx="0" presStyleCnt="2"/>
      <dgm:spPr/>
    </dgm:pt>
    <dgm:pt modelId="{BFA19239-2A3D-470A-8EF8-E298F1AB316D}" type="pres">
      <dgm:prSet presAssocID="{AD357A3C-F9F9-48B6-BC0B-E186DFAFCDED}" presName="spacerB" presStyleCnt="0"/>
      <dgm:spPr/>
    </dgm:pt>
    <dgm:pt modelId="{E1FE1864-0B32-4FC6-9A52-F03D9661FD0E}" type="pres">
      <dgm:prSet presAssocID="{504F8E1B-2BFB-4F7C-A392-89092D60856F}" presName="node" presStyleLbl="node1" presStyleIdx="1" presStyleCnt="3">
        <dgm:presLayoutVars>
          <dgm:bulletEnabled val="1"/>
        </dgm:presLayoutVars>
      </dgm:prSet>
      <dgm:spPr/>
    </dgm:pt>
    <dgm:pt modelId="{29B404E1-6211-4100-A1BC-8020C78B857B}" type="pres">
      <dgm:prSet presAssocID="{EE187E2B-8F7E-4B01-8901-CBF1B31EC961}" presName="sibTransLast" presStyleLbl="sibTrans2D1" presStyleIdx="1" presStyleCnt="2"/>
      <dgm:spPr/>
    </dgm:pt>
    <dgm:pt modelId="{51B40DEE-6F7E-4465-9143-1485BFE426CE}" type="pres">
      <dgm:prSet presAssocID="{EE187E2B-8F7E-4B01-8901-CBF1B31EC961}" presName="connectorText" presStyleLbl="sibTrans2D1" presStyleIdx="1" presStyleCnt="2"/>
      <dgm:spPr/>
    </dgm:pt>
    <dgm:pt modelId="{3674BAE9-EA2A-4E82-8CDE-02C08114E030}" type="pres">
      <dgm:prSet presAssocID="{EE187E2B-8F7E-4B01-8901-CBF1B31EC961}" presName="lastNode" presStyleLbl="node1" presStyleIdx="2" presStyleCnt="3">
        <dgm:presLayoutVars>
          <dgm:bulletEnabled val="1"/>
        </dgm:presLayoutVars>
      </dgm:prSet>
      <dgm:spPr/>
    </dgm:pt>
  </dgm:ptLst>
  <dgm:cxnLst>
    <dgm:cxn modelId="{B66ED018-4996-41E6-BF0C-CC1FD114CFE6}" type="presOf" srcId="{4C6B7B6F-6010-4AEA-92B2-CCD5B647492B}" destId="{29B404E1-6211-4100-A1BC-8020C78B857B}" srcOrd="0" destOrd="0" presId="urn:microsoft.com/office/officeart/2005/8/layout/equation2"/>
    <dgm:cxn modelId="{0186F22E-E3A7-4CAC-8411-90215177D624}" srcId="{EE187E2B-8F7E-4B01-8901-CBF1B31EC961}" destId="{504F8E1B-2BFB-4F7C-A392-89092D60856F}" srcOrd="1" destOrd="0" parTransId="{AE45B97D-A860-4247-B1A3-63BC3053AF79}" sibTransId="{4C6B7B6F-6010-4AEA-92B2-CCD5B647492B}"/>
    <dgm:cxn modelId="{497D1F41-8D46-443E-AF65-C3A863E4716D}" type="presOf" srcId="{EE187E2B-8F7E-4B01-8901-CBF1B31EC961}" destId="{B7C49759-FB4B-4D62-9372-3EF2C10495F6}" srcOrd="0" destOrd="0" presId="urn:microsoft.com/office/officeart/2005/8/layout/equation2"/>
    <dgm:cxn modelId="{EC9D3075-1B0E-4576-BF58-8672090D39EF}" type="presOf" srcId="{402E5EAF-E368-4D55-8922-EB56B0480154}" destId="{E27951BE-289E-4661-BEA7-302CB2ECAFD0}" srcOrd="0" destOrd="0" presId="urn:microsoft.com/office/officeart/2005/8/layout/equation2"/>
    <dgm:cxn modelId="{12BC2D79-D285-4F0C-A224-B71A758B118E}" type="presOf" srcId="{4C6B7B6F-6010-4AEA-92B2-CCD5B647492B}" destId="{51B40DEE-6F7E-4465-9143-1485BFE426CE}" srcOrd="1" destOrd="0" presId="urn:microsoft.com/office/officeart/2005/8/layout/equation2"/>
    <dgm:cxn modelId="{40E4F4B3-3583-4633-9810-DC37D730BB9A}" srcId="{EE187E2B-8F7E-4B01-8901-CBF1B31EC961}" destId="{178960AA-CCD5-4312-97C3-38EFAC6182B7}" srcOrd="2" destOrd="0" parTransId="{54FB4E70-79D0-46BD-ADBA-0205CE4A177F}" sibTransId="{C77DA6AE-2BF9-4392-9607-061E85F42CD3}"/>
    <dgm:cxn modelId="{B72129B7-2B38-437C-A7B5-ADE8277BE3C5}" type="presOf" srcId="{504F8E1B-2BFB-4F7C-A392-89092D60856F}" destId="{E1FE1864-0B32-4FC6-9A52-F03D9661FD0E}" srcOrd="0" destOrd="0" presId="urn:microsoft.com/office/officeart/2005/8/layout/equation2"/>
    <dgm:cxn modelId="{2052E0CF-779E-4C35-AD0F-3DE08E454E31}" srcId="{EE187E2B-8F7E-4B01-8901-CBF1B31EC961}" destId="{402E5EAF-E368-4D55-8922-EB56B0480154}" srcOrd="0" destOrd="0" parTransId="{05EDB19E-B18F-4892-9C59-80AB8114DEFF}" sibTransId="{AD357A3C-F9F9-48B6-BC0B-E186DFAFCDED}"/>
    <dgm:cxn modelId="{174FA0F0-56D3-49FB-853F-0B1A9DD5ECF1}" type="presOf" srcId="{AD357A3C-F9F9-48B6-BC0B-E186DFAFCDED}" destId="{175764C7-0087-471E-B2C3-3B16472E0BC3}" srcOrd="0" destOrd="0" presId="urn:microsoft.com/office/officeart/2005/8/layout/equation2"/>
    <dgm:cxn modelId="{2BD465FF-5BD8-4ADB-9412-A249741EFF50}" type="presOf" srcId="{178960AA-CCD5-4312-97C3-38EFAC6182B7}" destId="{3674BAE9-EA2A-4E82-8CDE-02C08114E030}" srcOrd="0" destOrd="0" presId="urn:microsoft.com/office/officeart/2005/8/layout/equation2"/>
    <dgm:cxn modelId="{5FAF8DFB-E0A3-45F1-9CFC-7525322F833F}" type="presParOf" srcId="{B7C49759-FB4B-4D62-9372-3EF2C10495F6}" destId="{18B7F587-F5FC-4F1F-966C-FA7DC8787D45}" srcOrd="0" destOrd="0" presId="urn:microsoft.com/office/officeart/2005/8/layout/equation2"/>
    <dgm:cxn modelId="{1DC4AEA1-E1B1-4109-BC85-058DE4C08E45}" type="presParOf" srcId="{18B7F587-F5FC-4F1F-966C-FA7DC8787D45}" destId="{E27951BE-289E-4661-BEA7-302CB2ECAFD0}" srcOrd="0" destOrd="0" presId="urn:microsoft.com/office/officeart/2005/8/layout/equation2"/>
    <dgm:cxn modelId="{766B0C66-967A-45A7-A4B2-508AE6A93BEE}" type="presParOf" srcId="{18B7F587-F5FC-4F1F-966C-FA7DC8787D45}" destId="{0484C804-C444-4FD0-8580-5F80D52F7408}" srcOrd="1" destOrd="0" presId="urn:microsoft.com/office/officeart/2005/8/layout/equation2"/>
    <dgm:cxn modelId="{9FF0C6F2-B23C-495F-8492-1659FBB67F24}" type="presParOf" srcId="{18B7F587-F5FC-4F1F-966C-FA7DC8787D45}" destId="{175764C7-0087-471E-B2C3-3B16472E0BC3}" srcOrd="2" destOrd="0" presId="urn:microsoft.com/office/officeart/2005/8/layout/equation2"/>
    <dgm:cxn modelId="{DC160724-BA2A-41B1-985E-311FA3F63095}" type="presParOf" srcId="{18B7F587-F5FC-4F1F-966C-FA7DC8787D45}" destId="{BFA19239-2A3D-470A-8EF8-E298F1AB316D}" srcOrd="3" destOrd="0" presId="urn:microsoft.com/office/officeart/2005/8/layout/equation2"/>
    <dgm:cxn modelId="{8518B80D-97E6-4FA6-9186-24454A621DC5}" type="presParOf" srcId="{18B7F587-F5FC-4F1F-966C-FA7DC8787D45}" destId="{E1FE1864-0B32-4FC6-9A52-F03D9661FD0E}" srcOrd="4" destOrd="0" presId="urn:microsoft.com/office/officeart/2005/8/layout/equation2"/>
    <dgm:cxn modelId="{628E2856-971E-4F6A-9F9A-7EE1AD32B481}" type="presParOf" srcId="{B7C49759-FB4B-4D62-9372-3EF2C10495F6}" destId="{29B404E1-6211-4100-A1BC-8020C78B857B}" srcOrd="1" destOrd="0" presId="urn:microsoft.com/office/officeart/2005/8/layout/equation2"/>
    <dgm:cxn modelId="{D710A5AF-C495-4733-BF7A-80E20A8F62F6}" type="presParOf" srcId="{29B404E1-6211-4100-A1BC-8020C78B857B}" destId="{51B40DEE-6F7E-4465-9143-1485BFE426CE}" srcOrd="0" destOrd="0" presId="urn:microsoft.com/office/officeart/2005/8/layout/equation2"/>
    <dgm:cxn modelId="{26B9A6B7-D60C-4801-820E-77897B97FD10}" type="presParOf" srcId="{B7C49759-FB4B-4D62-9372-3EF2C10495F6}" destId="{3674BAE9-EA2A-4E82-8CDE-02C08114E030}"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71F49E-1AAF-438B-A0A2-6902E7F39A70}"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cs-CZ"/>
        </a:p>
      </dgm:t>
    </dgm:pt>
    <dgm:pt modelId="{5042FE53-26C4-4320-9BB3-D6D5BED2BB40}">
      <dgm:prSet phldrT="[Text]"/>
      <dgm:spPr/>
      <dgm:t>
        <a:bodyPr/>
        <a:lstStyle/>
        <a:p>
          <a:r>
            <a:rPr lang="cs-CZ"/>
            <a:t>founder</a:t>
          </a:r>
        </a:p>
      </dgm:t>
    </dgm:pt>
    <dgm:pt modelId="{5C0B97F9-0667-4C83-84C6-1BB14C88DD11}" type="parTrans" cxnId="{E1D7E7BD-75FF-4951-A9D5-6809208CA7EE}">
      <dgm:prSet/>
      <dgm:spPr/>
      <dgm:t>
        <a:bodyPr/>
        <a:lstStyle/>
        <a:p>
          <a:endParaRPr lang="cs-CZ"/>
        </a:p>
      </dgm:t>
    </dgm:pt>
    <dgm:pt modelId="{46E7B58E-BF66-44EE-B96C-56A717E97554}" type="sibTrans" cxnId="{E1D7E7BD-75FF-4951-A9D5-6809208CA7EE}">
      <dgm:prSet/>
      <dgm:spPr/>
      <dgm:t>
        <a:bodyPr/>
        <a:lstStyle/>
        <a:p>
          <a:endParaRPr lang="cs-CZ"/>
        </a:p>
      </dgm:t>
    </dgm:pt>
    <dgm:pt modelId="{6665ED7D-58E1-4337-98F2-B2027E04682B}">
      <dgm:prSet phldrT="[Text]"/>
      <dgm:spPr/>
      <dgm:t>
        <a:bodyPr/>
        <a:lstStyle/>
        <a:p>
          <a:r>
            <a:rPr lang="cs-CZ"/>
            <a:t>reinvest in social business</a:t>
          </a:r>
        </a:p>
      </dgm:t>
    </dgm:pt>
    <dgm:pt modelId="{02094A77-32B5-4AC3-BE64-2F9CED7BF4AE}" type="parTrans" cxnId="{BF5DDDDB-CDA1-428A-A759-078337196ADA}">
      <dgm:prSet/>
      <dgm:spPr/>
      <dgm:t>
        <a:bodyPr/>
        <a:lstStyle/>
        <a:p>
          <a:endParaRPr lang="cs-CZ"/>
        </a:p>
      </dgm:t>
    </dgm:pt>
    <dgm:pt modelId="{AE30F1D7-3BFF-43F9-B376-417ED724EE0F}" type="sibTrans" cxnId="{BF5DDDDB-CDA1-428A-A759-078337196ADA}">
      <dgm:prSet/>
      <dgm:spPr/>
      <dgm:t>
        <a:bodyPr/>
        <a:lstStyle/>
        <a:p>
          <a:endParaRPr lang="cs-CZ"/>
        </a:p>
      </dgm:t>
    </dgm:pt>
    <dgm:pt modelId="{C3BD568C-E4F3-4479-82A2-D5D22D3CB20C}">
      <dgm:prSet phldrT="[Text]"/>
      <dgm:spPr/>
      <dgm:t>
        <a:bodyPr/>
        <a:lstStyle/>
        <a:p>
          <a:r>
            <a:rPr lang="cs-CZ"/>
            <a:t>social goals</a:t>
          </a:r>
        </a:p>
      </dgm:t>
    </dgm:pt>
    <dgm:pt modelId="{818CCEE1-8EE0-48AF-A54B-D300C2F45AFA}" type="parTrans" cxnId="{EA20D038-DB85-4413-9FD7-961EA9600F99}">
      <dgm:prSet/>
      <dgm:spPr/>
      <dgm:t>
        <a:bodyPr/>
        <a:lstStyle/>
        <a:p>
          <a:endParaRPr lang="cs-CZ"/>
        </a:p>
      </dgm:t>
    </dgm:pt>
    <dgm:pt modelId="{9056AB95-87F9-4606-93C3-CE25257254AE}" type="sibTrans" cxnId="{EA20D038-DB85-4413-9FD7-961EA9600F99}">
      <dgm:prSet/>
      <dgm:spPr/>
      <dgm:t>
        <a:bodyPr/>
        <a:lstStyle/>
        <a:p>
          <a:endParaRPr lang="cs-CZ"/>
        </a:p>
      </dgm:t>
    </dgm:pt>
    <dgm:pt modelId="{04685F96-8E64-495E-B99D-61B2B3A45A75}">
      <dgm:prSet phldrT="[Text]" custT="1"/>
      <dgm:spPr/>
      <dgm:t>
        <a:bodyPr/>
        <a:lstStyle/>
        <a:p>
          <a:r>
            <a:rPr lang="cs-CZ" sz="1400"/>
            <a:t>job creation</a:t>
          </a:r>
        </a:p>
      </dgm:t>
    </dgm:pt>
    <dgm:pt modelId="{F72F126D-E466-4F77-970B-50C3E0B0561E}" type="parTrans" cxnId="{2E5019E3-A2D3-4DE4-B6E6-8D3476AE2037}">
      <dgm:prSet/>
      <dgm:spPr/>
      <dgm:t>
        <a:bodyPr/>
        <a:lstStyle/>
        <a:p>
          <a:endParaRPr lang="cs-CZ"/>
        </a:p>
      </dgm:t>
    </dgm:pt>
    <dgm:pt modelId="{5BF37D4B-E901-47FC-A355-96A91D52AFC3}" type="sibTrans" cxnId="{2E5019E3-A2D3-4DE4-B6E6-8D3476AE2037}">
      <dgm:prSet/>
      <dgm:spPr/>
      <dgm:t>
        <a:bodyPr/>
        <a:lstStyle/>
        <a:p>
          <a:endParaRPr lang="cs-CZ"/>
        </a:p>
      </dgm:t>
    </dgm:pt>
    <dgm:pt modelId="{689FD28C-7148-4BB4-8411-2D431F43458F}">
      <dgm:prSet phldrT="[Text]" custT="1"/>
      <dgm:spPr/>
      <dgm:t>
        <a:bodyPr/>
        <a:lstStyle/>
        <a:p>
          <a:r>
            <a:rPr lang="cs-CZ" sz="1400"/>
            <a:t>etc.</a:t>
          </a:r>
        </a:p>
      </dgm:t>
    </dgm:pt>
    <dgm:pt modelId="{3EE6E986-2AC2-4CD4-A2A6-2402CCE26A6A}" type="parTrans" cxnId="{4C4C0692-FD75-4ABC-988E-FADD5C49D1CC}">
      <dgm:prSet/>
      <dgm:spPr/>
      <dgm:t>
        <a:bodyPr/>
        <a:lstStyle/>
        <a:p>
          <a:endParaRPr lang="cs-CZ"/>
        </a:p>
      </dgm:t>
    </dgm:pt>
    <dgm:pt modelId="{6F39D9B7-B1F0-40A9-8BF1-C148F9F12ABE}" type="sibTrans" cxnId="{4C4C0692-FD75-4ABC-988E-FADD5C49D1CC}">
      <dgm:prSet/>
      <dgm:spPr/>
      <dgm:t>
        <a:bodyPr/>
        <a:lstStyle/>
        <a:p>
          <a:endParaRPr lang="cs-CZ"/>
        </a:p>
      </dgm:t>
    </dgm:pt>
    <dgm:pt modelId="{ABB41B84-119B-4F6A-8CBF-45530DF23860}">
      <dgm:prSet phldrT="[Text]" custT="1"/>
      <dgm:spPr/>
      <dgm:t>
        <a:bodyPr/>
        <a:lstStyle/>
        <a:p>
          <a:r>
            <a:rPr lang="cs-CZ" sz="1400"/>
            <a:t>social inclusion</a:t>
          </a:r>
        </a:p>
      </dgm:t>
    </dgm:pt>
    <dgm:pt modelId="{2EAAD7AD-A95F-45C0-95E0-E194E7085410}" type="parTrans" cxnId="{640ED725-E410-4352-BC29-1FDE9AE0F9F9}">
      <dgm:prSet/>
      <dgm:spPr/>
      <dgm:t>
        <a:bodyPr/>
        <a:lstStyle/>
        <a:p>
          <a:endParaRPr lang="cs-CZ"/>
        </a:p>
      </dgm:t>
    </dgm:pt>
    <dgm:pt modelId="{667EE387-8AA8-4149-A0BB-08113AF0228B}" type="sibTrans" cxnId="{640ED725-E410-4352-BC29-1FDE9AE0F9F9}">
      <dgm:prSet/>
      <dgm:spPr/>
      <dgm:t>
        <a:bodyPr/>
        <a:lstStyle/>
        <a:p>
          <a:endParaRPr lang="cs-CZ"/>
        </a:p>
      </dgm:t>
    </dgm:pt>
    <dgm:pt modelId="{365B35EE-BF41-4AF1-83BF-F101F5309D11}">
      <dgm:prSet phldrT="[Text]" custT="1"/>
      <dgm:spPr/>
      <dgm:t>
        <a:bodyPr/>
        <a:lstStyle/>
        <a:p>
          <a:r>
            <a:rPr lang="cs-CZ" sz="1400"/>
            <a:t>cultural needs</a:t>
          </a:r>
        </a:p>
      </dgm:t>
    </dgm:pt>
    <dgm:pt modelId="{4C7DF159-2EB3-4C02-A50E-4444A0C6C8CD}" type="parTrans" cxnId="{E7B7B286-E655-4225-937B-175F5DEAE908}">
      <dgm:prSet/>
      <dgm:spPr/>
      <dgm:t>
        <a:bodyPr/>
        <a:lstStyle/>
        <a:p>
          <a:endParaRPr lang="cs-CZ"/>
        </a:p>
      </dgm:t>
    </dgm:pt>
    <dgm:pt modelId="{5F256AAD-044C-407A-A2FE-E4C29F5B41DD}" type="sibTrans" cxnId="{E7B7B286-E655-4225-937B-175F5DEAE908}">
      <dgm:prSet/>
      <dgm:spPr/>
      <dgm:t>
        <a:bodyPr/>
        <a:lstStyle/>
        <a:p>
          <a:endParaRPr lang="cs-CZ"/>
        </a:p>
      </dgm:t>
    </dgm:pt>
    <dgm:pt modelId="{ECFB3FBB-9F54-4255-9C06-8B7DE4DFE76F}">
      <dgm:prSet phldrT="[Text]" custT="1"/>
      <dgm:spPr/>
      <dgm:t>
        <a:bodyPr/>
        <a:lstStyle/>
        <a:p>
          <a:r>
            <a:rPr lang="cs-CZ" sz="1400"/>
            <a:t>health care</a:t>
          </a:r>
        </a:p>
      </dgm:t>
    </dgm:pt>
    <dgm:pt modelId="{F1D28FC0-F441-4689-A59A-B9C52B182B39}" type="parTrans" cxnId="{1E7F60C4-0144-42C3-BBD5-FD6956894CC4}">
      <dgm:prSet/>
      <dgm:spPr/>
      <dgm:t>
        <a:bodyPr/>
        <a:lstStyle/>
        <a:p>
          <a:endParaRPr lang="cs-CZ"/>
        </a:p>
      </dgm:t>
    </dgm:pt>
    <dgm:pt modelId="{2F251013-3C7F-43D5-8E56-6169D7FCDF44}" type="sibTrans" cxnId="{1E7F60C4-0144-42C3-BBD5-FD6956894CC4}">
      <dgm:prSet/>
      <dgm:spPr/>
      <dgm:t>
        <a:bodyPr/>
        <a:lstStyle/>
        <a:p>
          <a:endParaRPr lang="cs-CZ"/>
        </a:p>
      </dgm:t>
    </dgm:pt>
    <dgm:pt modelId="{82DBC491-1FDC-4342-9380-D2128FA53BEE}">
      <dgm:prSet phldrT="[Text]" custT="1"/>
      <dgm:spPr/>
      <dgm:t>
        <a:bodyPr/>
        <a:lstStyle/>
        <a:p>
          <a:r>
            <a:rPr lang="cs-CZ" sz="1400"/>
            <a:t>enviroment</a:t>
          </a:r>
        </a:p>
      </dgm:t>
    </dgm:pt>
    <dgm:pt modelId="{5C114568-0D7E-48E9-85C3-9DCBA60FDCCF}" type="parTrans" cxnId="{23FDB816-752C-4956-B14C-1BC515539B85}">
      <dgm:prSet/>
      <dgm:spPr/>
      <dgm:t>
        <a:bodyPr/>
        <a:lstStyle/>
        <a:p>
          <a:endParaRPr lang="cs-CZ"/>
        </a:p>
      </dgm:t>
    </dgm:pt>
    <dgm:pt modelId="{E31AC818-78DF-4B46-9135-DAE0014A3706}" type="sibTrans" cxnId="{23FDB816-752C-4956-B14C-1BC515539B85}">
      <dgm:prSet/>
      <dgm:spPr/>
      <dgm:t>
        <a:bodyPr/>
        <a:lstStyle/>
        <a:p>
          <a:endParaRPr lang="cs-CZ"/>
        </a:p>
      </dgm:t>
    </dgm:pt>
    <dgm:pt modelId="{F9E9A8BF-E9DB-4B86-8146-32D0FB5F48D3}" type="pres">
      <dgm:prSet presAssocID="{D871F49E-1AAF-438B-A0A2-6902E7F39A70}" presName="composite" presStyleCnt="0">
        <dgm:presLayoutVars>
          <dgm:chMax val="5"/>
          <dgm:dir/>
          <dgm:animLvl val="ctr"/>
          <dgm:resizeHandles val="exact"/>
        </dgm:presLayoutVars>
      </dgm:prSet>
      <dgm:spPr/>
    </dgm:pt>
    <dgm:pt modelId="{3726C8F7-C686-4CCD-AD78-674390B11348}" type="pres">
      <dgm:prSet presAssocID="{D871F49E-1AAF-438B-A0A2-6902E7F39A70}" presName="cycle" presStyleCnt="0"/>
      <dgm:spPr/>
    </dgm:pt>
    <dgm:pt modelId="{6ABAD25B-4CE5-447F-A053-0C0DF204C121}" type="pres">
      <dgm:prSet presAssocID="{D871F49E-1AAF-438B-A0A2-6902E7F39A70}" presName="centerShape" presStyleCnt="0"/>
      <dgm:spPr/>
    </dgm:pt>
    <dgm:pt modelId="{BB9E83B2-0665-4EA8-A63D-7BC70797CE31}" type="pres">
      <dgm:prSet presAssocID="{D871F49E-1AAF-438B-A0A2-6902E7F39A70}" presName="connSite" presStyleLbl="node1" presStyleIdx="0" presStyleCnt="4"/>
      <dgm:spPr/>
    </dgm:pt>
    <dgm:pt modelId="{5F4E59B4-39EB-40EC-BE8A-4358EF75C3F1}" type="pres">
      <dgm:prSet presAssocID="{D871F49E-1AAF-438B-A0A2-6902E7F39A70}" presName="visible" presStyleLbl="node1" presStyleIdx="0" presStyleCnt="4" custLinFactNeighborX="7433" custLinFactNeighborY="247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Mince"/>
        </a:ext>
      </dgm:extLst>
    </dgm:pt>
    <dgm:pt modelId="{A9CDCBDB-137B-4A51-A8F1-7D9DA816024C}" type="pres">
      <dgm:prSet presAssocID="{5C0B97F9-0667-4C83-84C6-1BB14C88DD11}" presName="Name25" presStyleLbl="parChTrans1D1" presStyleIdx="0" presStyleCnt="3"/>
      <dgm:spPr/>
    </dgm:pt>
    <dgm:pt modelId="{D1DA52BE-551E-40FD-9584-46A8BB92CFB4}" type="pres">
      <dgm:prSet presAssocID="{5042FE53-26C4-4320-9BB3-D6D5BED2BB40}" presName="node" presStyleCnt="0"/>
      <dgm:spPr/>
    </dgm:pt>
    <dgm:pt modelId="{D1BCBB2B-37F2-4F7A-A83B-A9B2DF0E61B2}" type="pres">
      <dgm:prSet presAssocID="{5042FE53-26C4-4320-9BB3-D6D5BED2BB40}" presName="parentNode" presStyleLbl="node1" presStyleIdx="1" presStyleCnt="4" custLinFactX="-100000" custLinFactNeighborX="-157065" custLinFactNeighborY="15486">
        <dgm:presLayoutVars>
          <dgm:chMax val="1"/>
          <dgm:bulletEnabled val="1"/>
        </dgm:presLayoutVars>
      </dgm:prSet>
      <dgm:spPr/>
    </dgm:pt>
    <dgm:pt modelId="{B2E0CFA6-4533-43C1-AD59-0B6CACFD137E}" type="pres">
      <dgm:prSet presAssocID="{5042FE53-26C4-4320-9BB3-D6D5BED2BB40}" presName="childNode" presStyleLbl="revTx" presStyleIdx="0" presStyleCnt="1">
        <dgm:presLayoutVars>
          <dgm:bulletEnabled val="1"/>
        </dgm:presLayoutVars>
      </dgm:prSet>
      <dgm:spPr/>
    </dgm:pt>
    <dgm:pt modelId="{5BCD44F7-42F6-4360-BBB3-F850D5FFE004}" type="pres">
      <dgm:prSet presAssocID="{02094A77-32B5-4AC3-BE64-2F9CED7BF4AE}" presName="Name25" presStyleLbl="parChTrans1D1" presStyleIdx="1" presStyleCnt="3"/>
      <dgm:spPr/>
    </dgm:pt>
    <dgm:pt modelId="{527D9C90-9DF6-493B-865B-E63CFE84BDF4}" type="pres">
      <dgm:prSet presAssocID="{6665ED7D-58E1-4337-98F2-B2027E04682B}" presName="node" presStyleCnt="0"/>
      <dgm:spPr/>
    </dgm:pt>
    <dgm:pt modelId="{358145EA-DE26-41C9-978B-3B906E364545}" type="pres">
      <dgm:prSet presAssocID="{6665ED7D-58E1-4337-98F2-B2027E04682B}" presName="parentNode" presStyleLbl="node1" presStyleIdx="2" presStyleCnt="4" custScaleX="142170" custScaleY="103332" custLinFactNeighborX="27875" custLinFactNeighborY="-54717">
        <dgm:presLayoutVars>
          <dgm:chMax val="1"/>
          <dgm:bulletEnabled val="1"/>
        </dgm:presLayoutVars>
      </dgm:prSet>
      <dgm:spPr/>
    </dgm:pt>
    <dgm:pt modelId="{F82CDCF4-7A3E-4412-942F-9B8C90F1ED6E}" type="pres">
      <dgm:prSet presAssocID="{6665ED7D-58E1-4337-98F2-B2027E04682B}" presName="childNode" presStyleLbl="revTx" presStyleIdx="0" presStyleCnt="1">
        <dgm:presLayoutVars>
          <dgm:bulletEnabled val="1"/>
        </dgm:presLayoutVars>
      </dgm:prSet>
      <dgm:spPr/>
    </dgm:pt>
    <dgm:pt modelId="{371F97A3-2747-4440-8EFC-AD66FBD716BF}" type="pres">
      <dgm:prSet presAssocID="{818CCEE1-8EE0-48AF-A54B-D300C2F45AFA}" presName="Name25" presStyleLbl="parChTrans1D1" presStyleIdx="2" presStyleCnt="3"/>
      <dgm:spPr/>
    </dgm:pt>
    <dgm:pt modelId="{BCA5788F-4C3C-463A-B9B7-A65C373E702A}" type="pres">
      <dgm:prSet presAssocID="{C3BD568C-E4F3-4479-82A2-D5D22D3CB20C}" presName="node" presStyleCnt="0"/>
      <dgm:spPr/>
    </dgm:pt>
    <dgm:pt modelId="{B68BFC21-BE38-486D-8E03-0BE594FF1AE3}" type="pres">
      <dgm:prSet presAssocID="{C3BD568C-E4F3-4479-82A2-D5D22D3CB20C}" presName="parentNode" presStyleLbl="node1" presStyleIdx="3" presStyleCnt="4" custLinFactNeighborX="72288" custLinFactNeighborY="-48480">
        <dgm:presLayoutVars>
          <dgm:chMax val="1"/>
          <dgm:bulletEnabled val="1"/>
        </dgm:presLayoutVars>
      </dgm:prSet>
      <dgm:spPr/>
    </dgm:pt>
    <dgm:pt modelId="{5E7103C0-9A1C-41B7-9D18-94332EBC2A56}" type="pres">
      <dgm:prSet presAssocID="{C3BD568C-E4F3-4479-82A2-D5D22D3CB20C}" presName="childNode" presStyleLbl="revTx" presStyleIdx="0" presStyleCnt="1">
        <dgm:presLayoutVars>
          <dgm:bulletEnabled val="1"/>
        </dgm:presLayoutVars>
      </dgm:prSet>
      <dgm:spPr/>
    </dgm:pt>
  </dgm:ptLst>
  <dgm:cxnLst>
    <dgm:cxn modelId="{80035402-78F2-4B21-AD70-6438AD19A93A}" type="presOf" srcId="{04685F96-8E64-495E-B99D-61B2B3A45A75}" destId="{5E7103C0-9A1C-41B7-9D18-94332EBC2A56}" srcOrd="0" destOrd="0" presId="urn:microsoft.com/office/officeart/2005/8/layout/radial2"/>
    <dgm:cxn modelId="{1C077B04-92DA-461A-BC7B-C3E69E174B4D}" type="presOf" srcId="{02094A77-32B5-4AC3-BE64-2F9CED7BF4AE}" destId="{5BCD44F7-42F6-4360-BBB3-F850D5FFE004}" srcOrd="0" destOrd="0" presId="urn:microsoft.com/office/officeart/2005/8/layout/radial2"/>
    <dgm:cxn modelId="{E51C9E15-32ED-4866-823B-BD7A36CE0CF5}" type="presOf" srcId="{6665ED7D-58E1-4337-98F2-B2027E04682B}" destId="{358145EA-DE26-41C9-978B-3B906E364545}" srcOrd="0" destOrd="0" presId="urn:microsoft.com/office/officeart/2005/8/layout/radial2"/>
    <dgm:cxn modelId="{23FDB816-752C-4956-B14C-1BC515539B85}" srcId="{C3BD568C-E4F3-4479-82A2-D5D22D3CB20C}" destId="{82DBC491-1FDC-4342-9380-D2128FA53BEE}" srcOrd="4" destOrd="0" parTransId="{5C114568-0D7E-48E9-85C3-9DCBA60FDCCF}" sibTransId="{E31AC818-78DF-4B46-9135-DAE0014A3706}"/>
    <dgm:cxn modelId="{97854923-D0E1-474F-9DFD-B4F34C544C72}" type="presOf" srcId="{C3BD568C-E4F3-4479-82A2-D5D22D3CB20C}" destId="{B68BFC21-BE38-486D-8E03-0BE594FF1AE3}" srcOrd="0" destOrd="0" presId="urn:microsoft.com/office/officeart/2005/8/layout/radial2"/>
    <dgm:cxn modelId="{640ED725-E410-4352-BC29-1FDE9AE0F9F9}" srcId="{C3BD568C-E4F3-4479-82A2-D5D22D3CB20C}" destId="{ABB41B84-119B-4F6A-8CBF-45530DF23860}" srcOrd="1" destOrd="0" parTransId="{2EAAD7AD-A95F-45C0-95E0-E194E7085410}" sibTransId="{667EE387-8AA8-4149-A0BB-08113AF0228B}"/>
    <dgm:cxn modelId="{8729972F-46F7-4759-A742-1CB8CDFC3394}" type="presOf" srcId="{5042FE53-26C4-4320-9BB3-D6D5BED2BB40}" destId="{D1BCBB2B-37F2-4F7A-A83B-A9B2DF0E61B2}" srcOrd="0" destOrd="0" presId="urn:microsoft.com/office/officeart/2005/8/layout/radial2"/>
    <dgm:cxn modelId="{EA20D038-DB85-4413-9FD7-961EA9600F99}" srcId="{D871F49E-1AAF-438B-A0A2-6902E7F39A70}" destId="{C3BD568C-E4F3-4479-82A2-D5D22D3CB20C}" srcOrd="2" destOrd="0" parTransId="{818CCEE1-8EE0-48AF-A54B-D300C2F45AFA}" sibTransId="{9056AB95-87F9-4606-93C3-CE25257254AE}"/>
    <dgm:cxn modelId="{4B7CB03B-59ED-4226-ABEB-A8BD27E8344C}" type="presOf" srcId="{ECFB3FBB-9F54-4255-9C06-8B7DE4DFE76F}" destId="{5E7103C0-9A1C-41B7-9D18-94332EBC2A56}" srcOrd="0" destOrd="3" presId="urn:microsoft.com/office/officeart/2005/8/layout/radial2"/>
    <dgm:cxn modelId="{96A40462-DB97-4599-93EA-61A829A765F3}" type="presOf" srcId="{D871F49E-1AAF-438B-A0A2-6902E7F39A70}" destId="{F9E9A8BF-E9DB-4B86-8146-32D0FB5F48D3}" srcOrd="0" destOrd="0" presId="urn:microsoft.com/office/officeart/2005/8/layout/radial2"/>
    <dgm:cxn modelId="{11CB2D4B-CF13-437F-9D94-B9EDC5686F6F}" type="presOf" srcId="{ABB41B84-119B-4F6A-8CBF-45530DF23860}" destId="{5E7103C0-9A1C-41B7-9D18-94332EBC2A56}" srcOrd="0" destOrd="1" presId="urn:microsoft.com/office/officeart/2005/8/layout/radial2"/>
    <dgm:cxn modelId="{C153D34D-15D3-4062-A5C2-8D1E4954F9C8}" type="presOf" srcId="{5C0B97F9-0667-4C83-84C6-1BB14C88DD11}" destId="{A9CDCBDB-137B-4A51-A8F1-7D9DA816024C}" srcOrd="0" destOrd="0" presId="urn:microsoft.com/office/officeart/2005/8/layout/radial2"/>
    <dgm:cxn modelId="{01F5B14E-BF79-4AAB-BDFE-4416E3586EEE}" type="presOf" srcId="{818CCEE1-8EE0-48AF-A54B-D300C2F45AFA}" destId="{371F97A3-2747-4440-8EFC-AD66FBD716BF}" srcOrd="0" destOrd="0" presId="urn:microsoft.com/office/officeart/2005/8/layout/radial2"/>
    <dgm:cxn modelId="{D6EAC27B-3581-42E1-BA9B-2E2225D57E89}" type="presOf" srcId="{82DBC491-1FDC-4342-9380-D2128FA53BEE}" destId="{5E7103C0-9A1C-41B7-9D18-94332EBC2A56}" srcOrd="0" destOrd="4" presId="urn:microsoft.com/office/officeart/2005/8/layout/radial2"/>
    <dgm:cxn modelId="{E7B7B286-E655-4225-937B-175F5DEAE908}" srcId="{C3BD568C-E4F3-4479-82A2-D5D22D3CB20C}" destId="{365B35EE-BF41-4AF1-83BF-F101F5309D11}" srcOrd="2" destOrd="0" parTransId="{4C7DF159-2EB3-4C02-A50E-4444A0C6C8CD}" sibTransId="{5F256AAD-044C-407A-A2FE-E4C29F5B41DD}"/>
    <dgm:cxn modelId="{D107638E-5CC2-42C7-AABA-5420560F316D}" type="presOf" srcId="{689FD28C-7148-4BB4-8411-2D431F43458F}" destId="{5E7103C0-9A1C-41B7-9D18-94332EBC2A56}" srcOrd="0" destOrd="5" presId="urn:microsoft.com/office/officeart/2005/8/layout/radial2"/>
    <dgm:cxn modelId="{4C4C0692-FD75-4ABC-988E-FADD5C49D1CC}" srcId="{C3BD568C-E4F3-4479-82A2-D5D22D3CB20C}" destId="{689FD28C-7148-4BB4-8411-2D431F43458F}" srcOrd="5" destOrd="0" parTransId="{3EE6E986-2AC2-4CD4-A2A6-2402CCE26A6A}" sibTransId="{6F39D9B7-B1F0-40A9-8BF1-C148F9F12ABE}"/>
    <dgm:cxn modelId="{E1D7E7BD-75FF-4951-A9D5-6809208CA7EE}" srcId="{D871F49E-1AAF-438B-A0A2-6902E7F39A70}" destId="{5042FE53-26C4-4320-9BB3-D6D5BED2BB40}" srcOrd="0" destOrd="0" parTransId="{5C0B97F9-0667-4C83-84C6-1BB14C88DD11}" sibTransId="{46E7B58E-BF66-44EE-B96C-56A717E97554}"/>
    <dgm:cxn modelId="{24CDC1C3-30C1-472C-96CF-1DF59B72CCA3}" type="presOf" srcId="{365B35EE-BF41-4AF1-83BF-F101F5309D11}" destId="{5E7103C0-9A1C-41B7-9D18-94332EBC2A56}" srcOrd="0" destOrd="2" presId="urn:microsoft.com/office/officeart/2005/8/layout/radial2"/>
    <dgm:cxn modelId="{1E7F60C4-0144-42C3-BBD5-FD6956894CC4}" srcId="{C3BD568C-E4F3-4479-82A2-D5D22D3CB20C}" destId="{ECFB3FBB-9F54-4255-9C06-8B7DE4DFE76F}" srcOrd="3" destOrd="0" parTransId="{F1D28FC0-F441-4689-A59A-B9C52B182B39}" sibTransId="{2F251013-3C7F-43D5-8E56-6169D7FCDF44}"/>
    <dgm:cxn modelId="{BF5DDDDB-CDA1-428A-A759-078337196ADA}" srcId="{D871F49E-1AAF-438B-A0A2-6902E7F39A70}" destId="{6665ED7D-58E1-4337-98F2-B2027E04682B}" srcOrd="1" destOrd="0" parTransId="{02094A77-32B5-4AC3-BE64-2F9CED7BF4AE}" sibTransId="{AE30F1D7-3BFF-43F9-B376-417ED724EE0F}"/>
    <dgm:cxn modelId="{2E5019E3-A2D3-4DE4-B6E6-8D3476AE2037}" srcId="{C3BD568C-E4F3-4479-82A2-D5D22D3CB20C}" destId="{04685F96-8E64-495E-B99D-61B2B3A45A75}" srcOrd="0" destOrd="0" parTransId="{F72F126D-E466-4F77-970B-50C3E0B0561E}" sibTransId="{5BF37D4B-E901-47FC-A355-96A91D52AFC3}"/>
    <dgm:cxn modelId="{AB70B93D-F77F-4954-81E6-F81D758CA069}" type="presParOf" srcId="{F9E9A8BF-E9DB-4B86-8146-32D0FB5F48D3}" destId="{3726C8F7-C686-4CCD-AD78-674390B11348}" srcOrd="0" destOrd="0" presId="urn:microsoft.com/office/officeart/2005/8/layout/radial2"/>
    <dgm:cxn modelId="{ACD2985C-0461-43AB-B4B4-2684FB09095A}" type="presParOf" srcId="{3726C8F7-C686-4CCD-AD78-674390B11348}" destId="{6ABAD25B-4CE5-447F-A053-0C0DF204C121}" srcOrd="0" destOrd="0" presId="urn:microsoft.com/office/officeart/2005/8/layout/radial2"/>
    <dgm:cxn modelId="{899317BC-3FEC-494D-87F4-046F583BA1BB}" type="presParOf" srcId="{6ABAD25B-4CE5-447F-A053-0C0DF204C121}" destId="{BB9E83B2-0665-4EA8-A63D-7BC70797CE31}" srcOrd="0" destOrd="0" presId="urn:microsoft.com/office/officeart/2005/8/layout/radial2"/>
    <dgm:cxn modelId="{0926F532-D43A-44A1-B6F1-D055CE32CF21}" type="presParOf" srcId="{6ABAD25B-4CE5-447F-A053-0C0DF204C121}" destId="{5F4E59B4-39EB-40EC-BE8A-4358EF75C3F1}" srcOrd="1" destOrd="0" presId="urn:microsoft.com/office/officeart/2005/8/layout/radial2"/>
    <dgm:cxn modelId="{3E2EDD93-F48A-4CE0-AC8E-49023D525F0B}" type="presParOf" srcId="{3726C8F7-C686-4CCD-AD78-674390B11348}" destId="{A9CDCBDB-137B-4A51-A8F1-7D9DA816024C}" srcOrd="1" destOrd="0" presId="urn:microsoft.com/office/officeart/2005/8/layout/radial2"/>
    <dgm:cxn modelId="{39A61B11-CD3E-478E-9AD4-6E5740F712C4}" type="presParOf" srcId="{3726C8F7-C686-4CCD-AD78-674390B11348}" destId="{D1DA52BE-551E-40FD-9584-46A8BB92CFB4}" srcOrd="2" destOrd="0" presId="urn:microsoft.com/office/officeart/2005/8/layout/radial2"/>
    <dgm:cxn modelId="{7D512AA8-FBE9-4D6B-8DCA-966CBD041DDD}" type="presParOf" srcId="{D1DA52BE-551E-40FD-9584-46A8BB92CFB4}" destId="{D1BCBB2B-37F2-4F7A-A83B-A9B2DF0E61B2}" srcOrd="0" destOrd="0" presId="urn:microsoft.com/office/officeart/2005/8/layout/radial2"/>
    <dgm:cxn modelId="{A5162DF8-9110-4751-945E-CF7992258B0E}" type="presParOf" srcId="{D1DA52BE-551E-40FD-9584-46A8BB92CFB4}" destId="{B2E0CFA6-4533-43C1-AD59-0B6CACFD137E}" srcOrd="1" destOrd="0" presId="urn:microsoft.com/office/officeart/2005/8/layout/radial2"/>
    <dgm:cxn modelId="{333058BE-BB40-4964-9AC0-EA3B9B740ED5}" type="presParOf" srcId="{3726C8F7-C686-4CCD-AD78-674390B11348}" destId="{5BCD44F7-42F6-4360-BBB3-F850D5FFE004}" srcOrd="3" destOrd="0" presId="urn:microsoft.com/office/officeart/2005/8/layout/radial2"/>
    <dgm:cxn modelId="{66E9153B-8D59-4069-B38A-B66312679739}" type="presParOf" srcId="{3726C8F7-C686-4CCD-AD78-674390B11348}" destId="{527D9C90-9DF6-493B-865B-E63CFE84BDF4}" srcOrd="4" destOrd="0" presId="urn:microsoft.com/office/officeart/2005/8/layout/radial2"/>
    <dgm:cxn modelId="{2EE2D625-78CC-4F4B-BC5A-182A9C0B65AD}" type="presParOf" srcId="{527D9C90-9DF6-493B-865B-E63CFE84BDF4}" destId="{358145EA-DE26-41C9-978B-3B906E364545}" srcOrd="0" destOrd="0" presId="urn:microsoft.com/office/officeart/2005/8/layout/radial2"/>
    <dgm:cxn modelId="{14F84007-E448-4F96-B489-D24E6CDC70BE}" type="presParOf" srcId="{527D9C90-9DF6-493B-865B-E63CFE84BDF4}" destId="{F82CDCF4-7A3E-4412-942F-9B8C90F1ED6E}" srcOrd="1" destOrd="0" presId="urn:microsoft.com/office/officeart/2005/8/layout/radial2"/>
    <dgm:cxn modelId="{82AE085C-17DD-4E7D-BEBF-2A7987CF0077}" type="presParOf" srcId="{3726C8F7-C686-4CCD-AD78-674390B11348}" destId="{371F97A3-2747-4440-8EFC-AD66FBD716BF}" srcOrd="5" destOrd="0" presId="urn:microsoft.com/office/officeart/2005/8/layout/radial2"/>
    <dgm:cxn modelId="{E5461B67-22F5-4FAA-AB55-28CEDDFCA64D}" type="presParOf" srcId="{3726C8F7-C686-4CCD-AD78-674390B11348}" destId="{BCA5788F-4C3C-463A-B9B7-A65C373E702A}" srcOrd="6" destOrd="0" presId="urn:microsoft.com/office/officeart/2005/8/layout/radial2"/>
    <dgm:cxn modelId="{6C5E2274-8704-420D-9AA0-9764ADF9CF68}" type="presParOf" srcId="{BCA5788F-4C3C-463A-B9B7-A65C373E702A}" destId="{B68BFC21-BE38-486D-8E03-0BE594FF1AE3}" srcOrd="0" destOrd="0" presId="urn:microsoft.com/office/officeart/2005/8/layout/radial2"/>
    <dgm:cxn modelId="{5E0652F2-1FC6-4968-9A61-989621F9BC83}" type="presParOf" srcId="{BCA5788F-4C3C-463A-B9B7-A65C373E702A}" destId="{5E7103C0-9A1C-41B7-9D18-94332EBC2A56}"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589ACC-CEDB-4DC1-BD7E-30546B59AE3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cs-CZ"/>
        </a:p>
      </dgm:t>
    </dgm:pt>
    <dgm:pt modelId="{86E4FAFB-5054-4CF0-BA20-9108E97EB21B}">
      <dgm:prSet phldrT="[Text]"/>
      <dgm:spPr/>
      <dgm:t>
        <a:bodyPr/>
        <a:lstStyle/>
        <a:p>
          <a:r>
            <a:rPr lang="cs-CZ"/>
            <a:t>social enterpries</a:t>
          </a:r>
        </a:p>
      </dgm:t>
    </dgm:pt>
    <dgm:pt modelId="{0AF3A22F-C7EB-424F-AB79-5F7FE2B06FD8}" type="parTrans" cxnId="{5CEA6DB6-926A-46E9-9765-269A8E9EECFF}">
      <dgm:prSet/>
      <dgm:spPr/>
      <dgm:t>
        <a:bodyPr/>
        <a:lstStyle/>
        <a:p>
          <a:endParaRPr lang="cs-CZ"/>
        </a:p>
      </dgm:t>
    </dgm:pt>
    <dgm:pt modelId="{994966AB-5B80-4827-BCE4-F64C39963747}" type="sibTrans" cxnId="{5CEA6DB6-926A-46E9-9765-269A8E9EECFF}">
      <dgm:prSet/>
      <dgm:spPr/>
      <dgm:t>
        <a:bodyPr/>
        <a:lstStyle/>
        <a:p>
          <a:endParaRPr lang="cs-CZ"/>
        </a:p>
      </dgm:t>
    </dgm:pt>
    <dgm:pt modelId="{A5A0596D-CB85-4ABB-8A41-2B819FB69E90}">
      <dgm:prSet phldrT="[Text]"/>
      <dgm:spPr/>
      <dgm:t>
        <a:bodyPr/>
        <a:lstStyle/>
        <a:p>
          <a:r>
            <a:rPr lang="cs-CZ"/>
            <a:t>permanent job</a:t>
          </a:r>
        </a:p>
      </dgm:t>
    </dgm:pt>
    <dgm:pt modelId="{00B13A26-7E0D-4C93-BBBF-97229688FC5A}" type="parTrans" cxnId="{155BFF0C-90C4-4FBD-92CA-84CA6E12B04C}">
      <dgm:prSet/>
      <dgm:spPr/>
      <dgm:t>
        <a:bodyPr/>
        <a:lstStyle/>
        <a:p>
          <a:endParaRPr lang="cs-CZ"/>
        </a:p>
      </dgm:t>
    </dgm:pt>
    <dgm:pt modelId="{67ECC48D-7C57-41D1-A121-ACFC73E59FDF}" type="sibTrans" cxnId="{155BFF0C-90C4-4FBD-92CA-84CA6E12B04C}">
      <dgm:prSet/>
      <dgm:spPr/>
      <dgm:t>
        <a:bodyPr/>
        <a:lstStyle/>
        <a:p>
          <a:endParaRPr lang="cs-CZ"/>
        </a:p>
      </dgm:t>
    </dgm:pt>
    <dgm:pt modelId="{436C83B2-8F93-40E7-9858-5A9C7E971C7F}">
      <dgm:prSet phldrT="[Text]"/>
      <dgm:spPr/>
      <dgm:t>
        <a:bodyPr/>
        <a:lstStyle/>
        <a:p>
          <a:r>
            <a:rPr lang="cs-CZ"/>
            <a:t>transit job</a:t>
          </a:r>
        </a:p>
      </dgm:t>
    </dgm:pt>
    <dgm:pt modelId="{5A67DC68-FDBA-4471-8DF0-10EE5BB095A5}" type="parTrans" cxnId="{C4E425FC-0612-4EE4-9195-679639CAC525}">
      <dgm:prSet/>
      <dgm:spPr/>
      <dgm:t>
        <a:bodyPr/>
        <a:lstStyle/>
        <a:p>
          <a:endParaRPr lang="cs-CZ"/>
        </a:p>
      </dgm:t>
    </dgm:pt>
    <dgm:pt modelId="{1554FBA7-3CCC-455A-B59D-90BD5AA06407}" type="sibTrans" cxnId="{C4E425FC-0612-4EE4-9195-679639CAC525}">
      <dgm:prSet/>
      <dgm:spPr/>
      <dgm:t>
        <a:bodyPr/>
        <a:lstStyle/>
        <a:p>
          <a:endParaRPr lang="cs-CZ"/>
        </a:p>
      </dgm:t>
    </dgm:pt>
    <dgm:pt modelId="{04093ABC-EE66-4014-A82D-23E346BE9188}">
      <dgm:prSet/>
      <dgm:spPr/>
      <dgm:t>
        <a:bodyPr/>
        <a:lstStyle/>
        <a:p>
          <a:r>
            <a:rPr lang="cs-CZ"/>
            <a:t>building car</a:t>
          </a:r>
          <a:r>
            <a:rPr lang="en-IE"/>
            <a:t>e</a:t>
          </a:r>
          <a:r>
            <a:rPr lang="cs-CZ"/>
            <a:t>er inside of social enterprise</a:t>
          </a:r>
        </a:p>
      </dgm:t>
    </dgm:pt>
    <dgm:pt modelId="{DA26FE15-62AE-44ED-8CD3-80F2FE14CC64}" type="parTrans" cxnId="{153878CD-C4A5-4779-9554-F5D5DE9DD864}">
      <dgm:prSet/>
      <dgm:spPr/>
      <dgm:t>
        <a:bodyPr/>
        <a:lstStyle/>
        <a:p>
          <a:endParaRPr lang="cs-CZ"/>
        </a:p>
      </dgm:t>
    </dgm:pt>
    <dgm:pt modelId="{A5B77AE7-825A-49CB-852D-A762A7850529}" type="sibTrans" cxnId="{153878CD-C4A5-4779-9554-F5D5DE9DD864}">
      <dgm:prSet/>
      <dgm:spPr/>
      <dgm:t>
        <a:bodyPr/>
        <a:lstStyle/>
        <a:p>
          <a:endParaRPr lang="cs-CZ"/>
        </a:p>
      </dgm:t>
    </dgm:pt>
    <dgm:pt modelId="{6DCEB353-FC77-4876-B93C-A6C97F0B4AA5}">
      <dgm:prSet/>
      <dgm:spPr/>
      <dgm:t>
        <a:bodyPr/>
        <a:lstStyle/>
        <a:p>
          <a:r>
            <a:rPr lang="cs-CZ"/>
            <a:t>building car</a:t>
          </a:r>
          <a:r>
            <a:rPr lang="en-IE"/>
            <a:t>e</a:t>
          </a:r>
          <a:r>
            <a:rPr lang="cs-CZ"/>
            <a:t>er outside of social enterprise</a:t>
          </a:r>
        </a:p>
      </dgm:t>
    </dgm:pt>
    <dgm:pt modelId="{EA8B7641-4E48-4DDB-A426-97CF8041BAA9}" type="parTrans" cxnId="{698B5C61-5436-4D0A-97AB-5FAA6855728E}">
      <dgm:prSet/>
      <dgm:spPr/>
      <dgm:t>
        <a:bodyPr/>
        <a:lstStyle/>
        <a:p>
          <a:endParaRPr lang="cs-CZ"/>
        </a:p>
      </dgm:t>
    </dgm:pt>
    <dgm:pt modelId="{C95968A6-4586-417C-886F-EC6726B4B272}" type="sibTrans" cxnId="{698B5C61-5436-4D0A-97AB-5FAA6855728E}">
      <dgm:prSet/>
      <dgm:spPr/>
      <dgm:t>
        <a:bodyPr/>
        <a:lstStyle/>
        <a:p>
          <a:endParaRPr lang="cs-CZ"/>
        </a:p>
      </dgm:t>
    </dgm:pt>
    <dgm:pt modelId="{444FECA5-29A0-40EA-956B-FE96C84441E6}" type="pres">
      <dgm:prSet presAssocID="{9D589ACC-CEDB-4DC1-BD7E-30546B59AE3F}" presName="Name0" presStyleCnt="0">
        <dgm:presLayoutVars>
          <dgm:chPref val="1"/>
          <dgm:dir/>
          <dgm:animOne val="branch"/>
          <dgm:animLvl val="lvl"/>
          <dgm:resizeHandles val="exact"/>
        </dgm:presLayoutVars>
      </dgm:prSet>
      <dgm:spPr/>
    </dgm:pt>
    <dgm:pt modelId="{9DF1C139-74B3-4B39-8D9D-1CE9533FB9E6}" type="pres">
      <dgm:prSet presAssocID="{86E4FAFB-5054-4CF0-BA20-9108E97EB21B}" presName="root1" presStyleCnt="0"/>
      <dgm:spPr/>
    </dgm:pt>
    <dgm:pt modelId="{56B6CCA3-ABBD-4CF5-BB52-3F05A5874ABB}" type="pres">
      <dgm:prSet presAssocID="{86E4FAFB-5054-4CF0-BA20-9108E97EB21B}" presName="LevelOneTextNode" presStyleLbl="node0" presStyleIdx="0" presStyleCnt="1">
        <dgm:presLayoutVars>
          <dgm:chPref val="3"/>
        </dgm:presLayoutVars>
      </dgm:prSet>
      <dgm:spPr/>
    </dgm:pt>
    <dgm:pt modelId="{DBBAA3AB-6521-469A-8C2B-ED2AD9C39D85}" type="pres">
      <dgm:prSet presAssocID="{86E4FAFB-5054-4CF0-BA20-9108E97EB21B}" presName="level2hierChild" presStyleCnt="0"/>
      <dgm:spPr/>
    </dgm:pt>
    <dgm:pt modelId="{E1F4272D-013A-4AC7-8809-A38F1CCB7359}" type="pres">
      <dgm:prSet presAssocID="{00B13A26-7E0D-4C93-BBBF-97229688FC5A}" presName="conn2-1" presStyleLbl="parChTrans1D2" presStyleIdx="0" presStyleCnt="2"/>
      <dgm:spPr/>
    </dgm:pt>
    <dgm:pt modelId="{C8F4383B-E9FE-4C98-A10A-FE1D0CC8356F}" type="pres">
      <dgm:prSet presAssocID="{00B13A26-7E0D-4C93-BBBF-97229688FC5A}" presName="connTx" presStyleLbl="parChTrans1D2" presStyleIdx="0" presStyleCnt="2"/>
      <dgm:spPr/>
    </dgm:pt>
    <dgm:pt modelId="{2BCCC2AA-60E8-4705-9F66-23D40DD6E5AC}" type="pres">
      <dgm:prSet presAssocID="{A5A0596D-CB85-4ABB-8A41-2B819FB69E90}" presName="root2" presStyleCnt="0"/>
      <dgm:spPr/>
    </dgm:pt>
    <dgm:pt modelId="{D4BAF01E-C8AD-4C2F-A888-9E0EF7634156}" type="pres">
      <dgm:prSet presAssocID="{A5A0596D-CB85-4ABB-8A41-2B819FB69E90}" presName="LevelTwoTextNode" presStyleLbl="node2" presStyleIdx="0" presStyleCnt="2">
        <dgm:presLayoutVars>
          <dgm:chPref val="3"/>
        </dgm:presLayoutVars>
      </dgm:prSet>
      <dgm:spPr/>
    </dgm:pt>
    <dgm:pt modelId="{237D7E05-842B-4504-A2F8-2B7EC36120F1}" type="pres">
      <dgm:prSet presAssocID="{A5A0596D-CB85-4ABB-8A41-2B819FB69E90}" presName="level3hierChild" presStyleCnt="0"/>
      <dgm:spPr/>
    </dgm:pt>
    <dgm:pt modelId="{43D1180A-01E5-4A38-92F8-D33A88FBFA72}" type="pres">
      <dgm:prSet presAssocID="{DA26FE15-62AE-44ED-8CD3-80F2FE14CC64}" presName="conn2-1" presStyleLbl="parChTrans1D3" presStyleIdx="0" presStyleCnt="2"/>
      <dgm:spPr/>
    </dgm:pt>
    <dgm:pt modelId="{D2DB63BC-2746-482B-B70C-DB7D3E476907}" type="pres">
      <dgm:prSet presAssocID="{DA26FE15-62AE-44ED-8CD3-80F2FE14CC64}" presName="connTx" presStyleLbl="parChTrans1D3" presStyleIdx="0" presStyleCnt="2"/>
      <dgm:spPr/>
    </dgm:pt>
    <dgm:pt modelId="{291875F3-D36E-4AFC-8A9A-2570E007078C}" type="pres">
      <dgm:prSet presAssocID="{04093ABC-EE66-4014-A82D-23E346BE9188}" presName="root2" presStyleCnt="0"/>
      <dgm:spPr/>
    </dgm:pt>
    <dgm:pt modelId="{61F2FD59-43EB-426A-9517-9CFDB29E49D5}" type="pres">
      <dgm:prSet presAssocID="{04093ABC-EE66-4014-A82D-23E346BE9188}" presName="LevelTwoTextNode" presStyleLbl="node3" presStyleIdx="0" presStyleCnt="2">
        <dgm:presLayoutVars>
          <dgm:chPref val="3"/>
        </dgm:presLayoutVars>
      </dgm:prSet>
      <dgm:spPr/>
    </dgm:pt>
    <dgm:pt modelId="{81A7A192-08D6-41AC-8D07-D72FD64D1A2B}" type="pres">
      <dgm:prSet presAssocID="{04093ABC-EE66-4014-A82D-23E346BE9188}" presName="level3hierChild" presStyleCnt="0"/>
      <dgm:spPr/>
    </dgm:pt>
    <dgm:pt modelId="{AD3A1148-9598-46CF-9CFF-2CDB15ABEBD0}" type="pres">
      <dgm:prSet presAssocID="{5A67DC68-FDBA-4471-8DF0-10EE5BB095A5}" presName="conn2-1" presStyleLbl="parChTrans1D2" presStyleIdx="1" presStyleCnt="2"/>
      <dgm:spPr/>
    </dgm:pt>
    <dgm:pt modelId="{AC4A0F10-C483-48F5-8D66-459361F4369A}" type="pres">
      <dgm:prSet presAssocID="{5A67DC68-FDBA-4471-8DF0-10EE5BB095A5}" presName="connTx" presStyleLbl="parChTrans1D2" presStyleIdx="1" presStyleCnt="2"/>
      <dgm:spPr/>
    </dgm:pt>
    <dgm:pt modelId="{C15783B7-D3F2-4939-AAF0-A3BB642109CB}" type="pres">
      <dgm:prSet presAssocID="{436C83B2-8F93-40E7-9858-5A9C7E971C7F}" presName="root2" presStyleCnt="0"/>
      <dgm:spPr/>
    </dgm:pt>
    <dgm:pt modelId="{E6240BAF-4026-4406-B6E9-4C209BED16FE}" type="pres">
      <dgm:prSet presAssocID="{436C83B2-8F93-40E7-9858-5A9C7E971C7F}" presName="LevelTwoTextNode" presStyleLbl="node2" presStyleIdx="1" presStyleCnt="2">
        <dgm:presLayoutVars>
          <dgm:chPref val="3"/>
        </dgm:presLayoutVars>
      </dgm:prSet>
      <dgm:spPr/>
    </dgm:pt>
    <dgm:pt modelId="{0584D288-0A4C-45D0-A33D-E25435CA3296}" type="pres">
      <dgm:prSet presAssocID="{436C83B2-8F93-40E7-9858-5A9C7E971C7F}" presName="level3hierChild" presStyleCnt="0"/>
      <dgm:spPr/>
    </dgm:pt>
    <dgm:pt modelId="{BCC7309D-721A-434A-8A41-24382CC2AEEA}" type="pres">
      <dgm:prSet presAssocID="{EA8B7641-4E48-4DDB-A426-97CF8041BAA9}" presName="conn2-1" presStyleLbl="parChTrans1D3" presStyleIdx="1" presStyleCnt="2"/>
      <dgm:spPr/>
    </dgm:pt>
    <dgm:pt modelId="{57FE5B09-94D5-4D6C-8F06-8AED2F13F143}" type="pres">
      <dgm:prSet presAssocID="{EA8B7641-4E48-4DDB-A426-97CF8041BAA9}" presName="connTx" presStyleLbl="parChTrans1D3" presStyleIdx="1" presStyleCnt="2"/>
      <dgm:spPr/>
    </dgm:pt>
    <dgm:pt modelId="{9B6A4A82-CCEF-483E-BD87-AD0DAE613620}" type="pres">
      <dgm:prSet presAssocID="{6DCEB353-FC77-4876-B93C-A6C97F0B4AA5}" presName="root2" presStyleCnt="0"/>
      <dgm:spPr/>
    </dgm:pt>
    <dgm:pt modelId="{5F9423FE-E323-4E6E-A17C-6B3661A64438}" type="pres">
      <dgm:prSet presAssocID="{6DCEB353-FC77-4876-B93C-A6C97F0B4AA5}" presName="LevelTwoTextNode" presStyleLbl="node3" presStyleIdx="1" presStyleCnt="2">
        <dgm:presLayoutVars>
          <dgm:chPref val="3"/>
        </dgm:presLayoutVars>
      </dgm:prSet>
      <dgm:spPr/>
    </dgm:pt>
    <dgm:pt modelId="{D4327B58-8932-4BF9-B81E-5E17D4F585BF}" type="pres">
      <dgm:prSet presAssocID="{6DCEB353-FC77-4876-B93C-A6C97F0B4AA5}" presName="level3hierChild" presStyleCnt="0"/>
      <dgm:spPr/>
    </dgm:pt>
  </dgm:ptLst>
  <dgm:cxnLst>
    <dgm:cxn modelId="{E4BC1507-CE15-4FB4-A0FC-AF86A9490263}" type="presOf" srcId="{EA8B7641-4E48-4DDB-A426-97CF8041BAA9}" destId="{BCC7309D-721A-434A-8A41-24382CC2AEEA}" srcOrd="0" destOrd="0" presId="urn:microsoft.com/office/officeart/2008/layout/HorizontalMultiLevelHierarchy"/>
    <dgm:cxn modelId="{155BFF0C-90C4-4FBD-92CA-84CA6E12B04C}" srcId="{86E4FAFB-5054-4CF0-BA20-9108E97EB21B}" destId="{A5A0596D-CB85-4ABB-8A41-2B819FB69E90}" srcOrd="0" destOrd="0" parTransId="{00B13A26-7E0D-4C93-BBBF-97229688FC5A}" sibTransId="{67ECC48D-7C57-41D1-A121-ACFC73E59FDF}"/>
    <dgm:cxn modelId="{651F912D-99D7-4850-8454-43271CC79D05}" type="presOf" srcId="{9D589ACC-CEDB-4DC1-BD7E-30546B59AE3F}" destId="{444FECA5-29A0-40EA-956B-FE96C84441E6}" srcOrd="0" destOrd="0" presId="urn:microsoft.com/office/officeart/2008/layout/HorizontalMultiLevelHierarchy"/>
    <dgm:cxn modelId="{4141FB37-73F4-4069-B3DE-ADED592B089F}" type="presOf" srcId="{86E4FAFB-5054-4CF0-BA20-9108E97EB21B}" destId="{56B6CCA3-ABBD-4CF5-BB52-3F05A5874ABB}" srcOrd="0" destOrd="0" presId="urn:microsoft.com/office/officeart/2008/layout/HorizontalMultiLevelHierarchy"/>
    <dgm:cxn modelId="{698B5C61-5436-4D0A-97AB-5FAA6855728E}" srcId="{436C83B2-8F93-40E7-9858-5A9C7E971C7F}" destId="{6DCEB353-FC77-4876-B93C-A6C97F0B4AA5}" srcOrd="0" destOrd="0" parTransId="{EA8B7641-4E48-4DDB-A426-97CF8041BAA9}" sibTransId="{C95968A6-4586-417C-886F-EC6726B4B272}"/>
    <dgm:cxn modelId="{3ECF0269-51D3-46A4-9CD4-B31AD9391DB8}" type="presOf" srcId="{EA8B7641-4E48-4DDB-A426-97CF8041BAA9}" destId="{57FE5B09-94D5-4D6C-8F06-8AED2F13F143}" srcOrd="1" destOrd="0" presId="urn:microsoft.com/office/officeart/2008/layout/HorizontalMultiLevelHierarchy"/>
    <dgm:cxn modelId="{D7C8D36D-9A21-48D5-9DC5-83F0EE26B361}" type="presOf" srcId="{A5A0596D-CB85-4ABB-8A41-2B819FB69E90}" destId="{D4BAF01E-C8AD-4C2F-A888-9E0EF7634156}" srcOrd="0" destOrd="0" presId="urn:microsoft.com/office/officeart/2008/layout/HorizontalMultiLevelHierarchy"/>
    <dgm:cxn modelId="{F9C1C69A-3926-400F-82B9-9D5E1283BACB}" type="presOf" srcId="{5A67DC68-FDBA-4471-8DF0-10EE5BB095A5}" destId="{AD3A1148-9598-46CF-9CFF-2CDB15ABEBD0}" srcOrd="0" destOrd="0" presId="urn:microsoft.com/office/officeart/2008/layout/HorizontalMultiLevelHierarchy"/>
    <dgm:cxn modelId="{650E2DA6-DA71-4718-BF9B-3923D6543160}" type="presOf" srcId="{436C83B2-8F93-40E7-9858-5A9C7E971C7F}" destId="{E6240BAF-4026-4406-B6E9-4C209BED16FE}" srcOrd="0" destOrd="0" presId="urn:microsoft.com/office/officeart/2008/layout/HorizontalMultiLevelHierarchy"/>
    <dgm:cxn modelId="{5CEA6DB6-926A-46E9-9765-269A8E9EECFF}" srcId="{9D589ACC-CEDB-4DC1-BD7E-30546B59AE3F}" destId="{86E4FAFB-5054-4CF0-BA20-9108E97EB21B}" srcOrd="0" destOrd="0" parTransId="{0AF3A22F-C7EB-424F-AB79-5F7FE2B06FD8}" sibTransId="{994966AB-5B80-4827-BCE4-F64C39963747}"/>
    <dgm:cxn modelId="{6030A2CB-F57B-43B4-B8CC-648AC9DB91AB}" type="presOf" srcId="{04093ABC-EE66-4014-A82D-23E346BE9188}" destId="{61F2FD59-43EB-426A-9517-9CFDB29E49D5}" srcOrd="0" destOrd="0" presId="urn:microsoft.com/office/officeart/2008/layout/HorizontalMultiLevelHierarchy"/>
    <dgm:cxn modelId="{153878CD-C4A5-4779-9554-F5D5DE9DD864}" srcId="{A5A0596D-CB85-4ABB-8A41-2B819FB69E90}" destId="{04093ABC-EE66-4014-A82D-23E346BE9188}" srcOrd="0" destOrd="0" parTransId="{DA26FE15-62AE-44ED-8CD3-80F2FE14CC64}" sibTransId="{A5B77AE7-825A-49CB-852D-A762A7850529}"/>
    <dgm:cxn modelId="{0E3C1CD8-AE02-4100-8856-BD43558E92EC}" type="presOf" srcId="{00B13A26-7E0D-4C93-BBBF-97229688FC5A}" destId="{E1F4272D-013A-4AC7-8809-A38F1CCB7359}" srcOrd="0" destOrd="0" presId="urn:microsoft.com/office/officeart/2008/layout/HorizontalMultiLevelHierarchy"/>
    <dgm:cxn modelId="{29B32CDE-E741-4198-83E1-BFDF187B11CE}" type="presOf" srcId="{6DCEB353-FC77-4876-B93C-A6C97F0B4AA5}" destId="{5F9423FE-E323-4E6E-A17C-6B3661A64438}" srcOrd="0" destOrd="0" presId="urn:microsoft.com/office/officeart/2008/layout/HorizontalMultiLevelHierarchy"/>
    <dgm:cxn modelId="{F9B913EC-7E50-4250-8052-1850165CD53B}" type="presOf" srcId="{00B13A26-7E0D-4C93-BBBF-97229688FC5A}" destId="{C8F4383B-E9FE-4C98-A10A-FE1D0CC8356F}" srcOrd="1" destOrd="0" presId="urn:microsoft.com/office/officeart/2008/layout/HorizontalMultiLevelHierarchy"/>
    <dgm:cxn modelId="{436B8FF7-0CE9-44DF-ACDD-E0BA13214D20}" type="presOf" srcId="{DA26FE15-62AE-44ED-8CD3-80F2FE14CC64}" destId="{43D1180A-01E5-4A38-92F8-D33A88FBFA72}" srcOrd="0" destOrd="0" presId="urn:microsoft.com/office/officeart/2008/layout/HorizontalMultiLevelHierarchy"/>
    <dgm:cxn modelId="{05C9AAF7-4638-45FC-9C04-EF29C89D34E6}" type="presOf" srcId="{DA26FE15-62AE-44ED-8CD3-80F2FE14CC64}" destId="{D2DB63BC-2746-482B-B70C-DB7D3E476907}" srcOrd="1" destOrd="0" presId="urn:microsoft.com/office/officeart/2008/layout/HorizontalMultiLevelHierarchy"/>
    <dgm:cxn modelId="{371335F9-8B78-4745-B96D-1683379F2A5B}" type="presOf" srcId="{5A67DC68-FDBA-4471-8DF0-10EE5BB095A5}" destId="{AC4A0F10-C483-48F5-8D66-459361F4369A}" srcOrd="1" destOrd="0" presId="urn:microsoft.com/office/officeart/2008/layout/HorizontalMultiLevelHierarchy"/>
    <dgm:cxn modelId="{C4E425FC-0612-4EE4-9195-679639CAC525}" srcId="{86E4FAFB-5054-4CF0-BA20-9108E97EB21B}" destId="{436C83B2-8F93-40E7-9858-5A9C7E971C7F}" srcOrd="1" destOrd="0" parTransId="{5A67DC68-FDBA-4471-8DF0-10EE5BB095A5}" sibTransId="{1554FBA7-3CCC-455A-B59D-90BD5AA06407}"/>
    <dgm:cxn modelId="{AB03801C-46DB-46F2-8838-3A9B66E9BDA6}" type="presParOf" srcId="{444FECA5-29A0-40EA-956B-FE96C84441E6}" destId="{9DF1C139-74B3-4B39-8D9D-1CE9533FB9E6}" srcOrd="0" destOrd="0" presId="urn:microsoft.com/office/officeart/2008/layout/HorizontalMultiLevelHierarchy"/>
    <dgm:cxn modelId="{80A9B7D0-0CE5-456C-87A8-5C6CA99F8AB4}" type="presParOf" srcId="{9DF1C139-74B3-4B39-8D9D-1CE9533FB9E6}" destId="{56B6CCA3-ABBD-4CF5-BB52-3F05A5874ABB}" srcOrd="0" destOrd="0" presId="urn:microsoft.com/office/officeart/2008/layout/HorizontalMultiLevelHierarchy"/>
    <dgm:cxn modelId="{4E4845D2-2932-430B-89D2-7E359F5D0D5E}" type="presParOf" srcId="{9DF1C139-74B3-4B39-8D9D-1CE9533FB9E6}" destId="{DBBAA3AB-6521-469A-8C2B-ED2AD9C39D85}" srcOrd="1" destOrd="0" presId="urn:microsoft.com/office/officeart/2008/layout/HorizontalMultiLevelHierarchy"/>
    <dgm:cxn modelId="{662E19C0-700A-4FE9-9DE3-510234A11F6E}" type="presParOf" srcId="{DBBAA3AB-6521-469A-8C2B-ED2AD9C39D85}" destId="{E1F4272D-013A-4AC7-8809-A38F1CCB7359}" srcOrd="0" destOrd="0" presId="urn:microsoft.com/office/officeart/2008/layout/HorizontalMultiLevelHierarchy"/>
    <dgm:cxn modelId="{448F1678-50DB-447D-B21F-8E956CE8C9EA}" type="presParOf" srcId="{E1F4272D-013A-4AC7-8809-A38F1CCB7359}" destId="{C8F4383B-E9FE-4C98-A10A-FE1D0CC8356F}" srcOrd="0" destOrd="0" presId="urn:microsoft.com/office/officeart/2008/layout/HorizontalMultiLevelHierarchy"/>
    <dgm:cxn modelId="{67440BE5-3B2C-43BE-A966-EFD42E37AEE1}" type="presParOf" srcId="{DBBAA3AB-6521-469A-8C2B-ED2AD9C39D85}" destId="{2BCCC2AA-60E8-4705-9F66-23D40DD6E5AC}" srcOrd="1" destOrd="0" presId="urn:microsoft.com/office/officeart/2008/layout/HorizontalMultiLevelHierarchy"/>
    <dgm:cxn modelId="{3CA92BB0-3AAA-42F1-9B06-B50CC7EAE28F}" type="presParOf" srcId="{2BCCC2AA-60E8-4705-9F66-23D40DD6E5AC}" destId="{D4BAF01E-C8AD-4C2F-A888-9E0EF7634156}" srcOrd="0" destOrd="0" presId="urn:microsoft.com/office/officeart/2008/layout/HorizontalMultiLevelHierarchy"/>
    <dgm:cxn modelId="{9F60582C-8805-4044-A05E-8078B010AA6B}" type="presParOf" srcId="{2BCCC2AA-60E8-4705-9F66-23D40DD6E5AC}" destId="{237D7E05-842B-4504-A2F8-2B7EC36120F1}" srcOrd="1" destOrd="0" presId="urn:microsoft.com/office/officeart/2008/layout/HorizontalMultiLevelHierarchy"/>
    <dgm:cxn modelId="{A6CFF07F-0F33-4A11-9D4F-2B4AF3FF621B}" type="presParOf" srcId="{237D7E05-842B-4504-A2F8-2B7EC36120F1}" destId="{43D1180A-01E5-4A38-92F8-D33A88FBFA72}" srcOrd="0" destOrd="0" presId="urn:microsoft.com/office/officeart/2008/layout/HorizontalMultiLevelHierarchy"/>
    <dgm:cxn modelId="{89E06B64-5E97-4E38-BF35-7611CAE70BEB}" type="presParOf" srcId="{43D1180A-01E5-4A38-92F8-D33A88FBFA72}" destId="{D2DB63BC-2746-482B-B70C-DB7D3E476907}" srcOrd="0" destOrd="0" presId="urn:microsoft.com/office/officeart/2008/layout/HorizontalMultiLevelHierarchy"/>
    <dgm:cxn modelId="{AD122BA8-A423-430E-8882-99A1EE6B9A25}" type="presParOf" srcId="{237D7E05-842B-4504-A2F8-2B7EC36120F1}" destId="{291875F3-D36E-4AFC-8A9A-2570E007078C}" srcOrd="1" destOrd="0" presId="urn:microsoft.com/office/officeart/2008/layout/HorizontalMultiLevelHierarchy"/>
    <dgm:cxn modelId="{18FBD1C9-DCB3-4CD1-9E66-84D9C2DD28E0}" type="presParOf" srcId="{291875F3-D36E-4AFC-8A9A-2570E007078C}" destId="{61F2FD59-43EB-426A-9517-9CFDB29E49D5}" srcOrd="0" destOrd="0" presId="urn:microsoft.com/office/officeart/2008/layout/HorizontalMultiLevelHierarchy"/>
    <dgm:cxn modelId="{AC55DE7F-7765-40FD-8163-1D7A8EB4E713}" type="presParOf" srcId="{291875F3-D36E-4AFC-8A9A-2570E007078C}" destId="{81A7A192-08D6-41AC-8D07-D72FD64D1A2B}" srcOrd="1" destOrd="0" presId="urn:microsoft.com/office/officeart/2008/layout/HorizontalMultiLevelHierarchy"/>
    <dgm:cxn modelId="{9E273A0D-D6AB-4E6D-BDC9-467D3F3C1CB9}" type="presParOf" srcId="{DBBAA3AB-6521-469A-8C2B-ED2AD9C39D85}" destId="{AD3A1148-9598-46CF-9CFF-2CDB15ABEBD0}" srcOrd="2" destOrd="0" presId="urn:microsoft.com/office/officeart/2008/layout/HorizontalMultiLevelHierarchy"/>
    <dgm:cxn modelId="{C3D129A0-B1E4-4EBB-A335-4101EC201F55}" type="presParOf" srcId="{AD3A1148-9598-46CF-9CFF-2CDB15ABEBD0}" destId="{AC4A0F10-C483-48F5-8D66-459361F4369A}" srcOrd="0" destOrd="0" presId="urn:microsoft.com/office/officeart/2008/layout/HorizontalMultiLevelHierarchy"/>
    <dgm:cxn modelId="{1F5AE3BC-F2D5-4C35-96D7-D7D76921C97B}" type="presParOf" srcId="{DBBAA3AB-6521-469A-8C2B-ED2AD9C39D85}" destId="{C15783B7-D3F2-4939-AAF0-A3BB642109CB}" srcOrd="3" destOrd="0" presId="urn:microsoft.com/office/officeart/2008/layout/HorizontalMultiLevelHierarchy"/>
    <dgm:cxn modelId="{506D0F84-6B3A-43F3-A4EA-FABCED38CF56}" type="presParOf" srcId="{C15783B7-D3F2-4939-AAF0-A3BB642109CB}" destId="{E6240BAF-4026-4406-B6E9-4C209BED16FE}" srcOrd="0" destOrd="0" presId="urn:microsoft.com/office/officeart/2008/layout/HorizontalMultiLevelHierarchy"/>
    <dgm:cxn modelId="{C9089E7B-3162-4FE3-AE62-72B0DFBFBE48}" type="presParOf" srcId="{C15783B7-D3F2-4939-AAF0-A3BB642109CB}" destId="{0584D288-0A4C-45D0-A33D-E25435CA3296}" srcOrd="1" destOrd="0" presId="urn:microsoft.com/office/officeart/2008/layout/HorizontalMultiLevelHierarchy"/>
    <dgm:cxn modelId="{E1612DBA-F8CB-496B-A546-9A180BC901E0}" type="presParOf" srcId="{0584D288-0A4C-45D0-A33D-E25435CA3296}" destId="{BCC7309D-721A-434A-8A41-24382CC2AEEA}" srcOrd="0" destOrd="0" presId="urn:microsoft.com/office/officeart/2008/layout/HorizontalMultiLevelHierarchy"/>
    <dgm:cxn modelId="{C616F97D-F83B-4964-9CC2-6466E50AF99D}" type="presParOf" srcId="{BCC7309D-721A-434A-8A41-24382CC2AEEA}" destId="{57FE5B09-94D5-4D6C-8F06-8AED2F13F143}" srcOrd="0" destOrd="0" presId="urn:microsoft.com/office/officeart/2008/layout/HorizontalMultiLevelHierarchy"/>
    <dgm:cxn modelId="{847E0078-8B73-4315-82BF-F2E9BB031381}" type="presParOf" srcId="{0584D288-0A4C-45D0-A33D-E25435CA3296}" destId="{9B6A4A82-CCEF-483E-BD87-AD0DAE613620}" srcOrd="1" destOrd="0" presId="urn:microsoft.com/office/officeart/2008/layout/HorizontalMultiLevelHierarchy"/>
    <dgm:cxn modelId="{BD30D803-007F-4031-B40F-68BB46DE6077}" type="presParOf" srcId="{9B6A4A82-CCEF-483E-BD87-AD0DAE613620}" destId="{5F9423FE-E323-4E6E-A17C-6B3661A64438}" srcOrd="0" destOrd="0" presId="urn:microsoft.com/office/officeart/2008/layout/HorizontalMultiLevelHierarchy"/>
    <dgm:cxn modelId="{B49AC776-C873-4193-A973-221A6EE9F883}" type="presParOf" srcId="{9B6A4A82-CCEF-483E-BD87-AD0DAE613620}" destId="{D4327B58-8932-4BF9-B81E-5E17D4F585B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AE6E75-5117-4435-8F61-64677CD31B46}"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cs-CZ"/>
        </a:p>
      </dgm:t>
    </dgm:pt>
    <dgm:pt modelId="{33842178-A2D5-40CF-A9C6-A169F1434EC4}">
      <dgm:prSet phldrT="[Text]" custT="1"/>
      <dgm:spPr/>
      <dgm:t>
        <a:bodyPr/>
        <a:lstStyle/>
        <a:p>
          <a:r>
            <a:rPr lang="cs-CZ" sz="1800"/>
            <a:t>minority enterprise</a:t>
          </a:r>
        </a:p>
      </dgm:t>
    </dgm:pt>
    <dgm:pt modelId="{2625B2B6-E787-4FFE-BBBC-C299EFD2A076}" type="parTrans" cxnId="{6BE7F18A-C1DA-4C40-A21D-871ED3C4A999}">
      <dgm:prSet/>
      <dgm:spPr/>
      <dgm:t>
        <a:bodyPr/>
        <a:lstStyle/>
        <a:p>
          <a:endParaRPr lang="cs-CZ"/>
        </a:p>
      </dgm:t>
    </dgm:pt>
    <dgm:pt modelId="{709DFF2C-14ED-45A8-9C3E-E293CC622C59}" type="sibTrans" cxnId="{6BE7F18A-C1DA-4C40-A21D-871ED3C4A999}">
      <dgm:prSet/>
      <dgm:spPr/>
      <dgm:t>
        <a:bodyPr/>
        <a:lstStyle/>
        <a:p>
          <a:endParaRPr lang="cs-CZ"/>
        </a:p>
      </dgm:t>
    </dgm:pt>
    <dgm:pt modelId="{C53E8455-2C51-42F4-AEE4-C1B8C893E612}">
      <dgm:prSet phldrT="[Text]" custT="1"/>
      <dgm:spPr/>
      <dgm:t>
        <a:bodyPr/>
        <a:lstStyle/>
        <a:p>
          <a:r>
            <a:rPr lang="cs-CZ" sz="1600"/>
            <a:t>profit</a:t>
          </a:r>
        </a:p>
      </dgm:t>
    </dgm:pt>
    <dgm:pt modelId="{297C1DA4-7A36-4476-BDF7-0B7BCE308B8B}" type="parTrans" cxnId="{9677C1F0-3D52-4CC3-8AB1-1F3C7BBC1A04}">
      <dgm:prSet/>
      <dgm:spPr/>
      <dgm:t>
        <a:bodyPr/>
        <a:lstStyle/>
        <a:p>
          <a:endParaRPr lang="cs-CZ"/>
        </a:p>
      </dgm:t>
    </dgm:pt>
    <dgm:pt modelId="{6BC2CA5D-5E4A-42DB-A1B9-A1E46847B954}" type="sibTrans" cxnId="{9677C1F0-3D52-4CC3-8AB1-1F3C7BBC1A04}">
      <dgm:prSet/>
      <dgm:spPr/>
      <dgm:t>
        <a:bodyPr/>
        <a:lstStyle/>
        <a:p>
          <a:endParaRPr lang="cs-CZ"/>
        </a:p>
      </dgm:t>
    </dgm:pt>
    <dgm:pt modelId="{9C02A568-E9B0-43E3-8094-ECB68F82A82C}">
      <dgm:prSet phldrT="[Text]" custT="1"/>
      <dgm:spPr/>
      <dgm:t>
        <a:bodyPr/>
        <a:lstStyle/>
        <a:p>
          <a:r>
            <a:rPr lang="cs-CZ" sz="1600"/>
            <a:t>owner</a:t>
          </a:r>
        </a:p>
      </dgm:t>
    </dgm:pt>
    <dgm:pt modelId="{A50BD209-E6DD-43C7-9299-591737AAE983}" type="parTrans" cxnId="{5FB7006B-8B00-4C4E-8C56-8DD2510EDDB9}">
      <dgm:prSet/>
      <dgm:spPr/>
      <dgm:t>
        <a:bodyPr/>
        <a:lstStyle/>
        <a:p>
          <a:endParaRPr lang="cs-CZ"/>
        </a:p>
      </dgm:t>
    </dgm:pt>
    <dgm:pt modelId="{45A5A9C3-AD61-42AD-B4C9-2540CA24FF5D}" type="sibTrans" cxnId="{5FB7006B-8B00-4C4E-8C56-8DD2510EDDB9}">
      <dgm:prSet/>
      <dgm:spPr/>
      <dgm:t>
        <a:bodyPr/>
        <a:lstStyle/>
        <a:p>
          <a:endParaRPr lang="cs-CZ"/>
        </a:p>
      </dgm:t>
    </dgm:pt>
    <dgm:pt modelId="{6D4CCD13-AC99-4F47-BA74-67470EA18F21}">
      <dgm:prSet phldrT="[Text]" custT="1"/>
      <dgm:spPr/>
      <dgm:t>
        <a:bodyPr/>
        <a:lstStyle/>
        <a:p>
          <a:r>
            <a:rPr lang="cs-CZ" sz="1800"/>
            <a:t>social enterprise </a:t>
          </a:r>
        </a:p>
      </dgm:t>
    </dgm:pt>
    <dgm:pt modelId="{AE860AA0-496F-4593-A6EB-6AE8625920A2}" type="parTrans" cxnId="{EA0FEB60-8E66-4601-BF6E-8E88724D6144}">
      <dgm:prSet/>
      <dgm:spPr/>
      <dgm:t>
        <a:bodyPr/>
        <a:lstStyle/>
        <a:p>
          <a:endParaRPr lang="cs-CZ"/>
        </a:p>
      </dgm:t>
    </dgm:pt>
    <dgm:pt modelId="{4E4E8118-64BD-4E73-A7D9-B7DBD77B4C2A}" type="sibTrans" cxnId="{EA0FEB60-8E66-4601-BF6E-8E88724D6144}">
      <dgm:prSet/>
      <dgm:spPr/>
      <dgm:t>
        <a:bodyPr/>
        <a:lstStyle/>
        <a:p>
          <a:endParaRPr lang="cs-CZ"/>
        </a:p>
      </dgm:t>
    </dgm:pt>
    <dgm:pt modelId="{BFAD02D1-D8CC-416A-B792-856C079D0055}">
      <dgm:prSet phldrT="[Text]" custT="1"/>
      <dgm:spPr/>
      <dgm:t>
        <a:bodyPr/>
        <a:lstStyle/>
        <a:p>
          <a:r>
            <a:rPr lang="cs-CZ" sz="1600"/>
            <a:t>profit</a:t>
          </a:r>
        </a:p>
      </dgm:t>
    </dgm:pt>
    <dgm:pt modelId="{6BA9B83B-B32C-4E21-AD04-D8EBE1C86C6F}" type="parTrans" cxnId="{CA5AACD0-8487-45FB-A357-DD3CD25E8E54}">
      <dgm:prSet/>
      <dgm:spPr/>
      <dgm:t>
        <a:bodyPr/>
        <a:lstStyle/>
        <a:p>
          <a:endParaRPr lang="cs-CZ"/>
        </a:p>
      </dgm:t>
    </dgm:pt>
    <dgm:pt modelId="{6B058436-BB66-4619-AF98-DF481C42BAE9}" type="sibTrans" cxnId="{CA5AACD0-8487-45FB-A357-DD3CD25E8E54}">
      <dgm:prSet/>
      <dgm:spPr/>
      <dgm:t>
        <a:bodyPr/>
        <a:lstStyle/>
        <a:p>
          <a:endParaRPr lang="cs-CZ"/>
        </a:p>
      </dgm:t>
    </dgm:pt>
    <dgm:pt modelId="{89CD22EB-DCF6-4949-B1D4-AEEC2EC5AEA5}">
      <dgm:prSet phldrT="[Text]" custT="1"/>
      <dgm:spPr/>
      <dgm:t>
        <a:bodyPr/>
        <a:lstStyle/>
        <a:p>
          <a:pPr algn="l"/>
          <a:r>
            <a:rPr lang="cs-CZ" sz="1600"/>
            <a:t>owner</a:t>
          </a:r>
        </a:p>
        <a:p>
          <a:pPr algn="l"/>
          <a:r>
            <a:rPr lang="cs-CZ" sz="1600"/>
            <a:t>reinvest into social enterprise</a:t>
          </a:r>
        </a:p>
        <a:p>
          <a:pPr algn="l"/>
          <a:r>
            <a:rPr lang="cs-CZ" sz="1600"/>
            <a:t>social goals</a:t>
          </a:r>
        </a:p>
      </dgm:t>
    </dgm:pt>
    <dgm:pt modelId="{8F58B3EC-4175-40E9-9A22-7F61110DC5E7}" type="parTrans" cxnId="{6E486D46-AFE2-47BA-9FCF-A932E3903437}">
      <dgm:prSet/>
      <dgm:spPr/>
      <dgm:t>
        <a:bodyPr/>
        <a:lstStyle/>
        <a:p>
          <a:endParaRPr lang="cs-CZ"/>
        </a:p>
      </dgm:t>
    </dgm:pt>
    <dgm:pt modelId="{9F9F7286-300A-4DC0-B56D-B3C29103B556}" type="sibTrans" cxnId="{6E486D46-AFE2-47BA-9FCF-A932E3903437}">
      <dgm:prSet/>
      <dgm:spPr/>
      <dgm:t>
        <a:bodyPr/>
        <a:lstStyle/>
        <a:p>
          <a:endParaRPr lang="cs-CZ"/>
        </a:p>
      </dgm:t>
    </dgm:pt>
    <dgm:pt modelId="{E8D9C279-48DF-4B4B-A973-200F67B3C6CB}" type="pres">
      <dgm:prSet presAssocID="{17AE6E75-5117-4435-8F61-64677CD31B46}" presName="Name0" presStyleCnt="0">
        <dgm:presLayoutVars>
          <dgm:chPref val="3"/>
          <dgm:dir/>
          <dgm:animLvl val="lvl"/>
          <dgm:resizeHandles/>
        </dgm:presLayoutVars>
      </dgm:prSet>
      <dgm:spPr/>
    </dgm:pt>
    <dgm:pt modelId="{2DB1774B-693A-4626-9A62-0CFFD8ECF8DE}" type="pres">
      <dgm:prSet presAssocID="{33842178-A2D5-40CF-A9C6-A169F1434EC4}" presName="horFlow" presStyleCnt="0"/>
      <dgm:spPr/>
    </dgm:pt>
    <dgm:pt modelId="{D5BCC33A-99AF-4E4D-8A60-25B81A723949}" type="pres">
      <dgm:prSet presAssocID="{33842178-A2D5-40CF-A9C6-A169F1434EC4}" presName="bigChev" presStyleLbl="node1" presStyleIdx="0" presStyleCnt="2"/>
      <dgm:spPr/>
    </dgm:pt>
    <dgm:pt modelId="{2529A8A3-EB22-4A5D-B474-6F10AC131231}" type="pres">
      <dgm:prSet presAssocID="{297C1DA4-7A36-4476-BDF7-0B7BCE308B8B}" presName="parTrans" presStyleCnt="0"/>
      <dgm:spPr/>
    </dgm:pt>
    <dgm:pt modelId="{EC335C11-2057-48FE-9293-B86824EF9522}" type="pres">
      <dgm:prSet presAssocID="{C53E8455-2C51-42F4-AEE4-C1B8C893E612}" presName="node" presStyleLbl="alignAccFollowNode1" presStyleIdx="0" presStyleCnt="4">
        <dgm:presLayoutVars>
          <dgm:bulletEnabled val="1"/>
        </dgm:presLayoutVars>
      </dgm:prSet>
      <dgm:spPr/>
    </dgm:pt>
    <dgm:pt modelId="{71574683-3846-48B3-92C2-19A9839918AB}" type="pres">
      <dgm:prSet presAssocID="{6BC2CA5D-5E4A-42DB-A1B9-A1E46847B954}" presName="sibTrans" presStyleCnt="0"/>
      <dgm:spPr/>
    </dgm:pt>
    <dgm:pt modelId="{0EAD23DA-7919-4D82-9D5F-D302A254C458}" type="pres">
      <dgm:prSet presAssocID="{9C02A568-E9B0-43E3-8094-ECB68F82A82C}" presName="node" presStyleLbl="alignAccFollowNode1" presStyleIdx="1" presStyleCnt="4">
        <dgm:presLayoutVars>
          <dgm:bulletEnabled val="1"/>
        </dgm:presLayoutVars>
      </dgm:prSet>
      <dgm:spPr/>
    </dgm:pt>
    <dgm:pt modelId="{C663B6C1-C927-4B7C-88A6-FDF1917BBD17}" type="pres">
      <dgm:prSet presAssocID="{33842178-A2D5-40CF-A9C6-A169F1434EC4}" presName="vSp" presStyleCnt="0"/>
      <dgm:spPr/>
    </dgm:pt>
    <dgm:pt modelId="{6C34854E-2347-420C-B719-F286AAFA5310}" type="pres">
      <dgm:prSet presAssocID="{6D4CCD13-AC99-4F47-BA74-67470EA18F21}" presName="horFlow" presStyleCnt="0"/>
      <dgm:spPr/>
    </dgm:pt>
    <dgm:pt modelId="{C7838895-E5B7-4248-BCCC-A72C63370D85}" type="pres">
      <dgm:prSet presAssocID="{6D4CCD13-AC99-4F47-BA74-67470EA18F21}" presName="bigChev" presStyleLbl="node1" presStyleIdx="1" presStyleCnt="2"/>
      <dgm:spPr/>
    </dgm:pt>
    <dgm:pt modelId="{56B58BA1-EB35-4DB6-A650-0AEAF28C9F1E}" type="pres">
      <dgm:prSet presAssocID="{6BA9B83B-B32C-4E21-AD04-D8EBE1C86C6F}" presName="parTrans" presStyleCnt="0"/>
      <dgm:spPr/>
    </dgm:pt>
    <dgm:pt modelId="{DEBFF8C3-A307-4D43-A6AA-FE0FFA2D8814}" type="pres">
      <dgm:prSet presAssocID="{BFAD02D1-D8CC-416A-B792-856C079D0055}" presName="node" presStyleLbl="alignAccFollowNode1" presStyleIdx="2" presStyleCnt="4">
        <dgm:presLayoutVars>
          <dgm:bulletEnabled val="1"/>
        </dgm:presLayoutVars>
      </dgm:prSet>
      <dgm:spPr/>
    </dgm:pt>
    <dgm:pt modelId="{57EF5C3A-B268-4907-AFD3-44F72B53A9E8}" type="pres">
      <dgm:prSet presAssocID="{6B058436-BB66-4619-AF98-DF481C42BAE9}" presName="sibTrans" presStyleCnt="0"/>
      <dgm:spPr/>
    </dgm:pt>
    <dgm:pt modelId="{769F7105-0B14-4AD3-BA56-FDFC997E2E56}" type="pres">
      <dgm:prSet presAssocID="{89CD22EB-DCF6-4949-B1D4-AEEC2EC5AEA5}" presName="node" presStyleLbl="alignAccFollowNode1" presStyleIdx="3" presStyleCnt="4">
        <dgm:presLayoutVars>
          <dgm:bulletEnabled val="1"/>
        </dgm:presLayoutVars>
      </dgm:prSet>
      <dgm:spPr/>
    </dgm:pt>
  </dgm:ptLst>
  <dgm:cxnLst>
    <dgm:cxn modelId="{6E817023-93E4-4727-AB6B-7E414EDF9D1C}" type="presOf" srcId="{C53E8455-2C51-42F4-AEE4-C1B8C893E612}" destId="{EC335C11-2057-48FE-9293-B86824EF9522}" srcOrd="0" destOrd="0" presId="urn:microsoft.com/office/officeart/2005/8/layout/lProcess3"/>
    <dgm:cxn modelId="{F07EA760-B23A-4AC3-8886-7E8CB1C97A97}" type="presOf" srcId="{17AE6E75-5117-4435-8F61-64677CD31B46}" destId="{E8D9C279-48DF-4B4B-A973-200F67B3C6CB}" srcOrd="0" destOrd="0" presId="urn:microsoft.com/office/officeart/2005/8/layout/lProcess3"/>
    <dgm:cxn modelId="{EA0FEB60-8E66-4601-BF6E-8E88724D6144}" srcId="{17AE6E75-5117-4435-8F61-64677CD31B46}" destId="{6D4CCD13-AC99-4F47-BA74-67470EA18F21}" srcOrd="1" destOrd="0" parTransId="{AE860AA0-496F-4593-A6EB-6AE8625920A2}" sibTransId="{4E4E8118-64BD-4E73-A7D9-B7DBD77B4C2A}"/>
    <dgm:cxn modelId="{6E486D46-AFE2-47BA-9FCF-A932E3903437}" srcId="{6D4CCD13-AC99-4F47-BA74-67470EA18F21}" destId="{89CD22EB-DCF6-4949-B1D4-AEEC2EC5AEA5}" srcOrd="1" destOrd="0" parTransId="{8F58B3EC-4175-40E9-9A22-7F61110DC5E7}" sibTransId="{9F9F7286-300A-4DC0-B56D-B3C29103B556}"/>
    <dgm:cxn modelId="{25BD8469-7521-4A18-B07E-79560180FCC9}" type="presOf" srcId="{6D4CCD13-AC99-4F47-BA74-67470EA18F21}" destId="{C7838895-E5B7-4248-BCCC-A72C63370D85}" srcOrd="0" destOrd="0" presId="urn:microsoft.com/office/officeart/2005/8/layout/lProcess3"/>
    <dgm:cxn modelId="{5FB7006B-8B00-4C4E-8C56-8DD2510EDDB9}" srcId="{33842178-A2D5-40CF-A9C6-A169F1434EC4}" destId="{9C02A568-E9B0-43E3-8094-ECB68F82A82C}" srcOrd="1" destOrd="0" parTransId="{A50BD209-E6DD-43C7-9299-591737AAE983}" sibTransId="{45A5A9C3-AD61-42AD-B4C9-2540CA24FF5D}"/>
    <dgm:cxn modelId="{47DA7A58-0FF1-4BF0-B6D8-DDEC109BE191}" type="presOf" srcId="{BFAD02D1-D8CC-416A-B792-856C079D0055}" destId="{DEBFF8C3-A307-4D43-A6AA-FE0FFA2D8814}" srcOrd="0" destOrd="0" presId="urn:microsoft.com/office/officeart/2005/8/layout/lProcess3"/>
    <dgm:cxn modelId="{5AC9697B-DDA7-4C34-B7C4-479C17A25C16}" type="presOf" srcId="{9C02A568-E9B0-43E3-8094-ECB68F82A82C}" destId="{0EAD23DA-7919-4D82-9D5F-D302A254C458}" srcOrd="0" destOrd="0" presId="urn:microsoft.com/office/officeart/2005/8/layout/lProcess3"/>
    <dgm:cxn modelId="{48C65582-A9EB-4430-B922-12B4FA163CEE}" type="presOf" srcId="{89CD22EB-DCF6-4949-B1D4-AEEC2EC5AEA5}" destId="{769F7105-0B14-4AD3-BA56-FDFC997E2E56}" srcOrd="0" destOrd="0" presId="urn:microsoft.com/office/officeart/2005/8/layout/lProcess3"/>
    <dgm:cxn modelId="{6BE7F18A-C1DA-4C40-A21D-871ED3C4A999}" srcId="{17AE6E75-5117-4435-8F61-64677CD31B46}" destId="{33842178-A2D5-40CF-A9C6-A169F1434EC4}" srcOrd="0" destOrd="0" parTransId="{2625B2B6-E787-4FFE-BBBC-C299EFD2A076}" sibTransId="{709DFF2C-14ED-45A8-9C3E-E293CC622C59}"/>
    <dgm:cxn modelId="{CA5AACD0-8487-45FB-A357-DD3CD25E8E54}" srcId="{6D4CCD13-AC99-4F47-BA74-67470EA18F21}" destId="{BFAD02D1-D8CC-416A-B792-856C079D0055}" srcOrd="0" destOrd="0" parTransId="{6BA9B83B-B32C-4E21-AD04-D8EBE1C86C6F}" sibTransId="{6B058436-BB66-4619-AF98-DF481C42BAE9}"/>
    <dgm:cxn modelId="{9677C1F0-3D52-4CC3-8AB1-1F3C7BBC1A04}" srcId="{33842178-A2D5-40CF-A9C6-A169F1434EC4}" destId="{C53E8455-2C51-42F4-AEE4-C1B8C893E612}" srcOrd="0" destOrd="0" parTransId="{297C1DA4-7A36-4476-BDF7-0B7BCE308B8B}" sibTransId="{6BC2CA5D-5E4A-42DB-A1B9-A1E46847B954}"/>
    <dgm:cxn modelId="{2D768AF2-CF0D-4A24-B787-CFB8AA8EB5A2}" type="presOf" srcId="{33842178-A2D5-40CF-A9C6-A169F1434EC4}" destId="{D5BCC33A-99AF-4E4D-8A60-25B81A723949}" srcOrd="0" destOrd="0" presId="urn:microsoft.com/office/officeart/2005/8/layout/lProcess3"/>
    <dgm:cxn modelId="{6F588F0E-CBD6-4C3F-B84F-319FB9F8AD1E}" type="presParOf" srcId="{E8D9C279-48DF-4B4B-A973-200F67B3C6CB}" destId="{2DB1774B-693A-4626-9A62-0CFFD8ECF8DE}" srcOrd="0" destOrd="0" presId="urn:microsoft.com/office/officeart/2005/8/layout/lProcess3"/>
    <dgm:cxn modelId="{1C6F3BBB-FFB3-48CA-B970-6440262313E4}" type="presParOf" srcId="{2DB1774B-693A-4626-9A62-0CFFD8ECF8DE}" destId="{D5BCC33A-99AF-4E4D-8A60-25B81A723949}" srcOrd="0" destOrd="0" presId="urn:microsoft.com/office/officeart/2005/8/layout/lProcess3"/>
    <dgm:cxn modelId="{A86E8AD6-91F0-4882-8373-22C67C4B4A6B}" type="presParOf" srcId="{2DB1774B-693A-4626-9A62-0CFFD8ECF8DE}" destId="{2529A8A3-EB22-4A5D-B474-6F10AC131231}" srcOrd="1" destOrd="0" presId="urn:microsoft.com/office/officeart/2005/8/layout/lProcess3"/>
    <dgm:cxn modelId="{19D707A7-D743-4D98-956D-55099F893233}" type="presParOf" srcId="{2DB1774B-693A-4626-9A62-0CFFD8ECF8DE}" destId="{EC335C11-2057-48FE-9293-B86824EF9522}" srcOrd="2" destOrd="0" presId="urn:microsoft.com/office/officeart/2005/8/layout/lProcess3"/>
    <dgm:cxn modelId="{737C2CF3-6FAB-4F27-8394-3EEDABD24345}" type="presParOf" srcId="{2DB1774B-693A-4626-9A62-0CFFD8ECF8DE}" destId="{71574683-3846-48B3-92C2-19A9839918AB}" srcOrd="3" destOrd="0" presId="urn:microsoft.com/office/officeart/2005/8/layout/lProcess3"/>
    <dgm:cxn modelId="{6850E66B-613B-4ADB-9017-0879F2BC4A7E}" type="presParOf" srcId="{2DB1774B-693A-4626-9A62-0CFFD8ECF8DE}" destId="{0EAD23DA-7919-4D82-9D5F-D302A254C458}" srcOrd="4" destOrd="0" presId="urn:microsoft.com/office/officeart/2005/8/layout/lProcess3"/>
    <dgm:cxn modelId="{DB795AFD-0DDA-463E-A299-9A80D58F053A}" type="presParOf" srcId="{E8D9C279-48DF-4B4B-A973-200F67B3C6CB}" destId="{C663B6C1-C927-4B7C-88A6-FDF1917BBD17}" srcOrd="1" destOrd="0" presId="urn:microsoft.com/office/officeart/2005/8/layout/lProcess3"/>
    <dgm:cxn modelId="{749ACF72-5F72-4D9D-AAC9-B81DA74B934A}" type="presParOf" srcId="{E8D9C279-48DF-4B4B-A973-200F67B3C6CB}" destId="{6C34854E-2347-420C-B719-F286AAFA5310}" srcOrd="2" destOrd="0" presId="urn:microsoft.com/office/officeart/2005/8/layout/lProcess3"/>
    <dgm:cxn modelId="{EF907244-4254-474C-A53C-CB9ED1193925}" type="presParOf" srcId="{6C34854E-2347-420C-B719-F286AAFA5310}" destId="{C7838895-E5B7-4248-BCCC-A72C63370D85}" srcOrd="0" destOrd="0" presId="urn:microsoft.com/office/officeart/2005/8/layout/lProcess3"/>
    <dgm:cxn modelId="{942229B5-CD29-493F-8572-FAC92264FFC3}" type="presParOf" srcId="{6C34854E-2347-420C-B719-F286AAFA5310}" destId="{56B58BA1-EB35-4DB6-A650-0AEAF28C9F1E}" srcOrd="1" destOrd="0" presId="urn:microsoft.com/office/officeart/2005/8/layout/lProcess3"/>
    <dgm:cxn modelId="{7BC99D29-6AEB-4438-B8F1-2A485222F009}" type="presParOf" srcId="{6C34854E-2347-420C-B719-F286AAFA5310}" destId="{DEBFF8C3-A307-4D43-A6AA-FE0FFA2D8814}" srcOrd="2" destOrd="0" presId="urn:microsoft.com/office/officeart/2005/8/layout/lProcess3"/>
    <dgm:cxn modelId="{BAC3E7BE-426D-4E60-BF1A-00B7D4A08A6D}" type="presParOf" srcId="{6C34854E-2347-420C-B719-F286AAFA5310}" destId="{57EF5C3A-B268-4907-AFD3-44F72B53A9E8}" srcOrd="3" destOrd="0" presId="urn:microsoft.com/office/officeart/2005/8/layout/lProcess3"/>
    <dgm:cxn modelId="{B60D1998-09A6-4A77-8AA1-7254E79BE80F}" type="presParOf" srcId="{6C34854E-2347-420C-B719-F286AAFA5310}" destId="{769F7105-0B14-4AD3-BA56-FDFC997E2E56}"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951BE-289E-4661-BEA7-302CB2ECAFD0}">
      <dsp:nvSpPr>
        <dsp:cNvPr id="0" name=""/>
        <dsp:cNvSpPr/>
      </dsp:nvSpPr>
      <dsp:spPr>
        <a:xfrm>
          <a:off x="837374" y="1340"/>
          <a:ext cx="1134969" cy="113496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kern="1200"/>
            <a:t>Social problem</a:t>
          </a:r>
        </a:p>
      </dsp:txBody>
      <dsp:txXfrm>
        <a:off x="1003586" y="167552"/>
        <a:ext cx="802545" cy="802545"/>
      </dsp:txXfrm>
    </dsp:sp>
    <dsp:sp modelId="{175764C7-0087-471E-B2C3-3B16472E0BC3}">
      <dsp:nvSpPr>
        <dsp:cNvPr id="0" name=""/>
        <dsp:cNvSpPr/>
      </dsp:nvSpPr>
      <dsp:spPr>
        <a:xfrm>
          <a:off x="1075717" y="1228469"/>
          <a:ext cx="658282" cy="658282"/>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cs-CZ" sz="1100" kern="1200"/>
        </a:p>
      </dsp:txBody>
      <dsp:txXfrm>
        <a:off x="1162972" y="1480196"/>
        <a:ext cx="483772" cy="154828"/>
      </dsp:txXfrm>
    </dsp:sp>
    <dsp:sp modelId="{E1FE1864-0B32-4FC6-9A52-F03D9661FD0E}">
      <dsp:nvSpPr>
        <dsp:cNvPr id="0" name=""/>
        <dsp:cNvSpPr/>
      </dsp:nvSpPr>
      <dsp:spPr>
        <a:xfrm>
          <a:off x="837374" y="1978911"/>
          <a:ext cx="1134969" cy="113496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kern="1200"/>
            <a:t>Business</a:t>
          </a:r>
        </a:p>
      </dsp:txBody>
      <dsp:txXfrm>
        <a:off x="1003586" y="2145123"/>
        <a:ext cx="802545" cy="802545"/>
      </dsp:txXfrm>
    </dsp:sp>
    <dsp:sp modelId="{29B404E1-6211-4100-A1BC-8020C78B857B}">
      <dsp:nvSpPr>
        <dsp:cNvPr id="0" name=""/>
        <dsp:cNvSpPr/>
      </dsp:nvSpPr>
      <dsp:spPr>
        <a:xfrm>
          <a:off x="2142589" y="1346506"/>
          <a:ext cx="360920" cy="422208"/>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cs-CZ" sz="1300" kern="1200"/>
        </a:p>
      </dsp:txBody>
      <dsp:txXfrm>
        <a:off x="2142589" y="1430948"/>
        <a:ext cx="252644" cy="253324"/>
      </dsp:txXfrm>
    </dsp:sp>
    <dsp:sp modelId="{3674BAE9-EA2A-4E82-8CDE-02C08114E030}">
      <dsp:nvSpPr>
        <dsp:cNvPr id="0" name=""/>
        <dsp:cNvSpPr/>
      </dsp:nvSpPr>
      <dsp:spPr>
        <a:xfrm>
          <a:off x="2653325" y="422640"/>
          <a:ext cx="2269939" cy="226993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cs-CZ" sz="3000" kern="1200"/>
            <a:t>Social enterprise</a:t>
          </a:r>
        </a:p>
      </dsp:txBody>
      <dsp:txXfrm>
        <a:off x="2985750" y="755065"/>
        <a:ext cx="1605089" cy="1605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F97A3-2747-4440-8EFC-AD66FBD716BF}">
      <dsp:nvSpPr>
        <dsp:cNvPr id="0" name=""/>
        <dsp:cNvSpPr/>
      </dsp:nvSpPr>
      <dsp:spPr>
        <a:xfrm rot="1216968">
          <a:off x="1864632" y="2022983"/>
          <a:ext cx="1022692" cy="53525"/>
        </a:xfrm>
        <a:custGeom>
          <a:avLst/>
          <a:gdLst/>
          <a:ahLst/>
          <a:cxnLst/>
          <a:rect l="0" t="0" r="0" b="0"/>
          <a:pathLst>
            <a:path>
              <a:moveTo>
                <a:pt x="0" y="26762"/>
              </a:moveTo>
              <a:lnTo>
                <a:pt x="1022692" y="267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CD44F7-42F6-4360-BBB3-F850D5FFE004}">
      <dsp:nvSpPr>
        <dsp:cNvPr id="0" name=""/>
        <dsp:cNvSpPr/>
      </dsp:nvSpPr>
      <dsp:spPr>
        <a:xfrm rot="20664949">
          <a:off x="1884317" y="1378330"/>
          <a:ext cx="654013" cy="53525"/>
        </a:xfrm>
        <a:custGeom>
          <a:avLst/>
          <a:gdLst/>
          <a:ahLst/>
          <a:cxnLst/>
          <a:rect l="0" t="0" r="0" b="0"/>
          <a:pathLst>
            <a:path>
              <a:moveTo>
                <a:pt x="0" y="26762"/>
              </a:moveTo>
              <a:lnTo>
                <a:pt x="654013" y="267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CDCBDB-137B-4A51-A8F1-7D9DA816024C}">
      <dsp:nvSpPr>
        <dsp:cNvPr id="0" name=""/>
        <dsp:cNvSpPr/>
      </dsp:nvSpPr>
      <dsp:spPr>
        <a:xfrm rot="13861501">
          <a:off x="740326" y="997750"/>
          <a:ext cx="119345" cy="53525"/>
        </a:xfrm>
        <a:custGeom>
          <a:avLst/>
          <a:gdLst/>
          <a:ahLst/>
          <a:cxnLst/>
          <a:rect l="0" t="0" r="0" b="0"/>
          <a:pathLst>
            <a:path>
              <a:moveTo>
                <a:pt x="0" y="26762"/>
              </a:moveTo>
              <a:lnTo>
                <a:pt x="119345" y="267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4E59B4-39EB-40EC-BE8A-4358EF75C3F1}">
      <dsp:nvSpPr>
        <dsp:cNvPr id="0" name=""/>
        <dsp:cNvSpPr/>
      </dsp:nvSpPr>
      <dsp:spPr>
        <a:xfrm>
          <a:off x="599241" y="861507"/>
          <a:ext cx="1672228" cy="167222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BCBB2B-37F2-4F7A-A83B-A9B2DF0E61B2}">
      <dsp:nvSpPr>
        <dsp:cNvPr id="0" name=""/>
        <dsp:cNvSpPr/>
      </dsp:nvSpPr>
      <dsp:spPr>
        <a:xfrm>
          <a:off x="0" y="146177"/>
          <a:ext cx="936126" cy="9361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kern="1200"/>
            <a:t>founder</a:t>
          </a:r>
        </a:p>
      </dsp:txBody>
      <dsp:txXfrm>
        <a:off x="137092" y="283269"/>
        <a:ext cx="661942" cy="661942"/>
      </dsp:txXfrm>
    </dsp:sp>
    <dsp:sp modelId="{358145EA-DE26-41C9-978B-3B906E364545}">
      <dsp:nvSpPr>
        <dsp:cNvPr id="0" name=""/>
        <dsp:cNvSpPr/>
      </dsp:nvSpPr>
      <dsp:spPr>
        <a:xfrm>
          <a:off x="2482136" y="660304"/>
          <a:ext cx="1330890" cy="9673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kern="1200"/>
            <a:t>reinvest in social business</a:t>
          </a:r>
        </a:p>
      </dsp:txBody>
      <dsp:txXfrm>
        <a:off x="2677040" y="801964"/>
        <a:ext cx="941082" cy="683997"/>
      </dsp:txXfrm>
    </dsp:sp>
    <dsp:sp modelId="{B68BFC21-BE38-486D-8E03-0BE594FF1AE3}">
      <dsp:nvSpPr>
        <dsp:cNvPr id="0" name=""/>
        <dsp:cNvSpPr/>
      </dsp:nvSpPr>
      <dsp:spPr>
        <a:xfrm>
          <a:off x="2826594" y="1921199"/>
          <a:ext cx="936126" cy="9361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cs-CZ" sz="1500" kern="1200"/>
            <a:t>social goals</a:t>
          </a:r>
        </a:p>
      </dsp:txBody>
      <dsp:txXfrm>
        <a:off x="2963686" y="2058291"/>
        <a:ext cx="661942" cy="661942"/>
      </dsp:txXfrm>
    </dsp:sp>
    <dsp:sp modelId="{5E7103C0-9A1C-41B7-9D18-94332EBC2A56}">
      <dsp:nvSpPr>
        <dsp:cNvPr id="0" name=""/>
        <dsp:cNvSpPr/>
      </dsp:nvSpPr>
      <dsp:spPr>
        <a:xfrm>
          <a:off x="3856332" y="1921199"/>
          <a:ext cx="1404189" cy="93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cs-CZ" sz="1400" kern="1200"/>
            <a:t>job creation</a:t>
          </a:r>
        </a:p>
        <a:p>
          <a:pPr marL="114300" lvl="1" indent="-114300" algn="l" defTabSz="622300">
            <a:lnSpc>
              <a:spcPct val="90000"/>
            </a:lnSpc>
            <a:spcBef>
              <a:spcPct val="0"/>
            </a:spcBef>
            <a:spcAft>
              <a:spcPct val="15000"/>
            </a:spcAft>
            <a:buChar char="•"/>
          </a:pPr>
          <a:r>
            <a:rPr lang="cs-CZ" sz="1400" kern="1200"/>
            <a:t>social inclusion</a:t>
          </a:r>
        </a:p>
        <a:p>
          <a:pPr marL="114300" lvl="1" indent="-114300" algn="l" defTabSz="622300">
            <a:lnSpc>
              <a:spcPct val="90000"/>
            </a:lnSpc>
            <a:spcBef>
              <a:spcPct val="0"/>
            </a:spcBef>
            <a:spcAft>
              <a:spcPct val="15000"/>
            </a:spcAft>
            <a:buChar char="•"/>
          </a:pPr>
          <a:r>
            <a:rPr lang="cs-CZ" sz="1400" kern="1200"/>
            <a:t>cultural needs</a:t>
          </a:r>
        </a:p>
        <a:p>
          <a:pPr marL="114300" lvl="1" indent="-114300" algn="l" defTabSz="622300">
            <a:lnSpc>
              <a:spcPct val="90000"/>
            </a:lnSpc>
            <a:spcBef>
              <a:spcPct val="0"/>
            </a:spcBef>
            <a:spcAft>
              <a:spcPct val="15000"/>
            </a:spcAft>
            <a:buChar char="•"/>
          </a:pPr>
          <a:r>
            <a:rPr lang="cs-CZ" sz="1400" kern="1200"/>
            <a:t>health care</a:t>
          </a:r>
        </a:p>
        <a:p>
          <a:pPr marL="114300" lvl="1" indent="-114300" algn="l" defTabSz="622300">
            <a:lnSpc>
              <a:spcPct val="90000"/>
            </a:lnSpc>
            <a:spcBef>
              <a:spcPct val="0"/>
            </a:spcBef>
            <a:spcAft>
              <a:spcPct val="15000"/>
            </a:spcAft>
            <a:buChar char="•"/>
          </a:pPr>
          <a:r>
            <a:rPr lang="cs-CZ" sz="1400" kern="1200"/>
            <a:t>enviroment</a:t>
          </a:r>
        </a:p>
        <a:p>
          <a:pPr marL="114300" lvl="1" indent="-114300" algn="l" defTabSz="622300">
            <a:lnSpc>
              <a:spcPct val="90000"/>
            </a:lnSpc>
            <a:spcBef>
              <a:spcPct val="0"/>
            </a:spcBef>
            <a:spcAft>
              <a:spcPct val="15000"/>
            </a:spcAft>
            <a:buChar char="•"/>
          </a:pPr>
          <a:r>
            <a:rPr lang="cs-CZ" sz="1400" kern="1200"/>
            <a:t>etc.</a:t>
          </a:r>
        </a:p>
      </dsp:txBody>
      <dsp:txXfrm>
        <a:off x="3856332" y="1921199"/>
        <a:ext cx="1404189" cy="9361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7309D-721A-434A-8A41-24382CC2AEEA}">
      <dsp:nvSpPr>
        <dsp:cNvPr id="0" name=""/>
        <dsp:cNvSpPr/>
      </dsp:nvSpPr>
      <dsp:spPr>
        <a:xfrm>
          <a:off x="2929069" y="1846814"/>
          <a:ext cx="381229" cy="91440"/>
        </a:xfrm>
        <a:custGeom>
          <a:avLst/>
          <a:gdLst/>
          <a:ahLst/>
          <a:cxnLst/>
          <a:rect l="0" t="0" r="0" b="0"/>
          <a:pathLst>
            <a:path>
              <a:moveTo>
                <a:pt x="0" y="45720"/>
              </a:moveTo>
              <a:lnTo>
                <a:pt x="381229"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110153" y="1883003"/>
        <a:ext cx="19061" cy="19061"/>
      </dsp:txXfrm>
    </dsp:sp>
    <dsp:sp modelId="{AD3A1148-9598-46CF-9CFF-2CDB15ABEBD0}">
      <dsp:nvSpPr>
        <dsp:cNvPr id="0" name=""/>
        <dsp:cNvSpPr/>
      </dsp:nvSpPr>
      <dsp:spPr>
        <a:xfrm>
          <a:off x="641695" y="1529320"/>
          <a:ext cx="381229" cy="363213"/>
        </a:xfrm>
        <a:custGeom>
          <a:avLst/>
          <a:gdLst/>
          <a:ahLst/>
          <a:cxnLst/>
          <a:rect l="0" t="0" r="0" b="0"/>
          <a:pathLst>
            <a:path>
              <a:moveTo>
                <a:pt x="0" y="0"/>
              </a:moveTo>
              <a:lnTo>
                <a:pt x="190614" y="0"/>
              </a:lnTo>
              <a:lnTo>
                <a:pt x="190614" y="363213"/>
              </a:lnTo>
              <a:lnTo>
                <a:pt x="381229" y="3632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819146" y="1697763"/>
        <a:ext cx="26327" cy="26327"/>
      </dsp:txXfrm>
    </dsp:sp>
    <dsp:sp modelId="{43D1180A-01E5-4A38-92F8-D33A88FBFA72}">
      <dsp:nvSpPr>
        <dsp:cNvPr id="0" name=""/>
        <dsp:cNvSpPr/>
      </dsp:nvSpPr>
      <dsp:spPr>
        <a:xfrm>
          <a:off x="2929069" y="1120386"/>
          <a:ext cx="381229" cy="91440"/>
        </a:xfrm>
        <a:custGeom>
          <a:avLst/>
          <a:gdLst/>
          <a:ahLst/>
          <a:cxnLst/>
          <a:rect l="0" t="0" r="0" b="0"/>
          <a:pathLst>
            <a:path>
              <a:moveTo>
                <a:pt x="0" y="45720"/>
              </a:moveTo>
              <a:lnTo>
                <a:pt x="381229"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110153" y="1156576"/>
        <a:ext cx="19061" cy="19061"/>
      </dsp:txXfrm>
    </dsp:sp>
    <dsp:sp modelId="{E1F4272D-013A-4AC7-8809-A38F1CCB7359}">
      <dsp:nvSpPr>
        <dsp:cNvPr id="0" name=""/>
        <dsp:cNvSpPr/>
      </dsp:nvSpPr>
      <dsp:spPr>
        <a:xfrm>
          <a:off x="641695" y="1166106"/>
          <a:ext cx="381229" cy="363213"/>
        </a:xfrm>
        <a:custGeom>
          <a:avLst/>
          <a:gdLst/>
          <a:ahLst/>
          <a:cxnLst/>
          <a:rect l="0" t="0" r="0" b="0"/>
          <a:pathLst>
            <a:path>
              <a:moveTo>
                <a:pt x="0" y="363213"/>
              </a:moveTo>
              <a:lnTo>
                <a:pt x="190614" y="363213"/>
              </a:lnTo>
              <a:lnTo>
                <a:pt x="190614" y="0"/>
              </a:lnTo>
              <a:lnTo>
                <a:pt x="38122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819146" y="1334549"/>
        <a:ext cx="26327" cy="26327"/>
      </dsp:txXfrm>
    </dsp:sp>
    <dsp:sp modelId="{56B6CCA3-ABBD-4CF5-BB52-3F05A5874ABB}">
      <dsp:nvSpPr>
        <dsp:cNvPr id="0" name=""/>
        <dsp:cNvSpPr/>
      </dsp:nvSpPr>
      <dsp:spPr>
        <a:xfrm rot="16200000">
          <a:off x="-1178195" y="1238749"/>
          <a:ext cx="3058641" cy="5811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cs-CZ" sz="3600" kern="1200"/>
            <a:t>social enterpries</a:t>
          </a:r>
        </a:p>
      </dsp:txBody>
      <dsp:txXfrm>
        <a:off x="-1178195" y="1238749"/>
        <a:ext cx="3058641" cy="581141"/>
      </dsp:txXfrm>
    </dsp:sp>
    <dsp:sp modelId="{D4BAF01E-C8AD-4C2F-A888-9E0EF7634156}">
      <dsp:nvSpPr>
        <dsp:cNvPr id="0" name=""/>
        <dsp:cNvSpPr/>
      </dsp:nvSpPr>
      <dsp:spPr>
        <a:xfrm>
          <a:off x="1022924" y="875535"/>
          <a:ext cx="1906145" cy="5811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a:t>permanent job</a:t>
          </a:r>
        </a:p>
      </dsp:txBody>
      <dsp:txXfrm>
        <a:off x="1022924" y="875535"/>
        <a:ext cx="1906145" cy="581141"/>
      </dsp:txXfrm>
    </dsp:sp>
    <dsp:sp modelId="{61F2FD59-43EB-426A-9517-9CFDB29E49D5}">
      <dsp:nvSpPr>
        <dsp:cNvPr id="0" name=""/>
        <dsp:cNvSpPr/>
      </dsp:nvSpPr>
      <dsp:spPr>
        <a:xfrm>
          <a:off x="3310298" y="875535"/>
          <a:ext cx="1906145" cy="5811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a:t>building car</a:t>
          </a:r>
          <a:r>
            <a:rPr lang="en-IE" sz="1600" kern="1200"/>
            <a:t>e</a:t>
          </a:r>
          <a:r>
            <a:rPr lang="cs-CZ" sz="1600" kern="1200"/>
            <a:t>er inside of social enterprise</a:t>
          </a:r>
        </a:p>
      </dsp:txBody>
      <dsp:txXfrm>
        <a:off x="3310298" y="875535"/>
        <a:ext cx="1906145" cy="581141"/>
      </dsp:txXfrm>
    </dsp:sp>
    <dsp:sp modelId="{E6240BAF-4026-4406-B6E9-4C209BED16FE}">
      <dsp:nvSpPr>
        <dsp:cNvPr id="0" name=""/>
        <dsp:cNvSpPr/>
      </dsp:nvSpPr>
      <dsp:spPr>
        <a:xfrm>
          <a:off x="1022924" y="1601963"/>
          <a:ext cx="1906145" cy="5811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a:t>transit job</a:t>
          </a:r>
        </a:p>
      </dsp:txBody>
      <dsp:txXfrm>
        <a:off x="1022924" y="1601963"/>
        <a:ext cx="1906145" cy="581141"/>
      </dsp:txXfrm>
    </dsp:sp>
    <dsp:sp modelId="{5F9423FE-E323-4E6E-A17C-6B3661A64438}">
      <dsp:nvSpPr>
        <dsp:cNvPr id="0" name=""/>
        <dsp:cNvSpPr/>
      </dsp:nvSpPr>
      <dsp:spPr>
        <a:xfrm>
          <a:off x="3310298" y="1601963"/>
          <a:ext cx="1906145" cy="5811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a:t>building car</a:t>
          </a:r>
          <a:r>
            <a:rPr lang="en-IE" sz="1600" kern="1200"/>
            <a:t>e</a:t>
          </a:r>
          <a:r>
            <a:rPr lang="cs-CZ" sz="1600" kern="1200"/>
            <a:t>er outside of social enterprise</a:t>
          </a:r>
        </a:p>
      </dsp:txBody>
      <dsp:txXfrm>
        <a:off x="3310298" y="1601963"/>
        <a:ext cx="1906145" cy="5811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CC33A-99AF-4E4D-8A60-25B81A723949}">
      <dsp:nvSpPr>
        <dsp:cNvPr id="0" name=""/>
        <dsp:cNvSpPr/>
      </dsp:nvSpPr>
      <dsp:spPr>
        <a:xfrm>
          <a:off x="1833" y="111937"/>
          <a:ext cx="2832502" cy="113300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cs-CZ" sz="1800" kern="1200"/>
            <a:t>minority enterprise</a:t>
          </a:r>
        </a:p>
      </dsp:txBody>
      <dsp:txXfrm>
        <a:off x="568333" y="111937"/>
        <a:ext cx="1699502" cy="1133000"/>
      </dsp:txXfrm>
    </dsp:sp>
    <dsp:sp modelId="{EC335C11-2057-48FE-9293-B86824EF9522}">
      <dsp:nvSpPr>
        <dsp:cNvPr id="0" name=""/>
        <dsp:cNvSpPr/>
      </dsp:nvSpPr>
      <dsp:spPr>
        <a:xfrm>
          <a:off x="2466110" y="208242"/>
          <a:ext cx="2350976" cy="94039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cs-CZ" sz="1600" kern="1200"/>
            <a:t>profit</a:t>
          </a:r>
        </a:p>
      </dsp:txBody>
      <dsp:txXfrm>
        <a:off x="2936305" y="208242"/>
        <a:ext cx="1410586" cy="940390"/>
      </dsp:txXfrm>
    </dsp:sp>
    <dsp:sp modelId="{0EAD23DA-7919-4D82-9D5F-D302A254C458}">
      <dsp:nvSpPr>
        <dsp:cNvPr id="0" name=""/>
        <dsp:cNvSpPr/>
      </dsp:nvSpPr>
      <dsp:spPr>
        <a:xfrm>
          <a:off x="4487950" y="208242"/>
          <a:ext cx="2350976" cy="94039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cs-CZ" sz="1600" kern="1200"/>
            <a:t>owner</a:t>
          </a:r>
        </a:p>
      </dsp:txBody>
      <dsp:txXfrm>
        <a:off x="4958145" y="208242"/>
        <a:ext cx="1410586" cy="940390"/>
      </dsp:txXfrm>
    </dsp:sp>
    <dsp:sp modelId="{C7838895-E5B7-4248-BCCC-A72C63370D85}">
      <dsp:nvSpPr>
        <dsp:cNvPr id="0" name=""/>
        <dsp:cNvSpPr/>
      </dsp:nvSpPr>
      <dsp:spPr>
        <a:xfrm>
          <a:off x="1833" y="1403558"/>
          <a:ext cx="2832502" cy="113300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cs-CZ" sz="1800" kern="1200"/>
            <a:t>social enterprise </a:t>
          </a:r>
        </a:p>
      </dsp:txBody>
      <dsp:txXfrm>
        <a:off x="568333" y="1403558"/>
        <a:ext cx="1699502" cy="1133000"/>
      </dsp:txXfrm>
    </dsp:sp>
    <dsp:sp modelId="{DEBFF8C3-A307-4D43-A6AA-FE0FFA2D8814}">
      <dsp:nvSpPr>
        <dsp:cNvPr id="0" name=""/>
        <dsp:cNvSpPr/>
      </dsp:nvSpPr>
      <dsp:spPr>
        <a:xfrm>
          <a:off x="2466110" y="1499863"/>
          <a:ext cx="2350976" cy="94039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cs-CZ" sz="1600" kern="1200"/>
            <a:t>profit</a:t>
          </a:r>
        </a:p>
      </dsp:txBody>
      <dsp:txXfrm>
        <a:off x="2936305" y="1499863"/>
        <a:ext cx="1410586" cy="940390"/>
      </dsp:txXfrm>
    </dsp:sp>
    <dsp:sp modelId="{769F7105-0B14-4AD3-BA56-FDFC997E2E56}">
      <dsp:nvSpPr>
        <dsp:cNvPr id="0" name=""/>
        <dsp:cNvSpPr/>
      </dsp:nvSpPr>
      <dsp:spPr>
        <a:xfrm>
          <a:off x="4487950" y="1499863"/>
          <a:ext cx="2350976" cy="94039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l" defTabSz="711200">
            <a:lnSpc>
              <a:spcPct val="90000"/>
            </a:lnSpc>
            <a:spcBef>
              <a:spcPct val="0"/>
            </a:spcBef>
            <a:spcAft>
              <a:spcPct val="35000"/>
            </a:spcAft>
            <a:buNone/>
          </a:pPr>
          <a:r>
            <a:rPr lang="cs-CZ" sz="1600" kern="1200"/>
            <a:t>owner</a:t>
          </a:r>
        </a:p>
        <a:p>
          <a:pPr marL="0" lvl="0" indent="0" algn="l" defTabSz="711200">
            <a:lnSpc>
              <a:spcPct val="90000"/>
            </a:lnSpc>
            <a:spcBef>
              <a:spcPct val="0"/>
            </a:spcBef>
            <a:spcAft>
              <a:spcPct val="35000"/>
            </a:spcAft>
            <a:buNone/>
          </a:pPr>
          <a:r>
            <a:rPr lang="cs-CZ" sz="1600" kern="1200"/>
            <a:t>reinvest into social enterprise</a:t>
          </a:r>
        </a:p>
        <a:p>
          <a:pPr marL="0" lvl="0" indent="0" algn="l" defTabSz="711200">
            <a:lnSpc>
              <a:spcPct val="90000"/>
            </a:lnSpc>
            <a:spcBef>
              <a:spcPct val="0"/>
            </a:spcBef>
            <a:spcAft>
              <a:spcPct val="35000"/>
            </a:spcAft>
            <a:buNone/>
          </a:pPr>
          <a:r>
            <a:rPr lang="cs-CZ" sz="1600" kern="1200"/>
            <a:t>social goals</a:t>
          </a:r>
        </a:p>
      </dsp:txBody>
      <dsp:txXfrm>
        <a:off x="4958145" y="1499863"/>
        <a:ext cx="1410586" cy="94039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28.04.2019</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28.04.2019</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dirty="0"/>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28.04.2019</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dirty="0"/>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womenofinfluence.ca/2014/11/03/rise-social-enterprise/#.XMWyP_ZuLIU" TargetMode="External"/><Relationship Id="rId2" Type="http://schemas.openxmlformats.org/officeDocument/2006/relationships/image" Target="../media/image4.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72A09C-0334-4B3F-89FC-A4238C306083}"/>
              </a:ext>
            </a:extLst>
          </p:cNvPr>
          <p:cNvSpPr>
            <a:spLocks noGrp="1"/>
          </p:cNvSpPr>
          <p:nvPr>
            <p:ph type="title"/>
          </p:nvPr>
        </p:nvSpPr>
        <p:spPr/>
        <p:txBody>
          <a:bodyPr/>
          <a:lstStyle/>
          <a:p>
            <a:r>
              <a:rPr lang="en-US" sz="3200" dirty="0"/>
              <a:t>Social enterprise</a:t>
            </a:r>
          </a:p>
        </p:txBody>
      </p:sp>
      <p:graphicFrame>
        <p:nvGraphicFramePr>
          <p:cNvPr id="6" name="Diagram 5">
            <a:extLst>
              <a:ext uri="{FF2B5EF4-FFF2-40B4-BE49-F238E27FC236}">
                <a16:creationId xmlns:a16="http://schemas.microsoft.com/office/drawing/2014/main" id="{2CC6141C-DEDB-4FF3-A4DF-F9E6D687ADD1}"/>
              </a:ext>
            </a:extLst>
          </p:cNvPr>
          <p:cNvGraphicFramePr/>
          <p:nvPr>
            <p:extLst>
              <p:ext uri="{D42A27DB-BD31-4B8C-83A1-F6EECF244321}">
                <p14:modId xmlns:p14="http://schemas.microsoft.com/office/powerpoint/2010/main" val="2958651080"/>
              </p:ext>
            </p:extLst>
          </p:nvPr>
        </p:nvGraphicFramePr>
        <p:xfrm>
          <a:off x="1691680" y="1328737"/>
          <a:ext cx="5760639" cy="31152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0046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D37E83-3B22-4B5B-A7FE-35BB9096E6E1}"/>
              </a:ext>
            </a:extLst>
          </p:cNvPr>
          <p:cNvSpPr>
            <a:spLocks noGrp="1"/>
          </p:cNvSpPr>
          <p:nvPr>
            <p:ph type="title"/>
          </p:nvPr>
        </p:nvSpPr>
        <p:spPr/>
        <p:txBody>
          <a:bodyPr/>
          <a:lstStyle/>
          <a:p>
            <a:r>
              <a:rPr lang="cs-CZ" sz="3200" dirty="0" err="1"/>
              <a:t>Social</a:t>
            </a:r>
            <a:r>
              <a:rPr lang="cs-CZ" sz="3200" dirty="0"/>
              <a:t> </a:t>
            </a:r>
            <a:r>
              <a:rPr lang="en-US" sz="3200" dirty="0"/>
              <a:t>enterprise</a:t>
            </a:r>
          </a:p>
        </p:txBody>
      </p:sp>
      <p:sp>
        <p:nvSpPr>
          <p:cNvPr id="3" name="Zástupný obsah 2">
            <a:extLst>
              <a:ext uri="{FF2B5EF4-FFF2-40B4-BE49-F238E27FC236}">
                <a16:creationId xmlns:a16="http://schemas.microsoft.com/office/drawing/2014/main" id="{0F41929E-CB5E-423C-8B97-5CECA409C32E}"/>
              </a:ext>
            </a:extLst>
          </p:cNvPr>
          <p:cNvSpPr>
            <a:spLocks noGrp="1"/>
          </p:cNvSpPr>
          <p:nvPr>
            <p:ph idx="1"/>
          </p:nvPr>
        </p:nvSpPr>
        <p:spPr/>
        <p:txBody>
          <a:bodyPr/>
          <a:lstStyle/>
          <a:p>
            <a:r>
              <a:rPr lang="en-US" sz="2400" dirty="0"/>
              <a:t>The objectives of social enterprise</a:t>
            </a:r>
            <a:endParaRPr lang="cs-CZ" sz="2400" dirty="0"/>
          </a:p>
          <a:p>
            <a:pPr lvl="1"/>
            <a:r>
              <a:rPr lang="en-US" sz="2000" dirty="0"/>
              <a:t>social value (public good), </a:t>
            </a:r>
            <a:endParaRPr lang="cs-CZ" sz="2000" dirty="0"/>
          </a:p>
          <a:p>
            <a:pPr lvl="1"/>
            <a:r>
              <a:rPr lang="en-US" sz="2000" dirty="0"/>
              <a:t>economic value </a:t>
            </a:r>
            <a:r>
              <a:rPr lang="cs-CZ" sz="2000" dirty="0"/>
              <a:t>.</a:t>
            </a:r>
          </a:p>
          <a:p>
            <a:r>
              <a:rPr lang="en-US" sz="2400" dirty="0"/>
              <a:t>Both values are largely influenced by the values of a social entrepreneur. </a:t>
            </a:r>
            <a:endParaRPr lang="cs-CZ" sz="2400" dirty="0"/>
          </a:p>
          <a:p>
            <a:r>
              <a:rPr lang="en-US" sz="2400" dirty="0"/>
              <a:t>Most of the profit is reinvested back into the social enterprise to achieve social performance goals. </a:t>
            </a:r>
            <a:endParaRPr lang="cs-CZ" sz="2400" dirty="0"/>
          </a:p>
        </p:txBody>
      </p:sp>
    </p:spTree>
    <p:extLst>
      <p:ext uri="{BB962C8B-B14F-4D97-AF65-F5344CB8AC3E}">
        <p14:creationId xmlns:p14="http://schemas.microsoft.com/office/powerpoint/2010/main" val="359937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FF4C26A6-5F40-4985-9DED-D2D45CF1F2E2}"/>
              </a:ext>
            </a:extLst>
          </p:cNvPr>
          <p:cNvSpPr>
            <a:spLocks noGrp="1"/>
          </p:cNvSpPr>
          <p:nvPr>
            <p:ph type="title"/>
          </p:nvPr>
        </p:nvSpPr>
        <p:spPr/>
        <p:txBody>
          <a:bodyPr/>
          <a:lstStyle/>
          <a:p>
            <a:r>
              <a:rPr lang="en-US" sz="3600" dirty="0"/>
              <a:t>Way of profit used</a:t>
            </a:r>
          </a:p>
        </p:txBody>
      </p:sp>
      <p:graphicFrame>
        <p:nvGraphicFramePr>
          <p:cNvPr id="7" name="Diagram 6">
            <a:extLst>
              <a:ext uri="{FF2B5EF4-FFF2-40B4-BE49-F238E27FC236}">
                <a16:creationId xmlns:a16="http://schemas.microsoft.com/office/drawing/2014/main" id="{2E7BECDF-7D44-471C-B4D1-E6610797F157}"/>
              </a:ext>
            </a:extLst>
          </p:cNvPr>
          <p:cNvGraphicFramePr/>
          <p:nvPr>
            <p:extLst>
              <p:ext uri="{D42A27DB-BD31-4B8C-83A1-F6EECF244321}">
                <p14:modId xmlns:p14="http://schemas.microsoft.com/office/powerpoint/2010/main" val="1551488748"/>
              </p:ext>
            </p:extLst>
          </p:nvPr>
        </p:nvGraphicFramePr>
        <p:xfrm>
          <a:off x="1691680" y="1491630"/>
          <a:ext cx="5623520"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3227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5F9D44-09D3-4A89-B048-7BF7CB35D37A}"/>
              </a:ext>
            </a:extLst>
          </p:cNvPr>
          <p:cNvSpPr>
            <a:spLocks noGrp="1"/>
          </p:cNvSpPr>
          <p:nvPr>
            <p:ph type="title"/>
          </p:nvPr>
        </p:nvSpPr>
        <p:spPr/>
        <p:txBody>
          <a:bodyPr/>
          <a:lstStyle/>
          <a:p>
            <a:r>
              <a:rPr lang="en-US" sz="3200" dirty="0"/>
              <a:t>Social enterprises for minority groups</a:t>
            </a:r>
          </a:p>
        </p:txBody>
      </p:sp>
      <p:sp>
        <p:nvSpPr>
          <p:cNvPr id="3" name="Zástupný obsah 2">
            <a:extLst>
              <a:ext uri="{FF2B5EF4-FFF2-40B4-BE49-F238E27FC236}">
                <a16:creationId xmlns:a16="http://schemas.microsoft.com/office/drawing/2014/main" id="{720CE3F1-C2EF-4ED8-9036-A2B0B75A887F}"/>
              </a:ext>
            </a:extLst>
          </p:cNvPr>
          <p:cNvSpPr>
            <a:spLocks noGrp="1"/>
          </p:cNvSpPr>
          <p:nvPr>
            <p:ph idx="1"/>
          </p:nvPr>
        </p:nvSpPr>
        <p:spPr/>
        <p:txBody>
          <a:bodyPr/>
          <a:lstStyle/>
          <a:p>
            <a:pPr algn="just"/>
            <a:r>
              <a:rPr lang="en-US" sz="2400" dirty="0"/>
              <a:t>The importance of social enterprises for minority groups lies in the fact that it offers them a decent job that reflects their inability to secure employment in the open labor market. </a:t>
            </a:r>
            <a:endParaRPr lang="cs-CZ" sz="2400" dirty="0"/>
          </a:p>
          <a:p>
            <a:pPr algn="just"/>
            <a:r>
              <a:rPr lang="en-US" sz="2400" dirty="0"/>
              <a:t>These jobs can be both permanent and temporary.</a:t>
            </a:r>
            <a:endParaRPr lang="cs-CZ" sz="2400" dirty="0"/>
          </a:p>
        </p:txBody>
      </p:sp>
    </p:spTree>
    <p:extLst>
      <p:ext uri="{BB962C8B-B14F-4D97-AF65-F5344CB8AC3E}">
        <p14:creationId xmlns:p14="http://schemas.microsoft.com/office/powerpoint/2010/main" val="3483477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6AAA26-911A-4DFF-B3AF-113A55092622}"/>
              </a:ext>
            </a:extLst>
          </p:cNvPr>
          <p:cNvSpPr>
            <a:spLocks noGrp="1"/>
          </p:cNvSpPr>
          <p:nvPr>
            <p:ph type="title"/>
          </p:nvPr>
        </p:nvSpPr>
        <p:spPr/>
        <p:txBody>
          <a:bodyPr/>
          <a:lstStyle/>
          <a:p>
            <a:r>
              <a:rPr lang="en-US" sz="3200" dirty="0"/>
              <a:t>Temporary </a:t>
            </a:r>
            <a:r>
              <a:rPr lang="cs-CZ" sz="3200" dirty="0"/>
              <a:t>and permanent </a:t>
            </a:r>
            <a:r>
              <a:rPr lang="en-US" sz="3200" dirty="0"/>
              <a:t>job</a:t>
            </a:r>
            <a:r>
              <a:rPr lang="cs-CZ" sz="3200" dirty="0"/>
              <a:t> </a:t>
            </a:r>
            <a:r>
              <a:rPr lang="en-US" sz="3200" dirty="0"/>
              <a:t>for minority groups</a:t>
            </a:r>
          </a:p>
        </p:txBody>
      </p:sp>
      <p:sp>
        <p:nvSpPr>
          <p:cNvPr id="3" name="Zástupný obsah 2">
            <a:extLst>
              <a:ext uri="{FF2B5EF4-FFF2-40B4-BE49-F238E27FC236}">
                <a16:creationId xmlns:a16="http://schemas.microsoft.com/office/drawing/2014/main" id="{577357A8-7EE7-4239-8D04-4742304EA476}"/>
              </a:ext>
            </a:extLst>
          </p:cNvPr>
          <p:cNvSpPr>
            <a:spLocks noGrp="1"/>
          </p:cNvSpPr>
          <p:nvPr>
            <p:ph idx="1"/>
          </p:nvPr>
        </p:nvSpPr>
        <p:spPr/>
        <p:txBody>
          <a:bodyPr/>
          <a:lstStyle/>
          <a:p>
            <a:r>
              <a:rPr lang="en-US" sz="2400" dirty="0"/>
              <a:t>Temporary jobs help them to gain enough work experience to help them find their way into the open labor market.</a:t>
            </a:r>
            <a:endParaRPr lang="cs-CZ" sz="2400" dirty="0"/>
          </a:p>
          <a:p>
            <a:r>
              <a:rPr lang="en-US" sz="2400" dirty="0"/>
              <a:t>Permanent jobs are then focused primarily on target groups such as the elderly or disabled</a:t>
            </a:r>
            <a:r>
              <a:rPr lang="cs-CZ" sz="2400" dirty="0"/>
              <a:t>.</a:t>
            </a:r>
          </a:p>
        </p:txBody>
      </p:sp>
    </p:spTree>
    <p:extLst>
      <p:ext uri="{BB962C8B-B14F-4D97-AF65-F5344CB8AC3E}">
        <p14:creationId xmlns:p14="http://schemas.microsoft.com/office/powerpoint/2010/main" val="1970040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7696B1-0621-437A-BBC1-A15ADB8769FB}"/>
              </a:ext>
            </a:extLst>
          </p:cNvPr>
          <p:cNvSpPr>
            <a:spLocks noGrp="1"/>
          </p:cNvSpPr>
          <p:nvPr>
            <p:ph type="title"/>
          </p:nvPr>
        </p:nvSpPr>
        <p:spPr/>
        <p:txBody>
          <a:bodyPr/>
          <a:lstStyle/>
          <a:p>
            <a:r>
              <a:rPr lang="en-US" dirty="0"/>
              <a:t>Carrier grow for minority groups</a:t>
            </a:r>
          </a:p>
        </p:txBody>
      </p:sp>
      <p:graphicFrame>
        <p:nvGraphicFramePr>
          <p:cNvPr id="4" name="Diagram 3">
            <a:extLst>
              <a:ext uri="{FF2B5EF4-FFF2-40B4-BE49-F238E27FC236}">
                <a16:creationId xmlns:a16="http://schemas.microsoft.com/office/drawing/2014/main" id="{29FC5255-8167-46D9-9067-24B5F4363CB3}"/>
              </a:ext>
            </a:extLst>
          </p:cNvPr>
          <p:cNvGraphicFramePr/>
          <p:nvPr>
            <p:extLst>
              <p:ext uri="{D42A27DB-BD31-4B8C-83A1-F6EECF244321}">
                <p14:modId xmlns:p14="http://schemas.microsoft.com/office/powerpoint/2010/main" val="3274312626"/>
              </p:ext>
            </p:extLst>
          </p:nvPr>
        </p:nvGraphicFramePr>
        <p:xfrm>
          <a:off x="1547665" y="1457324"/>
          <a:ext cx="5276998" cy="3058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8615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03FA6E-558E-4384-969B-C3E3AC6C2A11}"/>
              </a:ext>
            </a:extLst>
          </p:cNvPr>
          <p:cNvSpPr>
            <a:spLocks noGrp="1"/>
          </p:cNvSpPr>
          <p:nvPr>
            <p:ph type="title"/>
          </p:nvPr>
        </p:nvSpPr>
        <p:spPr/>
        <p:txBody>
          <a:bodyPr/>
          <a:lstStyle/>
          <a:p>
            <a:r>
              <a:rPr lang="en-US" sz="3200" dirty="0"/>
              <a:t>Minority </a:t>
            </a:r>
            <a:r>
              <a:rPr lang="cs-CZ" sz="3200" dirty="0"/>
              <a:t>and</a:t>
            </a:r>
            <a:r>
              <a:rPr lang="en-US" sz="3200" dirty="0"/>
              <a:t> social entrepreneurship</a:t>
            </a:r>
          </a:p>
        </p:txBody>
      </p:sp>
      <p:sp>
        <p:nvSpPr>
          <p:cNvPr id="3" name="Zástupný obsah 2">
            <a:extLst>
              <a:ext uri="{FF2B5EF4-FFF2-40B4-BE49-F238E27FC236}">
                <a16:creationId xmlns:a16="http://schemas.microsoft.com/office/drawing/2014/main" id="{BA2BDC22-EC4A-416A-B48E-815222761159}"/>
              </a:ext>
            </a:extLst>
          </p:cNvPr>
          <p:cNvSpPr>
            <a:spLocks noGrp="1"/>
          </p:cNvSpPr>
          <p:nvPr>
            <p:ph idx="1"/>
          </p:nvPr>
        </p:nvSpPr>
        <p:spPr/>
        <p:txBody>
          <a:bodyPr/>
          <a:lstStyle/>
          <a:p>
            <a:r>
              <a:rPr lang="en-US" sz="2400" b="1" i="1" dirty="0"/>
              <a:t>Minority business </a:t>
            </a:r>
            <a:r>
              <a:rPr lang="en-US" sz="2400" dirty="0"/>
              <a:t>is any business run by a person or person from a minority group. All profit is directed to the business owner. These businesses do not fill any other social goals.  </a:t>
            </a:r>
            <a:endParaRPr lang="cs-CZ" sz="2400" dirty="0"/>
          </a:p>
          <a:p>
            <a:pPr algn="just"/>
            <a:r>
              <a:rPr lang="cs-CZ" sz="2400" b="1" i="1" dirty="0"/>
              <a:t>S</a:t>
            </a:r>
            <a:r>
              <a:rPr lang="en-US" sz="2400" b="1" i="1" dirty="0" err="1"/>
              <a:t>ocial</a:t>
            </a:r>
            <a:r>
              <a:rPr lang="en-US" sz="2400" b="1" i="1" dirty="0"/>
              <a:t> entrepreneurship </a:t>
            </a:r>
            <a:r>
              <a:rPr lang="en-US" sz="2400" dirty="0"/>
              <a:t>does business where at least some of the employees are from minority groups, and moreover, this business declares that it fulfills certain socially beneficial goals. Most of the profit then is put back into the business for the performance of socially beneficial objectives.</a:t>
            </a:r>
            <a:endParaRPr lang="cs-CZ" sz="2400" dirty="0"/>
          </a:p>
          <a:p>
            <a:endParaRPr lang="cs-CZ" dirty="0"/>
          </a:p>
        </p:txBody>
      </p:sp>
    </p:spTree>
    <p:extLst>
      <p:ext uri="{BB962C8B-B14F-4D97-AF65-F5344CB8AC3E}">
        <p14:creationId xmlns:p14="http://schemas.microsoft.com/office/powerpoint/2010/main" val="50870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15D046-B5D1-4C8F-BD73-7F62C19A2DB6}"/>
              </a:ext>
            </a:extLst>
          </p:cNvPr>
          <p:cNvSpPr>
            <a:spLocks noGrp="1"/>
          </p:cNvSpPr>
          <p:nvPr>
            <p:ph type="title"/>
          </p:nvPr>
        </p:nvSpPr>
        <p:spPr/>
        <p:txBody>
          <a:bodyPr/>
          <a:lstStyle/>
          <a:p>
            <a:r>
              <a:rPr lang="en-US" sz="3200" dirty="0"/>
              <a:t>Difference between Minority and Social Enterprise</a:t>
            </a:r>
            <a:endParaRPr lang="cs-CZ" sz="3200" dirty="0"/>
          </a:p>
        </p:txBody>
      </p:sp>
      <p:graphicFrame>
        <p:nvGraphicFramePr>
          <p:cNvPr id="4" name="Diagram 3">
            <a:extLst>
              <a:ext uri="{FF2B5EF4-FFF2-40B4-BE49-F238E27FC236}">
                <a16:creationId xmlns:a16="http://schemas.microsoft.com/office/drawing/2014/main" id="{8F10D17E-F55A-49B5-9059-D4ED05805D6F}"/>
              </a:ext>
            </a:extLst>
          </p:cNvPr>
          <p:cNvGraphicFramePr/>
          <p:nvPr>
            <p:extLst>
              <p:ext uri="{D42A27DB-BD31-4B8C-83A1-F6EECF244321}">
                <p14:modId xmlns:p14="http://schemas.microsoft.com/office/powerpoint/2010/main" val="2230193233"/>
              </p:ext>
            </p:extLst>
          </p:nvPr>
        </p:nvGraphicFramePr>
        <p:xfrm>
          <a:off x="1043608" y="1795462"/>
          <a:ext cx="6840760" cy="2648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1454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en-US" sz="2100" b="1" kern="0" dirty="0">
                <a:solidFill>
                  <a:srgbClr val="307871"/>
                </a:solidFill>
                <a:latin typeface="Times New Roman"/>
                <a:ea typeface="+mj-ea"/>
                <a:cs typeface="+mj-cs"/>
              </a:rPr>
              <a:t>Summary</a:t>
            </a:r>
            <a:endParaRPr lang="en-US" sz="2100" b="1" kern="0" dirty="0">
              <a:solidFill>
                <a:sysClr val="windowText" lastClr="000000"/>
              </a:solidFill>
            </a:endParaRPr>
          </a:p>
        </p:txBody>
      </p:sp>
      <p:sp>
        <p:nvSpPr>
          <p:cNvPr id="2" name="TextovéPole 1"/>
          <p:cNvSpPr txBox="1"/>
          <p:nvPr/>
        </p:nvSpPr>
        <p:spPr>
          <a:xfrm>
            <a:off x="323528" y="1148238"/>
            <a:ext cx="8820472" cy="2008242"/>
          </a:xfrm>
          <a:prstGeom prst="rect">
            <a:avLst/>
          </a:prstGeom>
          <a:solidFill>
            <a:schemeClr val="accent6">
              <a:lumMod val="40000"/>
              <a:lumOff val="60000"/>
            </a:schemeClr>
          </a:solidFill>
        </p:spPr>
        <p:txBody>
          <a:bodyPr wrap="square" lIns="68580" tIns="34290" rIns="68580" bIns="34290" rtlCol="0">
            <a:spAutoFit/>
          </a:bodyPr>
          <a:lstStyle/>
          <a:p>
            <a:pPr algn="just"/>
            <a:r>
              <a:rPr lang="en-US" dirty="0"/>
              <a:t>Social entrepreneurship is </a:t>
            </a:r>
            <a:r>
              <a:rPr lang="cs-CZ" dirty="0"/>
              <a:t>a </a:t>
            </a:r>
            <a:r>
              <a:rPr lang="en-US" dirty="0"/>
              <a:t>tool how to involve minority groups in the labor market when they do not want to be entrepreneurs</a:t>
            </a:r>
            <a:r>
              <a:rPr lang="cs-CZ" dirty="0"/>
              <a:t>. </a:t>
            </a:r>
            <a:r>
              <a:rPr lang="en-US" dirty="0"/>
              <a:t>A social enterprise is a business created to further </a:t>
            </a:r>
            <a:br>
              <a:rPr lang="cs-CZ" dirty="0"/>
            </a:br>
            <a:r>
              <a:rPr lang="en-US" dirty="0"/>
              <a:t>a social purpose in a financially sustainable way.</a:t>
            </a:r>
            <a:r>
              <a:rPr lang="cs-CZ" dirty="0"/>
              <a:t> </a:t>
            </a:r>
            <a:r>
              <a:rPr lang="en-US" dirty="0"/>
              <a:t>Social enterprises are part of the social economy along with</a:t>
            </a:r>
            <a:r>
              <a:rPr lang="cs-CZ" dirty="0"/>
              <a:t> </a:t>
            </a:r>
            <a:r>
              <a:rPr lang="en-US" dirty="0"/>
              <a:t>supportive financial, advisory and educational institutions for social entrepreneurship, and non-governmental non-profit organizations</a:t>
            </a:r>
            <a:r>
              <a:rPr lang="cs-CZ" dirty="0"/>
              <a:t>. </a:t>
            </a:r>
            <a:r>
              <a:rPr lang="en-US" dirty="0"/>
              <a:t>Social </a:t>
            </a:r>
            <a:r>
              <a:rPr lang="en-US" dirty="0" err="1"/>
              <a:t>ent</a:t>
            </a:r>
            <a:r>
              <a:rPr lang="cs-CZ" dirty="0" err="1"/>
              <a:t>er</a:t>
            </a:r>
            <a:r>
              <a:rPr lang="en-US" dirty="0" err="1"/>
              <a:t>prise</a:t>
            </a:r>
            <a:r>
              <a:rPr lang="en-US" dirty="0"/>
              <a:t> creates social and economic value</a:t>
            </a:r>
            <a:r>
              <a:rPr lang="cs-CZ" dirty="0"/>
              <a:t>. </a:t>
            </a:r>
            <a:r>
              <a:rPr lang="en-US" dirty="0"/>
              <a:t>The difference between a social and a minority business lies primarily </a:t>
            </a:r>
            <a:r>
              <a:rPr lang="cs-CZ" dirty="0"/>
              <a:t>on</a:t>
            </a:r>
            <a:r>
              <a:rPr lang="en-US" dirty="0"/>
              <a:t> the distribution of profit.</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Social entrepreneurship </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439805" y="1371267"/>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b="1" dirty="0">
                <a:solidFill>
                  <a:srgbClr val="002060"/>
                </a:solidFill>
                <a:cs typeface="Arial" panose="020B0604020202020204" pitchFamily="34" charset="0"/>
              </a:rPr>
              <a:t>What is a social economy?</a:t>
            </a:r>
          </a:p>
          <a:p>
            <a:pPr marL="0" indent="0">
              <a:buNone/>
            </a:pPr>
            <a:r>
              <a:rPr lang="en-US" sz="1800" b="1" dirty="0">
                <a:solidFill>
                  <a:srgbClr val="002060"/>
                </a:solidFill>
                <a:cs typeface="Arial" panose="020B0604020202020204" pitchFamily="34" charset="0"/>
              </a:rPr>
              <a:t>What is a social entrepreneurship?</a:t>
            </a:r>
          </a:p>
          <a:p>
            <a:pPr marL="0" indent="0">
              <a:buNone/>
            </a:pPr>
            <a:r>
              <a:rPr lang="en-US" sz="1800" b="1" dirty="0">
                <a:solidFill>
                  <a:srgbClr val="002060"/>
                </a:solidFill>
                <a:cs typeface="Arial" panose="020B0604020202020204" pitchFamily="34" charset="0"/>
              </a:rPr>
              <a:t>What is a social enterprise?</a:t>
            </a:r>
          </a:p>
          <a:p>
            <a:pPr marL="0" indent="0">
              <a:buNone/>
            </a:pPr>
            <a:r>
              <a:rPr lang="en-US" sz="1800" b="1" dirty="0">
                <a:solidFill>
                  <a:srgbClr val="002060"/>
                </a:solidFill>
                <a:cs typeface="Arial" panose="020B0604020202020204" pitchFamily="34" charset="0"/>
              </a:rPr>
              <a:t>What is a difference between social and minority enterprise?</a:t>
            </a:r>
          </a:p>
          <a:p>
            <a:pPr marL="0" indent="0">
              <a:buNone/>
            </a:pPr>
            <a:endParaRPr lang="cs-CZ"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a:p>
            <a:pPr marL="0" indent="0">
              <a:buNone/>
            </a:pP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Social entrepreneurship – part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t>
            </a:r>
            <a:r>
              <a:rPr lang="cs-CZ" sz="1400" dirty="0">
                <a:solidFill>
                  <a:srgbClr val="002060"/>
                </a:solidFill>
                <a:cs typeface="Times New Roman" panose="02020603050405020304" pitchFamily="18" charset="0"/>
              </a:rPr>
              <a:t>to </a:t>
            </a:r>
            <a:r>
              <a:rPr lang="en-US" sz="1400" dirty="0">
                <a:solidFill>
                  <a:srgbClr val="002060"/>
                </a:solidFill>
                <a:cs typeface="Times New Roman" panose="02020603050405020304" pitchFamily="18" charset="0"/>
              </a:rPr>
              <a:t>definitions of social economy, social entrepreneurship, social enterprise and minority enterprise</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6F6F9B7-AD98-45E7-AF9D-50E316FFA42E}"/>
              </a:ext>
            </a:extLst>
          </p:cNvPr>
          <p:cNvSpPr>
            <a:spLocks noGrp="1"/>
          </p:cNvSpPr>
          <p:nvPr>
            <p:ph type="title"/>
          </p:nvPr>
        </p:nvSpPr>
        <p:spPr/>
        <p:txBody>
          <a:bodyPr/>
          <a:lstStyle/>
          <a:p>
            <a:r>
              <a:rPr lang="en-US" sz="3200" dirty="0"/>
              <a:t>Social enterprise is </a:t>
            </a:r>
            <a:r>
              <a:rPr lang="cs-CZ" sz="3200" dirty="0"/>
              <a:t>a </a:t>
            </a:r>
            <a:r>
              <a:rPr lang="en-US" sz="3200" dirty="0"/>
              <a:t>tool</a:t>
            </a:r>
          </a:p>
        </p:txBody>
      </p:sp>
      <p:sp>
        <p:nvSpPr>
          <p:cNvPr id="5" name="Zástupný obsah 4">
            <a:extLst>
              <a:ext uri="{FF2B5EF4-FFF2-40B4-BE49-F238E27FC236}">
                <a16:creationId xmlns:a16="http://schemas.microsoft.com/office/drawing/2014/main" id="{822172E0-9886-48DA-8F46-038D9575745B}"/>
              </a:ext>
            </a:extLst>
          </p:cNvPr>
          <p:cNvSpPr>
            <a:spLocks noGrp="1"/>
          </p:cNvSpPr>
          <p:nvPr>
            <p:ph idx="1"/>
          </p:nvPr>
        </p:nvSpPr>
        <p:spPr/>
        <p:txBody>
          <a:bodyPr/>
          <a:lstStyle/>
          <a:p>
            <a:pPr algn="just"/>
            <a:r>
              <a:rPr lang="cs-CZ" sz="2400" dirty="0"/>
              <a:t>N</a:t>
            </a:r>
            <a:r>
              <a:rPr lang="en-US" sz="2400" dirty="0" err="1"/>
              <a:t>ot</a:t>
            </a:r>
            <a:r>
              <a:rPr lang="en-US" sz="2400" dirty="0"/>
              <a:t> everybody is suitable for business. </a:t>
            </a:r>
            <a:endParaRPr lang="cs-CZ" sz="2400" dirty="0"/>
          </a:p>
          <a:p>
            <a:pPr algn="just"/>
            <a:r>
              <a:rPr lang="en-US" sz="2400" dirty="0"/>
              <a:t>"Social enterprise" is one of the ways how to involve minority groups in the labor market when they do not want to be entrepreneurs. </a:t>
            </a:r>
            <a:endParaRPr lang="cs-CZ" sz="2400" dirty="0"/>
          </a:p>
        </p:txBody>
      </p:sp>
    </p:spTree>
    <p:extLst>
      <p:ext uri="{BB962C8B-B14F-4D97-AF65-F5344CB8AC3E}">
        <p14:creationId xmlns:p14="http://schemas.microsoft.com/office/powerpoint/2010/main" val="130823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3AB1B38-440E-47BA-91F3-F8EB60127CAC}"/>
              </a:ext>
            </a:extLst>
          </p:cNvPr>
          <p:cNvSpPr>
            <a:spLocks noGrp="1"/>
          </p:cNvSpPr>
          <p:nvPr>
            <p:ph type="title"/>
          </p:nvPr>
        </p:nvSpPr>
        <p:spPr/>
        <p:txBody>
          <a:bodyPr/>
          <a:lstStyle/>
          <a:p>
            <a:r>
              <a:rPr lang="en-US" sz="3600" dirty="0"/>
              <a:t>Social economy</a:t>
            </a:r>
          </a:p>
        </p:txBody>
      </p:sp>
      <p:sp>
        <p:nvSpPr>
          <p:cNvPr id="5" name="Zástupný obsah 4">
            <a:extLst>
              <a:ext uri="{FF2B5EF4-FFF2-40B4-BE49-F238E27FC236}">
                <a16:creationId xmlns:a16="http://schemas.microsoft.com/office/drawing/2014/main" id="{47965DD4-9940-4CF5-BC1C-9AE6D6BC60FD}"/>
              </a:ext>
            </a:extLst>
          </p:cNvPr>
          <p:cNvSpPr>
            <a:spLocks noGrp="1"/>
          </p:cNvSpPr>
          <p:nvPr>
            <p:ph idx="1"/>
          </p:nvPr>
        </p:nvSpPr>
        <p:spPr/>
        <p:txBody>
          <a:bodyPr/>
          <a:lstStyle/>
          <a:p>
            <a:pPr algn="just"/>
            <a:r>
              <a:rPr lang="en-US" sz="2400" dirty="0"/>
              <a:t>Determining the direction of the social economy in its current concept was formed in the 1970s in France, where the National Liaison Committee for the activities of mutual</a:t>
            </a:r>
            <a:r>
              <a:rPr lang="cs-CZ" sz="2400" dirty="0"/>
              <a:t> </a:t>
            </a:r>
            <a:r>
              <a:rPr lang="en-US" sz="2400" dirty="0"/>
              <a:t>societies, cooperatives and associations was created</a:t>
            </a:r>
            <a:r>
              <a:rPr lang="en-US" dirty="0"/>
              <a:t>.</a:t>
            </a:r>
            <a:endParaRPr lang="cs-CZ" sz="2000" dirty="0"/>
          </a:p>
        </p:txBody>
      </p:sp>
    </p:spTree>
    <p:extLst>
      <p:ext uri="{BB962C8B-B14F-4D97-AF65-F5344CB8AC3E}">
        <p14:creationId xmlns:p14="http://schemas.microsoft.com/office/powerpoint/2010/main" val="1537768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60081A-3D3E-4C1C-896F-025F662FDC61}"/>
              </a:ext>
            </a:extLst>
          </p:cNvPr>
          <p:cNvSpPr>
            <a:spLocks noGrp="1"/>
          </p:cNvSpPr>
          <p:nvPr>
            <p:ph type="title"/>
          </p:nvPr>
        </p:nvSpPr>
        <p:spPr/>
        <p:txBody>
          <a:bodyPr/>
          <a:lstStyle/>
          <a:p>
            <a:r>
              <a:rPr lang="en-US" sz="3600" dirty="0"/>
              <a:t>Social economy</a:t>
            </a:r>
          </a:p>
        </p:txBody>
      </p:sp>
      <p:sp>
        <p:nvSpPr>
          <p:cNvPr id="3" name="Zástupný obsah 2">
            <a:extLst>
              <a:ext uri="{FF2B5EF4-FFF2-40B4-BE49-F238E27FC236}">
                <a16:creationId xmlns:a16="http://schemas.microsoft.com/office/drawing/2014/main" id="{BC839E19-9043-403E-AF58-321A9F948931}"/>
              </a:ext>
            </a:extLst>
          </p:cNvPr>
          <p:cNvSpPr>
            <a:spLocks noGrp="1"/>
          </p:cNvSpPr>
          <p:nvPr>
            <p:ph idx="1"/>
          </p:nvPr>
        </p:nvSpPr>
        <p:spPr/>
        <p:txBody>
          <a:bodyPr/>
          <a:lstStyle/>
          <a:p>
            <a:pPr algn="just"/>
            <a:r>
              <a:rPr lang="en-US" sz="2400" b="1" i="1" dirty="0"/>
              <a:t>Social Economy Charter</a:t>
            </a:r>
            <a:r>
              <a:rPr lang="cs-CZ" sz="2400" b="1" i="1" dirty="0"/>
              <a:t> </a:t>
            </a:r>
            <a:r>
              <a:rPr lang="en-US" sz="2400" dirty="0"/>
              <a:t>defined the social economy as: </a:t>
            </a:r>
            <a:r>
              <a:rPr lang="en-US" sz="2400" i="1" dirty="0"/>
              <a:t>”… a group of non-governmental organizations, democratic and with a special income redistribution regime for the purposes of their further development and improvement for their members and for society</a:t>
            </a:r>
            <a:r>
              <a:rPr lang="cs-CZ" sz="2400" i="1" dirty="0"/>
              <a:t>.“</a:t>
            </a:r>
            <a:r>
              <a:rPr lang="en-US" sz="2400" i="1" dirty="0"/>
              <a:t> </a:t>
            </a:r>
            <a:endParaRPr lang="cs-CZ" sz="2400" i="1" dirty="0"/>
          </a:p>
        </p:txBody>
      </p:sp>
    </p:spTree>
    <p:extLst>
      <p:ext uri="{BB962C8B-B14F-4D97-AF65-F5344CB8AC3E}">
        <p14:creationId xmlns:p14="http://schemas.microsoft.com/office/powerpoint/2010/main" val="191093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3CA15E-9458-4E71-B236-4E8206E81B6F}"/>
              </a:ext>
            </a:extLst>
          </p:cNvPr>
          <p:cNvSpPr>
            <a:spLocks noGrp="1"/>
          </p:cNvSpPr>
          <p:nvPr>
            <p:ph type="title"/>
          </p:nvPr>
        </p:nvSpPr>
        <p:spPr/>
        <p:txBody>
          <a:bodyPr/>
          <a:lstStyle/>
          <a:p>
            <a:r>
              <a:rPr lang="en-US" sz="3200" dirty="0"/>
              <a:t>Entities of social economy</a:t>
            </a:r>
          </a:p>
        </p:txBody>
      </p:sp>
      <p:sp>
        <p:nvSpPr>
          <p:cNvPr id="3" name="Zástupný obsah 2">
            <a:extLst>
              <a:ext uri="{FF2B5EF4-FFF2-40B4-BE49-F238E27FC236}">
                <a16:creationId xmlns:a16="http://schemas.microsoft.com/office/drawing/2014/main" id="{E51B3231-E107-4AAE-B0D3-07DEBC1A4B82}"/>
              </a:ext>
            </a:extLst>
          </p:cNvPr>
          <p:cNvSpPr>
            <a:spLocks noGrp="1"/>
          </p:cNvSpPr>
          <p:nvPr>
            <p:ph idx="1"/>
          </p:nvPr>
        </p:nvSpPr>
        <p:spPr/>
        <p:txBody>
          <a:bodyPr/>
          <a:lstStyle/>
          <a:p>
            <a:r>
              <a:rPr lang="en-US" sz="2400" dirty="0"/>
              <a:t>social enterprises, </a:t>
            </a:r>
            <a:endParaRPr lang="cs-CZ" sz="2400" dirty="0"/>
          </a:p>
          <a:p>
            <a:r>
              <a:rPr lang="en-US" sz="2400" dirty="0"/>
              <a:t>supportive financial, advisory and educational institutions for social entrepreneurship, </a:t>
            </a:r>
            <a:endParaRPr lang="cs-CZ" sz="2400" dirty="0"/>
          </a:p>
          <a:p>
            <a:r>
              <a:rPr lang="en-US" sz="2400" dirty="0"/>
              <a:t>and non-governmental non-profit organizations. </a:t>
            </a:r>
            <a:endParaRPr lang="cs-CZ" sz="2400" dirty="0"/>
          </a:p>
        </p:txBody>
      </p:sp>
    </p:spTree>
    <p:extLst>
      <p:ext uri="{BB962C8B-B14F-4D97-AF65-F5344CB8AC3E}">
        <p14:creationId xmlns:p14="http://schemas.microsoft.com/office/powerpoint/2010/main" val="3229737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689A35-67FD-4DC7-9C4C-BEB451866524}"/>
              </a:ext>
            </a:extLst>
          </p:cNvPr>
          <p:cNvSpPr>
            <a:spLocks noGrp="1"/>
          </p:cNvSpPr>
          <p:nvPr>
            <p:ph type="title"/>
          </p:nvPr>
        </p:nvSpPr>
        <p:spPr/>
        <p:txBody>
          <a:bodyPr/>
          <a:lstStyle/>
          <a:p>
            <a:r>
              <a:rPr lang="en-US" sz="3600" dirty="0"/>
              <a:t>Social entrepreneurship</a:t>
            </a:r>
          </a:p>
        </p:txBody>
      </p:sp>
      <p:sp>
        <p:nvSpPr>
          <p:cNvPr id="3" name="Zástupný obsah 2">
            <a:extLst>
              <a:ext uri="{FF2B5EF4-FFF2-40B4-BE49-F238E27FC236}">
                <a16:creationId xmlns:a16="http://schemas.microsoft.com/office/drawing/2014/main" id="{9A504609-3390-4D63-9892-EEFB4F8B2F93}"/>
              </a:ext>
            </a:extLst>
          </p:cNvPr>
          <p:cNvSpPr>
            <a:spLocks noGrp="1"/>
          </p:cNvSpPr>
          <p:nvPr>
            <p:ph idx="1"/>
          </p:nvPr>
        </p:nvSpPr>
        <p:spPr/>
        <p:txBody>
          <a:bodyPr/>
          <a:lstStyle/>
          <a:p>
            <a:pPr algn="just"/>
            <a:r>
              <a:rPr lang="en-US" sz="2400" dirty="0"/>
              <a:t>Social entrepreneurship is sometimes referred to as a hybrid combination of non-profit sector and business a</a:t>
            </a:r>
            <a:r>
              <a:rPr lang="cs-CZ" sz="2400" dirty="0"/>
              <a:t>c</a:t>
            </a:r>
            <a:r>
              <a:rPr lang="en-US" sz="2400" dirty="0" err="1"/>
              <a:t>tivity</a:t>
            </a:r>
            <a:r>
              <a:rPr lang="cs-CZ" sz="2400" dirty="0"/>
              <a:t>.</a:t>
            </a:r>
          </a:p>
          <a:p>
            <a:pPr algn="just"/>
            <a:r>
              <a:rPr lang="cs-CZ" sz="2400" dirty="0"/>
              <a:t>„</a:t>
            </a:r>
            <a:r>
              <a:rPr lang="en-US" sz="2400" i="1" dirty="0"/>
              <a:t>Social entrepreneurship is entrepreneurship thriving society and the environment</a:t>
            </a:r>
            <a:r>
              <a:rPr lang="en-US" sz="2400" dirty="0"/>
              <a:t>.</a:t>
            </a:r>
            <a:r>
              <a:rPr lang="cs-CZ" sz="2400" dirty="0"/>
              <a:t>“</a:t>
            </a:r>
            <a:r>
              <a:rPr lang="en-US" sz="2400" dirty="0"/>
              <a:t> (TESSEA, 2019)</a:t>
            </a:r>
            <a:endParaRPr lang="cs-CZ" sz="2400" dirty="0"/>
          </a:p>
          <a:p>
            <a:pPr algn="just"/>
            <a:r>
              <a:rPr lang="cs-CZ" sz="2400" i="1" dirty="0"/>
              <a:t>A</a:t>
            </a:r>
            <a:r>
              <a:rPr lang="en-US" sz="2400" i="1" dirty="0"/>
              <a:t>“social business” combines the business acumen of a for-profit company with the mission of a charity to solve social problems in an efficient and sustainable way</a:t>
            </a:r>
            <a:r>
              <a:rPr lang="en-US" sz="2400" dirty="0"/>
              <a:t>. </a:t>
            </a:r>
            <a:r>
              <a:rPr lang="cs-CZ" sz="2400" dirty="0"/>
              <a:t>(Muhammad </a:t>
            </a:r>
            <a:r>
              <a:rPr lang="cs-CZ" sz="2400" dirty="0" err="1"/>
              <a:t>Yunus</a:t>
            </a:r>
            <a:r>
              <a:rPr lang="cs-CZ" sz="2400" dirty="0"/>
              <a:t>)</a:t>
            </a:r>
            <a:endParaRPr lang="en-US" sz="2400" dirty="0"/>
          </a:p>
        </p:txBody>
      </p:sp>
    </p:spTree>
    <p:extLst>
      <p:ext uri="{BB962C8B-B14F-4D97-AF65-F5344CB8AC3E}">
        <p14:creationId xmlns:p14="http://schemas.microsoft.com/office/powerpoint/2010/main" val="264542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15AA43D-2CC7-47ED-9DE9-881B6B98A4C2}"/>
              </a:ext>
            </a:extLst>
          </p:cNvPr>
          <p:cNvSpPr>
            <a:spLocks noGrp="1"/>
          </p:cNvSpPr>
          <p:nvPr>
            <p:ph type="title"/>
          </p:nvPr>
        </p:nvSpPr>
        <p:spPr/>
        <p:txBody>
          <a:bodyPr/>
          <a:lstStyle/>
          <a:p>
            <a:r>
              <a:rPr lang="en-US" sz="3200" dirty="0"/>
              <a:t>Social enterprise</a:t>
            </a:r>
          </a:p>
        </p:txBody>
      </p:sp>
      <p:sp>
        <p:nvSpPr>
          <p:cNvPr id="5" name="Zástupný obsah 4">
            <a:extLst>
              <a:ext uri="{FF2B5EF4-FFF2-40B4-BE49-F238E27FC236}">
                <a16:creationId xmlns:a16="http://schemas.microsoft.com/office/drawing/2014/main" id="{77E7DB99-0666-40CC-A878-71B4518D0465}"/>
              </a:ext>
            </a:extLst>
          </p:cNvPr>
          <p:cNvSpPr>
            <a:spLocks noGrp="1"/>
          </p:cNvSpPr>
          <p:nvPr>
            <p:ph idx="1"/>
          </p:nvPr>
        </p:nvSpPr>
        <p:spPr/>
        <p:txBody>
          <a:bodyPr/>
          <a:lstStyle/>
          <a:p>
            <a:r>
              <a:rPr lang="en-US" sz="2400" dirty="0"/>
              <a:t>“</a:t>
            </a:r>
            <a:r>
              <a:rPr lang="en-US" sz="2400" i="1" dirty="0"/>
              <a:t>A social enterprise is a business created to further a social purpose in a financially sustainable way</a:t>
            </a:r>
            <a:r>
              <a:rPr lang="en-US" sz="2400" dirty="0"/>
              <a:t>.”  (</a:t>
            </a:r>
            <a:r>
              <a:rPr lang="en-US" sz="2400" dirty="0" err="1"/>
              <a:t>NESsT</a:t>
            </a:r>
            <a:r>
              <a:rPr lang="en-US" sz="2400" dirty="0"/>
              <a:t>, 2019)</a:t>
            </a:r>
          </a:p>
          <a:p>
            <a:endParaRPr lang="cs-CZ" sz="2000" dirty="0"/>
          </a:p>
        </p:txBody>
      </p:sp>
      <p:pic>
        <p:nvPicPr>
          <p:cNvPr id="3" name="Obrázek 2">
            <a:extLst>
              <a:ext uri="{FF2B5EF4-FFF2-40B4-BE49-F238E27FC236}">
                <a16:creationId xmlns:a16="http://schemas.microsoft.com/office/drawing/2014/main" id="{FF19F4F3-A116-4364-B95F-F9FC7482D7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2388395"/>
            <a:ext cx="2143125" cy="2143125"/>
          </a:xfrm>
          <a:prstGeom prst="rect">
            <a:avLst/>
          </a:prstGeom>
        </p:spPr>
      </p:pic>
      <p:sp>
        <p:nvSpPr>
          <p:cNvPr id="6" name="TextovéPole 5">
            <a:extLst>
              <a:ext uri="{FF2B5EF4-FFF2-40B4-BE49-F238E27FC236}">
                <a16:creationId xmlns:a16="http://schemas.microsoft.com/office/drawing/2014/main" id="{A69C141B-EAD6-4407-9742-E41CB16A9069}"/>
              </a:ext>
            </a:extLst>
          </p:cNvPr>
          <p:cNvSpPr txBox="1"/>
          <p:nvPr/>
        </p:nvSpPr>
        <p:spPr>
          <a:xfrm>
            <a:off x="3347864" y="4632723"/>
            <a:ext cx="4248472" cy="415498"/>
          </a:xfrm>
          <a:prstGeom prst="rect">
            <a:avLst/>
          </a:prstGeom>
          <a:noFill/>
        </p:spPr>
        <p:txBody>
          <a:bodyPr wrap="square" rtlCol="0">
            <a:spAutoFit/>
          </a:bodyPr>
          <a:lstStyle/>
          <a:p>
            <a:r>
              <a:rPr lang="cs-CZ" sz="1050" dirty="0"/>
              <a:t>Source: </a:t>
            </a:r>
            <a:r>
              <a:rPr lang="cs-CZ" sz="1050" dirty="0">
                <a:hlinkClick r:id="rId3"/>
              </a:rPr>
              <a:t>https://www.womenofinfluence.ca/2014/11/03/rise-social-enterprise/#.XMWyP_ZuLIU</a:t>
            </a:r>
            <a:r>
              <a:rPr lang="cs-CZ" sz="1050" dirty="0"/>
              <a:t> </a:t>
            </a:r>
          </a:p>
        </p:txBody>
      </p:sp>
    </p:spTree>
    <p:extLst>
      <p:ext uri="{BB962C8B-B14F-4D97-AF65-F5344CB8AC3E}">
        <p14:creationId xmlns:p14="http://schemas.microsoft.com/office/powerpoint/2010/main" val="205021888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2738</TotalTime>
  <Words>695</Words>
  <Application>Microsoft Office PowerPoint</Application>
  <PresentationFormat>Předvádění na obrazovce (16:9)</PresentationFormat>
  <Paragraphs>94</Paragraphs>
  <Slides>18</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Times New Roman</vt:lpstr>
      <vt:lpstr>SLU</vt:lpstr>
      <vt:lpstr>Název prezentace</vt:lpstr>
      <vt:lpstr>Prezentace aplikace PowerPoint</vt:lpstr>
      <vt:lpstr>Prezentace aplikace PowerPoint</vt:lpstr>
      <vt:lpstr>Social enterprise is a tool</vt:lpstr>
      <vt:lpstr>Social economy</vt:lpstr>
      <vt:lpstr>Social economy</vt:lpstr>
      <vt:lpstr>Entities of social economy</vt:lpstr>
      <vt:lpstr>Social entrepreneurship</vt:lpstr>
      <vt:lpstr>Social enterprise</vt:lpstr>
      <vt:lpstr>Social enterprise</vt:lpstr>
      <vt:lpstr>Social enterprise</vt:lpstr>
      <vt:lpstr>Way of profit used</vt:lpstr>
      <vt:lpstr>Social enterprises for minority groups</vt:lpstr>
      <vt:lpstr>Temporary and permanent job for minority groups</vt:lpstr>
      <vt:lpstr>Carrier grow for minority groups</vt:lpstr>
      <vt:lpstr>Minority and social entrepreneurship</vt:lpstr>
      <vt:lpstr>Difference between Minority and Social Enterprise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Zuzana Palová</cp:lastModifiedBy>
  <cp:revision>95</cp:revision>
  <cp:lastPrinted>2018-03-27T09:30:31Z</cp:lastPrinted>
  <dcterms:created xsi:type="dcterms:W3CDTF">2016-07-06T15:42:34Z</dcterms:created>
  <dcterms:modified xsi:type="dcterms:W3CDTF">2019-04-28T14:07:18Z</dcterms:modified>
</cp:coreProperties>
</file>