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9" r:id="rId2"/>
    <p:sldId id="258" r:id="rId3"/>
    <p:sldId id="282" r:id="rId4"/>
    <p:sldId id="283" r:id="rId5"/>
    <p:sldId id="285" r:id="rId6"/>
    <p:sldId id="286" r:id="rId7"/>
    <p:sldId id="288" r:id="rId8"/>
    <p:sldId id="284" r:id="rId9"/>
    <p:sldId id="289" r:id="rId10"/>
    <p:sldId id="293" r:id="rId11"/>
    <p:sldId id="290" r:id="rId12"/>
    <p:sldId id="291" r:id="rId13"/>
    <p:sldId id="292" r:id="rId14"/>
    <p:sldId id="294" r:id="rId15"/>
    <p:sldId id="295" r:id="rId16"/>
    <p:sldId id="281" r:id="rId17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57" autoAdjust="0"/>
  </p:normalViewPr>
  <p:slideViewPr>
    <p:cSldViewPr>
      <p:cViewPr varScale="1">
        <p:scale>
          <a:sx n="56" d="100"/>
          <a:sy n="56" d="100"/>
        </p:scale>
        <p:origin x="936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0815FF-92CA-4DCC-B828-D23E8CE3FF8C}" type="doc">
      <dgm:prSet loTypeId="urn:microsoft.com/office/officeart/2005/8/layout/pyramid3" loCatId="pyramid" qsTypeId="urn:microsoft.com/office/officeart/2005/8/quickstyle/simple4" qsCatId="simple" csTypeId="urn:microsoft.com/office/officeart/2005/8/colors/accent0_1" csCatId="mainScheme" phldr="1"/>
      <dgm:spPr/>
    </dgm:pt>
    <dgm:pt modelId="{3E6894B7-5DF6-4282-901D-15F71115A034}">
      <dgm:prSet phldrT="[Text]" custT="1"/>
      <dgm:spPr>
        <a:xfrm rot="10800000">
          <a:off x="0" y="0"/>
          <a:ext cx="3219449" cy="340518"/>
        </a:xfrm>
        <a:prstGeom prst="trapezoid">
          <a:avLst>
            <a:gd name="adj" fmla="val 118182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hade val="51000"/>
                <a:satMod val="130000"/>
              </a:sysClr>
            </a:gs>
            <a:gs pos="80000">
              <a:sysClr val="window" lastClr="FFFFFF">
                <a:hueOff val="0"/>
                <a:satOff val="0"/>
                <a:lumOff val="0"/>
                <a:alphaOff val="0"/>
                <a:shade val="93000"/>
                <a:satMod val="13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shade val="94000"/>
                <a:satMod val="135000"/>
              </a:sys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pPr algn="ctr">
            <a:buNone/>
          </a:pPr>
          <a:r>
            <a:rPr lang="cs-CZ" sz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European level</a:t>
          </a:r>
        </a:p>
      </dgm:t>
    </dgm:pt>
    <dgm:pt modelId="{0AE80473-47DA-48AA-8B21-DA11B8BCED85}" type="parTrans" cxnId="{2417A8FE-5058-4612-8CE8-3C351ACDB787}">
      <dgm:prSet/>
      <dgm:spPr/>
      <dgm:t>
        <a:bodyPr/>
        <a:lstStyle/>
        <a:p>
          <a:endParaRPr lang="cs-CZ"/>
        </a:p>
      </dgm:t>
    </dgm:pt>
    <dgm:pt modelId="{E1C95320-2740-42ED-8B1B-C6B8ED2B159E}" type="sibTrans" cxnId="{2417A8FE-5058-4612-8CE8-3C351ACDB787}">
      <dgm:prSet/>
      <dgm:spPr/>
      <dgm:t>
        <a:bodyPr/>
        <a:lstStyle/>
        <a:p>
          <a:endParaRPr lang="cs-CZ"/>
        </a:p>
      </dgm:t>
    </dgm:pt>
    <dgm:pt modelId="{E2E7FECC-B65A-4AE9-88FB-F2E9ABA56F2D}">
      <dgm:prSet phldrT="[Text]" custT="1"/>
      <dgm:spPr>
        <a:xfrm rot="10800000">
          <a:off x="402431" y="340518"/>
          <a:ext cx="2414587" cy="340518"/>
        </a:xfrm>
        <a:prstGeom prst="trapezoid">
          <a:avLst>
            <a:gd name="adj" fmla="val 118182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hade val="51000"/>
                <a:satMod val="130000"/>
              </a:sysClr>
            </a:gs>
            <a:gs pos="80000">
              <a:sysClr val="window" lastClr="FFFFFF">
                <a:hueOff val="0"/>
                <a:satOff val="0"/>
                <a:lumOff val="0"/>
                <a:alphaOff val="0"/>
                <a:shade val="93000"/>
                <a:satMod val="13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shade val="94000"/>
                <a:satMod val="135000"/>
              </a:sys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pPr>
            <a:buNone/>
          </a:pPr>
          <a:r>
            <a:rPr lang="cs-CZ" sz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National level</a:t>
          </a:r>
        </a:p>
      </dgm:t>
    </dgm:pt>
    <dgm:pt modelId="{14927CD8-B116-4ED4-A2C6-E27309E75D34}" type="parTrans" cxnId="{D2C99FC5-2BB9-41B7-860F-D447D9B79BD8}">
      <dgm:prSet/>
      <dgm:spPr/>
      <dgm:t>
        <a:bodyPr/>
        <a:lstStyle/>
        <a:p>
          <a:endParaRPr lang="cs-CZ"/>
        </a:p>
      </dgm:t>
    </dgm:pt>
    <dgm:pt modelId="{1A3470FD-D4F9-4635-9430-89F6F123E9BD}" type="sibTrans" cxnId="{D2C99FC5-2BB9-41B7-860F-D447D9B79BD8}">
      <dgm:prSet/>
      <dgm:spPr/>
      <dgm:t>
        <a:bodyPr/>
        <a:lstStyle/>
        <a:p>
          <a:endParaRPr lang="cs-CZ"/>
        </a:p>
      </dgm:t>
    </dgm:pt>
    <dgm:pt modelId="{A1D1429B-966B-4790-87A3-FC4DD3BECF30}">
      <dgm:prSet phldrT="[Text]" custT="1"/>
      <dgm:spPr>
        <a:xfrm rot="10800000">
          <a:off x="1207293" y="1021556"/>
          <a:ext cx="804862" cy="340518"/>
        </a:xfrm>
        <a:prstGeom prst="trapezoid">
          <a:avLst>
            <a:gd name="adj" fmla="val 118182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hade val="51000"/>
                <a:satMod val="130000"/>
              </a:sysClr>
            </a:gs>
            <a:gs pos="80000">
              <a:sysClr val="window" lastClr="FFFFFF">
                <a:hueOff val="0"/>
                <a:satOff val="0"/>
                <a:lumOff val="0"/>
                <a:alphaOff val="0"/>
                <a:shade val="93000"/>
                <a:satMod val="13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shade val="94000"/>
                <a:satMod val="135000"/>
              </a:sys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pPr>
            <a:buNone/>
          </a:pPr>
          <a:r>
            <a:rPr lang="cs-CZ" sz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Local level</a:t>
          </a:r>
        </a:p>
      </dgm:t>
    </dgm:pt>
    <dgm:pt modelId="{19B9BD41-5E44-478B-A5D8-2DCE13AB7F66}" type="parTrans" cxnId="{5CFD8F34-9881-40E4-B645-B3835BCDEE0D}">
      <dgm:prSet/>
      <dgm:spPr/>
      <dgm:t>
        <a:bodyPr/>
        <a:lstStyle/>
        <a:p>
          <a:endParaRPr lang="cs-CZ"/>
        </a:p>
      </dgm:t>
    </dgm:pt>
    <dgm:pt modelId="{DC2C78BB-8BBD-4226-95F2-8861D54B43B0}" type="sibTrans" cxnId="{5CFD8F34-9881-40E4-B645-B3835BCDEE0D}">
      <dgm:prSet/>
      <dgm:spPr/>
      <dgm:t>
        <a:bodyPr/>
        <a:lstStyle/>
        <a:p>
          <a:endParaRPr lang="cs-CZ"/>
        </a:p>
      </dgm:t>
    </dgm:pt>
    <dgm:pt modelId="{52DED166-9D6D-4D3A-B194-2DBE52B6D4C9}">
      <dgm:prSet custT="1"/>
      <dgm:spPr>
        <a:xfrm rot="10800000">
          <a:off x="804862" y="681037"/>
          <a:ext cx="1609724" cy="340518"/>
        </a:xfrm>
        <a:prstGeom prst="trapezoid">
          <a:avLst>
            <a:gd name="adj" fmla="val 118182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hade val="51000"/>
                <a:satMod val="130000"/>
              </a:sysClr>
            </a:gs>
            <a:gs pos="80000">
              <a:sysClr val="window" lastClr="FFFFFF">
                <a:hueOff val="0"/>
                <a:satOff val="0"/>
                <a:lumOff val="0"/>
                <a:alphaOff val="0"/>
                <a:shade val="93000"/>
                <a:satMod val="13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shade val="94000"/>
                <a:satMod val="135000"/>
              </a:sys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pPr>
            <a:buNone/>
          </a:pPr>
          <a:r>
            <a:rPr lang="cs-CZ" sz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Regional level</a:t>
          </a:r>
        </a:p>
      </dgm:t>
    </dgm:pt>
    <dgm:pt modelId="{ECC6E1B3-2C75-46D9-A0DE-3D9B342B08F7}" type="parTrans" cxnId="{FCE9031A-148C-4767-A4F8-BEE18069E357}">
      <dgm:prSet/>
      <dgm:spPr/>
      <dgm:t>
        <a:bodyPr/>
        <a:lstStyle/>
        <a:p>
          <a:endParaRPr lang="cs-CZ"/>
        </a:p>
      </dgm:t>
    </dgm:pt>
    <dgm:pt modelId="{CDF7D68A-F05D-4BE3-929B-8B8893BD54DE}" type="sibTrans" cxnId="{FCE9031A-148C-4767-A4F8-BEE18069E357}">
      <dgm:prSet/>
      <dgm:spPr/>
      <dgm:t>
        <a:bodyPr/>
        <a:lstStyle/>
        <a:p>
          <a:endParaRPr lang="cs-CZ"/>
        </a:p>
      </dgm:t>
    </dgm:pt>
    <dgm:pt modelId="{CA1671F3-4287-4FED-A39B-D41C98331ACF}" type="pres">
      <dgm:prSet presAssocID="{F50815FF-92CA-4DCC-B828-D23E8CE3FF8C}" presName="Name0" presStyleCnt="0">
        <dgm:presLayoutVars>
          <dgm:dir/>
          <dgm:animLvl val="lvl"/>
          <dgm:resizeHandles val="exact"/>
        </dgm:presLayoutVars>
      </dgm:prSet>
      <dgm:spPr/>
    </dgm:pt>
    <dgm:pt modelId="{31319D3D-17EB-476B-A135-C67914D75614}" type="pres">
      <dgm:prSet presAssocID="{3E6894B7-5DF6-4282-901D-15F71115A034}" presName="Name8" presStyleCnt="0"/>
      <dgm:spPr/>
    </dgm:pt>
    <dgm:pt modelId="{B562F313-D1F9-44FD-B7FF-9E039605FD5E}" type="pres">
      <dgm:prSet presAssocID="{3E6894B7-5DF6-4282-901D-15F71115A034}" presName="level" presStyleLbl="node1" presStyleIdx="0" presStyleCnt="4" custLinFactNeighborX="0" custLinFactNeighborY="-279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E1344D-3700-4EBC-BDEB-7D22577F73C0}" type="pres">
      <dgm:prSet presAssocID="{3E6894B7-5DF6-4282-901D-15F71115A03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38477F-ACB5-472E-9876-4829FE59E6C5}" type="pres">
      <dgm:prSet presAssocID="{E2E7FECC-B65A-4AE9-88FB-F2E9ABA56F2D}" presName="Name8" presStyleCnt="0"/>
      <dgm:spPr/>
    </dgm:pt>
    <dgm:pt modelId="{2315AE2E-79F1-46BE-85DA-9360F3031166}" type="pres">
      <dgm:prSet presAssocID="{E2E7FECC-B65A-4AE9-88FB-F2E9ABA56F2D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49AAAA-668E-4BEC-B9E5-30DB11C7FEE5}" type="pres">
      <dgm:prSet presAssocID="{E2E7FECC-B65A-4AE9-88FB-F2E9ABA56F2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399A42-8E68-45BF-BFDD-0B85A502EE3C}" type="pres">
      <dgm:prSet presAssocID="{52DED166-9D6D-4D3A-B194-2DBE52B6D4C9}" presName="Name8" presStyleCnt="0"/>
      <dgm:spPr/>
    </dgm:pt>
    <dgm:pt modelId="{6EAB17E8-15EC-4221-8C69-BDF842143D6C}" type="pres">
      <dgm:prSet presAssocID="{52DED166-9D6D-4D3A-B194-2DBE52B6D4C9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AB2A3C-908B-4D2F-901D-07E2F278EB00}" type="pres">
      <dgm:prSet presAssocID="{52DED166-9D6D-4D3A-B194-2DBE52B6D4C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42F508-BCD2-407B-92B7-D471D3765B3D}" type="pres">
      <dgm:prSet presAssocID="{A1D1429B-966B-4790-87A3-FC4DD3BECF30}" presName="Name8" presStyleCnt="0"/>
      <dgm:spPr/>
    </dgm:pt>
    <dgm:pt modelId="{92C403F6-F5E2-4A5B-860E-73B400AF1A8C}" type="pres">
      <dgm:prSet presAssocID="{A1D1429B-966B-4790-87A3-FC4DD3BECF30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47C094-30CA-4FF4-9D10-7D8CBADFB36B}" type="pres">
      <dgm:prSet presAssocID="{A1D1429B-966B-4790-87A3-FC4DD3BECF3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0A720A9-596D-42C6-81CC-5C21D0B1E600}" type="presOf" srcId="{A1D1429B-966B-4790-87A3-FC4DD3BECF30}" destId="{5747C094-30CA-4FF4-9D10-7D8CBADFB36B}" srcOrd="1" destOrd="0" presId="urn:microsoft.com/office/officeart/2005/8/layout/pyramid3"/>
    <dgm:cxn modelId="{2F4A4401-267E-4EEF-B4ED-356537A8555E}" type="presOf" srcId="{3E6894B7-5DF6-4282-901D-15F71115A034}" destId="{1AE1344D-3700-4EBC-BDEB-7D22577F73C0}" srcOrd="1" destOrd="0" presId="urn:microsoft.com/office/officeart/2005/8/layout/pyramid3"/>
    <dgm:cxn modelId="{2417A8FE-5058-4612-8CE8-3C351ACDB787}" srcId="{F50815FF-92CA-4DCC-B828-D23E8CE3FF8C}" destId="{3E6894B7-5DF6-4282-901D-15F71115A034}" srcOrd="0" destOrd="0" parTransId="{0AE80473-47DA-48AA-8B21-DA11B8BCED85}" sibTransId="{E1C95320-2740-42ED-8B1B-C6B8ED2B159E}"/>
    <dgm:cxn modelId="{4B9E980A-11D1-461C-86E4-E7D35588305B}" type="presOf" srcId="{3E6894B7-5DF6-4282-901D-15F71115A034}" destId="{B562F313-D1F9-44FD-B7FF-9E039605FD5E}" srcOrd="0" destOrd="0" presId="urn:microsoft.com/office/officeart/2005/8/layout/pyramid3"/>
    <dgm:cxn modelId="{3BE05744-FD79-4299-8705-172308FBBE05}" type="presOf" srcId="{A1D1429B-966B-4790-87A3-FC4DD3BECF30}" destId="{92C403F6-F5E2-4A5B-860E-73B400AF1A8C}" srcOrd="0" destOrd="0" presId="urn:microsoft.com/office/officeart/2005/8/layout/pyramid3"/>
    <dgm:cxn modelId="{D2C99FC5-2BB9-41B7-860F-D447D9B79BD8}" srcId="{F50815FF-92CA-4DCC-B828-D23E8CE3FF8C}" destId="{E2E7FECC-B65A-4AE9-88FB-F2E9ABA56F2D}" srcOrd="1" destOrd="0" parTransId="{14927CD8-B116-4ED4-A2C6-E27309E75D34}" sibTransId="{1A3470FD-D4F9-4635-9430-89F6F123E9BD}"/>
    <dgm:cxn modelId="{E384A03E-6707-4ACF-B15F-32C87242C740}" type="presOf" srcId="{52DED166-9D6D-4D3A-B194-2DBE52B6D4C9}" destId="{ADAB2A3C-908B-4D2F-901D-07E2F278EB00}" srcOrd="1" destOrd="0" presId="urn:microsoft.com/office/officeart/2005/8/layout/pyramid3"/>
    <dgm:cxn modelId="{677CE314-143D-4A80-BBED-68B40BA3896C}" type="presOf" srcId="{E2E7FECC-B65A-4AE9-88FB-F2E9ABA56F2D}" destId="{ED49AAAA-668E-4BEC-B9E5-30DB11C7FEE5}" srcOrd="1" destOrd="0" presId="urn:microsoft.com/office/officeart/2005/8/layout/pyramid3"/>
    <dgm:cxn modelId="{E1E169BB-97E4-4D3B-BAE9-9078437E0CCD}" type="presOf" srcId="{52DED166-9D6D-4D3A-B194-2DBE52B6D4C9}" destId="{6EAB17E8-15EC-4221-8C69-BDF842143D6C}" srcOrd="0" destOrd="0" presId="urn:microsoft.com/office/officeart/2005/8/layout/pyramid3"/>
    <dgm:cxn modelId="{0B17BA53-84FE-4B90-80EC-DDEB49B98478}" type="presOf" srcId="{E2E7FECC-B65A-4AE9-88FB-F2E9ABA56F2D}" destId="{2315AE2E-79F1-46BE-85DA-9360F3031166}" srcOrd="0" destOrd="0" presId="urn:microsoft.com/office/officeart/2005/8/layout/pyramid3"/>
    <dgm:cxn modelId="{5E8FF986-DCC5-4D51-A458-263ED37EE3AD}" type="presOf" srcId="{F50815FF-92CA-4DCC-B828-D23E8CE3FF8C}" destId="{CA1671F3-4287-4FED-A39B-D41C98331ACF}" srcOrd="0" destOrd="0" presId="urn:microsoft.com/office/officeart/2005/8/layout/pyramid3"/>
    <dgm:cxn modelId="{FCE9031A-148C-4767-A4F8-BEE18069E357}" srcId="{F50815FF-92CA-4DCC-B828-D23E8CE3FF8C}" destId="{52DED166-9D6D-4D3A-B194-2DBE52B6D4C9}" srcOrd="2" destOrd="0" parTransId="{ECC6E1B3-2C75-46D9-A0DE-3D9B342B08F7}" sibTransId="{CDF7D68A-F05D-4BE3-929B-8B8893BD54DE}"/>
    <dgm:cxn modelId="{5CFD8F34-9881-40E4-B645-B3835BCDEE0D}" srcId="{F50815FF-92CA-4DCC-B828-D23E8CE3FF8C}" destId="{A1D1429B-966B-4790-87A3-FC4DD3BECF30}" srcOrd="3" destOrd="0" parTransId="{19B9BD41-5E44-478B-A5D8-2DCE13AB7F66}" sibTransId="{DC2C78BB-8BBD-4226-95F2-8861D54B43B0}"/>
    <dgm:cxn modelId="{2AF475A7-83F2-4733-B4B9-F5F521A71D44}" type="presParOf" srcId="{CA1671F3-4287-4FED-A39B-D41C98331ACF}" destId="{31319D3D-17EB-476B-A135-C67914D75614}" srcOrd="0" destOrd="0" presId="urn:microsoft.com/office/officeart/2005/8/layout/pyramid3"/>
    <dgm:cxn modelId="{65A3AEF0-4267-4F70-AC88-4AAF7B890967}" type="presParOf" srcId="{31319D3D-17EB-476B-A135-C67914D75614}" destId="{B562F313-D1F9-44FD-B7FF-9E039605FD5E}" srcOrd="0" destOrd="0" presId="urn:microsoft.com/office/officeart/2005/8/layout/pyramid3"/>
    <dgm:cxn modelId="{322CF11A-4A09-4ED6-99AA-E2ADC97E6790}" type="presParOf" srcId="{31319D3D-17EB-476B-A135-C67914D75614}" destId="{1AE1344D-3700-4EBC-BDEB-7D22577F73C0}" srcOrd="1" destOrd="0" presId="urn:microsoft.com/office/officeart/2005/8/layout/pyramid3"/>
    <dgm:cxn modelId="{8A031D1B-F132-48FC-8FB5-34D0EEDAA81A}" type="presParOf" srcId="{CA1671F3-4287-4FED-A39B-D41C98331ACF}" destId="{0038477F-ACB5-472E-9876-4829FE59E6C5}" srcOrd="1" destOrd="0" presId="urn:microsoft.com/office/officeart/2005/8/layout/pyramid3"/>
    <dgm:cxn modelId="{FF7C989F-38DA-47A7-AAB6-A6CD2CBEECE5}" type="presParOf" srcId="{0038477F-ACB5-472E-9876-4829FE59E6C5}" destId="{2315AE2E-79F1-46BE-85DA-9360F3031166}" srcOrd="0" destOrd="0" presId="urn:microsoft.com/office/officeart/2005/8/layout/pyramid3"/>
    <dgm:cxn modelId="{9147C974-F6B0-4553-99A9-BAFC76C71549}" type="presParOf" srcId="{0038477F-ACB5-472E-9876-4829FE59E6C5}" destId="{ED49AAAA-668E-4BEC-B9E5-30DB11C7FEE5}" srcOrd="1" destOrd="0" presId="urn:microsoft.com/office/officeart/2005/8/layout/pyramid3"/>
    <dgm:cxn modelId="{9DD0F531-24FD-4515-B17A-F90256B35E6D}" type="presParOf" srcId="{CA1671F3-4287-4FED-A39B-D41C98331ACF}" destId="{8E399A42-8E68-45BF-BFDD-0B85A502EE3C}" srcOrd="2" destOrd="0" presId="urn:microsoft.com/office/officeart/2005/8/layout/pyramid3"/>
    <dgm:cxn modelId="{22651EF7-742A-4BC8-8259-565A709EB215}" type="presParOf" srcId="{8E399A42-8E68-45BF-BFDD-0B85A502EE3C}" destId="{6EAB17E8-15EC-4221-8C69-BDF842143D6C}" srcOrd="0" destOrd="0" presId="urn:microsoft.com/office/officeart/2005/8/layout/pyramid3"/>
    <dgm:cxn modelId="{4D4C0AE2-BE1B-4AE7-8E69-FD26D94A5BA0}" type="presParOf" srcId="{8E399A42-8E68-45BF-BFDD-0B85A502EE3C}" destId="{ADAB2A3C-908B-4D2F-901D-07E2F278EB00}" srcOrd="1" destOrd="0" presId="urn:microsoft.com/office/officeart/2005/8/layout/pyramid3"/>
    <dgm:cxn modelId="{9FB28A37-D1F0-47C6-9ACE-4596142B60C7}" type="presParOf" srcId="{CA1671F3-4287-4FED-A39B-D41C98331ACF}" destId="{DE42F508-BCD2-407B-92B7-D471D3765B3D}" srcOrd="3" destOrd="0" presId="urn:microsoft.com/office/officeart/2005/8/layout/pyramid3"/>
    <dgm:cxn modelId="{138CBC3E-468B-445E-8612-DE8441FEBD85}" type="presParOf" srcId="{DE42F508-BCD2-407B-92B7-D471D3765B3D}" destId="{92C403F6-F5E2-4A5B-860E-73B400AF1A8C}" srcOrd="0" destOrd="0" presId="urn:microsoft.com/office/officeart/2005/8/layout/pyramid3"/>
    <dgm:cxn modelId="{2756A263-AB92-4ADD-977F-6394D80AA27C}" type="presParOf" srcId="{DE42F508-BCD2-407B-92B7-D471D3765B3D}" destId="{5747C094-30CA-4FF4-9D10-7D8CBADFB36B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62F313-D1F9-44FD-B7FF-9E039605FD5E}">
      <dsp:nvSpPr>
        <dsp:cNvPr id="0" name=""/>
        <dsp:cNvSpPr/>
      </dsp:nvSpPr>
      <dsp:spPr>
        <a:xfrm rot="10800000">
          <a:off x="0" y="0"/>
          <a:ext cx="6480720" cy="738082"/>
        </a:xfrm>
        <a:prstGeom prst="trapezoid">
          <a:avLst>
            <a:gd name="adj" fmla="val 118182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hade val="51000"/>
                <a:satMod val="130000"/>
              </a:sysClr>
            </a:gs>
            <a:gs pos="80000">
              <a:sysClr val="window" lastClr="FFFFFF">
                <a:hueOff val="0"/>
                <a:satOff val="0"/>
                <a:lumOff val="0"/>
                <a:alphaOff val="0"/>
                <a:shade val="93000"/>
                <a:satMod val="13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shade val="94000"/>
                <a:satMod val="135000"/>
              </a:sys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European level</a:t>
          </a:r>
        </a:p>
      </dsp:txBody>
      <dsp:txXfrm rot="-10800000">
        <a:off x="1715645" y="101890"/>
        <a:ext cx="3049428" cy="636192"/>
      </dsp:txXfrm>
    </dsp:sp>
    <dsp:sp modelId="{2315AE2E-79F1-46BE-85DA-9360F3031166}">
      <dsp:nvSpPr>
        <dsp:cNvPr id="0" name=""/>
        <dsp:cNvSpPr/>
      </dsp:nvSpPr>
      <dsp:spPr>
        <a:xfrm rot="10800000">
          <a:off x="810089" y="738082"/>
          <a:ext cx="4860540" cy="738082"/>
        </a:xfrm>
        <a:prstGeom prst="trapezoid">
          <a:avLst>
            <a:gd name="adj" fmla="val 118182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hade val="51000"/>
                <a:satMod val="130000"/>
              </a:sysClr>
            </a:gs>
            <a:gs pos="80000">
              <a:sysClr val="window" lastClr="FFFFFF">
                <a:hueOff val="0"/>
                <a:satOff val="0"/>
                <a:lumOff val="0"/>
                <a:alphaOff val="0"/>
                <a:shade val="93000"/>
                <a:satMod val="13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shade val="94000"/>
                <a:satMod val="135000"/>
              </a:sys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National level</a:t>
          </a:r>
        </a:p>
      </dsp:txBody>
      <dsp:txXfrm rot="-10800000">
        <a:off x="2242204" y="873936"/>
        <a:ext cx="1996311" cy="602228"/>
      </dsp:txXfrm>
    </dsp:sp>
    <dsp:sp modelId="{6EAB17E8-15EC-4221-8C69-BDF842143D6C}">
      <dsp:nvSpPr>
        <dsp:cNvPr id="0" name=""/>
        <dsp:cNvSpPr/>
      </dsp:nvSpPr>
      <dsp:spPr>
        <a:xfrm rot="10800000">
          <a:off x="1620180" y="1476164"/>
          <a:ext cx="3240360" cy="738082"/>
        </a:xfrm>
        <a:prstGeom prst="trapezoid">
          <a:avLst>
            <a:gd name="adj" fmla="val 118182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hade val="51000"/>
                <a:satMod val="130000"/>
              </a:sysClr>
            </a:gs>
            <a:gs pos="80000">
              <a:sysClr val="window" lastClr="FFFFFF">
                <a:hueOff val="0"/>
                <a:satOff val="0"/>
                <a:lumOff val="0"/>
                <a:alphaOff val="0"/>
                <a:shade val="93000"/>
                <a:satMod val="13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shade val="94000"/>
                <a:satMod val="135000"/>
              </a:sys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Regional level</a:t>
          </a:r>
        </a:p>
      </dsp:txBody>
      <dsp:txXfrm rot="-10800000">
        <a:off x="2768763" y="1679945"/>
        <a:ext cx="943194" cy="534301"/>
      </dsp:txXfrm>
    </dsp:sp>
    <dsp:sp modelId="{92C403F6-F5E2-4A5B-860E-73B400AF1A8C}">
      <dsp:nvSpPr>
        <dsp:cNvPr id="0" name=""/>
        <dsp:cNvSpPr/>
      </dsp:nvSpPr>
      <dsp:spPr>
        <a:xfrm rot="10800000">
          <a:off x="2430270" y="2214246"/>
          <a:ext cx="1620180" cy="738082"/>
        </a:xfrm>
        <a:prstGeom prst="trapezoid">
          <a:avLst>
            <a:gd name="adj" fmla="val 118182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hade val="51000"/>
                <a:satMod val="130000"/>
              </a:sysClr>
            </a:gs>
            <a:gs pos="80000">
              <a:sysClr val="window" lastClr="FFFFFF">
                <a:hueOff val="0"/>
                <a:satOff val="0"/>
                <a:lumOff val="0"/>
                <a:alphaOff val="0"/>
                <a:shade val="93000"/>
                <a:satMod val="13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shade val="94000"/>
                <a:satMod val="135000"/>
              </a:sys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Local level</a:t>
          </a:r>
        </a:p>
      </dsp:txBody>
      <dsp:txXfrm rot="-10800000">
        <a:off x="2970330" y="2460273"/>
        <a:ext cx="540060" cy="4920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20. 3. 2021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20. 3. 2021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20. 3. 2021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4" y="873903"/>
            <a:ext cx="3402377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Role of the policy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439805" y="1371267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b="1" dirty="0">
                <a:solidFill>
                  <a:srgbClr val="002060"/>
                </a:solidFill>
                <a:cs typeface="Arial" panose="020B0604020202020204" pitchFamily="34" charset="0"/>
              </a:rPr>
              <a:t>What is </a:t>
            </a:r>
            <a:r>
              <a:rPr lang="en-US" sz="1800" b="1" dirty="0">
                <a:solidFill>
                  <a:srgbClr val="002060"/>
                </a:solidFill>
                <a:cs typeface="Arial" panose="020B0604020202020204" pitchFamily="34" charset="0"/>
              </a:rPr>
              <a:t>the role of the policy in relation to support of minority entrepreneurship</a:t>
            </a: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2060"/>
                </a:solidFill>
                <a:cs typeface="Arial" panose="020B0604020202020204" pitchFamily="34" charset="0"/>
              </a:rPr>
              <a:t>Who</a:t>
            </a: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sz="1800" b="1" dirty="0">
                <a:solidFill>
                  <a:srgbClr val="002060"/>
                </a:solidFill>
                <a:cs typeface="Arial" panose="020B0604020202020204" pitchFamily="34" charset="0"/>
              </a:rPr>
              <a:t>is</a:t>
            </a: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GB" sz="1800" b="1" dirty="0">
                <a:solidFill>
                  <a:srgbClr val="002060"/>
                </a:solidFill>
                <a:cs typeface="Arial" panose="020B0604020202020204" pitchFamily="34" charset="0"/>
              </a:rPr>
              <a:t>the</a:t>
            </a: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ZW" sz="1800" b="1" dirty="0">
                <a:solidFill>
                  <a:srgbClr val="002060"/>
                </a:solidFill>
                <a:cs typeface="Arial" panose="020B0604020202020204" pitchFamily="34" charset="0"/>
              </a:rPr>
              <a:t>policy</a:t>
            </a: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 maker?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2060"/>
                </a:solidFill>
                <a:cs typeface="Arial" panose="020B0604020202020204" pitchFamily="34" charset="0"/>
              </a:rPr>
              <a:t>Direct and indirect policy support in minority business.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S</a:t>
            </a:r>
            <a:r>
              <a:rPr lang="en-US" sz="1800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upport</a:t>
            </a: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cs-CZ" sz="1800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of</a:t>
            </a:r>
            <a:r>
              <a:rPr lang="en-US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sz="1800" b="1" dirty="0">
                <a:solidFill>
                  <a:srgbClr val="002060"/>
                </a:solidFill>
                <a:cs typeface="Arial" panose="020B0604020202020204" pitchFamily="34" charset="0"/>
              </a:rPr>
              <a:t>minority business in the USA and the Czech Republic</a:t>
            </a:r>
            <a:endParaRPr lang="en-GB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945559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Agenda </a:t>
            </a:r>
            <a:r>
              <a:rPr lang="cs-CZ" sz="2400" dirty="0" err="1">
                <a:solidFill>
                  <a:schemeClr val="bg1"/>
                </a:solidFill>
              </a:rPr>
              <a:t>of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 err="1">
                <a:solidFill>
                  <a:schemeClr val="bg1"/>
                </a:solidFill>
              </a:rPr>
              <a:t>the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 err="1">
                <a:solidFill>
                  <a:schemeClr val="bg1"/>
                </a:solidFill>
              </a:rPr>
              <a:t>lecture</a:t>
            </a:r>
            <a:endParaRPr lang="cs-CZ" sz="2400" dirty="0">
              <a:solidFill>
                <a:schemeClr val="bg1"/>
              </a:solidFill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FD37E83-3B22-4B5B-A7FE-35BB9096E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Policy support for minority enterpreneurship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F41929E-CB5E-423C-8B97-5CECA409C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direct support </a:t>
            </a:r>
            <a:r>
              <a:rPr lang="en-US" sz="2400" dirty="0"/>
              <a:t>of women, youth, migrants and long-term unemployed who wish to start their own enterprises and self-employment,</a:t>
            </a:r>
          </a:p>
          <a:p>
            <a:r>
              <a:rPr lang="en-US" sz="2400" b="1" dirty="0"/>
              <a:t>indirect support </a:t>
            </a:r>
            <a:r>
              <a:rPr lang="en-US" sz="2400" dirty="0"/>
              <a:t>through the development of social enterprises.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9047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BD219D2-3910-463F-ADB2-720F7EBA1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The better enterpreneurship policy tool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3E1B1EE-403E-4468-B432-C62A1B6B1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902" y="1419622"/>
            <a:ext cx="7886700" cy="3263504"/>
          </a:xfrm>
        </p:spPr>
        <p:txBody>
          <a:bodyPr/>
          <a:lstStyle/>
          <a:p>
            <a:pPr algn="just"/>
            <a:r>
              <a:rPr lang="en-US" sz="2400" dirty="0"/>
              <a:t>This instrument was jointly developed by the OECD and the European Commission; it is based on the lessons learned jointly by the OECD and the EC on Inclusive and Social Entrepreneurship.</a:t>
            </a:r>
            <a:endParaRPr lang="cs-CZ" sz="2400" dirty="0"/>
          </a:p>
          <a:p>
            <a:pPr algn="just"/>
            <a:r>
              <a:rPr lang="en-US" sz="2400" dirty="0"/>
              <a:t>This tool was design</a:t>
            </a:r>
            <a:r>
              <a:rPr lang="cs-CZ" sz="2400" dirty="0" err="1"/>
              <a:t>ed</a:t>
            </a:r>
            <a:r>
              <a:rPr lang="en-US" sz="2400" dirty="0"/>
              <a:t> for policy makers and other interested parties at local, regional and national levels</a:t>
            </a:r>
            <a:r>
              <a:rPr lang="cs-CZ" sz="2400" dirty="0"/>
              <a:t>.</a:t>
            </a:r>
          </a:p>
          <a:p>
            <a:pPr algn="just"/>
            <a:r>
              <a:rPr lang="en-US" sz="2400" dirty="0"/>
              <a:t>The Better Entrepreneurship tool includes modules for supporting women, youth, migrants and the unemployed in setting up businesses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62182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172A09C-0334-4B3F-89FC-A4238C306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Modules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77C19B4-1F55-4E2A-9D5E-3915A490D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1">
            <a:extLst>
              <a:ext uri="{FF2B5EF4-FFF2-40B4-BE49-F238E27FC236}">
                <a16:creationId xmlns:a16="http://schemas.microsoft.com/office/drawing/2014/main" xmlns="" id="{77606E53-D2B2-45D8-B2C1-33C5A0B9DF4D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648" y="987574"/>
            <a:ext cx="4687589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50046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2895B40-DF65-4639-B043-224688ED9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Policy for supporting Minority Entrepreneurs in USA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FCA6C17-6C81-4A3A-ACE6-80C7372FE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91630"/>
            <a:ext cx="7886700" cy="3263504"/>
          </a:xfrm>
        </p:spPr>
        <p:txBody>
          <a:bodyPr/>
          <a:lstStyle/>
          <a:p>
            <a:pPr algn="just"/>
            <a:r>
              <a:rPr lang="en-US" sz="2400" dirty="0"/>
              <a:t>Corporations, the federal government and state agencies usually prefer to do business with minority entrepreneurs</a:t>
            </a:r>
            <a:r>
              <a:rPr lang="cs-CZ" sz="2400" dirty="0"/>
              <a:t>.</a:t>
            </a:r>
          </a:p>
          <a:p>
            <a:pPr algn="just"/>
            <a:r>
              <a:rPr lang="en-US" sz="2400" dirty="0"/>
              <a:t>Certification “the Minority Business Enterprise” or “MBE”</a:t>
            </a:r>
            <a:endParaRPr lang="cs-CZ" sz="2400" dirty="0"/>
          </a:p>
          <a:p>
            <a:pPr algn="just"/>
            <a:r>
              <a:rPr lang="cs-CZ" sz="2400" dirty="0"/>
              <a:t>T</a:t>
            </a:r>
            <a:r>
              <a:rPr lang="en-US" sz="2400" dirty="0"/>
              <a:t>he Minority Business Development Agency (MBDA) plays an important role in the area of minority entrepreneurship.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86068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349A26C-E782-42FA-A1B8-C57BC70BE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T</a:t>
            </a:r>
            <a:r>
              <a:rPr lang="en-US" sz="3600" dirty="0"/>
              <a:t>he Minority Business Development Agency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B16E967-8578-4F95-8226-265BCCC52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/>
              <a:t>The MBDA promotes growth and competitiveness of minority</a:t>
            </a:r>
            <a:r>
              <a:rPr lang="cs-CZ" sz="2400" dirty="0"/>
              <a:t> </a:t>
            </a:r>
            <a:r>
              <a:rPr lang="en-US" sz="2400" dirty="0"/>
              <a:t>own</a:t>
            </a:r>
            <a:r>
              <a:rPr lang="cs-CZ" sz="2400" dirty="0" err="1"/>
              <a:t>ed</a:t>
            </a:r>
            <a:r>
              <a:rPr lang="en-US" sz="2400" dirty="0"/>
              <a:t> businesses, including Hispanic, Latino American, Asian Pacific American, African American and Native American businesses. </a:t>
            </a:r>
            <a:endParaRPr lang="cs-CZ" sz="2400" dirty="0"/>
          </a:p>
          <a:p>
            <a:pPr algn="just"/>
            <a:r>
              <a:rPr lang="en-US" sz="2400" dirty="0"/>
              <a:t>The agency wants to help minority</a:t>
            </a:r>
            <a:r>
              <a:rPr lang="cs-CZ" sz="2400" dirty="0"/>
              <a:t> </a:t>
            </a:r>
            <a:r>
              <a:rPr lang="en-US" sz="2400" dirty="0"/>
              <a:t>own</a:t>
            </a:r>
            <a:r>
              <a:rPr lang="cs-CZ" sz="2400" dirty="0" err="1"/>
              <a:t>ed</a:t>
            </a:r>
            <a:r>
              <a:rPr lang="en-US" sz="2400" dirty="0"/>
              <a:t> businesses by providing access to capital, contracts and market opportunities – on a local and global level. </a:t>
            </a:r>
            <a:endParaRPr lang="cs-CZ" sz="2400" dirty="0"/>
          </a:p>
          <a:p>
            <a:pPr algn="just"/>
            <a:r>
              <a:rPr lang="en-US" sz="2400" dirty="0"/>
              <a:t>This organization helps minority</a:t>
            </a:r>
            <a:r>
              <a:rPr lang="cs-CZ" sz="2400" dirty="0"/>
              <a:t> </a:t>
            </a:r>
            <a:r>
              <a:rPr lang="en-US" sz="2400" dirty="0"/>
              <a:t>own</a:t>
            </a:r>
            <a:r>
              <a:rPr lang="cs-CZ" sz="2400" dirty="0" err="1"/>
              <a:t>ed</a:t>
            </a:r>
            <a:r>
              <a:rPr lang="en-US" sz="2400" dirty="0"/>
              <a:t> businesses with their advisory services. 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2607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86F70F5-67FB-4094-A460-14550D38F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Inclusive entrepreneurship policies 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en-US" sz="3200" dirty="0"/>
              <a:t>and programs in the Czech Republic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40123AB-38E9-4FC1-A1BE-411852A11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/>
              <a:t>The support can be divided into direct and indirect. </a:t>
            </a:r>
            <a:endParaRPr lang="cs-CZ" sz="2400" dirty="0"/>
          </a:p>
          <a:p>
            <a:pPr algn="just"/>
            <a:r>
              <a:rPr lang="en-US" sz="2400" dirty="0"/>
              <a:t>The direct support is through financing of the creation of new minority enterprises (own business, self-employment, social enterprises). </a:t>
            </a:r>
            <a:endParaRPr lang="cs-CZ" sz="2400" dirty="0"/>
          </a:p>
          <a:p>
            <a:pPr algn="just"/>
            <a:r>
              <a:rPr lang="en-US" sz="2400" dirty="0"/>
              <a:t>The indirect government</a:t>
            </a:r>
            <a:r>
              <a:rPr lang="cs-CZ" sz="2400" dirty="0"/>
              <a:t>al</a:t>
            </a:r>
            <a:r>
              <a:rPr lang="en-US" sz="2400"/>
              <a:t> </a:t>
            </a:r>
            <a:r>
              <a:rPr lang="en-US" sz="2400" dirty="0"/>
              <a:t>support is through buying products or services from the minority enterprises.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715230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84791" y="432392"/>
            <a:ext cx="127502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en-US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Summary</a:t>
            </a:r>
            <a:endParaRPr lang="en-US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1148238"/>
            <a:ext cx="8560342" cy="17312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T</a:t>
            </a:r>
            <a:r>
              <a:rPr lang="en-US" dirty="0"/>
              <a:t>he role of policy to support minority businesses is primarily to involve minority groups in the labor market.</a:t>
            </a:r>
            <a:r>
              <a:rPr lang="cs-CZ" dirty="0"/>
              <a:t> </a:t>
            </a:r>
            <a:r>
              <a:rPr lang="en-US" dirty="0"/>
              <a:t>Involving minority groups in the labor market in the form of starting a business promotes economic growth and is therefore highly desirable.</a:t>
            </a:r>
            <a:r>
              <a:rPr lang="cs-CZ" dirty="0"/>
              <a:t> </a:t>
            </a:r>
            <a:r>
              <a:rPr lang="en-US" dirty="0"/>
              <a:t>Policy makers have the task of preparing support programs to help minority groups start their own business.</a:t>
            </a:r>
            <a:r>
              <a:rPr lang="cs-CZ" dirty="0"/>
              <a:t> </a:t>
            </a:r>
            <a:r>
              <a:rPr lang="en-US" dirty="0"/>
              <a:t>An inclusive business policy aims to give everyone the same opportunity to start a business or start a self-employed activity regardless of their social background. 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53113" y="297781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en-US" sz="3000" b="1" cap="all" dirty="0">
                <a:solidFill>
                  <a:schemeClr val="bg1">
                    <a:lumMod val="95000"/>
                  </a:schemeClr>
                </a:solidFill>
              </a:rPr>
              <a:t>The role of the policy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800" b="1" i="1" dirty="0">
                <a:solidFill>
                  <a:srgbClr val="002060"/>
                </a:solidFill>
              </a:rPr>
              <a:t>Main goal of the lecture is: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to </a:t>
            </a:r>
            <a:r>
              <a:rPr lang="en-US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understand the role of the policy for support of minority entrepreneurship.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to </a:t>
            </a:r>
            <a:r>
              <a:rPr lang="en-US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explain the policy support in general, in the EU, in the USA and in the </a:t>
            </a:r>
            <a:r>
              <a:rPr lang="en-US" sz="14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Cz</a:t>
            </a:r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e</a:t>
            </a:r>
            <a:r>
              <a:rPr lang="en-US" sz="14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ch</a:t>
            </a:r>
            <a:r>
              <a:rPr lang="en-US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 Republic.</a:t>
            </a:r>
          </a:p>
          <a:p>
            <a:pPr marL="0" indent="0">
              <a:buNone/>
            </a:pPr>
            <a:endParaRPr lang="en-GB" sz="1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B6F6F9B7-AD98-45E7-AF9D-50E316FFA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role of the policy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822172E0-9886-48DA-8F46-038D95757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/>
              <a:t>Based on the OECD report (2017), it is appropriate for economic growth to further support entrepreneurs, especially those who are considered to be disadvantaged in the labor market.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08233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3AB1B38-440E-47BA-91F3-F8EB60127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makers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47965DD4-9940-4CF5-BC1C-9AE6D6BC6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/>
              <a:t>Policy makers are involved in making policies and policy decisions</a:t>
            </a:r>
            <a:r>
              <a:rPr lang="cs-CZ" sz="2400" dirty="0"/>
              <a:t>.</a:t>
            </a:r>
          </a:p>
          <a:p>
            <a:pPr algn="just"/>
            <a:r>
              <a:rPr lang="en-US" sz="2400" dirty="0"/>
              <a:t>Policy makers address different problems that arise in 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en-US" sz="2400" dirty="0"/>
              <a:t>a country’s economy, mainly as a result of market failures.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37768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E60081A-3D3E-4C1C-896F-025F662F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makers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A9DB578-A755-4C9B-8E90-DE3202830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/>
              <a:t>Policy makers who are developing programs to support minority entrepreneurship, with this support to unemployment of this groups.</a:t>
            </a:r>
            <a:endParaRPr lang="cs-CZ" sz="2400" dirty="0"/>
          </a:p>
          <a:p>
            <a:pPr algn="just"/>
            <a:r>
              <a:rPr lang="en-US" sz="2400" dirty="0"/>
              <a:t>Policy makers who wish to support minority entrepreneurship are special group as the needs of minority communities are quite distinctive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0938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DFEF466-4A97-4EF9-BADD-F0C80D60A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Different level of policy for support of minority entrepreneurship</a:t>
            </a:r>
            <a:endParaRPr lang="cs-CZ" sz="24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71E7266A-C8A3-443B-AFED-B8FDBD5740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5018762"/>
              </p:ext>
            </p:extLst>
          </p:nvPr>
        </p:nvGraphicFramePr>
        <p:xfrm>
          <a:off x="1115616" y="1419622"/>
          <a:ext cx="6480720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465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2689A35-67FD-4DC7-9C4C-BEB451866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Inclusive policy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A504609-3390-4D63-9892-EEFB4F8B2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/>
              <a:t>An inclusive business policy aims to give everyone the same opportunity to start a business or start a self-employed activity regardless of their social background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5428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715AA43D-2CC7-47ED-9DE9-881B6B98A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Forms of enterprises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77E7DB99-0666-40CC-A878-71B4518D0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Incorporated and unincorporated business, </a:t>
            </a:r>
          </a:p>
          <a:p>
            <a:r>
              <a:rPr lang="en-US" sz="2400" dirty="0"/>
              <a:t>For-profit and not-for-profit businesses as well as social enterprises, </a:t>
            </a:r>
          </a:p>
          <a:p>
            <a:r>
              <a:rPr lang="en-US" sz="2400" dirty="0"/>
              <a:t>Full-time and part-time businesses</a:t>
            </a:r>
            <a:r>
              <a:rPr lang="cs-CZ" sz="2400" dirty="0"/>
              <a:t>.</a:t>
            </a:r>
            <a:endParaRPr lang="en-US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0218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9A47571-96FD-4426-8205-2F6E6AB96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The components of an </a:t>
            </a:r>
            <a:r>
              <a:rPr lang="cs-CZ" sz="3600" dirty="0"/>
              <a:t>inklusive </a:t>
            </a:r>
            <a:r>
              <a:rPr lang="en-US" sz="3600" dirty="0"/>
              <a:t>enterpreneurship program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64E7F2C-4C0D-4DF9-80DA-F0F50FAE1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The European Union uses usually four basic instruments for inclusive entrepreneurship policy. They are:</a:t>
            </a:r>
          </a:p>
          <a:p>
            <a:pPr lvl="1"/>
            <a:r>
              <a:rPr lang="en-US" sz="2400" dirty="0"/>
              <a:t>finance, </a:t>
            </a:r>
          </a:p>
          <a:p>
            <a:pPr lvl="1"/>
            <a:r>
              <a:rPr lang="en-US" sz="2400" dirty="0"/>
              <a:t>training, </a:t>
            </a:r>
          </a:p>
          <a:p>
            <a:pPr lvl="1"/>
            <a:r>
              <a:rPr lang="en-US" sz="2400" dirty="0"/>
              <a:t>coaching </a:t>
            </a:r>
          </a:p>
          <a:p>
            <a:pPr lvl="1"/>
            <a:r>
              <a:rPr lang="en-US" sz="2400" dirty="0"/>
              <a:t>mentoring and strengthening institutions 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en-US" sz="2400" dirty="0"/>
              <a:t>(OECD, 2017).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389990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2505</TotalTime>
  <Words>685</Words>
  <Application>Microsoft Office PowerPoint</Application>
  <PresentationFormat>Předvádění na obrazovce (16:9)</PresentationFormat>
  <Paragraphs>70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SLU</vt:lpstr>
      <vt:lpstr>Prezentace aplikace PowerPoint</vt:lpstr>
      <vt:lpstr>Prezentace aplikace PowerPoint</vt:lpstr>
      <vt:lpstr>The role of the policy</vt:lpstr>
      <vt:lpstr>Policy makers</vt:lpstr>
      <vt:lpstr>Policy makers</vt:lpstr>
      <vt:lpstr>Different level of policy for support of minority entrepreneurship</vt:lpstr>
      <vt:lpstr>Inclusive policy</vt:lpstr>
      <vt:lpstr>Forms of enterprises</vt:lpstr>
      <vt:lpstr>The components of an inklusive enterpreneurship program</vt:lpstr>
      <vt:lpstr>Policy support for minority enterpreneurship</vt:lpstr>
      <vt:lpstr>The better enterpreneurship policy tool</vt:lpstr>
      <vt:lpstr>Modules</vt:lpstr>
      <vt:lpstr>Policy for supporting Minority Entrepreneurs in USA</vt:lpstr>
      <vt:lpstr>The Minority Business Development Agency</vt:lpstr>
      <vt:lpstr>Inclusive entrepreneurship policies  and programs in the Czech Republic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uzivatel</cp:lastModifiedBy>
  <cp:revision>67</cp:revision>
  <cp:lastPrinted>2018-03-27T09:30:31Z</cp:lastPrinted>
  <dcterms:created xsi:type="dcterms:W3CDTF">2016-07-06T15:42:34Z</dcterms:created>
  <dcterms:modified xsi:type="dcterms:W3CDTF">2021-03-20T16:10:39Z</dcterms:modified>
</cp:coreProperties>
</file>