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98" r:id="rId4"/>
    <p:sldId id="319" r:id="rId5"/>
    <p:sldId id="321" r:id="rId6"/>
    <p:sldId id="322" r:id="rId7"/>
    <p:sldId id="333" r:id="rId8"/>
    <p:sldId id="279" r:id="rId9"/>
    <p:sldId id="323" r:id="rId10"/>
    <p:sldId id="292" r:id="rId11"/>
    <p:sldId id="324" r:id="rId12"/>
    <p:sldId id="326" r:id="rId13"/>
    <p:sldId id="325" r:id="rId14"/>
    <p:sldId id="334" r:id="rId15"/>
    <p:sldId id="293" r:id="rId16"/>
    <p:sldId id="328" r:id="rId17"/>
    <p:sldId id="337" r:id="rId18"/>
    <p:sldId id="335" r:id="rId19"/>
    <p:sldId id="329" r:id="rId20"/>
    <p:sldId id="336" r:id="rId21"/>
    <p:sldId id="330" r:id="rId22"/>
    <p:sldId id="327" r:id="rId23"/>
    <p:sldId id="331" r:id="rId24"/>
    <p:sldId id="332" r:id="rId25"/>
    <p:sldId id="262"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77" autoAdjust="0"/>
    <p:restoredTop sz="94660"/>
  </p:normalViewPr>
  <p:slideViewPr>
    <p:cSldViewPr snapToGrid="0">
      <p:cViewPr varScale="1">
        <p:scale>
          <a:sx n="88" d="100"/>
          <a:sy n="88" d="100"/>
        </p:scale>
        <p:origin x="94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E9BAEC6-A37A-4403-B919-4854A6448652}" type="datetimeFigureOut">
              <a:rPr lang="cs-CZ" smtClean="0"/>
              <a:t>21.01.2020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E9BAEC6-A37A-4403-B919-4854A6448652}" type="datetimeFigureOut">
              <a:rPr lang="cs-CZ" smtClean="0"/>
              <a:t>21.01.2020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E9BAEC6-A37A-4403-B919-4854A6448652}" type="datetimeFigureOut">
              <a:rPr lang="cs-CZ" smtClean="0"/>
              <a:t>21.01.2020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21.01.2020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21.01.2020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21.01.2020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fontScale="90000"/>
          </a:bodyPr>
          <a:lstStyle/>
          <a:p>
            <a:pPr algn="l"/>
            <a:r>
              <a:rPr lang="cs-CZ" sz="5333" b="1" dirty="0" smtClean="0">
                <a:solidFill>
                  <a:schemeClr val="bg1"/>
                </a:solidFill>
                <a:latin typeface="Times New Roman" panose="02020603050405020304" pitchFamily="18" charset="0"/>
                <a:cs typeface="Times New Roman" panose="02020603050405020304" pitchFamily="18" charset="0"/>
              </a:rPr>
              <a:t>GROWTH, ECONOMIC DEVELOPMENT AND STRUCTURE OF THE WORLD ECONOMY</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456086" y="5205197"/>
            <a:ext cx="5184576" cy="1056117"/>
          </a:xfrm>
          <a:prstGeom prst="rect">
            <a:avLst/>
          </a:prstGeom>
        </p:spPr>
        <p:txBody>
          <a:bodyPr>
            <a:normAutofit/>
          </a:bodyPr>
          <a:lstStyle/>
          <a:p>
            <a:pPr marL="0" indent="0" algn="r">
              <a:buNone/>
            </a:pPr>
            <a:r>
              <a:rPr lang="cs-CZ" sz="1867" dirty="0" smtClean="0">
                <a:solidFill>
                  <a:schemeClr val="bg1"/>
                </a:solidFill>
                <a:latin typeface="Times New Roman" panose="02020603050405020304" pitchFamily="18" charset="0"/>
                <a:cs typeface="Times New Roman" panose="02020603050405020304" pitchFamily="18" charset="0"/>
              </a:rPr>
              <a:t>LESSON III</a:t>
            </a: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smtClean="0">
                <a:solidFill>
                  <a:srgbClr val="307871"/>
                </a:solidFill>
                <a:latin typeface="Times New Roman" panose="02020603050405020304" pitchFamily="18" charset="0"/>
                <a:cs typeface="Times New Roman" panose="02020603050405020304" pitchFamily="18" charset="0"/>
              </a:rPr>
              <a:t>Ingrid Majerova</a:t>
            </a:r>
            <a:endParaRPr lang="en-GB" altLang="cs-CZ" sz="1200" b="1" dirty="0" smtClean="0">
              <a:solidFill>
                <a:srgbClr val="307871"/>
              </a:solidFill>
              <a:latin typeface="Times New Roman" panose="02020603050405020304" pitchFamily="18" charset="0"/>
              <a:cs typeface="Times New Roman" panose="02020603050405020304" pitchFamily="18" charset="0"/>
            </a:endParaRPr>
          </a:p>
          <a:p>
            <a:pPr algn="r"/>
            <a:r>
              <a:rPr lang="cs-CZ" altLang="cs-CZ" sz="1200" dirty="0" err="1" smtClean="0">
                <a:solidFill>
                  <a:srgbClr val="307871"/>
                </a:solidFill>
                <a:latin typeface="Times New Roman" panose="02020603050405020304" pitchFamily="18" charset="0"/>
                <a:cs typeface="Times New Roman" panose="02020603050405020304" pitchFamily="18" charset="0"/>
              </a:rPr>
              <a:t>World</a:t>
            </a:r>
            <a:r>
              <a:rPr lang="cs-CZ" altLang="cs-CZ" sz="1200" dirty="0" smtClean="0">
                <a:solidFill>
                  <a:srgbClr val="307871"/>
                </a:solidFill>
                <a:latin typeface="Times New Roman" panose="02020603050405020304" pitchFamily="18" charset="0"/>
                <a:cs typeface="Times New Roman" panose="02020603050405020304" pitchFamily="18" charset="0"/>
              </a:rPr>
              <a:t> </a:t>
            </a:r>
            <a:r>
              <a:rPr lang="cs-CZ" altLang="cs-CZ" sz="1200" dirty="0" err="1" smtClean="0">
                <a:solidFill>
                  <a:srgbClr val="307871"/>
                </a:solidFill>
                <a:latin typeface="Times New Roman" panose="02020603050405020304" pitchFamily="18" charset="0"/>
                <a:cs typeface="Times New Roman" panose="02020603050405020304" pitchFamily="18" charset="0"/>
              </a:rPr>
              <a:t>Economy</a:t>
            </a:r>
            <a:endParaRPr lang="en-GB" altLang="cs-CZ" sz="1200" dirty="0" smtClean="0">
              <a:solidFill>
                <a:srgbClr val="307871"/>
              </a:solidFill>
              <a:latin typeface="Times New Roman" panose="02020603050405020304" pitchFamily="18" charset="0"/>
              <a:cs typeface="Times New Roman" panose="02020603050405020304" pitchFamily="18" charset="0"/>
            </a:endParaRPr>
          </a:p>
          <a:p>
            <a:pPr algn="r"/>
            <a:r>
              <a:rPr lang="cs-CZ" altLang="cs-CZ" sz="1200" dirty="0" smtClean="0">
                <a:solidFill>
                  <a:srgbClr val="307871"/>
                </a:solidFill>
                <a:latin typeface="Times New Roman" panose="02020603050405020304" pitchFamily="18" charset="0"/>
                <a:cs typeface="Times New Roman" panose="02020603050405020304" pitchFamily="18" charset="0"/>
              </a:rPr>
              <a:t>EVS/XXX</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072120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DEVELOPMENT OF THE SECTOR STRUCTURE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20127" y="1493546"/>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000" dirty="0" smtClean="0">
                <a:solidFill>
                  <a:srgbClr val="307871"/>
                </a:solidFill>
                <a:latin typeface="Times New Roman" panose="02020603050405020304" pitchFamily="18" charset="0"/>
                <a:cs typeface="Times New Roman" panose="02020603050405020304" pitchFamily="18" charset="0"/>
              </a:rPr>
              <a:t>S</a:t>
            </a:r>
            <a:r>
              <a:rPr lang="en-US" sz="2000" dirty="0" err="1" smtClean="0">
                <a:solidFill>
                  <a:srgbClr val="307871"/>
                </a:solidFill>
                <a:latin typeface="Times New Roman" panose="02020603050405020304" pitchFamily="18" charset="0"/>
                <a:cs typeface="Times New Roman" panose="02020603050405020304" pitchFamily="18" charset="0"/>
              </a:rPr>
              <a:t>ector</a:t>
            </a:r>
            <a:r>
              <a:rPr lang="en-US" sz="2000" dirty="0">
                <a:solidFill>
                  <a:srgbClr val="307871"/>
                </a:solidFill>
                <a:latin typeface="Times New Roman" panose="02020603050405020304" pitchFamily="18" charset="0"/>
                <a:cs typeface="Times New Roman" panose="02020603050405020304" pitchFamily="18" charset="0"/>
              </a:rPr>
              <a:t>: summary of the production units producing the same product</a:t>
            </a:r>
          </a:p>
          <a:p>
            <a:pPr algn="just"/>
            <a:r>
              <a:rPr lang="cs-CZ" sz="2000" dirty="0" smtClean="0">
                <a:solidFill>
                  <a:srgbClr val="307871"/>
                </a:solidFill>
                <a:latin typeface="Times New Roman" panose="02020603050405020304" pitchFamily="18" charset="0"/>
                <a:cs typeface="Times New Roman" panose="02020603050405020304" pitchFamily="18" charset="0"/>
              </a:rPr>
              <a:t>S</a:t>
            </a:r>
            <a:r>
              <a:rPr lang="en-US" sz="2000" dirty="0" err="1" smtClean="0">
                <a:solidFill>
                  <a:srgbClr val="307871"/>
                </a:solidFill>
                <a:latin typeface="Times New Roman" panose="02020603050405020304" pitchFamily="18" charset="0"/>
                <a:cs typeface="Times New Roman" panose="02020603050405020304" pitchFamily="18" charset="0"/>
              </a:rPr>
              <a:t>ectoral</a:t>
            </a:r>
            <a:r>
              <a:rPr lang="en-US" sz="2000" dirty="0" smtClean="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structure of the economy: the share of individual sector in the economy - economic development of the country</a:t>
            </a:r>
          </a:p>
          <a:p>
            <a:pPr algn="just"/>
            <a:r>
              <a:rPr lang="cs-CZ" sz="2000" dirty="0">
                <a:solidFill>
                  <a:srgbClr val="307871"/>
                </a:solidFill>
                <a:latin typeface="Times New Roman" panose="02020603050405020304" pitchFamily="18" charset="0"/>
                <a:cs typeface="Times New Roman" panose="02020603050405020304" pitchFamily="18" charset="0"/>
              </a:rPr>
              <a:t>E</a:t>
            </a:r>
            <a:r>
              <a:rPr lang="en-US" sz="2000" dirty="0" err="1" smtClean="0">
                <a:solidFill>
                  <a:srgbClr val="307871"/>
                </a:solidFill>
                <a:latin typeface="Times New Roman" panose="02020603050405020304" pitchFamily="18" charset="0"/>
                <a:cs typeface="Times New Roman" panose="02020603050405020304" pitchFamily="18" charset="0"/>
              </a:rPr>
              <a:t>conomic</a:t>
            </a:r>
            <a:r>
              <a:rPr lang="en-US" sz="2000" dirty="0" smtClean="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growth is accompanied by changes in the sectoral structure of the economy of each country</a:t>
            </a:r>
          </a:p>
          <a:p>
            <a:pPr algn="just"/>
            <a:r>
              <a:rPr lang="cs-CZ" sz="2000" dirty="0" smtClean="0">
                <a:solidFill>
                  <a:srgbClr val="307871"/>
                </a:solidFill>
                <a:latin typeface="Times New Roman" panose="02020603050405020304" pitchFamily="18" charset="0"/>
                <a:cs typeface="Times New Roman" panose="02020603050405020304" pitchFamily="18" charset="0"/>
              </a:rPr>
              <a:t>C</a:t>
            </a:r>
            <a:r>
              <a:rPr lang="en-US" sz="2000" dirty="0" err="1" smtClean="0">
                <a:solidFill>
                  <a:srgbClr val="307871"/>
                </a:solidFill>
                <a:latin typeface="Times New Roman" panose="02020603050405020304" pitchFamily="18" charset="0"/>
                <a:cs typeface="Times New Roman" panose="02020603050405020304" pitchFamily="18" charset="0"/>
              </a:rPr>
              <a:t>hanges</a:t>
            </a:r>
            <a:r>
              <a:rPr lang="en-US" sz="2000" dirty="0" smtClean="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in the structure of the economy: changing the share of each sector in GDP and total employment</a:t>
            </a:r>
          </a:p>
          <a:p>
            <a:pPr algn="just"/>
            <a:endParaRPr lang="en-US" sz="20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rotWithShape="1">
          <a:blip r:embed="rId3"/>
          <a:srcRect l="14081" t="15124" r="16296"/>
          <a:stretch/>
        </p:blipFill>
        <p:spPr>
          <a:xfrm>
            <a:off x="7568133" y="3840884"/>
            <a:ext cx="2644950" cy="2418346"/>
          </a:xfrm>
          <a:prstGeom prst="rect">
            <a:avLst/>
          </a:prstGeom>
        </p:spPr>
      </p:pic>
    </p:spTree>
    <p:extLst>
      <p:ext uri="{BB962C8B-B14F-4D97-AF65-F5344CB8AC3E}">
        <p14:creationId xmlns:p14="http://schemas.microsoft.com/office/powerpoint/2010/main" val="32432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072120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DEVELOPMENT OF THE SECTOR STRUCTURE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75890" y="131708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000" b="1" dirty="0" smtClean="0">
                <a:solidFill>
                  <a:srgbClr val="307871"/>
                </a:solidFill>
                <a:latin typeface="Times New Roman" panose="02020603050405020304" pitchFamily="18" charset="0"/>
                <a:cs typeface="Times New Roman" panose="02020603050405020304" pitchFamily="18" charset="0"/>
              </a:rPr>
              <a:t>E</a:t>
            </a:r>
            <a:r>
              <a:rPr lang="en-US" sz="2000" b="1" dirty="0" err="1" smtClean="0">
                <a:solidFill>
                  <a:srgbClr val="307871"/>
                </a:solidFill>
                <a:latin typeface="Times New Roman" panose="02020603050405020304" pitchFamily="18" charset="0"/>
                <a:cs typeface="Times New Roman" panose="02020603050405020304" pitchFamily="18" charset="0"/>
              </a:rPr>
              <a:t>conomic</a:t>
            </a:r>
            <a:r>
              <a:rPr lang="en-US" sz="2000" b="1" dirty="0" smtClean="0">
                <a:solidFill>
                  <a:srgbClr val="307871"/>
                </a:solidFill>
                <a:latin typeface="Times New Roman" panose="02020603050405020304" pitchFamily="18" charset="0"/>
                <a:cs typeface="Times New Roman" panose="02020603050405020304" pitchFamily="18" charset="0"/>
              </a:rPr>
              <a:t> </a:t>
            </a:r>
            <a:r>
              <a:rPr lang="en-US" sz="2000" b="1" dirty="0">
                <a:solidFill>
                  <a:srgbClr val="307871"/>
                </a:solidFill>
                <a:latin typeface="Times New Roman" panose="02020603050405020304" pitchFamily="18" charset="0"/>
                <a:cs typeface="Times New Roman" panose="02020603050405020304" pitchFamily="18" charset="0"/>
              </a:rPr>
              <a:t>sectors</a:t>
            </a:r>
            <a:r>
              <a:rPr lang="en-US" sz="2000" dirty="0">
                <a:solidFill>
                  <a:srgbClr val="307871"/>
                </a:solidFill>
                <a:latin typeface="Times New Roman" panose="02020603050405020304" pitchFamily="18" charset="0"/>
                <a:cs typeface="Times New Roman" panose="02020603050405020304" pitchFamily="18" charset="0"/>
              </a:rPr>
              <a:t>:</a:t>
            </a:r>
          </a:p>
          <a:p>
            <a:pPr lvl="1" algn="just"/>
            <a:r>
              <a:rPr lang="en-US" sz="1600" dirty="0">
                <a:solidFill>
                  <a:srgbClr val="FF0000"/>
                </a:solidFill>
                <a:latin typeface="Times New Roman" panose="02020603050405020304" pitchFamily="18" charset="0"/>
                <a:cs typeface="Times New Roman" panose="02020603050405020304" pitchFamily="18" charset="0"/>
              </a:rPr>
              <a:t>primary sector </a:t>
            </a:r>
            <a:r>
              <a:rPr lang="en-US" sz="1600" dirty="0">
                <a:solidFill>
                  <a:srgbClr val="307871"/>
                </a:solidFill>
                <a:latin typeface="Times New Roman" panose="02020603050405020304" pitchFamily="18" charset="0"/>
                <a:cs typeface="Times New Roman" panose="02020603050405020304" pitchFamily="18" charset="0"/>
              </a:rPr>
              <a:t>(A), which is agriculture, forestry, fishing and mining,</a:t>
            </a:r>
          </a:p>
          <a:p>
            <a:pPr lvl="1" algn="just"/>
            <a:r>
              <a:rPr lang="en-US" sz="1600" dirty="0">
                <a:solidFill>
                  <a:srgbClr val="FF0000"/>
                </a:solidFill>
                <a:latin typeface="Times New Roman" panose="02020603050405020304" pitchFamily="18" charset="0"/>
                <a:cs typeface="Times New Roman" panose="02020603050405020304" pitchFamily="18" charset="0"/>
              </a:rPr>
              <a:t>secondary sector </a:t>
            </a:r>
            <a:r>
              <a:rPr lang="en-US" sz="1600" dirty="0">
                <a:solidFill>
                  <a:srgbClr val="307871"/>
                </a:solidFill>
                <a:latin typeface="Times New Roman" panose="02020603050405020304" pitchFamily="18" charset="0"/>
                <a:cs typeface="Times New Roman" panose="02020603050405020304" pitchFamily="18" charset="0"/>
              </a:rPr>
              <a:t>(I), which is represented by industry, construction, energy</a:t>
            </a:r>
          </a:p>
          <a:p>
            <a:pPr lvl="1" algn="just"/>
            <a:r>
              <a:rPr lang="en-US" sz="1600" dirty="0">
                <a:solidFill>
                  <a:srgbClr val="FF0000"/>
                </a:solidFill>
                <a:latin typeface="Times New Roman" panose="02020603050405020304" pitchFamily="18" charset="0"/>
                <a:cs typeface="Times New Roman" panose="02020603050405020304" pitchFamily="18" charset="0"/>
              </a:rPr>
              <a:t>tertiary sector </a:t>
            </a:r>
            <a:r>
              <a:rPr lang="en-US" sz="1600" dirty="0">
                <a:solidFill>
                  <a:srgbClr val="307871"/>
                </a:solidFill>
                <a:latin typeface="Times New Roman" panose="02020603050405020304" pitchFamily="18" charset="0"/>
                <a:cs typeface="Times New Roman" panose="02020603050405020304" pitchFamily="18" charset="0"/>
              </a:rPr>
              <a:t>(S), which consists of transportation, communication, trade, finance, science, education etc</a:t>
            </a:r>
            <a:r>
              <a:rPr lang="en-US" sz="1600" dirty="0" smtClean="0">
                <a:solidFill>
                  <a:srgbClr val="307871"/>
                </a:solidFill>
                <a:latin typeface="Times New Roman" panose="02020603050405020304" pitchFamily="18" charset="0"/>
                <a:cs typeface="Times New Roman" panose="02020603050405020304" pitchFamily="18" charset="0"/>
              </a:rPr>
              <a:t>.</a:t>
            </a:r>
            <a:endParaRPr lang="cs-CZ" sz="1600" dirty="0" smtClean="0">
              <a:solidFill>
                <a:srgbClr val="307871"/>
              </a:solidFill>
              <a:latin typeface="Times New Roman" panose="02020603050405020304" pitchFamily="18" charset="0"/>
              <a:cs typeface="Times New Roman" panose="02020603050405020304" pitchFamily="18" charset="0"/>
            </a:endParaRPr>
          </a:p>
          <a:p>
            <a:pPr lvl="1" algn="just"/>
            <a:endParaRPr lang="en-US" sz="1600" dirty="0">
              <a:solidFill>
                <a:srgbClr val="307871"/>
              </a:solidFill>
              <a:latin typeface="Times New Roman" panose="02020603050405020304" pitchFamily="18" charset="0"/>
              <a:cs typeface="Times New Roman" panose="02020603050405020304" pitchFamily="18" charset="0"/>
            </a:endParaRPr>
          </a:p>
          <a:p>
            <a:pPr algn="just"/>
            <a:r>
              <a:rPr lang="cs-CZ" sz="2000" b="1" dirty="0" smtClean="0">
                <a:solidFill>
                  <a:srgbClr val="307871"/>
                </a:solidFill>
                <a:latin typeface="Times New Roman" panose="02020603050405020304" pitchFamily="18" charset="0"/>
                <a:cs typeface="Times New Roman" panose="02020603050405020304" pitchFamily="18" charset="0"/>
              </a:rPr>
              <a:t>T</a:t>
            </a:r>
            <a:r>
              <a:rPr lang="en-US" sz="2000" b="1" dirty="0" err="1" smtClean="0">
                <a:solidFill>
                  <a:srgbClr val="307871"/>
                </a:solidFill>
                <a:latin typeface="Times New Roman" panose="02020603050405020304" pitchFamily="18" charset="0"/>
                <a:cs typeface="Times New Roman" panose="02020603050405020304" pitchFamily="18" charset="0"/>
              </a:rPr>
              <a:t>hree</a:t>
            </a:r>
            <a:r>
              <a:rPr lang="en-US" sz="2000" b="1" dirty="0" smtClean="0">
                <a:solidFill>
                  <a:srgbClr val="307871"/>
                </a:solidFill>
                <a:latin typeface="Times New Roman" panose="02020603050405020304" pitchFamily="18" charset="0"/>
                <a:cs typeface="Times New Roman" panose="02020603050405020304" pitchFamily="18" charset="0"/>
              </a:rPr>
              <a:t> </a:t>
            </a:r>
            <a:r>
              <a:rPr lang="en-US" sz="2000" b="1" dirty="0">
                <a:solidFill>
                  <a:srgbClr val="307871"/>
                </a:solidFill>
                <a:latin typeface="Times New Roman" panose="02020603050405020304" pitchFamily="18" charset="0"/>
                <a:cs typeface="Times New Roman" panose="02020603050405020304" pitchFamily="18" charset="0"/>
              </a:rPr>
              <a:t>basic types of structures</a:t>
            </a:r>
            <a:r>
              <a:rPr lang="en-US" sz="2000" dirty="0">
                <a:solidFill>
                  <a:srgbClr val="307871"/>
                </a:solidFill>
                <a:latin typeface="Times New Roman" panose="02020603050405020304" pitchFamily="18" charset="0"/>
                <a:cs typeface="Times New Roman" panose="02020603050405020304" pitchFamily="18" charset="0"/>
              </a:rPr>
              <a:t>:</a:t>
            </a:r>
          </a:p>
          <a:p>
            <a:pPr lvl="1" algn="just"/>
            <a:r>
              <a:rPr lang="cs-CZ" sz="1600" dirty="0" smtClean="0">
                <a:solidFill>
                  <a:srgbClr val="FF0000"/>
                </a:solidFill>
                <a:latin typeface="Times New Roman" panose="02020603050405020304" pitchFamily="18" charset="0"/>
                <a:cs typeface="Times New Roman" panose="02020603050405020304" pitchFamily="18" charset="0"/>
              </a:rPr>
              <a:t>T</a:t>
            </a:r>
            <a:r>
              <a:rPr lang="en-US" sz="1600" dirty="0" err="1" smtClean="0">
                <a:solidFill>
                  <a:srgbClr val="FF0000"/>
                </a:solidFill>
                <a:latin typeface="Times New Roman" panose="02020603050405020304" pitchFamily="18" charset="0"/>
                <a:cs typeface="Times New Roman" panose="02020603050405020304" pitchFamily="18" charset="0"/>
              </a:rPr>
              <a:t>raditional</a:t>
            </a:r>
            <a:r>
              <a:rPr lang="en-US" sz="1600" dirty="0">
                <a:solidFill>
                  <a:srgbClr val="FF0000"/>
                </a:solidFill>
                <a:latin typeface="Times New Roman" panose="02020603050405020304" pitchFamily="18" charset="0"/>
                <a:cs typeface="Times New Roman" panose="02020603050405020304" pitchFamily="18" charset="0"/>
              </a:rPr>
              <a:t>:</a:t>
            </a:r>
          </a:p>
          <a:p>
            <a:pPr lvl="1" algn="just"/>
            <a:r>
              <a:rPr lang="en-US" sz="1600" dirty="0">
                <a:solidFill>
                  <a:srgbClr val="307871"/>
                </a:solidFill>
                <a:latin typeface="Times New Roman" panose="02020603050405020304" pitchFamily="18" charset="0"/>
                <a:cs typeface="Times New Roman" panose="02020603050405020304" pitchFamily="18" charset="0"/>
              </a:rPr>
              <a:t>ASI, dominated by agriculture,</a:t>
            </a:r>
          </a:p>
          <a:p>
            <a:pPr lvl="1" algn="just"/>
            <a:r>
              <a:rPr lang="en-US" sz="1600" dirty="0">
                <a:solidFill>
                  <a:srgbClr val="307871"/>
                </a:solidFill>
                <a:latin typeface="Times New Roman" panose="02020603050405020304" pitchFamily="18" charset="0"/>
                <a:cs typeface="Times New Roman" panose="02020603050405020304" pitchFamily="18" charset="0"/>
              </a:rPr>
              <a:t>AIS, with the dominant agriculture and higher share of industry</a:t>
            </a:r>
          </a:p>
          <a:p>
            <a:pPr lvl="1" algn="just"/>
            <a:r>
              <a:rPr lang="cs-CZ" sz="1600" dirty="0" smtClean="0">
                <a:solidFill>
                  <a:srgbClr val="FF0000"/>
                </a:solidFill>
                <a:latin typeface="Times New Roman" panose="02020603050405020304" pitchFamily="18" charset="0"/>
                <a:cs typeface="Times New Roman" panose="02020603050405020304" pitchFamily="18" charset="0"/>
              </a:rPr>
              <a:t>I</a:t>
            </a:r>
            <a:r>
              <a:rPr lang="en-US" sz="1600" dirty="0" err="1" smtClean="0">
                <a:solidFill>
                  <a:srgbClr val="FF0000"/>
                </a:solidFill>
                <a:latin typeface="Times New Roman" panose="02020603050405020304" pitchFamily="18" charset="0"/>
                <a:cs typeface="Times New Roman" panose="02020603050405020304" pitchFamily="18" charset="0"/>
              </a:rPr>
              <a:t>ndustrial</a:t>
            </a:r>
            <a:r>
              <a:rPr lang="en-US" sz="1600" dirty="0">
                <a:solidFill>
                  <a:srgbClr val="FF0000"/>
                </a:solidFill>
                <a:latin typeface="Times New Roman" panose="02020603050405020304" pitchFamily="18" charset="0"/>
                <a:cs typeface="Times New Roman" panose="02020603050405020304" pitchFamily="18" charset="0"/>
              </a:rPr>
              <a:t>:</a:t>
            </a:r>
          </a:p>
          <a:p>
            <a:pPr lvl="1" algn="just"/>
            <a:r>
              <a:rPr lang="en-US" sz="1600" dirty="0">
                <a:solidFill>
                  <a:srgbClr val="307871"/>
                </a:solidFill>
                <a:latin typeface="Times New Roman" panose="02020603050405020304" pitchFamily="18" charset="0"/>
                <a:cs typeface="Times New Roman" panose="02020603050405020304" pitchFamily="18" charset="0"/>
              </a:rPr>
              <a:t>IAS with lower industrial structure and prevailing industry</a:t>
            </a:r>
          </a:p>
          <a:p>
            <a:pPr lvl="1" algn="just"/>
            <a:r>
              <a:rPr lang="en-US" sz="1600" dirty="0">
                <a:solidFill>
                  <a:srgbClr val="307871"/>
                </a:solidFill>
                <a:latin typeface="Times New Roman" panose="02020603050405020304" pitchFamily="18" charset="0"/>
                <a:cs typeface="Times New Roman" panose="02020603050405020304" pitchFamily="18" charset="0"/>
              </a:rPr>
              <a:t>ISA characterized by higher industrial structure,</a:t>
            </a:r>
          </a:p>
          <a:p>
            <a:pPr lvl="1" algn="just"/>
            <a:r>
              <a:rPr lang="cs-CZ" sz="1600" dirty="0" smtClean="0">
                <a:solidFill>
                  <a:srgbClr val="FF0000"/>
                </a:solidFill>
                <a:latin typeface="Times New Roman" panose="02020603050405020304" pitchFamily="18" charset="0"/>
                <a:cs typeface="Times New Roman" panose="02020603050405020304" pitchFamily="18" charset="0"/>
              </a:rPr>
              <a:t>M</a:t>
            </a:r>
            <a:r>
              <a:rPr lang="en-US" sz="1600" dirty="0" err="1" smtClean="0">
                <a:solidFill>
                  <a:srgbClr val="FF0000"/>
                </a:solidFill>
                <a:latin typeface="Times New Roman" panose="02020603050405020304" pitchFamily="18" charset="0"/>
                <a:cs typeface="Times New Roman" panose="02020603050405020304" pitchFamily="18" charset="0"/>
              </a:rPr>
              <a:t>odern</a:t>
            </a:r>
            <a:r>
              <a:rPr lang="en-US" sz="1600" dirty="0">
                <a:solidFill>
                  <a:srgbClr val="FF0000"/>
                </a:solidFill>
                <a:latin typeface="Times New Roman" panose="02020603050405020304" pitchFamily="18" charset="0"/>
                <a:cs typeface="Times New Roman" panose="02020603050405020304" pitchFamily="18" charset="0"/>
              </a:rPr>
              <a:t>: </a:t>
            </a:r>
            <a:endParaRPr lang="cs-CZ" sz="1600" dirty="0" smtClean="0">
              <a:solidFill>
                <a:srgbClr val="FF0000"/>
              </a:solidFill>
              <a:latin typeface="Times New Roman" panose="02020603050405020304" pitchFamily="18" charset="0"/>
              <a:cs typeface="Times New Roman" panose="02020603050405020304" pitchFamily="18" charset="0"/>
            </a:endParaRPr>
          </a:p>
          <a:p>
            <a:pPr lvl="1" algn="just"/>
            <a:r>
              <a:rPr lang="en-US" sz="1600" dirty="0" smtClean="0">
                <a:solidFill>
                  <a:srgbClr val="307871"/>
                </a:solidFill>
                <a:latin typeface="Times New Roman" panose="02020603050405020304" pitchFamily="18" charset="0"/>
                <a:cs typeface="Times New Roman" panose="02020603050405020304" pitchFamily="18" charset="0"/>
              </a:rPr>
              <a:t>SIA </a:t>
            </a:r>
            <a:r>
              <a:rPr lang="en-US" sz="1600" dirty="0">
                <a:solidFill>
                  <a:srgbClr val="307871"/>
                </a:solidFill>
                <a:latin typeface="Times New Roman" panose="02020603050405020304" pitchFamily="18" charset="0"/>
                <a:cs typeface="Times New Roman" panose="02020603050405020304" pitchFamily="18" charset="0"/>
              </a:rPr>
              <a:t>with prevailing of services </a:t>
            </a:r>
          </a:p>
          <a:p>
            <a:pPr algn="just"/>
            <a:endParaRPr lang="en-US" sz="20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2918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072120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DEVELOPMENT OF THE SECTOR STRUCTURE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75890" y="131708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2000"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en-US" sz="2000" dirty="0">
              <a:solidFill>
                <a:srgbClr val="307871"/>
              </a:solidFill>
              <a:latin typeface="Times New Roman" panose="02020603050405020304" pitchFamily="18" charset="0"/>
              <a:cs typeface="Times New Roman" panose="02020603050405020304" pitchFamily="18" charset="0"/>
            </a:endParaRPr>
          </a:p>
        </p:txBody>
      </p:sp>
      <p:sp>
        <p:nvSpPr>
          <p:cNvPr id="9" name="Zástupný symbol pro obsah 2"/>
          <p:cNvSpPr txBox="1">
            <a:spLocks/>
          </p:cNvSpPr>
          <p:nvPr/>
        </p:nvSpPr>
        <p:spPr>
          <a:xfrm>
            <a:off x="2128083" y="5422232"/>
            <a:ext cx="7866148" cy="3318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000" dirty="0" smtClean="0">
                <a:solidFill>
                  <a:srgbClr val="307871"/>
                </a:solidFill>
                <a:latin typeface="Times New Roman" panose="02020603050405020304" pitchFamily="18" charset="0"/>
                <a:cs typeface="Times New Roman" panose="02020603050405020304" pitchFamily="18" charset="0"/>
              </a:rPr>
              <a:t>	18th </a:t>
            </a:r>
            <a:r>
              <a:rPr lang="cs-CZ" sz="2000" dirty="0" err="1" smtClean="0">
                <a:solidFill>
                  <a:srgbClr val="307871"/>
                </a:solidFill>
                <a:latin typeface="Times New Roman" panose="02020603050405020304" pitchFamily="18" charset="0"/>
                <a:cs typeface="Times New Roman" panose="02020603050405020304" pitchFamily="18" charset="0"/>
              </a:rPr>
              <a:t>century</a:t>
            </a:r>
            <a:r>
              <a:rPr lang="cs-CZ" sz="2000" dirty="0" smtClean="0">
                <a:solidFill>
                  <a:srgbClr val="307871"/>
                </a:solidFill>
                <a:latin typeface="Times New Roman" panose="02020603050405020304" pitchFamily="18" charset="0"/>
                <a:cs typeface="Times New Roman" panose="02020603050405020304" pitchFamily="18" charset="0"/>
              </a:rPr>
              <a:t>				20th </a:t>
            </a:r>
            <a:r>
              <a:rPr lang="cs-CZ" sz="2000" dirty="0" err="1" smtClean="0">
                <a:solidFill>
                  <a:srgbClr val="307871"/>
                </a:solidFill>
                <a:latin typeface="Times New Roman" panose="02020603050405020304" pitchFamily="18" charset="0"/>
                <a:cs typeface="Times New Roman" panose="02020603050405020304" pitchFamily="18" charset="0"/>
              </a:rPr>
              <a:t>century</a:t>
            </a:r>
            <a:endParaRPr lang="en-US" sz="2000" dirty="0" smtClean="0">
              <a:solidFill>
                <a:srgbClr val="307871"/>
              </a:solidFill>
              <a:latin typeface="Times New Roman" panose="02020603050405020304" pitchFamily="18" charset="0"/>
              <a:cs typeface="Times New Roman" panose="02020603050405020304" pitchFamily="18" charset="0"/>
            </a:endParaRPr>
          </a:p>
          <a:p>
            <a:pPr algn="just"/>
            <a:endParaRPr lang="en-US" sz="20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3029110" y="1401922"/>
            <a:ext cx="6486706" cy="3907875"/>
          </a:xfrm>
          <a:prstGeom prst="rect">
            <a:avLst/>
          </a:prstGeom>
        </p:spPr>
      </p:pic>
    </p:spTree>
    <p:extLst>
      <p:ext uri="{BB962C8B-B14F-4D97-AF65-F5344CB8AC3E}">
        <p14:creationId xmlns:p14="http://schemas.microsoft.com/office/powerpoint/2010/main" val="4236599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072120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DEVELOPMENT OF THE SECTOR STRUCTURE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75890" y="131708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2000"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en-US" sz="2000" dirty="0">
              <a:solidFill>
                <a:srgbClr val="307871"/>
              </a:solidFill>
              <a:latin typeface="Times New Roman" panose="02020603050405020304" pitchFamily="18" charset="0"/>
              <a:cs typeface="Times New Roman" panose="02020603050405020304" pitchFamily="18" charset="0"/>
            </a:endParaRPr>
          </a:p>
        </p:txBody>
      </p:sp>
      <p:pic>
        <p:nvPicPr>
          <p:cNvPr id="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4937"/>
          <a:stretch/>
        </p:blipFill>
        <p:spPr bwMode="auto">
          <a:xfrm>
            <a:off x="2708192" y="1317083"/>
            <a:ext cx="6916737" cy="410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ástupný symbol pro obsah 2"/>
          <p:cNvSpPr txBox="1">
            <a:spLocks/>
          </p:cNvSpPr>
          <p:nvPr/>
        </p:nvSpPr>
        <p:spPr>
          <a:xfrm>
            <a:off x="2128083" y="5422232"/>
            <a:ext cx="7866148" cy="3318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000" dirty="0" smtClean="0">
                <a:solidFill>
                  <a:srgbClr val="307871"/>
                </a:solidFill>
                <a:latin typeface="Times New Roman" panose="02020603050405020304" pitchFamily="18" charset="0"/>
                <a:cs typeface="Times New Roman" panose="02020603050405020304" pitchFamily="18" charset="0"/>
              </a:rPr>
              <a:t>	18th </a:t>
            </a:r>
            <a:r>
              <a:rPr lang="cs-CZ" sz="2000" dirty="0" err="1" smtClean="0">
                <a:solidFill>
                  <a:srgbClr val="307871"/>
                </a:solidFill>
                <a:latin typeface="Times New Roman" panose="02020603050405020304" pitchFamily="18" charset="0"/>
                <a:cs typeface="Times New Roman" panose="02020603050405020304" pitchFamily="18" charset="0"/>
              </a:rPr>
              <a:t>century</a:t>
            </a:r>
            <a:r>
              <a:rPr lang="cs-CZ" sz="2000" dirty="0" smtClean="0">
                <a:solidFill>
                  <a:srgbClr val="307871"/>
                </a:solidFill>
                <a:latin typeface="Times New Roman" panose="02020603050405020304" pitchFamily="18" charset="0"/>
                <a:cs typeface="Times New Roman" panose="02020603050405020304" pitchFamily="18" charset="0"/>
              </a:rPr>
              <a:t>				20th </a:t>
            </a:r>
            <a:r>
              <a:rPr lang="cs-CZ" sz="2000" dirty="0" err="1" smtClean="0">
                <a:solidFill>
                  <a:srgbClr val="307871"/>
                </a:solidFill>
                <a:latin typeface="Times New Roman" panose="02020603050405020304" pitchFamily="18" charset="0"/>
                <a:cs typeface="Times New Roman" panose="02020603050405020304" pitchFamily="18" charset="0"/>
              </a:rPr>
              <a:t>century</a:t>
            </a:r>
            <a:endParaRPr lang="en-US" sz="2000" dirty="0" smtClean="0">
              <a:solidFill>
                <a:srgbClr val="307871"/>
              </a:solidFill>
              <a:latin typeface="Times New Roman" panose="02020603050405020304" pitchFamily="18" charset="0"/>
              <a:cs typeface="Times New Roman" panose="02020603050405020304" pitchFamily="18" charset="0"/>
            </a:endParaRPr>
          </a:p>
          <a:p>
            <a:pPr algn="just"/>
            <a:endParaRPr lang="en-US" sz="20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830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072120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DEVELOPMENT OF THE SECTOR STRUCTURE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75890" y="131708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2000"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en-US" sz="20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579619" y="1475296"/>
            <a:ext cx="5188242" cy="3816317"/>
          </a:xfrm>
          <a:prstGeom prst="rect">
            <a:avLst/>
          </a:prstGeom>
        </p:spPr>
      </p:pic>
      <p:pic>
        <p:nvPicPr>
          <p:cNvPr id="3" name="Obrázek 2"/>
          <p:cNvPicPr>
            <a:picLocks noChangeAspect="1"/>
          </p:cNvPicPr>
          <p:nvPr/>
        </p:nvPicPr>
        <p:blipFill>
          <a:blip r:embed="rId4"/>
          <a:stretch>
            <a:fillRect/>
          </a:stretch>
        </p:blipFill>
        <p:spPr>
          <a:xfrm>
            <a:off x="6549772" y="2460997"/>
            <a:ext cx="5060119" cy="3346994"/>
          </a:xfrm>
          <a:prstGeom prst="rect">
            <a:avLst/>
          </a:prstGeom>
        </p:spPr>
      </p:pic>
    </p:spTree>
    <p:extLst>
      <p:ext uri="{BB962C8B-B14F-4D97-AF65-F5344CB8AC3E}">
        <p14:creationId xmlns:p14="http://schemas.microsoft.com/office/powerpoint/2010/main" val="238305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039900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THE GROWTH OF THE WORLD ECONOMY AND TECHNICAL PROGRESS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84768" y="143362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000" dirty="0" smtClean="0">
                <a:solidFill>
                  <a:srgbClr val="FF0000"/>
                </a:solidFill>
                <a:latin typeface="Times New Roman" panose="02020603050405020304" pitchFamily="18" charset="0"/>
                <a:cs typeface="Times New Roman" panose="02020603050405020304" pitchFamily="18" charset="0"/>
              </a:rPr>
              <a:t>S</a:t>
            </a:r>
            <a:r>
              <a:rPr lang="en-US" sz="2000" dirty="0" err="1" smtClean="0">
                <a:solidFill>
                  <a:srgbClr val="FF0000"/>
                </a:solidFill>
                <a:latin typeface="Times New Roman" panose="02020603050405020304" pitchFamily="18" charset="0"/>
                <a:cs typeface="Times New Roman" panose="02020603050405020304" pitchFamily="18" charset="0"/>
              </a:rPr>
              <a:t>cientific</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and technical progress</a:t>
            </a:r>
            <a:r>
              <a:rPr lang="en-US" sz="2000" dirty="0">
                <a:solidFill>
                  <a:srgbClr val="307871"/>
                </a:solidFill>
                <a:latin typeface="Times New Roman" panose="02020603050405020304" pitchFamily="18" charset="0"/>
                <a:cs typeface="Times New Roman" panose="02020603050405020304" pitchFamily="18" charset="0"/>
              </a:rPr>
              <a:t>: process of continuous discovery of knowledge (inventions) and their implementation in the form of innovation in the production process of goods and services</a:t>
            </a:r>
          </a:p>
          <a:p>
            <a:pPr algn="just"/>
            <a:r>
              <a:rPr lang="cs-CZ" sz="2000" b="1" dirty="0" smtClean="0">
                <a:solidFill>
                  <a:srgbClr val="307871"/>
                </a:solidFill>
                <a:latin typeface="Times New Roman" panose="02020603050405020304" pitchFamily="18" charset="0"/>
                <a:cs typeface="Times New Roman" panose="02020603050405020304" pitchFamily="18" charset="0"/>
              </a:rPr>
              <a:t>C</a:t>
            </a:r>
            <a:r>
              <a:rPr lang="en-US" sz="2000" b="1" dirty="0" err="1" smtClean="0">
                <a:solidFill>
                  <a:srgbClr val="307871"/>
                </a:solidFill>
                <a:latin typeface="Times New Roman" panose="02020603050405020304" pitchFamily="18" charset="0"/>
                <a:cs typeface="Times New Roman" panose="02020603050405020304" pitchFamily="18" charset="0"/>
              </a:rPr>
              <a:t>onsequences</a:t>
            </a:r>
            <a:r>
              <a:rPr lang="en-US" sz="2000" b="1" dirty="0" smtClean="0">
                <a:solidFill>
                  <a:srgbClr val="307871"/>
                </a:solidFill>
                <a:latin typeface="Times New Roman" panose="02020603050405020304" pitchFamily="18" charset="0"/>
                <a:cs typeface="Times New Roman" panose="02020603050405020304" pitchFamily="18" charset="0"/>
              </a:rPr>
              <a:t> </a:t>
            </a:r>
            <a:r>
              <a:rPr lang="en-US" sz="2000" b="1" dirty="0">
                <a:solidFill>
                  <a:srgbClr val="307871"/>
                </a:solidFill>
                <a:latin typeface="Times New Roman" panose="02020603050405020304" pitchFamily="18" charset="0"/>
                <a:cs typeface="Times New Roman" panose="02020603050405020304" pitchFamily="18" charset="0"/>
              </a:rPr>
              <a:t>of scientific progress</a:t>
            </a:r>
            <a:r>
              <a:rPr lang="en-US" sz="2000" dirty="0">
                <a:solidFill>
                  <a:srgbClr val="307871"/>
                </a:solidFill>
                <a:latin typeface="Times New Roman" panose="02020603050405020304" pitchFamily="18" charset="0"/>
                <a:cs typeface="Times New Roman" panose="02020603050405020304" pitchFamily="18" charset="0"/>
              </a:rPr>
              <a:t>:</a:t>
            </a:r>
          </a:p>
          <a:p>
            <a:pPr algn="just"/>
            <a:r>
              <a:rPr lang="cs-CZ" sz="2000" dirty="0" smtClean="0">
                <a:solidFill>
                  <a:srgbClr val="307871"/>
                </a:solidFill>
                <a:latin typeface="Times New Roman" panose="02020603050405020304" pitchFamily="18" charset="0"/>
                <a:cs typeface="Times New Roman" panose="02020603050405020304" pitchFamily="18" charset="0"/>
              </a:rPr>
              <a:t>C</a:t>
            </a:r>
            <a:r>
              <a:rPr lang="en-US" sz="2000" dirty="0" err="1" smtClean="0">
                <a:solidFill>
                  <a:srgbClr val="307871"/>
                </a:solidFill>
                <a:latin typeface="Times New Roman" panose="02020603050405020304" pitchFamily="18" charset="0"/>
                <a:cs typeface="Times New Roman" panose="02020603050405020304" pitchFamily="18" charset="0"/>
              </a:rPr>
              <a:t>hanges</a:t>
            </a:r>
            <a:r>
              <a:rPr lang="en-US" sz="2000" dirty="0" smtClean="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in the structure of existing production units, manifested as a change in the division of labor, specialization and cooperation between the different production units,</a:t>
            </a:r>
          </a:p>
          <a:p>
            <a:pPr algn="just"/>
            <a:r>
              <a:rPr lang="cs-CZ" sz="2000" dirty="0" smtClean="0">
                <a:solidFill>
                  <a:srgbClr val="307871"/>
                </a:solidFill>
                <a:latin typeface="Times New Roman" panose="02020603050405020304" pitchFamily="18" charset="0"/>
                <a:cs typeface="Times New Roman" panose="02020603050405020304" pitchFamily="18" charset="0"/>
              </a:rPr>
              <a:t>T</a:t>
            </a:r>
            <a:r>
              <a:rPr lang="en-US" sz="2000" dirty="0" smtClean="0">
                <a:solidFill>
                  <a:srgbClr val="307871"/>
                </a:solidFill>
                <a:latin typeface="Times New Roman" panose="02020603050405020304" pitchFamily="18" charset="0"/>
                <a:cs typeface="Times New Roman" panose="02020603050405020304" pitchFamily="18" charset="0"/>
              </a:rPr>
              <a:t>he </a:t>
            </a:r>
            <a:r>
              <a:rPr lang="en-US" sz="2000" dirty="0">
                <a:solidFill>
                  <a:srgbClr val="307871"/>
                </a:solidFill>
                <a:latin typeface="Times New Roman" panose="02020603050405020304" pitchFamily="18" charset="0"/>
                <a:cs typeface="Times New Roman" panose="02020603050405020304" pitchFamily="18" charset="0"/>
              </a:rPr>
              <a:t>emergence of new products, new industries and manufacturing and services </a:t>
            </a:r>
            <a:r>
              <a:rPr lang="en-US" sz="2000" dirty="0" smtClean="0">
                <a:solidFill>
                  <a:srgbClr val="307871"/>
                </a:solidFill>
                <a:latin typeface="Times New Roman" panose="02020603050405020304" pitchFamily="18" charset="0"/>
                <a:cs typeface="Times New Roman" panose="02020603050405020304" pitchFamily="18" charset="0"/>
              </a:rPr>
              <a:t>sectors</a:t>
            </a:r>
            <a:r>
              <a:rPr lang="cs-CZ" sz="2000" dirty="0" smtClean="0">
                <a:solidFill>
                  <a:srgbClr val="307871"/>
                </a:solidFill>
                <a:latin typeface="Times New Roman" panose="02020603050405020304" pitchFamily="18" charset="0"/>
                <a:cs typeface="Times New Roman" panose="02020603050405020304" pitchFamily="18" charset="0"/>
              </a:rPr>
              <a:t> </a:t>
            </a:r>
            <a:r>
              <a:rPr lang="en-US" sz="2000" dirty="0" smtClean="0">
                <a:solidFill>
                  <a:srgbClr val="307871"/>
                </a:solidFill>
                <a:latin typeface="Times New Roman" panose="02020603050405020304" pitchFamily="18" charset="0"/>
                <a:cs typeface="Times New Roman" panose="02020603050405020304" pitchFamily="18" charset="0"/>
              </a:rPr>
              <a:t>and </a:t>
            </a:r>
            <a:r>
              <a:rPr lang="en-US" sz="2000" dirty="0">
                <a:solidFill>
                  <a:srgbClr val="307871"/>
                </a:solidFill>
                <a:latin typeface="Times New Roman" panose="02020603050405020304" pitchFamily="18" charset="0"/>
                <a:cs typeface="Times New Roman" panose="02020603050405020304" pitchFamily="18" charset="0"/>
              </a:rPr>
              <a:t>the termination of old industries and sectors.</a:t>
            </a:r>
          </a:p>
          <a:p>
            <a:pPr algn="just"/>
            <a:r>
              <a:rPr lang="cs-CZ" sz="2000" dirty="0" smtClean="0">
                <a:solidFill>
                  <a:srgbClr val="FF0000"/>
                </a:solidFill>
                <a:latin typeface="Times New Roman" panose="02020603050405020304" pitchFamily="18" charset="0"/>
                <a:cs typeface="Times New Roman" panose="02020603050405020304" pitchFamily="18" charset="0"/>
              </a:rPr>
              <a:t>S</a:t>
            </a:r>
            <a:r>
              <a:rPr lang="en-US" sz="2000" dirty="0" err="1" smtClean="0">
                <a:solidFill>
                  <a:srgbClr val="FF0000"/>
                </a:solidFill>
                <a:latin typeface="Times New Roman" panose="02020603050405020304" pitchFamily="18" charset="0"/>
                <a:cs typeface="Times New Roman" panose="02020603050405020304" pitchFamily="18" charset="0"/>
              </a:rPr>
              <a:t>pecialization</a:t>
            </a:r>
            <a:r>
              <a:rPr lang="en-US" sz="2000" dirty="0">
                <a:solidFill>
                  <a:srgbClr val="307871"/>
                </a:solidFill>
                <a:latin typeface="Times New Roman" panose="02020603050405020304" pitchFamily="18" charset="0"/>
                <a:cs typeface="Times New Roman" panose="02020603050405020304" pitchFamily="18" charset="0"/>
              </a:rPr>
              <a:t>: condition in which the manufacturer restricts the range of production only to a narrow circle, which produces more efficiently than other manufacturers and achieves economies of scale,</a:t>
            </a:r>
          </a:p>
          <a:p>
            <a:pPr algn="just"/>
            <a:r>
              <a:rPr lang="cs-CZ" sz="2000" dirty="0" smtClean="0">
                <a:solidFill>
                  <a:srgbClr val="FF0000"/>
                </a:solidFill>
                <a:latin typeface="Times New Roman" panose="02020603050405020304" pitchFamily="18" charset="0"/>
                <a:cs typeface="Times New Roman" panose="02020603050405020304" pitchFamily="18" charset="0"/>
              </a:rPr>
              <a:t>D</a:t>
            </a:r>
            <a:r>
              <a:rPr lang="en-US" sz="2000" dirty="0" err="1" smtClean="0">
                <a:solidFill>
                  <a:srgbClr val="FF0000"/>
                </a:solidFill>
                <a:latin typeface="Times New Roman" panose="02020603050405020304" pitchFamily="18" charset="0"/>
                <a:cs typeface="Times New Roman" panose="02020603050405020304" pitchFamily="18" charset="0"/>
              </a:rPr>
              <a:t>iversification</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of production</a:t>
            </a:r>
            <a:r>
              <a:rPr lang="en-US" sz="2000" dirty="0">
                <a:solidFill>
                  <a:srgbClr val="307871"/>
                </a:solidFill>
                <a:latin typeface="Times New Roman" panose="02020603050405020304" pitchFamily="18" charset="0"/>
                <a:cs typeface="Times New Roman" panose="02020603050405020304" pitchFamily="18" charset="0"/>
              </a:rPr>
              <a:t>: condition where the expansion of product range with new products satisfying the constantly new forms of consumption</a:t>
            </a:r>
          </a:p>
        </p:txBody>
      </p:sp>
    </p:spTree>
    <p:extLst>
      <p:ext uri="{BB962C8B-B14F-4D97-AF65-F5344CB8AC3E}">
        <p14:creationId xmlns:p14="http://schemas.microsoft.com/office/powerpoint/2010/main" val="849313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039900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THE GROWTH OF THE WORLD ECONOMY AND TECHNICAL PROGRESS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84768" y="143362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000" dirty="0" smtClean="0">
                <a:solidFill>
                  <a:srgbClr val="307871"/>
                </a:solidFill>
                <a:latin typeface="Times New Roman" panose="02020603050405020304" pitchFamily="18" charset="0"/>
                <a:cs typeface="Times New Roman" panose="02020603050405020304" pitchFamily="18" charset="0"/>
              </a:rPr>
              <a:t>S</a:t>
            </a:r>
            <a:r>
              <a:rPr lang="en-US" sz="2000" dirty="0" err="1" smtClean="0">
                <a:solidFill>
                  <a:srgbClr val="307871"/>
                </a:solidFill>
                <a:latin typeface="Times New Roman" panose="02020603050405020304" pitchFamily="18" charset="0"/>
                <a:cs typeface="Times New Roman" panose="02020603050405020304" pitchFamily="18" charset="0"/>
              </a:rPr>
              <a:t>cientific</a:t>
            </a:r>
            <a:r>
              <a:rPr lang="en-US" sz="2000" dirty="0" smtClean="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and technological progress affects economic growth not only by the emergence of new industries and a decline of the importance of other sectors, </a:t>
            </a:r>
            <a:r>
              <a:rPr lang="en-US" sz="2000" dirty="0" err="1">
                <a:solidFill>
                  <a:srgbClr val="307871"/>
                </a:solidFill>
                <a:latin typeface="Times New Roman" panose="02020603050405020304" pitchFamily="18" charset="0"/>
                <a:cs typeface="Times New Roman" panose="02020603050405020304" pitchFamily="18" charset="0"/>
              </a:rPr>
              <a:t>ie</a:t>
            </a:r>
            <a:r>
              <a:rPr lang="en-US" sz="2000" dirty="0">
                <a:solidFill>
                  <a:srgbClr val="307871"/>
                </a:solidFill>
                <a:latin typeface="Times New Roman" panose="02020603050405020304" pitchFamily="18" charset="0"/>
                <a:cs typeface="Times New Roman" panose="02020603050405020304" pitchFamily="18" charset="0"/>
              </a:rPr>
              <a:t>. makes changes in the structure of the national economy, but affects the evenness of growth as well,</a:t>
            </a:r>
          </a:p>
          <a:p>
            <a:pPr algn="just"/>
            <a:r>
              <a:rPr lang="en-US" sz="2000" dirty="0">
                <a:solidFill>
                  <a:srgbClr val="FF0000"/>
                </a:solidFill>
                <a:latin typeface="Times New Roman" panose="02020603050405020304" pitchFamily="18" charset="0"/>
                <a:cs typeface="Times New Roman" panose="02020603050405020304" pitchFamily="18" charset="0"/>
              </a:rPr>
              <a:t>Joseph </a:t>
            </a:r>
            <a:r>
              <a:rPr lang="en-US" sz="2000" dirty="0" err="1">
                <a:solidFill>
                  <a:srgbClr val="FF0000"/>
                </a:solidFill>
                <a:latin typeface="Times New Roman" panose="02020603050405020304" pitchFamily="18" charset="0"/>
                <a:cs typeface="Times New Roman" panose="02020603050405020304" pitchFamily="18" charset="0"/>
              </a:rPr>
              <a:t>Alois</a:t>
            </a:r>
            <a:r>
              <a:rPr lang="en-US" sz="2000" dirty="0">
                <a:solidFill>
                  <a:srgbClr val="FF0000"/>
                </a:solidFill>
                <a:latin typeface="Times New Roman" panose="02020603050405020304" pitchFamily="18" charset="0"/>
                <a:cs typeface="Times New Roman" panose="02020603050405020304" pitchFamily="18" charset="0"/>
              </a:rPr>
              <a:t> Schumpeter </a:t>
            </a:r>
            <a:r>
              <a:rPr lang="en-US" sz="2000" dirty="0">
                <a:solidFill>
                  <a:srgbClr val="307871"/>
                </a:solidFill>
                <a:latin typeface="Times New Roman" panose="02020603050405020304" pitchFamily="18" charset="0"/>
                <a:cs typeface="Times New Roman" panose="02020603050405020304" pitchFamily="18" charset="0"/>
              </a:rPr>
              <a:t>(1883-1950) distinguished three types of cycles according to duration:</a:t>
            </a:r>
          </a:p>
          <a:p>
            <a:pPr lvl="1" algn="just"/>
            <a:r>
              <a:rPr lang="en-US" sz="1800" dirty="0">
                <a:solidFill>
                  <a:srgbClr val="307871"/>
                </a:solidFill>
                <a:latin typeface="Times New Roman" panose="02020603050405020304" pitchFamily="18" charset="0"/>
                <a:cs typeface="Times New Roman" panose="02020603050405020304" pitchFamily="18" charset="0"/>
              </a:rPr>
              <a:t>Kondratieff economic cycle (60 years</a:t>
            </a:r>
            <a:r>
              <a:rPr lang="en-US" sz="1800" dirty="0" smtClean="0">
                <a:solidFill>
                  <a:srgbClr val="307871"/>
                </a:solidFill>
                <a:latin typeface="Times New Roman" panose="02020603050405020304" pitchFamily="18" charset="0"/>
                <a:cs typeface="Times New Roman" panose="02020603050405020304" pitchFamily="18" charset="0"/>
              </a:rPr>
              <a:t>)</a:t>
            </a:r>
            <a:endParaRPr lang="cs-CZ" sz="1800" dirty="0" smtClean="0">
              <a:solidFill>
                <a:srgbClr val="307871"/>
              </a:solidFill>
              <a:latin typeface="Times New Roman" panose="02020603050405020304" pitchFamily="18" charset="0"/>
              <a:cs typeface="Times New Roman" panose="02020603050405020304" pitchFamily="18" charset="0"/>
            </a:endParaRPr>
          </a:p>
          <a:p>
            <a:pPr lvl="1" algn="just"/>
            <a:r>
              <a:rPr lang="cs-CZ" sz="1800" dirty="0" err="1" smtClean="0">
                <a:solidFill>
                  <a:srgbClr val="307871"/>
                </a:solidFill>
                <a:latin typeface="Times New Roman" panose="02020603050405020304" pitchFamily="18" charset="0"/>
                <a:cs typeface="Times New Roman" panose="02020603050405020304" pitchFamily="18" charset="0"/>
              </a:rPr>
              <a:t>Longer</a:t>
            </a:r>
            <a:r>
              <a:rPr lang="cs-CZ" sz="1800" dirty="0" smtClean="0">
                <a:solidFill>
                  <a:srgbClr val="307871"/>
                </a:solidFill>
                <a:latin typeface="Times New Roman" panose="02020603050405020304" pitchFamily="18" charset="0"/>
                <a:cs typeface="Times New Roman" panose="02020603050405020304" pitchFamily="18" charset="0"/>
              </a:rPr>
              <a:t> </a:t>
            </a:r>
            <a:r>
              <a:rPr lang="cs-CZ" sz="1800" dirty="0" err="1" smtClean="0">
                <a:solidFill>
                  <a:srgbClr val="307871"/>
                </a:solidFill>
                <a:latin typeface="Times New Roman" panose="02020603050405020304" pitchFamily="18" charset="0"/>
                <a:cs typeface="Times New Roman" panose="02020603050405020304" pitchFamily="18" charset="0"/>
              </a:rPr>
              <a:t>economic</a:t>
            </a:r>
            <a:r>
              <a:rPr lang="cs-CZ" sz="1800" dirty="0" smtClean="0">
                <a:solidFill>
                  <a:srgbClr val="307871"/>
                </a:solidFill>
                <a:latin typeface="Times New Roman" panose="02020603050405020304" pitchFamily="18" charset="0"/>
                <a:cs typeface="Times New Roman" panose="02020603050405020304" pitchFamily="18" charset="0"/>
              </a:rPr>
              <a:t> </a:t>
            </a:r>
            <a:r>
              <a:rPr lang="cs-CZ" sz="1800" dirty="0" err="1" smtClean="0">
                <a:solidFill>
                  <a:srgbClr val="307871"/>
                </a:solidFill>
                <a:latin typeface="Times New Roman" panose="02020603050405020304" pitchFamily="18" charset="0"/>
                <a:cs typeface="Times New Roman" panose="02020603050405020304" pitchFamily="18" charset="0"/>
              </a:rPr>
              <a:t>Kuznetz</a:t>
            </a:r>
            <a:r>
              <a:rPr lang="cs-CZ" sz="1800" dirty="0" smtClean="0">
                <a:solidFill>
                  <a:srgbClr val="307871"/>
                </a:solidFill>
                <a:latin typeface="Times New Roman" panose="02020603050405020304" pitchFamily="18" charset="0"/>
                <a:cs typeface="Times New Roman" panose="02020603050405020304" pitchFamily="18" charset="0"/>
              </a:rPr>
              <a:t> </a:t>
            </a:r>
            <a:r>
              <a:rPr lang="cs-CZ" sz="1800" dirty="0" err="1" smtClean="0">
                <a:solidFill>
                  <a:srgbClr val="307871"/>
                </a:solidFill>
                <a:latin typeface="Times New Roman" panose="02020603050405020304" pitchFamily="18" charset="0"/>
                <a:cs typeface="Times New Roman" panose="02020603050405020304" pitchFamily="18" charset="0"/>
              </a:rPr>
              <a:t>cycle</a:t>
            </a:r>
            <a:r>
              <a:rPr lang="cs-CZ" sz="1800" dirty="0" smtClean="0">
                <a:solidFill>
                  <a:srgbClr val="307871"/>
                </a:solidFill>
                <a:latin typeface="Times New Roman" panose="02020603050405020304" pitchFamily="18" charset="0"/>
                <a:cs typeface="Times New Roman" panose="02020603050405020304" pitchFamily="18" charset="0"/>
              </a:rPr>
              <a:t> (20 </a:t>
            </a:r>
            <a:r>
              <a:rPr lang="cs-CZ" sz="1800" dirty="0" err="1" smtClean="0">
                <a:solidFill>
                  <a:srgbClr val="307871"/>
                </a:solidFill>
                <a:latin typeface="Times New Roman" panose="02020603050405020304" pitchFamily="18" charset="0"/>
                <a:cs typeface="Times New Roman" panose="02020603050405020304" pitchFamily="18" charset="0"/>
              </a:rPr>
              <a:t>years</a:t>
            </a:r>
            <a:r>
              <a:rPr lang="cs-CZ" sz="1800" dirty="0" smtClean="0">
                <a:solidFill>
                  <a:srgbClr val="307871"/>
                </a:solidFill>
                <a:latin typeface="Times New Roman" panose="02020603050405020304" pitchFamily="18" charset="0"/>
                <a:cs typeface="Times New Roman" panose="02020603050405020304" pitchFamily="18" charset="0"/>
              </a:rPr>
              <a:t>)</a:t>
            </a:r>
            <a:endParaRPr lang="en-US" sz="1800" dirty="0">
              <a:solidFill>
                <a:srgbClr val="307871"/>
              </a:solidFill>
              <a:latin typeface="Times New Roman" panose="02020603050405020304" pitchFamily="18" charset="0"/>
              <a:cs typeface="Times New Roman" panose="02020603050405020304" pitchFamily="18" charset="0"/>
            </a:endParaRPr>
          </a:p>
          <a:p>
            <a:pPr lvl="1" algn="just"/>
            <a:r>
              <a:rPr lang="cs-CZ" sz="1800" dirty="0" smtClean="0">
                <a:solidFill>
                  <a:srgbClr val="307871"/>
                </a:solidFill>
                <a:latin typeface="Times New Roman" panose="02020603050405020304" pitchFamily="18" charset="0"/>
                <a:cs typeface="Times New Roman" panose="02020603050405020304" pitchFamily="18" charset="0"/>
              </a:rPr>
              <a:t>M</a:t>
            </a:r>
            <a:r>
              <a:rPr lang="en-US" sz="1800" dirty="0" err="1" smtClean="0">
                <a:solidFill>
                  <a:srgbClr val="307871"/>
                </a:solidFill>
                <a:latin typeface="Times New Roman" panose="02020603050405020304" pitchFamily="18" charset="0"/>
                <a:cs typeface="Times New Roman" panose="02020603050405020304" pitchFamily="18" charset="0"/>
              </a:rPr>
              <a:t>edium</a:t>
            </a:r>
            <a:r>
              <a:rPr lang="en-US" sz="1800" dirty="0" smtClean="0">
                <a:solidFill>
                  <a:srgbClr val="307871"/>
                </a:solidFill>
                <a:latin typeface="Times New Roman" panose="02020603050405020304" pitchFamily="18" charset="0"/>
                <a:cs typeface="Times New Roman" panose="02020603050405020304" pitchFamily="18" charset="0"/>
              </a:rPr>
              <a:t>-term </a:t>
            </a:r>
            <a:r>
              <a:rPr lang="en-US" sz="1800" dirty="0">
                <a:solidFill>
                  <a:srgbClr val="307871"/>
                </a:solidFill>
                <a:latin typeface="Times New Roman" panose="02020603050405020304" pitchFamily="18" charset="0"/>
                <a:cs typeface="Times New Roman" panose="02020603050405020304" pitchFamily="18" charset="0"/>
              </a:rPr>
              <a:t>economic Juglar cycle, or investment cycle (lasting 10 years)</a:t>
            </a:r>
          </a:p>
          <a:p>
            <a:pPr lvl="1" algn="just"/>
            <a:r>
              <a:rPr lang="cs-CZ" sz="1800" dirty="0" smtClean="0">
                <a:solidFill>
                  <a:srgbClr val="307871"/>
                </a:solidFill>
                <a:latin typeface="Times New Roman" panose="02020603050405020304" pitchFamily="18" charset="0"/>
                <a:cs typeface="Times New Roman" panose="02020603050405020304" pitchFamily="18" charset="0"/>
              </a:rPr>
              <a:t>S</a:t>
            </a:r>
            <a:r>
              <a:rPr lang="en-US" sz="1800" dirty="0" err="1" smtClean="0">
                <a:solidFill>
                  <a:srgbClr val="307871"/>
                </a:solidFill>
                <a:latin typeface="Times New Roman" panose="02020603050405020304" pitchFamily="18" charset="0"/>
                <a:cs typeface="Times New Roman" panose="02020603050405020304" pitchFamily="18" charset="0"/>
              </a:rPr>
              <a:t>hort</a:t>
            </a:r>
            <a:r>
              <a:rPr lang="en-US" sz="1800" dirty="0" smtClean="0">
                <a:solidFill>
                  <a:srgbClr val="307871"/>
                </a:solidFill>
                <a:latin typeface="Times New Roman" panose="02020603050405020304" pitchFamily="18" charset="0"/>
                <a:cs typeface="Times New Roman" panose="02020603050405020304" pitchFamily="18" charset="0"/>
              </a:rPr>
              <a:t>-term </a:t>
            </a:r>
            <a:r>
              <a:rPr lang="en-US" sz="1800" dirty="0">
                <a:solidFill>
                  <a:srgbClr val="307871"/>
                </a:solidFill>
                <a:latin typeface="Times New Roman" panose="02020603050405020304" pitchFamily="18" charset="0"/>
                <a:cs typeface="Times New Roman" panose="02020603050405020304" pitchFamily="18" charset="0"/>
              </a:rPr>
              <a:t>economic </a:t>
            </a:r>
            <a:r>
              <a:rPr lang="en-US" sz="1800" dirty="0" err="1">
                <a:solidFill>
                  <a:srgbClr val="307871"/>
                </a:solidFill>
                <a:latin typeface="Times New Roman" panose="02020603050405020304" pitchFamily="18" charset="0"/>
                <a:cs typeface="Times New Roman" panose="02020603050405020304" pitchFamily="18" charset="0"/>
              </a:rPr>
              <a:t>Kitchin</a:t>
            </a:r>
            <a:r>
              <a:rPr lang="en-US" sz="1800" dirty="0">
                <a:solidFill>
                  <a:srgbClr val="307871"/>
                </a:solidFill>
                <a:latin typeface="Times New Roman" panose="02020603050405020304" pitchFamily="18" charset="0"/>
                <a:cs typeface="Times New Roman" panose="02020603050405020304" pitchFamily="18" charset="0"/>
              </a:rPr>
              <a:t> cycle (duration 3-5 years), associated with cycles in renewal of stocks</a:t>
            </a:r>
          </a:p>
          <a:p>
            <a:pPr algn="just"/>
            <a:r>
              <a:rPr lang="cs-CZ" sz="2200" dirty="0" smtClean="0">
                <a:solidFill>
                  <a:srgbClr val="307871"/>
                </a:solidFill>
                <a:latin typeface="Times New Roman" panose="02020603050405020304" pitchFamily="18" charset="0"/>
                <a:cs typeface="Times New Roman" panose="02020603050405020304" pitchFamily="18" charset="0"/>
              </a:rPr>
              <a:t>R</a:t>
            </a:r>
            <a:r>
              <a:rPr lang="en-US" sz="2200" dirty="0" err="1" smtClean="0">
                <a:solidFill>
                  <a:srgbClr val="307871"/>
                </a:solidFill>
                <a:latin typeface="Times New Roman" panose="02020603050405020304" pitchFamily="18" charset="0"/>
                <a:cs typeface="Times New Roman" panose="02020603050405020304" pitchFamily="18" charset="0"/>
              </a:rPr>
              <a:t>adical</a:t>
            </a:r>
            <a:r>
              <a:rPr lang="en-US" sz="2200" dirty="0" smtClean="0">
                <a:solidFill>
                  <a:srgbClr val="307871"/>
                </a:solidFill>
                <a:latin typeface="Times New Roman" panose="02020603050405020304" pitchFamily="18" charset="0"/>
                <a:cs typeface="Times New Roman" panose="02020603050405020304" pitchFamily="18" charset="0"/>
              </a:rPr>
              <a:t> </a:t>
            </a:r>
            <a:r>
              <a:rPr lang="en-US" sz="2200" dirty="0">
                <a:solidFill>
                  <a:srgbClr val="307871"/>
                </a:solidFill>
                <a:latin typeface="Times New Roman" panose="02020603050405020304" pitchFamily="18" charset="0"/>
                <a:cs typeface="Times New Roman" panose="02020603050405020304" pitchFamily="18" charset="0"/>
              </a:rPr>
              <a:t>or also fundamental innovation give the basic rhythm of economic development</a:t>
            </a:r>
          </a:p>
        </p:txBody>
      </p:sp>
      <p:pic>
        <p:nvPicPr>
          <p:cNvPr id="2" name="Obrázek 1"/>
          <p:cNvPicPr>
            <a:picLocks noChangeAspect="1"/>
          </p:cNvPicPr>
          <p:nvPr/>
        </p:nvPicPr>
        <p:blipFill>
          <a:blip r:embed="rId3"/>
          <a:stretch>
            <a:fillRect/>
          </a:stretch>
        </p:blipFill>
        <p:spPr>
          <a:xfrm>
            <a:off x="6477638" y="4877978"/>
            <a:ext cx="3676557" cy="1315994"/>
          </a:xfrm>
          <a:prstGeom prst="rect">
            <a:avLst/>
          </a:prstGeom>
        </p:spPr>
      </p:pic>
    </p:spTree>
    <p:extLst>
      <p:ext uri="{BB962C8B-B14F-4D97-AF65-F5344CB8AC3E}">
        <p14:creationId xmlns:p14="http://schemas.microsoft.com/office/powerpoint/2010/main" val="1181210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072120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DEVELOPMENT OF THE SECTOR STRUCTURE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75890" y="131708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2000"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en-US" sz="2000" dirty="0">
              <a:solidFill>
                <a:srgbClr val="307871"/>
              </a:solidFill>
              <a:latin typeface="Times New Roman" panose="02020603050405020304" pitchFamily="18" charset="0"/>
              <a:cs typeface="Times New Roman" panose="02020603050405020304" pitchFamily="18" charset="0"/>
            </a:endParaRPr>
          </a:p>
        </p:txBody>
      </p:sp>
      <p:pic>
        <p:nvPicPr>
          <p:cNvPr id="10242" name="Picture 2" descr="Výsledek obrázku pro kitchin 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284" y="1772830"/>
            <a:ext cx="561975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379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072120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DEVELOPMENT OF THE SECTOR STRUCTURE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75890" y="131708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2000"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en-US" sz="2000" dirty="0">
              <a:solidFill>
                <a:srgbClr val="307871"/>
              </a:solidFill>
              <a:latin typeface="Times New Roman" panose="02020603050405020304" pitchFamily="18" charset="0"/>
              <a:cs typeface="Times New Roman" panose="02020603050405020304" pitchFamily="18" charset="0"/>
            </a:endParaRPr>
          </a:p>
        </p:txBody>
      </p:sp>
      <p:pic>
        <p:nvPicPr>
          <p:cNvPr id="6" name="Obrázek 5"/>
          <p:cNvPicPr>
            <a:picLocks noChangeAspect="1"/>
          </p:cNvPicPr>
          <p:nvPr/>
        </p:nvPicPr>
        <p:blipFill>
          <a:blip r:embed="rId3"/>
          <a:stretch>
            <a:fillRect/>
          </a:stretch>
        </p:blipFill>
        <p:spPr>
          <a:xfrm>
            <a:off x="3442127" y="1164853"/>
            <a:ext cx="4339990" cy="5117513"/>
          </a:xfrm>
          <a:prstGeom prst="rect">
            <a:avLst/>
          </a:prstGeom>
        </p:spPr>
      </p:pic>
    </p:spTree>
    <p:extLst>
      <p:ext uri="{BB962C8B-B14F-4D97-AF65-F5344CB8AC3E}">
        <p14:creationId xmlns:p14="http://schemas.microsoft.com/office/powerpoint/2010/main" val="1035520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039900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THE GROWTH OF THE WORLD ECONOMY AND TECHNICAL PROGRESS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1787926" y="4577874"/>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2000" b="1" dirty="0">
              <a:solidFill>
                <a:srgbClr val="307871"/>
              </a:solidFill>
              <a:latin typeface="Times New Roman" panose="02020603050405020304" pitchFamily="18" charset="0"/>
              <a:cs typeface="Times New Roman" panose="02020603050405020304" pitchFamily="18" charset="0"/>
            </a:endParaRPr>
          </a:p>
        </p:txBody>
      </p:sp>
      <p:pic>
        <p:nvPicPr>
          <p:cNvPr id="5122" name="Picture 2" descr="Výsledek obrázku pro kondratieff wa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154" y="1602119"/>
            <a:ext cx="8096250"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73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893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dirty="0" smtClean="0">
                <a:ln>
                  <a:noFill/>
                </a:ln>
                <a:solidFill>
                  <a:srgbClr val="307871"/>
                </a:solidFill>
                <a:effectLst/>
                <a:uLnTx/>
                <a:uFillTx/>
                <a:latin typeface="Times New Roman"/>
                <a:ea typeface="+mj-ea"/>
                <a:cs typeface="+mj-cs"/>
              </a:rPr>
              <a:t>Outline of the lecture</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395536" y="1642189"/>
            <a:ext cx="8280920" cy="27338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957942" y="1850002"/>
            <a:ext cx="6096000" cy="4247317"/>
          </a:xfrm>
          <a:prstGeom prst="rect">
            <a:avLst/>
          </a:prstGeom>
        </p:spPr>
        <p:txBody>
          <a:bodyPr>
            <a:spAutoFit/>
          </a:bodyPr>
          <a:lstStyle/>
          <a:p>
            <a:pPr marL="342900" indent="-342900">
              <a:buFont typeface="+mj-lt"/>
              <a:buAutoNum type="arabicPeriod"/>
            </a:pPr>
            <a:r>
              <a:rPr lang="cs-CZ" dirty="0" err="1" smtClean="0"/>
              <a:t>Growth</a:t>
            </a:r>
            <a:r>
              <a:rPr lang="cs-CZ" dirty="0" smtClean="0"/>
              <a:t> </a:t>
            </a:r>
            <a:r>
              <a:rPr lang="cs-CZ" dirty="0" err="1" smtClean="0"/>
              <a:t>of</a:t>
            </a:r>
            <a:r>
              <a:rPr lang="cs-CZ" dirty="0" smtClean="0"/>
              <a:t> </a:t>
            </a:r>
            <a:r>
              <a:rPr lang="cs-CZ" dirty="0" err="1" smtClean="0"/>
              <a:t>the</a:t>
            </a:r>
            <a:r>
              <a:rPr lang="cs-CZ" dirty="0" smtClean="0"/>
              <a:t> </a:t>
            </a:r>
            <a:r>
              <a:rPr lang="cs-CZ" dirty="0" err="1" smtClean="0"/>
              <a:t>World</a:t>
            </a:r>
            <a:r>
              <a:rPr lang="cs-CZ" dirty="0" smtClean="0"/>
              <a:t> </a:t>
            </a:r>
            <a:r>
              <a:rPr lang="cs-CZ" dirty="0" err="1" smtClean="0"/>
              <a:t>Economy</a:t>
            </a:r>
            <a:endParaRPr lang="en-US" dirty="0"/>
          </a:p>
          <a:p>
            <a:pPr marL="342900" indent="-342900">
              <a:buFont typeface="+mj-lt"/>
              <a:buAutoNum type="arabicPeriod"/>
            </a:pPr>
            <a:endParaRPr lang="en-US" dirty="0"/>
          </a:p>
          <a:p>
            <a:pPr marL="342900" indent="-342900">
              <a:buFont typeface="+mj-lt"/>
              <a:buAutoNum type="arabicPeriod"/>
            </a:pPr>
            <a:r>
              <a:rPr lang="cs-CZ" dirty="0" err="1" smtClean="0"/>
              <a:t>Economic</a:t>
            </a:r>
            <a:r>
              <a:rPr lang="cs-CZ" dirty="0" smtClean="0"/>
              <a:t> </a:t>
            </a:r>
            <a:r>
              <a:rPr lang="cs-CZ" dirty="0" err="1" smtClean="0"/>
              <a:t>Development</a:t>
            </a:r>
            <a:r>
              <a:rPr lang="cs-CZ" dirty="0" smtClean="0"/>
              <a:t> </a:t>
            </a:r>
            <a:r>
              <a:rPr lang="cs-CZ" dirty="0" err="1" smtClean="0"/>
              <a:t>of</a:t>
            </a:r>
            <a:r>
              <a:rPr lang="cs-CZ" dirty="0" smtClean="0"/>
              <a:t> </a:t>
            </a:r>
            <a:r>
              <a:rPr lang="cs-CZ" dirty="0" err="1" smtClean="0"/>
              <a:t>the</a:t>
            </a:r>
            <a:r>
              <a:rPr lang="cs-CZ" dirty="0" smtClean="0"/>
              <a:t> </a:t>
            </a:r>
            <a:r>
              <a:rPr lang="cs-CZ" dirty="0" err="1" smtClean="0"/>
              <a:t>World</a:t>
            </a:r>
            <a:r>
              <a:rPr lang="cs-CZ" dirty="0" smtClean="0"/>
              <a:t> </a:t>
            </a:r>
            <a:r>
              <a:rPr lang="cs-CZ" dirty="0" err="1" smtClean="0"/>
              <a:t>Economy</a:t>
            </a:r>
            <a:endParaRPr lang="en-US" dirty="0"/>
          </a:p>
          <a:p>
            <a:pPr marL="342900" indent="-342900">
              <a:buFont typeface="+mj-lt"/>
              <a:buAutoNum type="arabicPeriod"/>
            </a:pPr>
            <a:endParaRPr lang="en-US" dirty="0"/>
          </a:p>
          <a:p>
            <a:pPr marL="342900" indent="-342900">
              <a:buFont typeface="+mj-lt"/>
              <a:buAutoNum type="arabicPeriod"/>
            </a:pPr>
            <a:r>
              <a:rPr lang="cs-CZ" dirty="0" err="1" smtClean="0"/>
              <a:t>Structure</a:t>
            </a:r>
            <a:r>
              <a:rPr lang="cs-CZ" dirty="0" smtClean="0"/>
              <a:t> </a:t>
            </a:r>
            <a:r>
              <a:rPr lang="cs-CZ" dirty="0" err="1" smtClean="0"/>
              <a:t>of</a:t>
            </a:r>
            <a:r>
              <a:rPr lang="cs-CZ" dirty="0" smtClean="0"/>
              <a:t> </a:t>
            </a:r>
            <a:r>
              <a:rPr lang="cs-CZ" dirty="0" err="1" smtClean="0"/>
              <a:t>the</a:t>
            </a:r>
            <a:r>
              <a:rPr lang="cs-CZ" dirty="0" smtClean="0"/>
              <a:t> </a:t>
            </a:r>
            <a:r>
              <a:rPr lang="cs-CZ" dirty="0" err="1" smtClean="0"/>
              <a:t>World</a:t>
            </a:r>
            <a:r>
              <a:rPr lang="cs-CZ" dirty="0" smtClean="0"/>
              <a:t> </a:t>
            </a:r>
            <a:r>
              <a:rPr lang="cs-CZ" dirty="0" err="1" smtClean="0"/>
              <a:t>Economy</a:t>
            </a:r>
            <a:endParaRPr lang="cs-CZ" dirty="0" smtClean="0"/>
          </a:p>
          <a:p>
            <a:pPr marL="342900" indent="-342900">
              <a:buFont typeface="+mj-lt"/>
              <a:buAutoNum type="arabicPeriod"/>
            </a:pPr>
            <a:endParaRPr lang="cs-CZ" dirty="0"/>
          </a:p>
          <a:p>
            <a:pPr marL="342900" indent="-342900">
              <a:buFont typeface="+mj-lt"/>
              <a:buAutoNum type="arabicPeriod"/>
            </a:pPr>
            <a:r>
              <a:rPr lang="cs-CZ" dirty="0" err="1" smtClean="0"/>
              <a:t>Waves</a:t>
            </a:r>
            <a:r>
              <a:rPr lang="cs-CZ" dirty="0" smtClean="0"/>
              <a:t> </a:t>
            </a:r>
            <a:r>
              <a:rPr lang="cs-CZ" dirty="0" err="1" smtClean="0"/>
              <a:t>of</a:t>
            </a:r>
            <a:r>
              <a:rPr lang="cs-CZ" dirty="0" smtClean="0"/>
              <a:t> </a:t>
            </a:r>
            <a:r>
              <a:rPr lang="cs-CZ" dirty="0" err="1" smtClean="0"/>
              <a:t>the</a:t>
            </a:r>
            <a:r>
              <a:rPr lang="cs-CZ" dirty="0" smtClean="0"/>
              <a:t> </a:t>
            </a:r>
            <a:r>
              <a:rPr lang="cs-CZ" dirty="0" err="1" smtClean="0"/>
              <a:t>World</a:t>
            </a:r>
            <a:r>
              <a:rPr lang="cs-CZ" dirty="0" smtClean="0"/>
              <a:t> </a:t>
            </a:r>
            <a:r>
              <a:rPr lang="cs-CZ" dirty="0" err="1" smtClean="0"/>
              <a:t>Economy</a:t>
            </a:r>
            <a:endParaRPr lang="cs-CZ" dirty="0" smtClean="0"/>
          </a:p>
          <a:p>
            <a:pPr marL="342900" indent="-342900">
              <a:buFont typeface="+mj-lt"/>
              <a:buAutoNum type="arabicPeriod"/>
            </a:pPr>
            <a:endParaRPr lang="cs-CZ" dirty="0"/>
          </a:p>
          <a:p>
            <a:pPr marL="342900" indent="-342900">
              <a:buFont typeface="+mj-lt"/>
              <a:buAutoNum type="arabicPeriod"/>
            </a:pPr>
            <a:r>
              <a:rPr lang="cs-CZ" dirty="0" err="1" smtClean="0"/>
              <a:t>Trends</a:t>
            </a:r>
            <a:r>
              <a:rPr lang="cs-CZ" dirty="0" smtClean="0"/>
              <a:t> in </a:t>
            </a:r>
            <a:r>
              <a:rPr lang="cs-CZ" dirty="0" err="1" smtClean="0"/>
              <a:t>the</a:t>
            </a:r>
            <a:r>
              <a:rPr lang="cs-CZ" dirty="0" smtClean="0"/>
              <a:t> </a:t>
            </a:r>
            <a:r>
              <a:rPr lang="cs-CZ" dirty="0" err="1" smtClean="0"/>
              <a:t>World</a:t>
            </a:r>
            <a:r>
              <a:rPr lang="cs-CZ" dirty="0" smtClean="0"/>
              <a:t> </a:t>
            </a:r>
            <a:r>
              <a:rPr lang="cs-CZ" dirty="0" err="1" smtClean="0"/>
              <a:t>Economy</a:t>
            </a:r>
            <a:endParaRPr lang="cs-CZ" dirty="0" smtClean="0"/>
          </a:p>
          <a:p>
            <a:endParaRPr lang="cs-CZ" dirty="0"/>
          </a:p>
          <a:p>
            <a:endParaRPr lang="cs-CZ" dirty="0" smtClean="0"/>
          </a:p>
          <a:p>
            <a:pPr marL="342900" indent="-342900">
              <a:buFont typeface="+mj-lt"/>
              <a:buAutoNum type="arabicPeriod"/>
            </a:pPr>
            <a:endParaRPr lang="cs-CZ" dirty="0"/>
          </a:p>
          <a:p>
            <a:r>
              <a:rPr lang="cs-CZ" dirty="0" smtClean="0"/>
              <a:t> </a:t>
            </a: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2148737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072120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DEVELOPMENT OF THE SECTOR STRUCTURE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75890" y="131708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2000"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en-US" sz="20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3419475" y="1633537"/>
            <a:ext cx="5353050" cy="3590925"/>
          </a:xfrm>
          <a:prstGeom prst="rect">
            <a:avLst/>
          </a:prstGeom>
        </p:spPr>
      </p:pic>
    </p:spTree>
    <p:extLst>
      <p:ext uri="{BB962C8B-B14F-4D97-AF65-F5344CB8AC3E}">
        <p14:creationId xmlns:p14="http://schemas.microsoft.com/office/powerpoint/2010/main" val="1448532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039900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THE GROWTH OF THE WORLD ECONOMY AND TECHNICAL PROGRESS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84768" y="143362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000" b="1" dirty="0" smtClean="0">
                <a:solidFill>
                  <a:srgbClr val="307871"/>
                </a:solidFill>
                <a:latin typeface="Times New Roman" panose="02020603050405020304" pitchFamily="18" charset="0"/>
                <a:cs typeface="Times New Roman" panose="02020603050405020304" pitchFamily="18" charset="0"/>
              </a:rPr>
              <a:t>I</a:t>
            </a:r>
            <a:r>
              <a:rPr lang="en-US" sz="2000" b="1" dirty="0" err="1" smtClean="0">
                <a:solidFill>
                  <a:srgbClr val="307871"/>
                </a:solidFill>
                <a:latin typeface="Times New Roman" panose="02020603050405020304" pitchFamily="18" charset="0"/>
                <a:cs typeface="Times New Roman" panose="02020603050405020304" pitchFamily="18" charset="0"/>
              </a:rPr>
              <a:t>ndustrial</a:t>
            </a:r>
            <a:r>
              <a:rPr lang="en-US" sz="2000" b="1" dirty="0" smtClean="0">
                <a:solidFill>
                  <a:srgbClr val="307871"/>
                </a:solidFill>
                <a:latin typeface="Times New Roman" panose="02020603050405020304" pitchFamily="18" charset="0"/>
                <a:cs typeface="Times New Roman" panose="02020603050405020304" pitchFamily="18" charset="0"/>
              </a:rPr>
              <a:t> </a:t>
            </a:r>
            <a:r>
              <a:rPr lang="en-US" sz="2000" b="1" dirty="0">
                <a:solidFill>
                  <a:srgbClr val="307871"/>
                </a:solidFill>
                <a:latin typeface="Times New Roman" panose="02020603050405020304" pitchFamily="18" charset="0"/>
                <a:cs typeface="Times New Roman" panose="02020603050405020304" pitchFamily="18" charset="0"/>
              </a:rPr>
              <a:t>cycle (first three </a:t>
            </a:r>
            <a:r>
              <a:rPr lang="cs-CZ" sz="2000" b="1" dirty="0" err="1" smtClean="0">
                <a:solidFill>
                  <a:srgbClr val="307871"/>
                </a:solidFill>
                <a:latin typeface="Times New Roman" panose="02020603050405020304" pitchFamily="18" charset="0"/>
                <a:cs typeface="Times New Roman" panose="02020603050405020304" pitchFamily="18" charset="0"/>
              </a:rPr>
              <a:t>Kondratieff</a:t>
            </a:r>
            <a:r>
              <a:rPr lang="cs-CZ" sz="2000" b="1" dirty="0" smtClean="0">
                <a:solidFill>
                  <a:srgbClr val="307871"/>
                </a:solidFill>
                <a:latin typeface="Times New Roman" panose="02020603050405020304" pitchFamily="18" charset="0"/>
                <a:cs typeface="Times New Roman" panose="02020603050405020304" pitchFamily="18" charset="0"/>
              </a:rPr>
              <a:t> </a:t>
            </a:r>
            <a:r>
              <a:rPr lang="en-US" sz="2000" b="1" dirty="0" smtClean="0">
                <a:solidFill>
                  <a:srgbClr val="307871"/>
                </a:solidFill>
                <a:latin typeface="Times New Roman" panose="02020603050405020304" pitchFamily="18" charset="0"/>
                <a:cs typeface="Times New Roman" panose="02020603050405020304" pitchFamily="18" charset="0"/>
              </a:rPr>
              <a:t>cycles</a:t>
            </a:r>
            <a:r>
              <a:rPr lang="en-US" sz="2000" b="1" dirty="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technology machine mass production and mass production of uniform products in large enterprises</a:t>
            </a:r>
          </a:p>
          <a:p>
            <a:pPr algn="just"/>
            <a:r>
              <a:rPr lang="cs-CZ" sz="2000" b="1" dirty="0" smtClean="0">
                <a:solidFill>
                  <a:srgbClr val="307871"/>
                </a:solidFill>
                <a:latin typeface="Times New Roman" panose="02020603050405020304" pitchFamily="18" charset="0"/>
                <a:cs typeface="Times New Roman" panose="02020603050405020304" pitchFamily="18" charset="0"/>
              </a:rPr>
              <a:t>P</a:t>
            </a:r>
            <a:r>
              <a:rPr lang="en-US" sz="2000" b="1" dirty="0" err="1" smtClean="0">
                <a:solidFill>
                  <a:srgbClr val="307871"/>
                </a:solidFill>
                <a:latin typeface="Times New Roman" panose="02020603050405020304" pitchFamily="18" charset="0"/>
                <a:cs typeface="Times New Roman" panose="02020603050405020304" pitchFamily="18" charset="0"/>
              </a:rPr>
              <a:t>ost</a:t>
            </a:r>
            <a:r>
              <a:rPr lang="en-US" sz="2000" b="1" dirty="0" smtClean="0">
                <a:solidFill>
                  <a:srgbClr val="307871"/>
                </a:solidFill>
                <a:latin typeface="Times New Roman" panose="02020603050405020304" pitchFamily="18" charset="0"/>
                <a:cs typeface="Times New Roman" panose="02020603050405020304" pitchFamily="18" charset="0"/>
              </a:rPr>
              <a:t>-industrial </a:t>
            </a:r>
            <a:r>
              <a:rPr lang="en-US" sz="2000" b="1" dirty="0">
                <a:solidFill>
                  <a:srgbClr val="307871"/>
                </a:solidFill>
                <a:latin typeface="Times New Roman" panose="02020603050405020304" pitchFamily="18" charset="0"/>
                <a:cs typeface="Times New Roman" panose="02020603050405020304" pitchFamily="18" charset="0"/>
              </a:rPr>
              <a:t>cycle (last two </a:t>
            </a:r>
            <a:r>
              <a:rPr lang="cs-CZ" sz="2000" b="1" dirty="0" err="1">
                <a:solidFill>
                  <a:srgbClr val="307871"/>
                </a:solidFill>
                <a:latin typeface="Times New Roman" panose="02020603050405020304" pitchFamily="18" charset="0"/>
                <a:cs typeface="Times New Roman" panose="02020603050405020304" pitchFamily="18" charset="0"/>
              </a:rPr>
              <a:t>Kondratieff</a:t>
            </a:r>
            <a:r>
              <a:rPr lang="cs-CZ" sz="2000" b="1" dirty="0">
                <a:solidFill>
                  <a:srgbClr val="307871"/>
                </a:solidFill>
                <a:latin typeface="Times New Roman" panose="02020603050405020304" pitchFamily="18" charset="0"/>
                <a:cs typeface="Times New Roman" panose="02020603050405020304" pitchFamily="18" charset="0"/>
              </a:rPr>
              <a:t> </a:t>
            </a:r>
            <a:r>
              <a:rPr lang="en-US" sz="2000" b="1" dirty="0" smtClean="0">
                <a:solidFill>
                  <a:srgbClr val="307871"/>
                </a:solidFill>
                <a:latin typeface="Times New Roman" panose="02020603050405020304" pitchFamily="18" charset="0"/>
                <a:cs typeface="Times New Roman" panose="02020603050405020304" pitchFamily="18" charset="0"/>
              </a:rPr>
              <a:t>cycles</a:t>
            </a:r>
            <a:r>
              <a:rPr lang="en-US" sz="2000" b="1" dirty="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decentralized production of custom and basic technologies are becoming information and knowledge technologies</a:t>
            </a:r>
          </a:p>
        </p:txBody>
      </p:sp>
      <p:pic>
        <p:nvPicPr>
          <p:cNvPr id="2" name="Obrázek 1"/>
          <p:cNvPicPr>
            <a:picLocks noChangeAspect="1"/>
          </p:cNvPicPr>
          <p:nvPr/>
        </p:nvPicPr>
        <p:blipFill>
          <a:blip r:embed="rId3"/>
          <a:stretch>
            <a:fillRect/>
          </a:stretch>
        </p:blipFill>
        <p:spPr>
          <a:xfrm>
            <a:off x="2363016" y="3093914"/>
            <a:ext cx="2748915" cy="2748915"/>
          </a:xfrm>
          <a:prstGeom prst="rect">
            <a:avLst/>
          </a:prstGeom>
        </p:spPr>
      </p:pic>
      <p:pic>
        <p:nvPicPr>
          <p:cNvPr id="3" name="Obrázek 2"/>
          <p:cNvPicPr>
            <a:picLocks noChangeAspect="1"/>
          </p:cNvPicPr>
          <p:nvPr/>
        </p:nvPicPr>
        <p:blipFill>
          <a:blip r:embed="rId4"/>
          <a:stretch>
            <a:fillRect/>
          </a:stretch>
        </p:blipFill>
        <p:spPr>
          <a:xfrm>
            <a:off x="6574881" y="3716056"/>
            <a:ext cx="2819400" cy="1619250"/>
          </a:xfrm>
          <a:prstGeom prst="rect">
            <a:avLst/>
          </a:prstGeom>
        </p:spPr>
      </p:pic>
      <p:sp>
        <p:nvSpPr>
          <p:cNvPr id="6" name="Šipka doprava 5"/>
          <p:cNvSpPr/>
          <p:nvPr/>
        </p:nvSpPr>
        <p:spPr>
          <a:xfrm>
            <a:off x="5231796" y="428336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254891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299849" cy="461665"/>
          </a:xfrm>
          <a:prstGeom prst="rect">
            <a:avLst/>
          </a:prstGeom>
        </p:spPr>
        <p:txBody>
          <a:bodyPr wrap="none">
            <a:spAutoFit/>
          </a:bodyPr>
          <a:lstStyle/>
          <a:p>
            <a:pPr lvl="0">
              <a:defRPr/>
            </a:pPr>
            <a:r>
              <a:rPr lang="cs-CZ" sz="2400" kern="0" dirty="0">
                <a:solidFill>
                  <a:srgbClr val="307871"/>
                </a:solidFill>
                <a:latin typeface="Times New Roman"/>
              </a:rPr>
              <a:t>TRENDS IN THE WORLD ECONOMY</a:t>
            </a:r>
            <a:endParaRPr lang="en-GB" kern="0" dirty="0">
              <a:solidFill>
                <a:sysClr val="windowText" lastClr="000000"/>
              </a:solidFill>
            </a:endParaRPr>
          </a:p>
        </p:txBody>
      </p:sp>
      <p:sp>
        <p:nvSpPr>
          <p:cNvPr id="8" name="Zástupný symbol pro obsah 2"/>
          <p:cNvSpPr txBox="1">
            <a:spLocks/>
          </p:cNvSpPr>
          <p:nvPr/>
        </p:nvSpPr>
        <p:spPr>
          <a:xfrm>
            <a:off x="584768" y="143362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000" b="1" dirty="0" smtClean="0">
                <a:solidFill>
                  <a:srgbClr val="307871"/>
                </a:solidFill>
                <a:latin typeface="Times New Roman" panose="02020603050405020304" pitchFamily="18" charset="0"/>
                <a:cs typeface="Times New Roman" panose="02020603050405020304" pitchFamily="18" charset="0"/>
              </a:rPr>
              <a:t>I</a:t>
            </a:r>
            <a:r>
              <a:rPr lang="en-US" sz="2000" b="1" dirty="0" err="1" smtClean="0">
                <a:solidFill>
                  <a:srgbClr val="307871"/>
                </a:solidFill>
                <a:latin typeface="Times New Roman" panose="02020603050405020304" pitchFamily="18" charset="0"/>
                <a:cs typeface="Times New Roman" panose="02020603050405020304" pitchFamily="18" charset="0"/>
              </a:rPr>
              <a:t>nternationalization</a:t>
            </a:r>
            <a:r>
              <a:rPr lang="en-US" sz="2000" b="1" dirty="0" smtClean="0">
                <a:solidFill>
                  <a:srgbClr val="307871"/>
                </a:solidFill>
                <a:latin typeface="Times New Roman" panose="02020603050405020304" pitchFamily="18" charset="0"/>
                <a:cs typeface="Times New Roman" panose="02020603050405020304" pitchFamily="18" charset="0"/>
              </a:rPr>
              <a:t> </a:t>
            </a:r>
            <a:r>
              <a:rPr lang="en-US" sz="2000" b="1" dirty="0">
                <a:solidFill>
                  <a:srgbClr val="307871"/>
                </a:solidFill>
                <a:latin typeface="Times New Roman" panose="02020603050405020304" pitchFamily="18" charset="0"/>
                <a:cs typeface="Times New Roman" panose="02020603050405020304" pitchFamily="18" charset="0"/>
              </a:rPr>
              <a:t>of production: </a:t>
            </a:r>
            <a:r>
              <a:rPr lang="en-US" sz="2000" dirty="0">
                <a:solidFill>
                  <a:srgbClr val="307871"/>
                </a:solidFill>
                <a:latin typeface="Times New Roman" panose="02020603050405020304" pitchFamily="18" charset="0"/>
                <a:cs typeface="Times New Roman" panose="02020603050405020304" pitchFamily="18" charset="0"/>
              </a:rPr>
              <a:t>process in which foreign trade enters directly into the production process</a:t>
            </a:r>
          </a:p>
          <a:p>
            <a:pPr algn="just"/>
            <a:r>
              <a:rPr lang="cs-CZ" sz="2000" b="1" dirty="0" smtClean="0">
                <a:solidFill>
                  <a:srgbClr val="307871"/>
                </a:solidFill>
                <a:latin typeface="Times New Roman" panose="02020603050405020304" pitchFamily="18" charset="0"/>
                <a:cs typeface="Times New Roman" panose="02020603050405020304" pitchFamily="18" charset="0"/>
              </a:rPr>
              <a:t>I</a:t>
            </a:r>
            <a:r>
              <a:rPr lang="en-US" sz="2000" b="1" dirty="0" err="1" smtClean="0">
                <a:solidFill>
                  <a:srgbClr val="307871"/>
                </a:solidFill>
                <a:latin typeface="Times New Roman" panose="02020603050405020304" pitchFamily="18" charset="0"/>
                <a:cs typeface="Times New Roman" panose="02020603050405020304" pitchFamily="18" charset="0"/>
              </a:rPr>
              <a:t>nterdependence</a:t>
            </a:r>
            <a:r>
              <a:rPr lang="en-US" sz="2000" b="1" dirty="0" smtClean="0">
                <a:solidFill>
                  <a:srgbClr val="307871"/>
                </a:solidFill>
                <a:latin typeface="Times New Roman" panose="02020603050405020304" pitchFamily="18" charset="0"/>
                <a:cs typeface="Times New Roman" panose="02020603050405020304" pitchFamily="18" charset="0"/>
              </a:rPr>
              <a:t> </a:t>
            </a:r>
            <a:r>
              <a:rPr lang="en-US" sz="2000" b="1" dirty="0">
                <a:solidFill>
                  <a:srgbClr val="307871"/>
                </a:solidFill>
                <a:latin typeface="Times New Roman" panose="02020603050405020304" pitchFamily="18" charset="0"/>
                <a:cs typeface="Times New Roman" panose="02020603050405020304" pitchFamily="18" charset="0"/>
              </a:rPr>
              <a:t>of countries: </a:t>
            </a:r>
            <a:r>
              <a:rPr lang="en-US" sz="2000" dirty="0">
                <a:solidFill>
                  <a:srgbClr val="307871"/>
                </a:solidFill>
                <a:latin typeface="Times New Roman" panose="02020603050405020304" pitchFamily="18" charset="0"/>
                <a:cs typeface="Times New Roman" panose="02020603050405020304" pitchFamily="18" charset="0"/>
              </a:rPr>
              <a:t>the state, when country specialization leads to interdependence between countries</a:t>
            </a:r>
          </a:p>
          <a:p>
            <a:pPr algn="just"/>
            <a:r>
              <a:rPr lang="cs-CZ" sz="2000" b="1" dirty="0" smtClean="0">
                <a:solidFill>
                  <a:srgbClr val="307871"/>
                </a:solidFill>
                <a:latin typeface="Times New Roman" panose="02020603050405020304" pitchFamily="18" charset="0"/>
                <a:cs typeface="Times New Roman" panose="02020603050405020304" pitchFamily="18" charset="0"/>
              </a:rPr>
              <a:t>I</a:t>
            </a:r>
            <a:r>
              <a:rPr lang="en-US" sz="2000" b="1" dirty="0" err="1" smtClean="0">
                <a:solidFill>
                  <a:srgbClr val="307871"/>
                </a:solidFill>
                <a:latin typeface="Times New Roman" panose="02020603050405020304" pitchFamily="18" charset="0"/>
                <a:cs typeface="Times New Roman" panose="02020603050405020304" pitchFamily="18" charset="0"/>
              </a:rPr>
              <a:t>nternationalization</a:t>
            </a:r>
            <a:r>
              <a:rPr lang="en-US" sz="2000" b="1" dirty="0" smtClean="0">
                <a:solidFill>
                  <a:srgbClr val="307871"/>
                </a:solidFill>
                <a:latin typeface="Times New Roman" panose="02020603050405020304" pitchFamily="18" charset="0"/>
                <a:cs typeface="Times New Roman" panose="02020603050405020304" pitchFamily="18" charset="0"/>
              </a:rPr>
              <a:t> </a:t>
            </a:r>
            <a:r>
              <a:rPr lang="en-US" sz="2000" b="1" dirty="0">
                <a:solidFill>
                  <a:srgbClr val="307871"/>
                </a:solidFill>
                <a:latin typeface="Times New Roman" panose="02020603050405020304" pitchFamily="18" charset="0"/>
                <a:cs typeface="Times New Roman" panose="02020603050405020304" pitchFamily="18" charset="0"/>
              </a:rPr>
              <a:t>of the world economy: </a:t>
            </a:r>
            <a:r>
              <a:rPr lang="en-US" sz="2000" dirty="0">
                <a:solidFill>
                  <a:srgbClr val="307871"/>
                </a:solidFill>
                <a:latin typeface="Times New Roman" panose="02020603050405020304" pitchFamily="18" charset="0"/>
                <a:cs typeface="Times New Roman" panose="02020603050405020304" pitchFamily="18" charset="0"/>
              </a:rPr>
              <a:t>situation in which the decision-making in the </a:t>
            </a:r>
            <a:r>
              <a:rPr lang="en-US" sz="2000" dirty="0" smtClean="0">
                <a:solidFill>
                  <a:srgbClr val="307871"/>
                </a:solidFill>
                <a:latin typeface="Times New Roman" panose="02020603050405020304" pitchFamily="18" charset="0"/>
                <a:cs typeface="Times New Roman" panose="02020603050405020304" pitchFamily="18" charset="0"/>
              </a:rPr>
              <a:t>country is significantly influenced by developments in other countries</a:t>
            </a:r>
          </a:p>
          <a:p>
            <a:pPr algn="just"/>
            <a:r>
              <a:rPr lang="cs-CZ" sz="2000" b="1" dirty="0" smtClean="0">
                <a:solidFill>
                  <a:srgbClr val="307871"/>
                </a:solidFill>
                <a:latin typeface="Times New Roman" panose="02020603050405020304" pitchFamily="18" charset="0"/>
                <a:cs typeface="Times New Roman" panose="02020603050405020304" pitchFamily="18" charset="0"/>
              </a:rPr>
              <a:t>G</a:t>
            </a:r>
            <a:r>
              <a:rPr lang="en-US" sz="2000" b="1" dirty="0" err="1" smtClean="0">
                <a:solidFill>
                  <a:srgbClr val="307871"/>
                </a:solidFill>
                <a:latin typeface="Times New Roman" panose="02020603050405020304" pitchFamily="18" charset="0"/>
                <a:cs typeface="Times New Roman" panose="02020603050405020304" pitchFamily="18" charset="0"/>
              </a:rPr>
              <a:t>lobalization</a:t>
            </a:r>
            <a:r>
              <a:rPr lang="en-US" sz="2000" b="1" dirty="0" smtClean="0">
                <a:solidFill>
                  <a:srgbClr val="307871"/>
                </a:solidFill>
                <a:latin typeface="Times New Roman" panose="02020603050405020304" pitchFamily="18" charset="0"/>
                <a:cs typeface="Times New Roman" panose="02020603050405020304" pitchFamily="18" charset="0"/>
              </a:rPr>
              <a:t>: </a:t>
            </a:r>
            <a:r>
              <a:rPr lang="en-US" sz="2000" dirty="0" smtClean="0">
                <a:solidFill>
                  <a:srgbClr val="307871"/>
                </a:solidFill>
                <a:latin typeface="Times New Roman" panose="02020603050405020304" pitchFamily="18" charset="0"/>
                <a:cs typeface="Times New Roman" panose="02020603050405020304" pitchFamily="18" charset="0"/>
              </a:rPr>
              <a:t>process in which the retraction of individual national economies deepens further into the world economy</a:t>
            </a:r>
            <a:endParaRPr lang="en-US" sz="20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305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299849"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TRENDS IN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84768" y="143362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000" b="1" dirty="0" smtClean="0">
                <a:solidFill>
                  <a:srgbClr val="307871"/>
                </a:solidFill>
                <a:latin typeface="Times New Roman" panose="02020603050405020304" pitchFamily="18" charset="0"/>
                <a:cs typeface="Times New Roman" panose="02020603050405020304" pitchFamily="18" charset="0"/>
              </a:rPr>
              <a:t>B</a:t>
            </a:r>
            <a:r>
              <a:rPr lang="en-US" sz="2000" b="1" dirty="0" err="1" smtClean="0">
                <a:solidFill>
                  <a:srgbClr val="307871"/>
                </a:solidFill>
                <a:latin typeface="Times New Roman" panose="02020603050405020304" pitchFamily="18" charset="0"/>
                <a:cs typeface="Times New Roman" panose="02020603050405020304" pitchFamily="18" charset="0"/>
              </a:rPr>
              <a:t>asic</a:t>
            </a:r>
            <a:r>
              <a:rPr lang="en-US" sz="2000" b="1" dirty="0" smtClean="0">
                <a:solidFill>
                  <a:srgbClr val="307871"/>
                </a:solidFill>
                <a:latin typeface="Times New Roman" panose="02020603050405020304" pitchFamily="18" charset="0"/>
                <a:cs typeface="Times New Roman" panose="02020603050405020304" pitchFamily="18" charset="0"/>
              </a:rPr>
              <a:t> </a:t>
            </a:r>
            <a:r>
              <a:rPr lang="en-US" sz="2000" b="1" dirty="0">
                <a:solidFill>
                  <a:srgbClr val="307871"/>
                </a:solidFill>
                <a:latin typeface="Times New Roman" panose="02020603050405020304" pitchFamily="18" charset="0"/>
                <a:cs typeface="Times New Roman" panose="02020603050405020304" pitchFamily="18" charset="0"/>
              </a:rPr>
              <a:t>characteristic of the development of the world economy is its temporal and regional inequality</a:t>
            </a:r>
          </a:p>
          <a:p>
            <a:pPr algn="just"/>
            <a:r>
              <a:rPr lang="cs-CZ" sz="2000" b="1" dirty="0" smtClean="0">
                <a:solidFill>
                  <a:srgbClr val="307871"/>
                </a:solidFill>
                <a:latin typeface="Times New Roman" panose="02020603050405020304" pitchFamily="18" charset="0"/>
                <a:cs typeface="Times New Roman" panose="02020603050405020304" pitchFamily="18" charset="0"/>
              </a:rPr>
              <a:t>I</a:t>
            </a:r>
            <a:r>
              <a:rPr lang="en-US" sz="2000" b="1" dirty="0" err="1" smtClean="0">
                <a:solidFill>
                  <a:srgbClr val="307871"/>
                </a:solidFill>
                <a:latin typeface="Times New Roman" panose="02020603050405020304" pitchFamily="18" charset="0"/>
                <a:cs typeface="Times New Roman" panose="02020603050405020304" pitchFamily="18" charset="0"/>
              </a:rPr>
              <a:t>nternationalization</a:t>
            </a:r>
            <a:r>
              <a:rPr lang="en-US" sz="2000" b="1" dirty="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the process of widening and deepening of international economic relations, due to economies of specialization</a:t>
            </a:r>
          </a:p>
          <a:p>
            <a:pPr algn="just"/>
            <a:r>
              <a:rPr lang="cs-CZ" sz="2000" b="1" dirty="0" smtClean="0">
                <a:solidFill>
                  <a:srgbClr val="307871"/>
                </a:solidFill>
                <a:latin typeface="Times New Roman" panose="02020603050405020304" pitchFamily="18" charset="0"/>
                <a:cs typeface="Times New Roman" panose="02020603050405020304" pitchFamily="18" charset="0"/>
              </a:rPr>
              <a:t>I</a:t>
            </a:r>
            <a:r>
              <a:rPr lang="en-US" sz="2000" b="1" dirty="0" err="1" smtClean="0">
                <a:solidFill>
                  <a:srgbClr val="307871"/>
                </a:solidFill>
                <a:latin typeface="Times New Roman" panose="02020603050405020304" pitchFamily="18" charset="0"/>
                <a:cs typeface="Times New Roman" panose="02020603050405020304" pitchFamily="18" charset="0"/>
              </a:rPr>
              <a:t>nterdependence</a:t>
            </a:r>
            <a:r>
              <a:rPr lang="en-US" sz="2000" b="1" dirty="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growth of countries´ dependence on imports from other countries, and this dependency is usually reversible</a:t>
            </a:r>
          </a:p>
        </p:txBody>
      </p:sp>
      <p:pic>
        <p:nvPicPr>
          <p:cNvPr id="9" name="Obrázek 8"/>
          <p:cNvPicPr>
            <a:picLocks noChangeAspect="1"/>
          </p:cNvPicPr>
          <p:nvPr/>
        </p:nvPicPr>
        <p:blipFill>
          <a:blip r:embed="rId3"/>
          <a:stretch>
            <a:fillRect/>
          </a:stretch>
        </p:blipFill>
        <p:spPr>
          <a:xfrm>
            <a:off x="5390605" y="3616535"/>
            <a:ext cx="4171950" cy="2336292"/>
          </a:xfrm>
          <a:prstGeom prst="rect">
            <a:avLst/>
          </a:prstGeom>
        </p:spPr>
      </p:pic>
    </p:spTree>
    <p:extLst>
      <p:ext uri="{BB962C8B-B14F-4D97-AF65-F5344CB8AC3E}">
        <p14:creationId xmlns:p14="http://schemas.microsoft.com/office/powerpoint/2010/main" val="1516028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299849"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TRENDS IN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84768" y="143362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000" b="1" dirty="0" smtClean="0">
                <a:solidFill>
                  <a:srgbClr val="307871"/>
                </a:solidFill>
                <a:latin typeface="Times New Roman" panose="02020603050405020304" pitchFamily="18" charset="0"/>
                <a:cs typeface="Times New Roman" panose="02020603050405020304" pitchFamily="18" charset="0"/>
              </a:rPr>
              <a:t>R</a:t>
            </a:r>
            <a:r>
              <a:rPr lang="en-US" sz="2000" b="1" dirty="0" err="1" smtClean="0">
                <a:solidFill>
                  <a:srgbClr val="307871"/>
                </a:solidFill>
                <a:latin typeface="Times New Roman" panose="02020603050405020304" pitchFamily="18" charset="0"/>
                <a:cs typeface="Times New Roman" panose="02020603050405020304" pitchFamily="18" charset="0"/>
              </a:rPr>
              <a:t>egionalization</a:t>
            </a:r>
            <a:r>
              <a:rPr lang="en-US" sz="2000" b="1" dirty="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process that is given by the fact that in some regions of the world economy, the processes of internationalization and interdependence promote more intensively than </a:t>
            </a:r>
            <a:r>
              <a:rPr lang="en-US" sz="2000" dirty="0" smtClean="0">
                <a:solidFill>
                  <a:srgbClr val="307871"/>
                </a:solidFill>
                <a:latin typeface="Times New Roman" panose="02020603050405020304" pitchFamily="18" charset="0"/>
                <a:cs typeface="Times New Roman" panose="02020603050405020304" pitchFamily="18" charset="0"/>
              </a:rPr>
              <a:t>others</a:t>
            </a:r>
            <a:endParaRPr lang="en-US" sz="2000" dirty="0">
              <a:solidFill>
                <a:srgbClr val="307871"/>
              </a:solidFill>
              <a:latin typeface="Times New Roman" panose="02020603050405020304" pitchFamily="18" charset="0"/>
              <a:cs typeface="Times New Roman" panose="02020603050405020304" pitchFamily="18" charset="0"/>
            </a:endParaRPr>
          </a:p>
          <a:p>
            <a:pPr algn="just"/>
            <a:r>
              <a:rPr lang="cs-CZ" sz="2000" b="1" dirty="0">
                <a:solidFill>
                  <a:srgbClr val="307871"/>
                </a:solidFill>
                <a:latin typeface="Times New Roman" panose="02020603050405020304" pitchFamily="18" charset="0"/>
                <a:cs typeface="Times New Roman" panose="02020603050405020304" pitchFamily="18" charset="0"/>
              </a:rPr>
              <a:t>I</a:t>
            </a:r>
            <a:r>
              <a:rPr lang="en-US" sz="2000" b="1" dirty="0" err="1" smtClean="0">
                <a:solidFill>
                  <a:srgbClr val="307871"/>
                </a:solidFill>
                <a:latin typeface="Times New Roman" panose="02020603050405020304" pitchFamily="18" charset="0"/>
                <a:cs typeface="Times New Roman" panose="02020603050405020304" pitchFamily="18" charset="0"/>
              </a:rPr>
              <a:t>ntegration</a:t>
            </a:r>
            <a:r>
              <a:rPr lang="en-US" sz="2000" b="1" dirty="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completion of the above processes by the </a:t>
            </a:r>
            <a:r>
              <a:rPr lang="en-US" sz="2000" dirty="0" smtClean="0">
                <a:solidFill>
                  <a:srgbClr val="307871"/>
                </a:solidFill>
                <a:latin typeface="Times New Roman" panose="02020603050405020304" pitchFamily="18" charset="0"/>
                <a:cs typeface="Times New Roman" panose="02020603050405020304" pitchFamily="18" charset="0"/>
              </a:rPr>
              <a:t>institutionalization</a:t>
            </a:r>
            <a:endParaRPr lang="en-US" sz="2000" dirty="0">
              <a:solidFill>
                <a:srgbClr val="307871"/>
              </a:solidFill>
              <a:latin typeface="Times New Roman" panose="02020603050405020304" pitchFamily="18" charset="0"/>
              <a:cs typeface="Times New Roman" panose="02020603050405020304" pitchFamily="18" charset="0"/>
            </a:endParaRPr>
          </a:p>
          <a:p>
            <a:pPr algn="just"/>
            <a:r>
              <a:rPr lang="cs-CZ" sz="2000" b="1" dirty="0" smtClean="0">
                <a:solidFill>
                  <a:srgbClr val="307871"/>
                </a:solidFill>
                <a:latin typeface="Times New Roman" panose="02020603050405020304" pitchFamily="18" charset="0"/>
                <a:cs typeface="Times New Roman" panose="02020603050405020304" pitchFamily="18" charset="0"/>
              </a:rPr>
              <a:t>G</a:t>
            </a:r>
            <a:r>
              <a:rPr lang="en-US" sz="2000" b="1" dirty="0" err="1" smtClean="0">
                <a:solidFill>
                  <a:srgbClr val="307871"/>
                </a:solidFill>
                <a:latin typeface="Times New Roman" panose="02020603050405020304" pitchFamily="18" charset="0"/>
                <a:cs typeface="Times New Roman" panose="02020603050405020304" pitchFamily="18" charset="0"/>
              </a:rPr>
              <a:t>lobalization</a:t>
            </a:r>
            <a:r>
              <a:rPr lang="en-US" sz="2000" b="1" dirty="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it represents the intersection of the above tendencies, but brings new aspects, while it can be characterized as the internationalization of higher type</a:t>
            </a:r>
          </a:p>
        </p:txBody>
      </p:sp>
      <p:pic>
        <p:nvPicPr>
          <p:cNvPr id="3" name="Obrázek 2"/>
          <p:cNvPicPr>
            <a:picLocks noChangeAspect="1"/>
          </p:cNvPicPr>
          <p:nvPr/>
        </p:nvPicPr>
        <p:blipFill>
          <a:blip r:embed="rId3"/>
          <a:stretch>
            <a:fillRect/>
          </a:stretch>
        </p:blipFill>
        <p:spPr>
          <a:xfrm>
            <a:off x="840947" y="3802651"/>
            <a:ext cx="2922221" cy="2188845"/>
          </a:xfrm>
          <a:prstGeom prst="rect">
            <a:avLst/>
          </a:prstGeom>
        </p:spPr>
      </p:pic>
      <p:pic>
        <p:nvPicPr>
          <p:cNvPr id="6" name="Obrázek 5"/>
          <p:cNvPicPr>
            <a:picLocks noChangeAspect="1"/>
          </p:cNvPicPr>
          <p:nvPr/>
        </p:nvPicPr>
        <p:blipFill>
          <a:blip r:embed="rId4"/>
          <a:stretch>
            <a:fillRect/>
          </a:stretch>
        </p:blipFill>
        <p:spPr>
          <a:xfrm>
            <a:off x="4239384" y="3764795"/>
            <a:ext cx="2948673" cy="1907965"/>
          </a:xfrm>
          <a:prstGeom prst="rect">
            <a:avLst/>
          </a:prstGeom>
        </p:spPr>
      </p:pic>
      <p:pic>
        <p:nvPicPr>
          <p:cNvPr id="7" name="Obrázek 6"/>
          <p:cNvPicPr>
            <a:picLocks noChangeAspect="1"/>
          </p:cNvPicPr>
          <p:nvPr/>
        </p:nvPicPr>
        <p:blipFill>
          <a:blip r:embed="rId5"/>
          <a:stretch>
            <a:fillRect/>
          </a:stretch>
        </p:blipFill>
        <p:spPr>
          <a:xfrm>
            <a:off x="7464109" y="3616535"/>
            <a:ext cx="3991326" cy="2261751"/>
          </a:xfrm>
          <a:prstGeom prst="rect">
            <a:avLst/>
          </a:prstGeom>
        </p:spPr>
      </p:pic>
    </p:spTree>
    <p:extLst>
      <p:ext uri="{BB962C8B-B14F-4D97-AF65-F5344CB8AC3E}">
        <p14:creationId xmlns:p14="http://schemas.microsoft.com/office/powerpoint/2010/main" val="558388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4824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smtClean="0">
                <a:ln>
                  <a:noFill/>
                </a:ln>
                <a:solidFill>
                  <a:srgbClr val="307871"/>
                </a:solidFill>
                <a:effectLst/>
                <a:uLnTx/>
                <a:uFillTx/>
                <a:latin typeface="Times New Roman"/>
                <a:ea typeface="+mj-ea"/>
                <a:cs typeface="+mj-cs"/>
              </a:rPr>
              <a:t>WORLD</a:t>
            </a:r>
            <a:r>
              <a:rPr kumimoji="0" lang="cs-CZ" sz="2400" b="0" i="0" u="none" strike="noStrike" kern="0" cap="none" spc="0" normalizeH="0" dirty="0" smtClean="0">
                <a:ln>
                  <a:noFill/>
                </a:ln>
                <a:solidFill>
                  <a:srgbClr val="307871"/>
                </a:solidFill>
                <a:effectLst/>
                <a:uLnTx/>
                <a:uFillTx/>
                <a:latin typeface="Times New Roman"/>
                <a:ea typeface="+mj-ea"/>
                <a:cs typeface="+mj-cs"/>
              </a:rPr>
              <a:t>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2" name="Obdélník 1"/>
          <p:cNvSpPr/>
          <p:nvPr/>
        </p:nvSpPr>
        <p:spPr>
          <a:xfrm>
            <a:off x="4072566" y="3208475"/>
            <a:ext cx="4504246" cy="523220"/>
          </a:xfrm>
          <a:prstGeom prst="rect">
            <a:avLst/>
          </a:prstGeom>
        </p:spPr>
        <p:txBody>
          <a:bodyPr wrap="none">
            <a:spAutoFit/>
          </a:bodyPr>
          <a:lstStyle/>
          <a:p>
            <a:r>
              <a:rPr lang="en-GB" sz="2800" dirty="0" smtClean="0"/>
              <a:t>T</a:t>
            </a:r>
            <a:r>
              <a:rPr lang="cs-CZ" sz="2800" dirty="0" err="1" smtClean="0"/>
              <a:t>hank</a:t>
            </a:r>
            <a:r>
              <a:rPr lang="en-GB" sz="2800" dirty="0" smtClean="0"/>
              <a:t> </a:t>
            </a:r>
            <a:r>
              <a:rPr lang="cs-CZ" sz="2800" dirty="0" err="1" smtClean="0"/>
              <a:t>you</a:t>
            </a:r>
            <a:r>
              <a:rPr lang="en-GB" sz="2800" dirty="0" smtClean="0"/>
              <a:t> </a:t>
            </a:r>
            <a:r>
              <a:rPr lang="cs-CZ" sz="2800" dirty="0" err="1" smtClean="0"/>
              <a:t>for</a:t>
            </a:r>
            <a:r>
              <a:rPr lang="cs-CZ" sz="2800" dirty="0" smtClean="0"/>
              <a:t> </a:t>
            </a:r>
            <a:r>
              <a:rPr lang="cs-CZ" sz="2800" dirty="0" err="1" smtClean="0"/>
              <a:t>your</a:t>
            </a:r>
            <a:r>
              <a:rPr lang="cs-CZ" sz="2800" dirty="0" smtClean="0"/>
              <a:t> </a:t>
            </a:r>
            <a:r>
              <a:rPr lang="cs-CZ" sz="2800" dirty="0" err="1" smtClean="0"/>
              <a:t>Attention</a:t>
            </a:r>
            <a:r>
              <a:rPr lang="cs-CZ" sz="2800" dirty="0" smtClean="0"/>
              <a:t>!</a:t>
            </a:r>
            <a:endParaRPr lang="en-GB" sz="2800" dirty="0"/>
          </a:p>
        </p:txBody>
      </p:sp>
    </p:spTree>
    <p:extLst>
      <p:ext uri="{BB962C8B-B14F-4D97-AF65-F5344CB8AC3E}">
        <p14:creationId xmlns:p14="http://schemas.microsoft.com/office/powerpoint/2010/main" val="459147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033969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GROWTH AND ECONOMIC DEVELOPMENT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85133" y="1917011"/>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smtClean="0">
                <a:solidFill>
                  <a:srgbClr val="FF0000"/>
                </a:solidFill>
                <a:latin typeface="Times New Roman" panose="02020603050405020304" pitchFamily="18" charset="0"/>
                <a:cs typeface="Times New Roman" panose="02020603050405020304" pitchFamily="18" charset="0"/>
              </a:rPr>
              <a:t>E</a:t>
            </a:r>
            <a:r>
              <a:rPr lang="en-US" sz="2400" dirty="0" err="1" smtClean="0">
                <a:solidFill>
                  <a:srgbClr val="FF0000"/>
                </a:solidFill>
                <a:latin typeface="Times New Roman" panose="02020603050405020304" pitchFamily="18" charset="0"/>
                <a:cs typeface="Times New Roman" panose="02020603050405020304" pitchFamily="18" charset="0"/>
              </a:rPr>
              <a:t>conomic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growth</a:t>
            </a:r>
            <a:r>
              <a:rPr lang="en-US" sz="2400" dirty="0">
                <a:solidFill>
                  <a:srgbClr val="307871"/>
                </a:solidFill>
                <a:latin typeface="Times New Roman" panose="02020603050405020304" pitchFamily="18" charset="0"/>
                <a:cs typeface="Times New Roman" panose="02020603050405020304" pitchFamily="18" charset="0"/>
              </a:rPr>
              <a:t>: such a development of the productive forces of the economy, which leads to the growth of output of finished goods and services, which is subsequently reflected in the increase in real output for a certain period</a:t>
            </a:r>
          </a:p>
          <a:p>
            <a:pPr algn="just"/>
            <a:r>
              <a:rPr lang="cs-CZ" sz="2400" dirty="0" smtClean="0">
                <a:solidFill>
                  <a:srgbClr val="FF0000"/>
                </a:solidFill>
                <a:latin typeface="Times New Roman" panose="02020603050405020304" pitchFamily="18" charset="0"/>
                <a:cs typeface="Times New Roman" panose="02020603050405020304" pitchFamily="18" charset="0"/>
              </a:rPr>
              <a:t>D</a:t>
            </a:r>
            <a:r>
              <a:rPr lang="en-US" sz="2400" dirty="0" err="1" smtClean="0">
                <a:solidFill>
                  <a:srgbClr val="FF0000"/>
                </a:solidFill>
                <a:latin typeface="Times New Roman" panose="02020603050405020304" pitchFamily="18" charset="0"/>
                <a:cs typeface="Times New Roman" panose="02020603050405020304" pitchFamily="18" charset="0"/>
              </a:rPr>
              <a:t>evelopment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of the productive forces</a:t>
            </a:r>
            <a:r>
              <a:rPr lang="en-US" sz="2400" dirty="0">
                <a:solidFill>
                  <a:srgbClr val="307871"/>
                </a:solidFill>
                <a:latin typeface="Times New Roman" panose="02020603050405020304" pitchFamily="18" charset="0"/>
                <a:cs typeface="Times New Roman" panose="02020603050405020304" pitchFamily="18" charset="0"/>
              </a:rPr>
              <a:t>: change of the scope and quality of production factors as a result of scientific and technological progress</a:t>
            </a:r>
          </a:p>
          <a:p>
            <a:pPr algn="just"/>
            <a:r>
              <a:rPr lang="cs-CZ" sz="2400" dirty="0" smtClean="0">
                <a:solidFill>
                  <a:srgbClr val="FF0000"/>
                </a:solidFill>
                <a:latin typeface="Times New Roman" panose="02020603050405020304" pitchFamily="18" charset="0"/>
                <a:cs typeface="Times New Roman" panose="02020603050405020304" pitchFamily="18" charset="0"/>
              </a:rPr>
              <a:t>E</a:t>
            </a:r>
            <a:r>
              <a:rPr lang="en-US" sz="2400" dirty="0" err="1" smtClean="0">
                <a:solidFill>
                  <a:srgbClr val="FF0000"/>
                </a:solidFill>
                <a:latin typeface="Times New Roman" panose="02020603050405020304" pitchFamily="18" charset="0"/>
                <a:cs typeface="Times New Roman" panose="02020603050405020304" pitchFamily="18" charset="0"/>
              </a:rPr>
              <a:t>conomic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development</a:t>
            </a:r>
            <a:r>
              <a:rPr lang="en-US" sz="2400" dirty="0">
                <a:solidFill>
                  <a:srgbClr val="307871"/>
                </a:solidFill>
                <a:latin typeface="Times New Roman" panose="02020603050405020304" pitchFamily="18" charset="0"/>
                <a:cs typeface="Times New Roman" panose="02020603050405020304" pitchFamily="18" charset="0"/>
              </a:rPr>
              <a:t>: changing the scope and quality of the country's wealth, which occurs so that part of the newly produced goods are not consumed in a given period, but is accumulated in the economy</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5419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445995" cy="461665"/>
          </a:xfrm>
          <a:prstGeom prst="rect">
            <a:avLst/>
          </a:prstGeom>
        </p:spPr>
        <p:txBody>
          <a:bodyPr wrap="none">
            <a:spAutoFit/>
          </a:bodyPr>
          <a:lstStyle/>
          <a:p>
            <a:pPr lvl="0">
              <a:defRPr/>
            </a:pPr>
            <a:r>
              <a:rPr lang="cs-CZ" sz="2400" kern="0" dirty="0">
                <a:solidFill>
                  <a:srgbClr val="307871"/>
                </a:solidFill>
                <a:latin typeface="Times New Roman"/>
              </a:rPr>
              <a:t>DEVELOPMENT OF THE WORLD ECONOMY</a:t>
            </a:r>
            <a:endParaRPr lang="en-GB" kern="0" dirty="0">
              <a:solidFill>
                <a:sysClr val="windowText" lastClr="000000"/>
              </a:solidFill>
            </a:endParaRPr>
          </a:p>
        </p:txBody>
      </p:sp>
      <p:sp>
        <p:nvSpPr>
          <p:cNvPr id="8" name="Zástupný symbol pro obsah 2"/>
          <p:cNvSpPr txBox="1">
            <a:spLocks/>
          </p:cNvSpPr>
          <p:nvPr/>
        </p:nvSpPr>
        <p:spPr>
          <a:xfrm>
            <a:off x="600810" y="1610087"/>
            <a:ext cx="891641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307871"/>
              </a:solidFill>
              <a:latin typeface="Times New Roman" panose="02020603050405020304" pitchFamily="18" charset="0"/>
              <a:cs typeface="Times New Roman" panose="02020603050405020304" pitchFamily="18" charset="0"/>
            </a:endParaRPr>
          </a:p>
        </p:txBody>
      </p:sp>
      <p:pic>
        <p:nvPicPr>
          <p:cNvPr id="1026" name="Picture 2" descr="https://www.oecd.org/media/2016-1/Economic%20Outlook%202_v3_pre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541" y="1379622"/>
            <a:ext cx="4629126" cy="3064042"/>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ek 1"/>
          <p:cNvPicPr>
            <a:picLocks noChangeAspect="1"/>
          </p:cNvPicPr>
          <p:nvPr/>
        </p:nvPicPr>
        <p:blipFill>
          <a:blip r:embed="rId4"/>
          <a:stretch>
            <a:fillRect/>
          </a:stretch>
        </p:blipFill>
        <p:spPr>
          <a:xfrm>
            <a:off x="5823284" y="1776715"/>
            <a:ext cx="5579556" cy="3975434"/>
          </a:xfrm>
          <a:prstGeom prst="rect">
            <a:avLst/>
          </a:prstGeom>
        </p:spPr>
      </p:pic>
    </p:spTree>
    <p:extLst>
      <p:ext uri="{BB962C8B-B14F-4D97-AF65-F5344CB8AC3E}">
        <p14:creationId xmlns:p14="http://schemas.microsoft.com/office/powerpoint/2010/main" val="2202759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033969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GROWTH AND ECONOMIC DEVELOPMENT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0" y="1647045"/>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smtClean="0">
                <a:solidFill>
                  <a:srgbClr val="FF0000"/>
                </a:solidFill>
                <a:latin typeface="Times New Roman" panose="02020603050405020304" pitchFamily="18" charset="0"/>
                <a:cs typeface="Times New Roman" panose="02020603050405020304" pitchFamily="18" charset="0"/>
              </a:rPr>
              <a:t>L</a:t>
            </a:r>
            <a:r>
              <a:rPr lang="en-US" sz="2400" dirty="0" err="1" smtClean="0">
                <a:solidFill>
                  <a:srgbClr val="FF0000"/>
                </a:solidFill>
                <a:latin typeface="Times New Roman" panose="02020603050405020304" pitchFamily="18" charset="0"/>
                <a:cs typeface="Times New Roman" panose="02020603050405020304" pitchFamily="18" charset="0"/>
              </a:rPr>
              <a:t>ower</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limit of economic growth</a:t>
            </a:r>
            <a:r>
              <a:rPr lang="en-US" sz="2400" dirty="0">
                <a:solidFill>
                  <a:srgbClr val="307871"/>
                </a:solidFill>
                <a:latin typeface="Times New Roman" panose="02020603050405020304" pitchFamily="18" charset="0"/>
                <a:cs typeface="Times New Roman" panose="02020603050405020304" pitchFamily="18" charset="0"/>
              </a:rPr>
              <a:t>: given by the population growth</a:t>
            </a:r>
          </a:p>
          <a:p>
            <a:pPr algn="just"/>
            <a:r>
              <a:rPr lang="cs-CZ" sz="2400" dirty="0" smtClean="0">
                <a:solidFill>
                  <a:srgbClr val="307871"/>
                </a:solidFill>
                <a:latin typeface="Times New Roman" panose="02020603050405020304" pitchFamily="18" charset="0"/>
                <a:cs typeface="Times New Roman" panose="02020603050405020304" pitchFamily="18" charset="0"/>
              </a:rPr>
              <a:t>M</a:t>
            </a:r>
            <a:r>
              <a:rPr lang="en-US" sz="2400" dirty="0" err="1" smtClean="0">
                <a:solidFill>
                  <a:srgbClr val="307871"/>
                </a:solidFill>
                <a:latin typeface="Times New Roman" panose="02020603050405020304" pitchFamily="18" charset="0"/>
                <a:cs typeface="Times New Roman" panose="02020603050405020304" pitchFamily="18" charset="0"/>
              </a:rPr>
              <a:t>inimal</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growth provides only stagnation of the economy, it is about economic growth without economic development</a:t>
            </a:r>
          </a:p>
          <a:p>
            <a:pPr algn="just"/>
            <a:r>
              <a:rPr lang="cs-CZ" sz="2400" dirty="0" smtClean="0">
                <a:solidFill>
                  <a:srgbClr val="FF0000"/>
                </a:solidFill>
                <a:latin typeface="Times New Roman" panose="02020603050405020304" pitchFamily="18" charset="0"/>
                <a:cs typeface="Times New Roman" panose="02020603050405020304" pitchFamily="18" charset="0"/>
              </a:rPr>
              <a:t>U</a:t>
            </a:r>
            <a:r>
              <a:rPr lang="en-US" sz="2400" dirty="0" err="1" smtClean="0">
                <a:solidFill>
                  <a:srgbClr val="FF0000"/>
                </a:solidFill>
                <a:latin typeface="Times New Roman" panose="02020603050405020304" pitchFamily="18" charset="0"/>
                <a:cs typeface="Times New Roman" panose="02020603050405020304" pitchFamily="18" charset="0"/>
              </a:rPr>
              <a:t>pper</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limit economic growth</a:t>
            </a:r>
            <a:r>
              <a:rPr lang="en-US" sz="2400" dirty="0">
                <a:solidFill>
                  <a:srgbClr val="307871"/>
                </a:solidFill>
                <a:latin typeface="Times New Roman" panose="02020603050405020304" pitchFamily="18" charset="0"/>
                <a:cs typeface="Times New Roman" panose="02020603050405020304" pitchFamily="18" charset="0"/>
              </a:rPr>
              <a:t>: based on the possibility of exhaustion of material resources</a:t>
            </a:r>
          </a:p>
          <a:p>
            <a:pPr algn="just"/>
            <a:r>
              <a:rPr lang="cs-CZ" sz="2400" dirty="0" smtClean="0">
                <a:solidFill>
                  <a:srgbClr val="307871"/>
                </a:solidFill>
                <a:latin typeface="Times New Roman" panose="02020603050405020304" pitchFamily="18" charset="0"/>
                <a:cs typeface="Times New Roman" panose="02020603050405020304" pitchFamily="18" charset="0"/>
              </a:rPr>
              <a:t>R</a:t>
            </a:r>
            <a:r>
              <a:rPr lang="en-US" sz="2400" dirty="0" err="1" smtClean="0">
                <a:solidFill>
                  <a:srgbClr val="307871"/>
                </a:solidFill>
                <a:latin typeface="Times New Roman" panose="02020603050405020304" pitchFamily="18" charset="0"/>
                <a:cs typeface="Times New Roman" panose="02020603050405020304" pitchFamily="18" charset="0"/>
              </a:rPr>
              <a:t>ather</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than the upper limit of growth is possible to talk about short-term barriers to growth</a:t>
            </a: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7331291" y="4278510"/>
            <a:ext cx="3734553" cy="1897080"/>
          </a:xfrm>
          <a:prstGeom prst="rect">
            <a:avLst/>
          </a:prstGeom>
        </p:spPr>
      </p:pic>
    </p:spTree>
    <p:extLst>
      <p:ext uri="{BB962C8B-B14F-4D97-AF65-F5344CB8AC3E}">
        <p14:creationId xmlns:p14="http://schemas.microsoft.com/office/powerpoint/2010/main" val="276079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033969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GROWTH AND ECONOMIC DEVELOPMENT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0" y="1647045"/>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000" dirty="0" smtClean="0">
                <a:solidFill>
                  <a:srgbClr val="307871"/>
                </a:solidFill>
                <a:latin typeface="Times New Roman" panose="02020603050405020304" pitchFamily="18" charset="0"/>
                <a:cs typeface="Times New Roman" panose="02020603050405020304" pitchFamily="18" charset="0"/>
              </a:rPr>
              <a:t>B</a:t>
            </a:r>
            <a:r>
              <a:rPr lang="en-US" sz="2000" dirty="0" err="1" smtClean="0">
                <a:solidFill>
                  <a:srgbClr val="307871"/>
                </a:solidFill>
                <a:latin typeface="Times New Roman" panose="02020603050405020304" pitchFamily="18" charset="0"/>
                <a:cs typeface="Times New Roman" panose="02020603050405020304" pitchFamily="18" charset="0"/>
              </a:rPr>
              <a:t>arriers</a:t>
            </a:r>
            <a:r>
              <a:rPr lang="en-US" sz="2000" dirty="0" smtClean="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of economic growth: labor shortages or inadequate level of its qualifications, lack of raw materials, respectively lack of capital</a:t>
            </a:r>
          </a:p>
          <a:p>
            <a:pPr algn="just"/>
            <a:r>
              <a:rPr lang="cs-CZ" sz="2000" dirty="0" smtClean="0">
                <a:solidFill>
                  <a:srgbClr val="307871"/>
                </a:solidFill>
                <a:latin typeface="Times New Roman" panose="02020603050405020304" pitchFamily="18" charset="0"/>
                <a:cs typeface="Times New Roman" panose="02020603050405020304" pitchFamily="18" charset="0"/>
              </a:rPr>
              <a:t>M</a:t>
            </a:r>
            <a:r>
              <a:rPr lang="en-US" sz="2000" dirty="0" err="1" smtClean="0">
                <a:solidFill>
                  <a:srgbClr val="307871"/>
                </a:solidFill>
                <a:latin typeface="Times New Roman" panose="02020603050405020304" pitchFamily="18" charset="0"/>
                <a:cs typeface="Times New Roman" panose="02020603050405020304" pitchFamily="18" charset="0"/>
              </a:rPr>
              <a:t>easurement</a:t>
            </a:r>
            <a:r>
              <a:rPr lang="en-US" sz="2000" dirty="0" smtClean="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of global growth: based on macroeconomic aggregates and these aggregates are then used to measure the growth rate of the world economy</a:t>
            </a:r>
          </a:p>
          <a:p>
            <a:pPr algn="just"/>
            <a:r>
              <a:rPr lang="cs-CZ" sz="2000" b="1" dirty="0" smtClean="0">
                <a:solidFill>
                  <a:srgbClr val="307871"/>
                </a:solidFill>
                <a:latin typeface="Times New Roman" panose="02020603050405020304" pitchFamily="18" charset="0"/>
                <a:cs typeface="Times New Roman" panose="02020603050405020304" pitchFamily="18" charset="0"/>
              </a:rPr>
              <a:t>T</a:t>
            </a:r>
            <a:r>
              <a:rPr lang="en-US" sz="2000" b="1" dirty="0" smtClean="0">
                <a:solidFill>
                  <a:srgbClr val="307871"/>
                </a:solidFill>
                <a:latin typeface="Times New Roman" panose="02020603050405020304" pitchFamily="18" charset="0"/>
                <a:cs typeface="Times New Roman" panose="02020603050405020304" pitchFamily="18" charset="0"/>
              </a:rPr>
              <a:t>he type</a:t>
            </a:r>
            <a:r>
              <a:rPr lang="cs-CZ" sz="2000" b="1" dirty="0" smtClean="0">
                <a:solidFill>
                  <a:srgbClr val="307871"/>
                </a:solidFill>
                <a:latin typeface="Times New Roman" panose="02020603050405020304" pitchFamily="18" charset="0"/>
                <a:cs typeface="Times New Roman" panose="02020603050405020304" pitchFamily="18" charset="0"/>
              </a:rPr>
              <a:t>s</a:t>
            </a:r>
            <a:r>
              <a:rPr lang="en-US" sz="2000" b="1" dirty="0" smtClean="0">
                <a:solidFill>
                  <a:srgbClr val="307871"/>
                </a:solidFill>
                <a:latin typeface="Times New Roman" panose="02020603050405020304" pitchFamily="18" charset="0"/>
                <a:cs typeface="Times New Roman" panose="02020603050405020304" pitchFamily="18" charset="0"/>
              </a:rPr>
              <a:t> </a:t>
            </a:r>
            <a:r>
              <a:rPr lang="en-US" sz="2000" b="1" dirty="0">
                <a:solidFill>
                  <a:srgbClr val="307871"/>
                </a:solidFill>
                <a:latin typeface="Times New Roman" panose="02020603050405020304" pitchFamily="18" charset="0"/>
                <a:cs typeface="Times New Roman" panose="02020603050405020304" pitchFamily="18" charset="0"/>
              </a:rPr>
              <a:t>of economic growth</a:t>
            </a:r>
            <a:r>
              <a:rPr lang="en-US" sz="2000" dirty="0">
                <a:solidFill>
                  <a:srgbClr val="307871"/>
                </a:solidFill>
                <a:latin typeface="Times New Roman" panose="02020603050405020304" pitchFamily="18" charset="0"/>
                <a:cs typeface="Times New Roman" panose="02020603050405020304" pitchFamily="18" charset="0"/>
              </a:rPr>
              <a:t>:</a:t>
            </a:r>
          </a:p>
          <a:p>
            <a:pPr algn="just"/>
            <a:r>
              <a:rPr lang="cs-CZ" sz="2000" dirty="0" smtClean="0">
                <a:solidFill>
                  <a:srgbClr val="FF0000"/>
                </a:solidFill>
                <a:latin typeface="Times New Roman" panose="02020603050405020304" pitchFamily="18" charset="0"/>
                <a:cs typeface="Times New Roman" panose="02020603050405020304" pitchFamily="18" charset="0"/>
              </a:rPr>
              <a:t>I</a:t>
            </a:r>
            <a:r>
              <a:rPr lang="en-US" sz="2000" dirty="0" err="1" smtClean="0">
                <a:solidFill>
                  <a:srgbClr val="FF0000"/>
                </a:solidFill>
                <a:latin typeface="Times New Roman" panose="02020603050405020304" pitchFamily="18" charset="0"/>
                <a:cs typeface="Times New Roman" panose="02020603050405020304" pitchFamily="18" charset="0"/>
              </a:rPr>
              <a:t>ntensive</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growth</a:t>
            </a:r>
            <a:r>
              <a:rPr lang="en-US" sz="2000" dirty="0">
                <a:solidFill>
                  <a:schemeClr val="accent6">
                    <a:lumMod val="75000"/>
                  </a:schemeClr>
                </a:solidFill>
                <a:latin typeface="Times New Roman" panose="02020603050405020304" pitchFamily="18" charset="0"/>
                <a:cs typeface="Times New Roman" panose="02020603050405020304" pitchFamily="18" charset="0"/>
              </a:rPr>
              <a:t>: linked </a:t>
            </a:r>
            <a:r>
              <a:rPr lang="en-US" sz="2000" dirty="0">
                <a:solidFill>
                  <a:srgbClr val="307871"/>
                </a:solidFill>
                <a:latin typeface="Times New Roman" panose="02020603050405020304" pitchFamily="18" charset="0"/>
                <a:cs typeface="Times New Roman" panose="02020603050405020304" pitchFamily="18" charset="0"/>
              </a:rPr>
              <a:t>with the growth of labor productivity based on the application of new knowledge in science and technology, set up their own regional groupings,</a:t>
            </a:r>
          </a:p>
          <a:p>
            <a:pPr algn="just"/>
            <a:r>
              <a:rPr lang="cs-CZ" sz="2000" dirty="0" smtClean="0">
                <a:solidFill>
                  <a:srgbClr val="FF0000"/>
                </a:solidFill>
                <a:latin typeface="Times New Roman" panose="02020603050405020304" pitchFamily="18" charset="0"/>
                <a:cs typeface="Times New Roman" panose="02020603050405020304" pitchFamily="18" charset="0"/>
              </a:rPr>
              <a:t>E</a:t>
            </a:r>
            <a:r>
              <a:rPr lang="en-US" sz="2000" dirty="0" err="1" smtClean="0">
                <a:solidFill>
                  <a:srgbClr val="FF0000"/>
                </a:solidFill>
                <a:latin typeface="Times New Roman" panose="02020603050405020304" pitchFamily="18" charset="0"/>
                <a:cs typeface="Times New Roman" panose="02020603050405020304" pitchFamily="18" charset="0"/>
              </a:rPr>
              <a:t>xtensive</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growth</a:t>
            </a:r>
            <a:r>
              <a:rPr lang="en-US" sz="2000" dirty="0">
                <a:solidFill>
                  <a:srgbClr val="307871"/>
                </a:solidFill>
                <a:latin typeface="Times New Roman" panose="02020603050405020304" pitchFamily="18" charset="0"/>
                <a:cs typeface="Times New Roman" panose="02020603050405020304" pitchFamily="18" charset="0"/>
              </a:rPr>
              <a:t>: associated with widespread deposits of labor and capital at the technical level </a:t>
            </a:r>
          </a:p>
          <a:p>
            <a:pPr algn="just"/>
            <a:r>
              <a:rPr lang="en-US" sz="2000" dirty="0" smtClean="0">
                <a:solidFill>
                  <a:srgbClr val="307871"/>
                </a:solidFill>
                <a:latin typeface="Times New Roman" panose="02020603050405020304" pitchFamily="18" charset="0"/>
                <a:cs typeface="Times New Roman" panose="02020603050405020304" pitchFamily="18" charset="0"/>
              </a:rPr>
              <a:t>Development </a:t>
            </a:r>
            <a:r>
              <a:rPr lang="en-US" sz="2000" dirty="0">
                <a:solidFill>
                  <a:srgbClr val="307871"/>
                </a:solidFill>
                <a:latin typeface="Times New Roman" panose="02020603050405020304" pitchFamily="18" charset="0"/>
                <a:cs typeface="Times New Roman" panose="02020603050405020304" pitchFamily="18" charset="0"/>
              </a:rPr>
              <a:t>proceeds </a:t>
            </a:r>
            <a:r>
              <a:rPr lang="en-US" sz="2000" dirty="0" smtClean="0">
                <a:solidFill>
                  <a:srgbClr val="307871"/>
                </a:solidFill>
                <a:latin typeface="Times New Roman" panose="02020603050405020304" pitchFamily="18" charset="0"/>
                <a:cs typeface="Times New Roman" panose="02020603050405020304" pitchFamily="18" charset="0"/>
              </a:rPr>
              <a:t>v</a:t>
            </a:r>
            <a:r>
              <a:rPr lang="cs-CZ" sz="2000" dirty="0" smtClean="0">
                <a:solidFill>
                  <a:srgbClr val="307871"/>
                </a:solidFill>
                <a:latin typeface="Times New Roman" panose="02020603050405020304" pitchFamily="18" charset="0"/>
                <a:cs typeface="Times New Roman" panose="02020603050405020304" pitchFamily="18" charset="0"/>
              </a:rPr>
              <a:t>a</a:t>
            </a:r>
            <a:r>
              <a:rPr lang="en-US" sz="2000" dirty="0" err="1" smtClean="0">
                <a:solidFill>
                  <a:srgbClr val="307871"/>
                </a:solidFill>
                <a:latin typeface="Times New Roman" panose="02020603050405020304" pitchFamily="18" charset="0"/>
                <a:cs typeface="Times New Roman" panose="02020603050405020304" pitchFamily="18" charset="0"/>
              </a:rPr>
              <a:t>ry</a:t>
            </a:r>
            <a:r>
              <a:rPr lang="en-US" sz="2000" dirty="0" smtClean="0">
                <a:solidFill>
                  <a:srgbClr val="307871"/>
                </a:solidFill>
                <a:latin typeface="Times New Roman" panose="02020603050405020304" pitchFamily="18" charset="0"/>
                <a:cs typeface="Times New Roman" panose="02020603050405020304" pitchFamily="18" charset="0"/>
              </a:rPr>
              <a:t> unevenly</a:t>
            </a:r>
            <a:r>
              <a:rPr lang="cs-CZ" sz="2000" dirty="0" smtClean="0">
                <a:solidFill>
                  <a:srgbClr val="307871"/>
                </a:solidFill>
                <a:latin typeface="Times New Roman" panose="02020603050405020304" pitchFamily="18" charset="0"/>
                <a:cs typeface="Times New Roman" panose="02020603050405020304" pitchFamily="18" charset="0"/>
              </a:rPr>
              <a:t>….</a:t>
            </a:r>
            <a:endParaRPr lang="en-US" sz="2000" dirty="0">
              <a:solidFill>
                <a:srgbClr val="307871"/>
              </a:solidFill>
              <a:latin typeface="Times New Roman" panose="02020603050405020304" pitchFamily="18" charset="0"/>
              <a:cs typeface="Times New Roman" panose="02020603050405020304" pitchFamily="18" charset="0"/>
            </a:endParaRPr>
          </a:p>
          <a:p>
            <a:pPr algn="just"/>
            <a:r>
              <a:rPr lang="en-US" sz="2000" dirty="0">
                <a:solidFill>
                  <a:srgbClr val="307871"/>
                </a:solidFill>
                <a:latin typeface="Times New Roman" panose="02020603050405020304" pitchFamily="18" charset="0"/>
                <a:cs typeface="Times New Roman" panose="02020603050405020304" pitchFamily="18" charset="0"/>
              </a:rPr>
              <a:t>Solow neoclassical growth theory: sources of growth are increasing labor inputs and capital, together with the use of innovation and the rise of human capital.</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1189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445995" cy="461665"/>
          </a:xfrm>
          <a:prstGeom prst="rect">
            <a:avLst/>
          </a:prstGeom>
        </p:spPr>
        <p:txBody>
          <a:bodyPr wrap="none">
            <a:spAutoFit/>
          </a:bodyPr>
          <a:lstStyle/>
          <a:p>
            <a:pPr lvl="0">
              <a:defRPr/>
            </a:pPr>
            <a:r>
              <a:rPr lang="cs-CZ" sz="2400" kern="0" dirty="0">
                <a:solidFill>
                  <a:srgbClr val="307871"/>
                </a:solidFill>
                <a:latin typeface="Times New Roman"/>
              </a:rPr>
              <a:t>DEVELOPMENT OF THE WORLD ECONOMY</a:t>
            </a:r>
            <a:endParaRPr lang="en-GB" kern="0" dirty="0">
              <a:solidFill>
                <a:sysClr val="windowText" lastClr="000000"/>
              </a:solidFill>
            </a:endParaRPr>
          </a:p>
        </p:txBody>
      </p:sp>
      <p:sp>
        <p:nvSpPr>
          <p:cNvPr id="8" name="Zástupný symbol pro obsah 2"/>
          <p:cNvSpPr txBox="1">
            <a:spLocks/>
          </p:cNvSpPr>
          <p:nvPr/>
        </p:nvSpPr>
        <p:spPr>
          <a:xfrm>
            <a:off x="600810" y="1610087"/>
            <a:ext cx="891641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307871"/>
              </a:solidFill>
              <a:latin typeface="Times New Roman" panose="02020603050405020304" pitchFamily="18" charset="0"/>
              <a:cs typeface="Times New Roman" panose="02020603050405020304" pitchFamily="18" charset="0"/>
            </a:endParaRPr>
          </a:p>
        </p:txBody>
      </p:sp>
      <p:pic>
        <p:nvPicPr>
          <p:cNvPr id="4098" name="Picture 2" descr="Související obrá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649" y="1421527"/>
            <a:ext cx="5715836" cy="4688021"/>
          </a:xfrm>
          <a:prstGeom prst="rect">
            <a:avLst/>
          </a:prstGeom>
          <a:noFill/>
          <a:extLst>
            <a:ext uri="{909E8E84-426E-40DD-AFC4-6F175D3DCCD1}">
              <a14:hiddenFill xmlns:a14="http://schemas.microsoft.com/office/drawing/2010/main">
                <a:solidFill>
                  <a:srgbClr val="FFFFFF"/>
                </a:solidFill>
              </a14:hiddenFill>
            </a:ext>
          </a:extLst>
        </p:spPr>
      </p:pic>
      <p:sp>
        <p:nvSpPr>
          <p:cNvPr id="9" name="Zástupný symbol pro obsah 2"/>
          <p:cNvSpPr txBox="1">
            <a:spLocks/>
          </p:cNvSpPr>
          <p:nvPr/>
        </p:nvSpPr>
        <p:spPr>
          <a:xfrm>
            <a:off x="472473" y="1500441"/>
            <a:ext cx="3714516"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000" b="1" dirty="0" err="1" smtClean="0">
                <a:solidFill>
                  <a:srgbClr val="307871"/>
                </a:solidFill>
                <a:latin typeface="Times New Roman" panose="02020603050405020304" pitchFamily="18" charset="0"/>
                <a:cs typeface="Times New Roman" panose="02020603050405020304" pitchFamily="18" charset="0"/>
              </a:rPr>
              <a:t>The</a:t>
            </a:r>
            <a:r>
              <a:rPr lang="cs-CZ" sz="2000" b="1" dirty="0" smtClean="0">
                <a:solidFill>
                  <a:srgbClr val="307871"/>
                </a:solidFill>
                <a:latin typeface="Times New Roman" panose="02020603050405020304" pitchFamily="18" charset="0"/>
                <a:cs typeface="Times New Roman" panose="02020603050405020304" pitchFamily="18" charset="0"/>
              </a:rPr>
              <a:t> </a:t>
            </a:r>
            <a:r>
              <a:rPr lang="cs-CZ" sz="2000" b="1" dirty="0" err="1" smtClean="0">
                <a:solidFill>
                  <a:srgbClr val="307871"/>
                </a:solidFill>
                <a:latin typeface="Times New Roman" panose="02020603050405020304" pitchFamily="18" charset="0"/>
                <a:cs typeface="Times New Roman" panose="02020603050405020304" pitchFamily="18" charset="0"/>
              </a:rPr>
              <a:t>vicious</a:t>
            </a:r>
            <a:r>
              <a:rPr lang="cs-CZ" sz="2000" b="1" dirty="0" smtClean="0">
                <a:solidFill>
                  <a:srgbClr val="307871"/>
                </a:solidFill>
                <a:latin typeface="Times New Roman" panose="02020603050405020304" pitchFamily="18" charset="0"/>
                <a:cs typeface="Times New Roman" panose="02020603050405020304" pitchFamily="18" charset="0"/>
              </a:rPr>
              <a:t> </a:t>
            </a:r>
            <a:r>
              <a:rPr lang="cs-CZ" sz="2000" b="1" dirty="0" err="1" smtClean="0">
                <a:solidFill>
                  <a:srgbClr val="307871"/>
                </a:solidFill>
                <a:latin typeface="Times New Roman" panose="02020603050405020304" pitchFamily="18" charset="0"/>
                <a:cs typeface="Times New Roman" panose="02020603050405020304" pitchFamily="18" charset="0"/>
              </a:rPr>
              <a:t>cycle</a:t>
            </a:r>
            <a:r>
              <a:rPr lang="cs-CZ" sz="2000" b="1" dirty="0" smtClean="0">
                <a:solidFill>
                  <a:srgbClr val="307871"/>
                </a:solidFill>
                <a:latin typeface="Times New Roman" panose="02020603050405020304" pitchFamily="18" charset="0"/>
                <a:cs typeface="Times New Roman" panose="02020603050405020304" pitchFamily="18" charset="0"/>
              </a:rPr>
              <a:t> </a:t>
            </a:r>
            <a:r>
              <a:rPr lang="cs-CZ" sz="2000" b="1" dirty="0" err="1" smtClean="0">
                <a:solidFill>
                  <a:srgbClr val="307871"/>
                </a:solidFill>
                <a:latin typeface="Times New Roman" panose="02020603050405020304" pitchFamily="18" charset="0"/>
                <a:cs typeface="Times New Roman" panose="02020603050405020304" pitchFamily="18" charset="0"/>
              </a:rPr>
              <a:t>of</a:t>
            </a:r>
            <a:r>
              <a:rPr lang="cs-CZ" sz="2000" b="1" dirty="0" smtClean="0">
                <a:solidFill>
                  <a:srgbClr val="307871"/>
                </a:solidFill>
                <a:latin typeface="Times New Roman" panose="02020603050405020304" pitchFamily="18" charset="0"/>
                <a:cs typeface="Times New Roman" panose="02020603050405020304" pitchFamily="18" charset="0"/>
              </a:rPr>
              <a:t> </a:t>
            </a:r>
            <a:r>
              <a:rPr lang="cs-CZ" sz="2000" b="1" dirty="0" err="1" smtClean="0">
                <a:solidFill>
                  <a:srgbClr val="307871"/>
                </a:solidFill>
                <a:latin typeface="Times New Roman" panose="02020603050405020304" pitchFamily="18" charset="0"/>
                <a:cs typeface="Times New Roman" panose="02020603050405020304" pitchFamily="18" charset="0"/>
              </a:rPr>
              <a:t>poverty</a:t>
            </a:r>
            <a:endParaRPr lang="en-US" sz="2000" b="1" dirty="0">
              <a:solidFill>
                <a:srgbClr val="307871"/>
              </a:solidFill>
              <a:latin typeface="Times New Roman" panose="02020603050405020304" pitchFamily="18" charset="0"/>
              <a:cs typeface="Times New Roman" panose="02020603050405020304" pitchFamily="18" charset="0"/>
            </a:endParaRPr>
          </a:p>
          <a:p>
            <a:endParaRPr lang="en-US" sz="20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3980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89350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REGIONAL INEQUALITY GROWTH AND ITS FACTORS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00810" y="161008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000" dirty="0" smtClean="0">
                <a:solidFill>
                  <a:srgbClr val="307871"/>
                </a:solidFill>
                <a:latin typeface="Times New Roman" panose="02020603050405020304" pitchFamily="18" charset="0"/>
                <a:cs typeface="Times New Roman" panose="02020603050405020304" pitchFamily="18" charset="0"/>
              </a:rPr>
              <a:t>B</a:t>
            </a:r>
            <a:r>
              <a:rPr lang="en-US" sz="2000" dirty="0" err="1" smtClean="0">
                <a:solidFill>
                  <a:srgbClr val="307871"/>
                </a:solidFill>
                <a:latin typeface="Times New Roman" panose="02020603050405020304" pitchFamily="18" charset="0"/>
                <a:cs typeface="Times New Roman" panose="02020603050405020304" pitchFamily="18" charset="0"/>
              </a:rPr>
              <a:t>asic</a:t>
            </a:r>
            <a:r>
              <a:rPr lang="en-US" sz="2000" dirty="0" smtClean="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condition of growth: </a:t>
            </a:r>
            <a:r>
              <a:rPr lang="en-US" sz="2000" dirty="0">
                <a:solidFill>
                  <a:srgbClr val="FF0000"/>
                </a:solidFill>
                <a:latin typeface="Times New Roman" panose="02020603050405020304" pitchFamily="18" charset="0"/>
                <a:cs typeface="Times New Roman" panose="02020603050405020304" pitchFamily="18" charset="0"/>
              </a:rPr>
              <a:t>natural conditions</a:t>
            </a:r>
          </a:p>
          <a:p>
            <a:pPr algn="just"/>
            <a:r>
              <a:rPr lang="cs-CZ" sz="2000" dirty="0" smtClean="0">
                <a:solidFill>
                  <a:srgbClr val="FF0000"/>
                </a:solidFill>
                <a:latin typeface="Times New Roman" panose="02020603050405020304" pitchFamily="18" charset="0"/>
                <a:cs typeface="Times New Roman" panose="02020603050405020304" pitchFamily="18" charset="0"/>
              </a:rPr>
              <a:t>C</a:t>
            </a:r>
            <a:r>
              <a:rPr lang="en-US" sz="2000" dirty="0" err="1" smtClean="0">
                <a:solidFill>
                  <a:srgbClr val="FF0000"/>
                </a:solidFill>
                <a:latin typeface="Times New Roman" panose="02020603050405020304" pitchFamily="18" charset="0"/>
                <a:cs typeface="Times New Roman" panose="02020603050405020304" pitchFamily="18" charset="0"/>
              </a:rPr>
              <a:t>limatic</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conditions</a:t>
            </a:r>
            <a:r>
              <a:rPr lang="en-US" sz="2000" dirty="0">
                <a:solidFill>
                  <a:srgbClr val="307871"/>
                </a:solidFill>
                <a:latin typeface="Times New Roman" panose="02020603050405020304" pitchFamily="18" charset="0"/>
                <a:cs typeface="Times New Roman" panose="02020603050405020304" pitchFamily="18" charset="0"/>
              </a:rPr>
              <a:t>: they can be so severe that fundamentally limit the conditions for human survival and impossible to use </a:t>
            </a:r>
            <a:r>
              <a:rPr lang="en-US" sz="2000" dirty="0" err="1">
                <a:solidFill>
                  <a:srgbClr val="307871"/>
                </a:solidFill>
                <a:latin typeface="Times New Roman" panose="02020603050405020304" pitchFamily="18" charset="0"/>
                <a:cs typeface="Times New Roman" panose="02020603050405020304" pitchFamily="18" charset="0"/>
              </a:rPr>
              <a:t>eg</a:t>
            </a:r>
            <a:r>
              <a:rPr lang="en-US" sz="2000" dirty="0">
                <a:solidFill>
                  <a:srgbClr val="307871"/>
                </a:solidFill>
                <a:latin typeface="Times New Roman" panose="02020603050405020304" pitchFamily="18" charset="0"/>
                <a:cs typeface="Times New Roman" panose="02020603050405020304" pitchFamily="18" charset="0"/>
              </a:rPr>
              <a:t>. mineral resources hidden in the ground</a:t>
            </a:r>
          </a:p>
          <a:p>
            <a:pPr algn="just"/>
            <a:r>
              <a:rPr lang="cs-CZ" sz="2000" dirty="0" smtClean="0">
                <a:solidFill>
                  <a:srgbClr val="FF0000"/>
                </a:solidFill>
                <a:latin typeface="Times New Roman" panose="02020603050405020304" pitchFamily="18" charset="0"/>
                <a:cs typeface="Times New Roman" panose="02020603050405020304" pitchFamily="18" charset="0"/>
              </a:rPr>
              <a:t>G</a:t>
            </a:r>
            <a:r>
              <a:rPr lang="en-US" sz="2000" dirty="0" err="1" smtClean="0">
                <a:solidFill>
                  <a:srgbClr val="FF0000"/>
                </a:solidFill>
                <a:latin typeface="Times New Roman" panose="02020603050405020304" pitchFamily="18" charset="0"/>
                <a:cs typeface="Times New Roman" panose="02020603050405020304" pitchFamily="18" charset="0"/>
              </a:rPr>
              <a:t>eographic</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remoteness </a:t>
            </a:r>
            <a:r>
              <a:rPr lang="en-US" sz="2000" dirty="0">
                <a:solidFill>
                  <a:srgbClr val="307871"/>
                </a:solidFill>
                <a:latin typeface="Times New Roman" panose="02020603050405020304" pitchFamily="18" charset="0"/>
                <a:cs typeface="Times New Roman" panose="02020603050405020304" pitchFamily="18" charset="0"/>
              </a:rPr>
              <a:t>and difficult access settlements of people due to the nature of the terrain: hampers the exchange of information, restricts trade and leads to delayed development of such isolated civilizations</a:t>
            </a:r>
          </a:p>
          <a:p>
            <a:pPr algn="just"/>
            <a:r>
              <a:rPr lang="cs-CZ" sz="2000" dirty="0" smtClean="0">
                <a:solidFill>
                  <a:srgbClr val="FF0000"/>
                </a:solidFill>
                <a:latin typeface="Times New Roman" panose="02020603050405020304" pitchFamily="18" charset="0"/>
                <a:cs typeface="Times New Roman" panose="02020603050405020304" pitchFamily="18" charset="0"/>
              </a:rPr>
              <a:t>O</a:t>
            </a:r>
            <a:r>
              <a:rPr lang="en-US" sz="2000" dirty="0" err="1" smtClean="0">
                <a:solidFill>
                  <a:srgbClr val="FF0000"/>
                </a:solidFill>
                <a:latin typeface="Times New Roman" panose="02020603050405020304" pitchFamily="18" charset="0"/>
                <a:cs typeface="Times New Roman" panose="02020603050405020304" pitchFamily="18" charset="0"/>
              </a:rPr>
              <a:t>ther</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growth </a:t>
            </a:r>
            <a:r>
              <a:rPr lang="en-US" sz="2000" dirty="0" smtClean="0">
                <a:solidFill>
                  <a:srgbClr val="FF0000"/>
                </a:solidFill>
                <a:latin typeface="Times New Roman" panose="02020603050405020304" pitchFamily="18" charset="0"/>
                <a:cs typeface="Times New Roman" panose="02020603050405020304" pitchFamily="18" charset="0"/>
              </a:rPr>
              <a:t>factor</a:t>
            </a:r>
            <a:r>
              <a:rPr lang="cs-CZ" sz="2000" dirty="0" smtClean="0">
                <a:solidFill>
                  <a:srgbClr val="FF0000"/>
                </a:solidFill>
                <a:latin typeface="Times New Roman" panose="02020603050405020304" pitchFamily="18" charset="0"/>
                <a:cs typeface="Times New Roman" panose="02020603050405020304" pitchFamily="18" charset="0"/>
              </a:rPr>
              <a:t>s</a:t>
            </a:r>
            <a:r>
              <a:rPr lang="en-US" sz="2000" dirty="0" smtClean="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a form of social organization (ownership relations), the realization of free will of members in society and the economy's ability to generate and adopt innovations</a:t>
            </a:r>
          </a:p>
          <a:p>
            <a:pPr algn="just"/>
            <a:r>
              <a:rPr lang="cs-CZ" sz="2000" dirty="0" smtClean="0">
                <a:solidFill>
                  <a:srgbClr val="307871"/>
                </a:solidFill>
                <a:latin typeface="Times New Roman" panose="02020603050405020304" pitchFamily="18" charset="0"/>
                <a:cs typeface="Times New Roman" panose="02020603050405020304" pitchFamily="18" charset="0"/>
              </a:rPr>
              <a:t>L</a:t>
            </a:r>
            <a:r>
              <a:rPr lang="en-US" sz="2000" dirty="0" err="1" smtClean="0">
                <a:solidFill>
                  <a:srgbClr val="307871"/>
                </a:solidFill>
                <a:latin typeface="Times New Roman" panose="02020603050405020304" pitchFamily="18" charset="0"/>
                <a:cs typeface="Times New Roman" panose="02020603050405020304" pitchFamily="18" charset="0"/>
              </a:rPr>
              <a:t>ast</a:t>
            </a:r>
            <a:r>
              <a:rPr lang="en-US" sz="2000" dirty="0" smtClean="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growth </a:t>
            </a:r>
            <a:r>
              <a:rPr lang="en-US" sz="2000" dirty="0" smtClean="0">
                <a:solidFill>
                  <a:srgbClr val="307871"/>
                </a:solidFill>
                <a:latin typeface="Times New Roman" panose="02020603050405020304" pitchFamily="18" charset="0"/>
                <a:cs typeface="Times New Roman" panose="02020603050405020304" pitchFamily="18" charset="0"/>
              </a:rPr>
              <a:t>factors</a:t>
            </a:r>
            <a:r>
              <a:rPr lang="cs-CZ" sz="2000" dirty="0" smtClean="0">
                <a:solidFill>
                  <a:srgbClr val="307871"/>
                </a:solidFill>
                <a:latin typeface="Times New Roman" panose="02020603050405020304" pitchFamily="18" charset="0"/>
                <a:cs typeface="Times New Roman" panose="02020603050405020304" pitchFamily="18" charset="0"/>
              </a:rPr>
              <a:t> -</a:t>
            </a:r>
            <a:r>
              <a:rPr lang="en-US" sz="2000" dirty="0" smtClean="0">
                <a:solidFill>
                  <a:srgbClr val="307871"/>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market size</a:t>
            </a:r>
            <a:r>
              <a:rPr lang="en-US" sz="2000" dirty="0">
                <a:solidFill>
                  <a:srgbClr val="307871"/>
                </a:solidFill>
                <a:latin typeface="Times New Roman" panose="02020603050405020304" pitchFamily="18" charset="0"/>
                <a:cs typeface="Times New Roman" panose="02020603050405020304" pitchFamily="18" charset="0"/>
              </a:rPr>
              <a:t>, which is given by:</a:t>
            </a:r>
          </a:p>
          <a:p>
            <a:pPr lvl="1" algn="just"/>
            <a:r>
              <a:rPr lang="en-US" sz="2000" dirty="0">
                <a:solidFill>
                  <a:srgbClr val="307871"/>
                </a:solidFill>
                <a:latin typeface="Times New Roman" panose="02020603050405020304" pitchFamily="18" charset="0"/>
                <a:cs typeface="Times New Roman" panose="02020603050405020304" pitchFamily="18" charset="0"/>
              </a:rPr>
              <a:t>the size of the economy</a:t>
            </a:r>
          </a:p>
          <a:p>
            <a:pPr lvl="1" algn="just"/>
            <a:r>
              <a:rPr lang="en-US" sz="2000" dirty="0">
                <a:solidFill>
                  <a:srgbClr val="307871"/>
                </a:solidFill>
                <a:latin typeface="Times New Roman" panose="02020603050405020304" pitchFamily="18" charset="0"/>
                <a:cs typeface="Times New Roman" panose="02020603050405020304" pitchFamily="18" charset="0"/>
              </a:rPr>
              <a:t>degree of involvement of the economy into the world economy</a:t>
            </a:r>
          </a:p>
          <a:p>
            <a:pPr lvl="1" algn="just"/>
            <a:r>
              <a:rPr lang="en-US" sz="2000" dirty="0">
                <a:solidFill>
                  <a:srgbClr val="307871"/>
                </a:solidFill>
                <a:latin typeface="Times New Roman" panose="02020603050405020304" pitchFamily="18" charset="0"/>
                <a:cs typeface="Times New Roman" panose="02020603050405020304" pitchFamily="18" charset="0"/>
              </a:rPr>
              <a:t>and the nature of integration into the world economy</a:t>
            </a:r>
          </a:p>
          <a:p>
            <a:endParaRPr lang="en-US" sz="20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3654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89350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REGIONAL INEQUALITY GROWTH AND ITS FACTORS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00810" y="161008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000" dirty="0" smtClean="0">
                <a:solidFill>
                  <a:srgbClr val="307871"/>
                </a:solidFill>
                <a:latin typeface="Times New Roman" panose="02020603050405020304" pitchFamily="18" charset="0"/>
                <a:cs typeface="Times New Roman" panose="02020603050405020304" pitchFamily="18" charset="0"/>
              </a:rPr>
              <a:t>C</a:t>
            </a:r>
            <a:r>
              <a:rPr lang="en-US" sz="2000" dirty="0" err="1" smtClean="0">
                <a:solidFill>
                  <a:srgbClr val="307871"/>
                </a:solidFill>
                <a:latin typeface="Times New Roman" panose="02020603050405020304" pitchFamily="18" charset="0"/>
                <a:cs typeface="Times New Roman" panose="02020603050405020304" pitchFamily="18" charset="0"/>
              </a:rPr>
              <a:t>haracteristic</a:t>
            </a:r>
            <a:r>
              <a:rPr lang="en-US" sz="2000" dirty="0" smtClean="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feature of the global economy: </a:t>
            </a:r>
            <a:r>
              <a:rPr lang="en-US" sz="2000" dirty="0" smtClean="0">
                <a:solidFill>
                  <a:srgbClr val="307871"/>
                </a:solidFill>
                <a:latin typeface="Times New Roman" panose="02020603050405020304" pitchFamily="18" charset="0"/>
                <a:cs typeface="Times New Roman" panose="02020603050405020304" pitchFamily="18" charset="0"/>
              </a:rPr>
              <a:t>regional inequality of growth</a:t>
            </a:r>
          </a:p>
          <a:p>
            <a:pPr algn="just"/>
            <a:r>
              <a:rPr lang="cs-CZ" sz="2000" dirty="0" smtClean="0">
                <a:solidFill>
                  <a:srgbClr val="FF0000"/>
                </a:solidFill>
                <a:latin typeface="Times New Roman" panose="02020603050405020304" pitchFamily="18" charset="0"/>
                <a:cs typeface="Times New Roman" panose="02020603050405020304" pitchFamily="18" charset="0"/>
              </a:rPr>
              <a:t>C</a:t>
            </a:r>
            <a:r>
              <a:rPr lang="en-US" sz="2000" dirty="0" err="1" smtClean="0">
                <a:solidFill>
                  <a:srgbClr val="FF0000"/>
                </a:solidFill>
                <a:latin typeface="Times New Roman" panose="02020603050405020304" pitchFamily="18" charset="0"/>
                <a:cs typeface="Times New Roman" panose="02020603050405020304" pitchFamily="18" charset="0"/>
              </a:rPr>
              <a:t>atching</a:t>
            </a:r>
            <a:r>
              <a:rPr lang="en-US" sz="2000" dirty="0" smtClean="0">
                <a:solidFill>
                  <a:srgbClr val="FF0000"/>
                </a:solidFill>
                <a:latin typeface="Times New Roman" panose="02020603050405020304" pitchFamily="18" charset="0"/>
                <a:cs typeface="Times New Roman" panose="02020603050405020304" pitchFamily="18" charset="0"/>
              </a:rPr>
              <a:t> up effect</a:t>
            </a:r>
            <a:r>
              <a:rPr lang="en-US" sz="2000" dirty="0" smtClean="0">
                <a:solidFill>
                  <a:srgbClr val="307871"/>
                </a:solidFill>
                <a:latin typeface="Times New Roman" panose="02020603050405020304" pitchFamily="18" charset="0"/>
                <a:cs typeface="Times New Roman" panose="02020603050405020304" pitchFamily="18" charset="0"/>
              </a:rPr>
              <a:t>: the country does not need to make an effort to discover once discovered innovation and technological processes</a:t>
            </a:r>
            <a:endParaRPr lang="en-US" sz="20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rotWithShape="1">
          <a:blip r:embed="rId3"/>
          <a:srcRect b="6049"/>
          <a:stretch/>
        </p:blipFill>
        <p:spPr>
          <a:xfrm>
            <a:off x="5695406" y="2725783"/>
            <a:ext cx="4542494" cy="3200788"/>
          </a:xfrm>
          <a:prstGeom prst="rect">
            <a:avLst/>
          </a:prstGeom>
        </p:spPr>
      </p:pic>
    </p:spTree>
    <p:extLst>
      <p:ext uri="{BB962C8B-B14F-4D97-AF65-F5344CB8AC3E}">
        <p14:creationId xmlns:p14="http://schemas.microsoft.com/office/powerpoint/2010/main" val="3662828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857</TotalTime>
  <Words>1410</Words>
  <Application>Microsoft Office PowerPoint</Application>
  <PresentationFormat>Širokoúhlá obrazovka</PresentationFormat>
  <Paragraphs>113</Paragraphs>
  <Slides>25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25</vt:i4>
      </vt:variant>
    </vt:vector>
  </HeadingPairs>
  <TitlesOfParts>
    <vt:vector size="30" baseType="lpstr">
      <vt:lpstr>Arial</vt:lpstr>
      <vt:lpstr>Calibri</vt:lpstr>
      <vt:lpstr>Calibri Light</vt:lpstr>
      <vt:lpstr>Times New Roman</vt:lpstr>
      <vt:lpstr>Motiv Office</vt:lpstr>
      <vt:lpstr>GROWTH, ECONOMIC DEVELOPMENT AND STRUCTURE OF THE WORLD ECONOMY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Ingrid Majerová</cp:lastModifiedBy>
  <cp:revision>103</cp:revision>
  <dcterms:created xsi:type="dcterms:W3CDTF">2016-11-25T20:36:16Z</dcterms:created>
  <dcterms:modified xsi:type="dcterms:W3CDTF">2020-01-21T20:07:47Z</dcterms:modified>
</cp:coreProperties>
</file>