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81" r:id="rId2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p:scale>
          <a:sx n="123" d="100"/>
          <a:sy n="123" d="100"/>
        </p:scale>
        <p:origin x="-72" y="2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28.2.2019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9518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28.2.2019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smtClean="0"/>
              <a:t>Kliknutím lze upravit styl.</a:t>
            </a:r>
            <a:endParaRPr lang="cs-CZ"/>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28.2.2019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1909222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smtClean="0">
                <a:ln w="0"/>
                <a:solidFill>
                  <a:schemeClr val="bg1"/>
                </a:solidFill>
                <a:effectLst>
                  <a:outerShdw blurRad="38100" dist="19050" dir="2700000" algn="tl" rotWithShape="0">
                    <a:schemeClr val="dk1">
                      <a:alpha val="40000"/>
                    </a:schemeClr>
                  </a:outerShdw>
                </a:effectLst>
              </a:rPr>
              <a:t>MANAŽERSKÉ DOVEDNOSTI V MEZIGENERAČNÍM TÝMU</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 Dagmar Svobodová, Ph.D.</a:t>
            </a:r>
          </a:p>
          <a:p>
            <a:pPr algn="ctr"/>
            <a:r>
              <a:rPr lang="cs-CZ" b="1" dirty="0" smtClean="0">
                <a:ln w="0"/>
                <a:solidFill>
                  <a:schemeClr val="bg1"/>
                </a:solidFill>
                <a:effectLst>
                  <a:outerShdw blurRad="38100" dist="19050" dir="2700000" algn="tl" rotWithShape="0">
                    <a:schemeClr val="dk1">
                      <a:alpha val="40000"/>
                    </a:schemeClr>
                  </a:outerShdw>
                </a:effectLst>
              </a:rPr>
              <a:t>Ing. Zuzana Palová</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cap="small" dirty="0" smtClean="0"/>
              <a:t>Náklady na vypracování studie proveditelnosti</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fontScale="62500" lnSpcReduction="20000"/>
          </a:bodyPr>
          <a:lstStyle/>
          <a:p>
            <a:r>
              <a:rPr lang="cs-CZ" dirty="0" smtClean="0"/>
              <a:t>Opakované využívání sekundárních zdrojů vyžaduje pravidelnou aktualizaci </a:t>
            </a:r>
          </a:p>
          <a:p>
            <a:r>
              <a:rPr lang="cs-CZ" dirty="0" smtClean="0"/>
              <a:t>Náklady souvisí se spoustou proměnných </a:t>
            </a:r>
          </a:p>
          <a:p>
            <a:r>
              <a:rPr lang="cs-CZ" dirty="0" smtClean="0"/>
              <a:t>Cena studie může stoupat s:</a:t>
            </a:r>
          </a:p>
          <a:p>
            <a:pPr lvl="1"/>
            <a:r>
              <a:rPr lang="cs-CZ" dirty="0" smtClean="0"/>
              <a:t>s časem potřebným na získávání dat, </a:t>
            </a:r>
          </a:p>
          <a:p>
            <a:pPr lvl="1"/>
            <a:r>
              <a:rPr lang="cs-CZ" dirty="0" smtClean="0"/>
              <a:t>s prováděním analýzy dat, </a:t>
            </a:r>
          </a:p>
          <a:p>
            <a:pPr lvl="1"/>
            <a:r>
              <a:rPr lang="cs-CZ" dirty="0" smtClean="0"/>
              <a:t>s odborností a přesností získávaných dat, </a:t>
            </a:r>
          </a:p>
          <a:p>
            <a:pPr lvl="1"/>
            <a:r>
              <a:rPr lang="cs-CZ" dirty="0" smtClean="0"/>
              <a:t>s mzdovými požadavky, </a:t>
            </a:r>
          </a:p>
          <a:p>
            <a:pPr lvl="1"/>
            <a:r>
              <a:rPr lang="cs-CZ" dirty="0" smtClean="0"/>
              <a:t>s finančními možnostmi zadavatele, </a:t>
            </a:r>
          </a:p>
          <a:p>
            <a:pPr lvl="1"/>
            <a:r>
              <a:rPr lang="cs-CZ" dirty="0" smtClean="0"/>
              <a:t>s kancelářskou technikou, </a:t>
            </a:r>
          </a:p>
          <a:p>
            <a:pPr lvl="1"/>
            <a:r>
              <a:rPr lang="cs-CZ" dirty="0" smtClean="0"/>
              <a:t>nebo zkušenostmi zpracovatelů</a:t>
            </a:r>
            <a:endParaRPr lang="cs-CZ" dirty="0"/>
          </a:p>
        </p:txBody>
      </p:sp>
    </p:spTree>
    <p:extLst>
      <p:ext uri="{BB962C8B-B14F-4D97-AF65-F5344CB8AC3E}">
        <p14:creationId xmlns:p14="http://schemas.microsoft.com/office/powerpoint/2010/main" val="1780750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Cíle, strategie a historie projektu</a:t>
            </a:r>
            <a:endParaRPr lang="cs-CZ" b="1" dirty="0"/>
          </a:p>
        </p:txBody>
      </p:sp>
      <p:sp>
        <p:nvSpPr>
          <p:cNvPr id="3" name="Zástupný symbol pro obsah 2"/>
          <p:cNvSpPr>
            <a:spLocks noGrp="1"/>
          </p:cNvSpPr>
          <p:nvPr>
            <p:ph idx="4294967295"/>
          </p:nvPr>
        </p:nvSpPr>
        <p:spPr>
          <a:xfrm>
            <a:off x="323528" y="699542"/>
            <a:ext cx="7886700" cy="3262312"/>
          </a:xfrm>
          <a:prstGeom prst="rect">
            <a:avLst/>
          </a:prstGeom>
        </p:spPr>
        <p:txBody>
          <a:bodyPr/>
          <a:lstStyle/>
          <a:p>
            <a:endParaRPr lang="cs-CZ" dirty="0" smtClean="0"/>
          </a:p>
          <a:p>
            <a:r>
              <a:rPr lang="cs-CZ" sz="2400" dirty="0" smtClean="0"/>
              <a:t>Cíle slouží k ukotvení hlavního záměru projektu</a:t>
            </a:r>
          </a:p>
          <a:p>
            <a:r>
              <a:rPr lang="cs-CZ" sz="2400" dirty="0" smtClean="0"/>
              <a:t>Do této části patří také uvedení iniciátora a zadavatele projektu</a:t>
            </a:r>
          </a:p>
          <a:p>
            <a:r>
              <a:rPr lang="cs-CZ" sz="2400" dirty="0" smtClean="0"/>
              <a:t>Účastníci by měli vědět kdo má rozhodovací pravomoc v projektu</a:t>
            </a:r>
          </a:p>
          <a:p>
            <a:r>
              <a:rPr lang="cs-CZ" sz="2400" dirty="0" smtClean="0"/>
              <a:t>Historie udává přehled o podstatném vývoji událostí</a:t>
            </a:r>
          </a:p>
          <a:p>
            <a:r>
              <a:rPr lang="cs-CZ" sz="2400" dirty="0" smtClean="0"/>
              <a:t>Historie uvádí také osoby či subjekty podílející se na přípravnách projektu a jeho změnách</a:t>
            </a:r>
          </a:p>
          <a:p>
            <a:endParaRPr lang="cs-CZ" dirty="0"/>
          </a:p>
        </p:txBody>
      </p:sp>
    </p:spTree>
    <p:extLst>
      <p:ext uri="{BB962C8B-B14F-4D97-AF65-F5344CB8AC3E}">
        <p14:creationId xmlns:p14="http://schemas.microsoft.com/office/powerpoint/2010/main" val="122028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Marketingová strategie</a:t>
            </a:r>
            <a:endParaRPr lang="cs-CZ" dirty="0"/>
          </a:p>
        </p:txBody>
      </p:sp>
      <p:sp>
        <p:nvSpPr>
          <p:cNvPr id="3" name="Zástupný symbol pro obsah 2"/>
          <p:cNvSpPr>
            <a:spLocks noGrp="1"/>
          </p:cNvSpPr>
          <p:nvPr>
            <p:ph idx="4294967295"/>
          </p:nvPr>
        </p:nvSpPr>
        <p:spPr>
          <a:xfrm>
            <a:off x="251520" y="771550"/>
            <a:ext cx="8784976" cy="3262312"/>
          </a:xfrm>
          <a:prstGeom prst="rect">
            <a:avLst/>
          </a:prstGeom>
        </p:spPr>
        <p:txBody>
          <a:bodyPr/>
          <a:lstStyle/>
          <a:p>
            <a:r>
              <a:rPr lang="cs-CZ" sz="2400" dirty="0" smtClean="0"/>
              <a:t>Je součástí každého projektu</a:t>
            </a:r>
          </a:p>
          <a:p>
            <a:r>
              <a:rPr lang="cs-CZ" sz="2400" dirty="0" smtClean="0"/>
              <a:t>Zahrnuje v sobě možnosti:</a:t>
            </a:r>
          </a:p>
          <a:p>
            <a:pPr lvl="1"/>
            <a:r>
              <a:rPr lang="cs-CZ" sz="2400" dirty="0" smtClean="0"/>
              <a:t>jak uvádět produkt či službu na trh, </a:t>
            </a:r>
          </a:p>
          <a:p>
            <a:pPr lvl="1"/>
            <a:r>
              <a:rPr lang="cs-CZ" sz="2400" dirty="0" smtClean="0"/>
              <a:t>jaká bude cenová strategie,</a:t>
            </a:r>
          </a:p>
          <a:p>
            <a:pPr lvl="1"/>
            <a:r>
              <a:rPr lang="cs-CZ" sz="2400" dirty="0" smtClean="0"/>
              <a:t>jaká bude propagace, </a:t>
            </a:r>
          </a:p>
          <a:p>
            <a:pPr lvl="1"/>
            <a:r>
              <a:rPr lang="cs-CZ" sz="2400" dirty="0" smtClean="0"/>
              <a:t>jaké bude konkurenční postavení na trhu </a:t>
            </a:r>
          </a:p>
          <a:p>
            <a:pPr lvl="1"/>
            <a:r>
              <a:rPr lang="cs-CZ" sz="2400" dirty="0" smtClean="0"/>
              <a:t>nebo jak bude financován rozvoj produktu či služby</a:t>
            </a:r>
          </a:p>
          <a:p>
            <a:r>
              <a:rPr lang="cs-CZ" sz="2400" dirty="0" smtClean="0"/>
              <a:t>Pomáhá dosahovat ekonomických cílů </a:t>
            </a:r>
          </a:p>
          <a:p>
            <a:r>
              <a:rPr lang="cs-CZ" sz="2400" dirty="0" smtClean="0"/>
              <a:t>Musí jí předcházet marketingový výzkum</a:t>
            </a:r>
            <a:endParaRPr lang="cs-CZ" sz="2400" dirty="0"/>
          </a:p>
        </p:txBody>
      </p:sp>
    </p:spTree>
    <p:extLst>
      <p:ext uri="{BB962C8B-B14F-4D97-AF65-F5344CB8AC3E}">
        <p14:creationId xmlns:p14="http://schemas.microsoft.com/office/powerpoint/2010/main" val="281592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Marketingová strategie</a:t>
            </a:r>
            <a:endParaRPr lang="cs-CZ" dirty="0"/>
          </a:p>
        </p:txBody>
      </p:sp>
      <p:sp>
        <p:nvSpPr>
          <p:cNvPr id="3" name="Zástupný symbol pro obsah 2"/>
          <p:cNvSpPr>
            <a:spLocks noGrp="1"/>
          </p:cNvSpPr>
          <p:nvPr>
            <p:ph idx="4294967295"/>
          </p:nvPr>
        </p:nvSpPr>
        <p:spPr>
          <a:xfrm>
            <a:off x="251520" y="843558"/>
            <a:ext cx="7886700" cy="3262312"/>
          </a:xfrm>
          <a:prstGeom prst="rect">
            <a:avLst/>
          </a:prstGeom>
        </p:spPr>
        <p:txBody>
          <a:bodyPr/>
          <a:lstStyle/>
          <a:p>
            <a:r>
              <a:rPr lang="cs-CZ" sz="2400" dirty="0" smtClean="0"/>
              <a:t>Měla by se provádět i analýza trhu</a:t>
            </a:r>
          </a:p>
          <a:p>
            <a:r>
              <a:rPr lang="cs-CZ" sz="2400" dirty="0" smtClean="0"/>
              <a:t>Analýza trhu předchází výběru trhu</a:t>
            </a:r>
          </a:p>
          <a:p>
            <a:r>
              <a:rPr lang="cs-CZ" sz="2400" dirty="0" smtClean="0"/>
              <a:t>Z analýzy trhu je možné i odhalit tržní potenciál</a:t>
            </a:r>
          </a:p>
          <a:p>
            <a:r>
              <a:rPr lang="cs-CZ" sz="2400" dirty="0" smtClean="0"/>
              <a:t>Určení výše poptávky pomáhá určit cílový segment</a:t>
            </a:r>
          </a:p>
          <a:p>
            <a:r>
              <a:rPr lang="cs-CZ" sz="2400" dirty="0" smtClean="0"/>
              <a:t>S výší poptávky souvisí objemy produkce</a:t>
            </a:r>
          </a:p>
          <a:p>
            <a:r>
              <a:rPr lang="cs-CZ" sz="2400" dirty="0" smtClean="0"/>
              <a:t>Objemy produkce souvisí s plánovanou cenovou politikou</a:t>
            </a:r>
          </a:p>
          <a:p>
            <a:r>
              <a:rPr lang="cs-CZ" sz="2400" dirty="0" smtClean="0"/>
              <a:t>Výsledky získané z marketingového výzkumu jsou základem pro sestavení kroků napomáhajících dosažení cílů v rámci marketingové strategie!!!!</a:t>
            </a:r>
            <a:endParaRPr lang="cs-CZ" sz="2400" dirty="0"/>
          </a:p>
        </p:txBody>
      </p:sp>
    </p:spTree>
    <p:extLst>
      <p:ext uri="{BB962C8B-B14F-4D97-AF65-F5344CB8AC3E}">
        <p14:creationId xmlns:p14="http://schemas.microsoft.com/office/powerpoint/2010/main" val="1985329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Kapacita</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fontScale="70000" lnSpcReduction="20000"/>
          </a:bodyPr>
          <a:lstStyle/>
          <a:p>
            <a:r>
              <a:rPr lang="cs-CZ" dirty="0" smtClean="0"/>
              <a:t>Pro potřeby projektu je kapacitu rozdělena na výrobní a nevýrobní</a:t>
            </a:r>
          </a:p>
          <a:p>
            <a:r>
              <a:rPr lang="cs-CZ" dirty="0" smtClean="0"/>
              <a:t>Výrobní kapacita</a:t>
            </a:r>
          </a:p>
          <a:p>
            <a:pPr lvl="1"/>
            <a:r>
              <a:rPr lang="cs-CZ" dirty="0" smtClean="0"/>
              <a:t>je měřitelná v jednotkách</a:t>
            </a:r>
          </a:p>
          <a:p>
            <a:pPr lvl="1"/>
            <a:r>
              <a:rPr lang="cs-CZ" dirty="0" smtClean="0"/>
              <a:t>je závislá na velikosti podniku </a:t>
            </a:r>
          </a:p>
          <a:p>
            <a:pPr lvl="1"/>
            <a:r>
              <a:rPr lang="cs-CZ" dirty="0" smtClean="0"/>
              <a:t>a počtu a kvalifikaci pracovníků</a:t>
            </a:r>
          </a:p>
          <a:p>
            <a:r>
              <a:rPr lang="cs-CZ" dirty="0" smtClean="0"/>
              <a:t>Nevýrobní kapacita</a:t>
            </a:r>
          </a:p>
          <a:p>
            <a:pPr lvl="1"/>
            <a:r>
              <a:rPr lang="cs-CZ" dirty="0" smtClean="0"/>
              <a:t>zajišťuje množství účelových jednotek</a:t>
            </a:r>
          </a:p>
          <a:p>
            <a:pPr lvl="1"/>
            <a:r>
              <a:rPr lang="cs-CZ" dirty="0" smtClean="0"/>
              <a:t>například to může být počet sedadel v sále, užitková plocha prodejny nebo počet míst ve školní třídě</a:t>
            </a:r>
            <a:endParaRPr lang="cs-CZ" dirty="0"/>
          </a:p>
        </p:txBody>
      </p:sp>
    </p:spTree>
    <p:extLst>
      <p:ext uri="{BB962C8B-B14F-4D97-AF65-F5344CB8AC3E}">
        <p14:creationId xmlns:p14="http://schemas.microsoft.com/office/powerpoint/2010/main" val="1558077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Výkony</a:t>
            </a:r>
            <a:endParaRPr lang="cs-CZ" b="1"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fontScale="85000" lnSpcReduction="20000"/>
          </a:bodyPr>
          <a:lstStyle/>
          <a:p>
            <a:endParaRPr lang="cs-CZ" dirty="0" smtClean="0"/>
          </a:p>
          <a:p>
            <a:r>
              <a:rPr lang="cs-CZ" dirty="0" smtClean="0"/>
              <a:t>Dají se definovat „</a:t>
            </a:r>
            <a:r>
              <a:rPr lang="cs-CZ" i="1" dirty="0" smtClean="0"/>
              <a:t> jako peněží vyjádření objemu produkce.“</a:t>
            </a:r>
          </a:p>
          <a:p>
            <a:r>
              <a:rPr lang="cs-CZ" dirty="0" smtClean="0"/>
              <a:t>Objem produkce vyjadřuje skuteční nebo také plánovaný objem výroby</a:t>
            </a:r>
          </a:p>
          <a:p>
            <a:r>
              <a:rPr lang="cs-CZ" dirty="0" smtClean="0"/>
              <a:t>Nedá se zaměňovat s kapacitou</a:t>
            </a:r>
          </a:p>
          <a:p>
            <a:r>
              <a:rPr lang="cs-CZ" dirty="0" smtClean="0"/>
              <a:t>Je třeba zjistit požadovanou kapacitu výroby </a:t>
            </a:r>
          </a:p>
          <a:p>
            <a:r>
              <a:rPr lang="cs-CZ" dirty="0" smtClean="0"/>
              <a:t>Je třeba zjistit i možný objem produkce</a:t>
            </a:r>
          </a:p>
          <a:p>
            <a:endParaRPr lang="cs-CZ" dirty="0"/>
          </a:p>
        </p:txBody>
      </p:sp>
    </p:spTree>
    <p:extLst>
      <p:ext uri="{BB962C8B-B14F-4D97-AF65-F5344CB8AC3E}">
        <p14:creationId xmlns:p14="http://schemas.microsoft.com/office/powerpoint/2010/main" val="3568818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Vstupy</a:t>
            </a:r>
            <a:endParaRPr lang="cs-CZ" dirty="0"/>
          </a:p>
        </p:txBody>
      </p:sp>
      <p:sp>
        <p:nvSpPr>
          <p:cNvPr id="3" name="Zástupný symbol pro obsah 2"/>
          <p:cNvSpPr>
            <a:spLocks noGrp="1"/>
          </p:cNvSpPr>
          <p:nvPr>
            <p:ph idx="4294967295"/>
          </p:nvPr>
        </p:nvSpPr>
        <p:spPr>
          <a:xfrm>
            <a:off x="251520" y="987574"/>
            <a:ext cx="7886700" cy="3262312"/>
          </a:xfrm>
          <a:prstGeom prst="rect">
            <a:avLst/>
          </a:prstGeom>
        </p:spPr>
        <p:txBody>
          <a:bodyPr/>
          <a:lstStyle/>
          <a:p>
            <a:r>
              <a:rPr lang="cs-CZ" sz="2000" dirty="0" smtClean="0"/>
              <a:t>Určují je vstupní data pro výpočet nákladů na spotřebu materiálu, energie, služeb, počtu pracovníků, strojů, plochy atd.</a:t>
            </a:r>
          </a:p>
          <a:p>
            <a:r>
              <a:rPr lang="cs-CZ" sz="2000" dirty="0" smtClean="0"/>
              <a:t>Je vhodné důkladné šetření v oblasti výběru dodavatelů</a:t>
            </a:r>
          </a:p>
          <a:p>
            <a:r>
              <a:rPr lang="cs-CZ" sz="2000" dirty="0" smtClean="0"/>
              <a:t>Základní myšlenkou je vždy minimalizovat celkové náklady.</a:t>
            </a:r>
          </a:p>
          <a:p>
            <a:r>
              <a:rPr lang="cs-CZ" sz="2000" dirty="0" smtClean="0"/>
              <a:t>Použité vstupy by měli být posuzovány hned z několika hledisek:</a:t>
            </a:r>
          </a:p>
          <a:p>
            <a:pPr lvl="1"/>
            <a:r>
              <a:rPr lang="cs-CZ" sz="2000" dirty="0" smtClean="0"/>
              <a:t>kvalitativní, </a:t>
            </a:r>
          </a:p>
          <a:p>
            <a:pPr lvl="1"/>
            <a:r>
              <a:rPr lang="cs-CZ" sz="2000" dirty="0" smtClean="0"/>
              <a:t>hledisko dostupnosti, </a:t>
            </a:r>
          </a:p>
          <a:p>
            <a:pPr lvl="1"/>
            <a:r>
              <a:rPr lang="cs-CZ" sz="2000" dirty="0" smtClean="0"/>
              <a:t>cenové hledisko </a:t>
            </a:r>
          </a:p>
          <a:p>
            <a:pPr lvl="1"/>
            <a:r>
              <a:rPr lang="cs-CZ" sz="2000" dirty="0" smtClean="0"/>
              <a:t>hledisko rizik</a:t>
            </a:r>
            <a:endParaRPr lang="cs-CZ" sz="2000" dirty="0"/>
          </a:p>
        </p:txBody>
      </p:sp>
    </p:spTree>
    <p:extLst>
      <p:ext uri="{BB962C8B-B14F-4D97-AF65-F5344CB8AC3E}">
        <p14:creationId xmlns:p14="http://schemas.microsoft.com/office/powerpoint/2010/main" val="4202776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Technické řešení projektu</a:t>
            </a:r>
            <a:endParaRPr lang="cs-CZ" b="1"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fontScale="70000" lnSpcReduction="20000"/>
          </a:bodyPr>
          <a:lstStyle/>
          <a:p>
            <a:pPr algn="just"/>
            <a:endParaRPr lang="cs-CZ" dirty="0" smtClean="0"/>
          </a:p>
          <a:p>
            <a:pPr algn="just"/>
            <a:r>
              <a:rPr lang="cs-CZ" dirty="0" smtClean="0"/>
              <a:t>Udává stručný popis výběru používané techniky a technologie </a:t>
            </a:r>
          </a:p>
          <a:p>
            <a:pPr algn="just"/>
            <a:r>
              <a:rPr lang="cs-CZ" dirty="0" smtClean="0"/>
              <a:t>Technická část se soustředí na vybrané stroje</a:t>
            </a:r>
          </a:p>
          <a:p>
            <a:pPr algn="just"/>
            <a:r>
              <a:rPr lang="cs-CZ" dirty="0" smtClean="0"/>
              <a:t>Technologická část je zaměřena například na uvažování nad provozem robotickým či automatizovaným</a:t>
            </a:r>
          </a:p>
          <a:p>
            <a:pPr lvl="1" algn="just"/>
            <a:r>
              <a:rPr lang="cs-CZ" dirty="0" smtClean="0"/>
              <a:t>definují varianty řešení projektu a výběr optimální varianty</a:t>
            </a:r>
          </a:p>
          <a:p>
            <a:pPr lvl="1" algn="just"/>
            <a:r>
              <a:rPr lang="cs-CZ" dirty="0" smtClean="0"/>
              <a:t>může být eventuelně spojena se samotným zařízením a stroji</a:t>
            </a:r>
          </a:p>
          <a:p>
            <a:pPr lvl="1" algn="just"/>
            <a:r>
              <a:rPr lang="cs-CZ" dirty="0" smtClean="0"/>
              <a:t>např. u technologického celku jako je montážní linka je následně nezbytné vyčíslit jejich investiční náklady</a:t>
            </a:r>
          </a:p>
          <a:p>
            <a:pPr lvl="1" algn="just"/>
            <a:endParaRPr lang="cs-CZ" dirty="0" smtClean="0"/>
          </a:p>
        </p:txBody>
      </p:sp>
    </p:spTree>
    <p:extLst>
      <p:ext uri="{BB962C8B-B14F-4D97-AF65-F5344CB8AC3E}">
        <p14:creationId xmlns:p14="http://schemas.microsoft.com/office/powerpoint/2010/main" val="2947146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pracovních sil 1</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fontScale="85000" lnSpcReduction="20000"/>
          </a:bodyPr>
          <a:lstStyle/>
          <a:p>
            <a:endParaRPr lang="cs-CZ" dirty="0" smtClean="0"/>
          </a:p>
          <a:p>
            <a:r>
              <a:rPr lang="cs-CZ" dirty="0" smtClean="0"/>
              <a:t>Je zásadní pro určení rolí každého, kdo se na projektu podílí</a:t>
            </a:r>
          </a:p>
          <a:p>
            <a:r>
              <a:rPr lang="cs-CZ" dirty="0" smtClean="0"/>
              <a:t>Musí být v dostatečně dopředu naplánována</a:t>
            </a:r>
          </a:p>
          <a:p>
            <a:r>
              <a:rPr lang="cs-CZ" dirty="0" smtClean="0"/>
              <a:t>Mělo by z ní být jasně čitelné, zda splňuje požadované nároky na projekt</a:t>
            </a:r>
          </a:p>
          <a:p>
            <a:r>
              <a:rPr lang="cs-CZ" dirty="0" smtClean="0"/>
              <a:t>Může být uzpůsobena dle charakteru projektu</a:t>
            </a:r>
          </a:p>
          <a:p>
            <a:r>
              <a:rPr lang="cs-CZ" dirty="0" smtClean="0"/>
              <a:t>Specifikace kvalifikačních požadavků a dovedností</a:t>
            </a:r>
          </a:p>
          <a:p>
            <a:endParaRPr lang="cs-CZ" dirty="0"/>
          </a:p>
        </p:txBody>
      </p:sp>
    </p:spTree>
    <p:extLst>
      <p:ext uri="{BB962C8B-B14F-4D97-AF65-F5344CB8AC3E}">
        <p14:creationId xmlns:p14="http://schemas.microsoft.com/office/powerpoint/2010/main" val="4196789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pracovních sil 2</a:t>
            </a:r>
            <a:endParaRPr lang="cs-CZ" dirty="0"/>
          </a:p>
        </p:txBody>
      </p:sp>
      <p:sp>
        <p:nvSpPr>
          <p:cNvPr id="3" name="Zástupný symbol pro obsah 2"/>
          <p:cNvSpPr>
            <a:spLocks noGrp="1"/>
          </p:cNvSpPr>
          <p:nvPr>
            <p:ph idx="4294967295"/>
          </p:nvPr>
        </p:nvSpPr>
        <p:spPr>
          <a:xfrm>
            <a:off x="251520" y="1059582"/>
            <a:ext cx="7886700" cy="3262312"/>
          </a:xfrm>
          <a:prstGeom prst="rect">
            <a:avLst/>
          </a:prstGeom>
        </p:spPr>
        <p:txBody>
          <a:bodyPr/>
          <a:lstStyle/>
          <a:p>
            <a:r>
              <a:rPr lang="cs-CZ" sz="2400" dirty="0" smtClean="0"/>
              <a:t>Dokument by měl v případě potřeby obsahovat:</a:t>
            </a:r>
          </a:p>
          <a:p>
            <a:pPr lvl="1"/>
            <a:r>
              <a:rPr lang="cs-CZ" sz="2400" dirty="0" smtClean="0"/>
              <a:t>budoucí rozvoj pracovních sil, </a:t>
            </a:r>
          </a:p>
          <a:p>
            <a:pPr lvl="1"/>
            <a:r>
              <a:rPr lang="cs-CZ" sz="2400" dirty="0" smtClean="0"/>
              <a:t>školící programy,  </a:t>
            </a:r>
          </a:p>
          <a:p>
            <a:pPr lvl="1"/>
            <a:r>
              <a:rPr lang="cs-CZ" sz="2400" dirty="0" smtClean="0"/>
              <a:t>vzdělávání manažerů.</a:t>
            </a:r>
          </a:p>
          <a:p>
            <a:r>
              <a:rPr lang="cs-CZ" sz="2400" dirty="0" smtClean="0"/>
              <a:t>Je třeba specifikovat jednotlivé kategorie pracovníků</a:t>
            </a:r>
          </a:p>
          <a:p>
            <a:r>
              <a:rPr lang="cs-CZ" sz="2400" dirty="0" smtClean="0"/>
              <a:t>Důležitou součástí je kalkulace nákladů na pracovní síly</a:t>
            </a:r>
          </a:p>
          <a:p>
            <a:r>
              <a:rPr lang="cs-CZ" sz="2400" dirty="0" smtClean="0"/>
              <a:t>Je vhodné použít například schéma formou pavouka pro znázornění pozic pracovníků</a:t>
            </a:r>
          </a:p>
          <a:p>
            <a:endParaRPr lang="cs-CZ" sz="2400" dirty="0"/>
          </a:p>
        </p:txBody>
      </p:sp>
    </p:spTree>
    <p:extLst>
      <p:ext uri="{BB962C8B-B14F-4D97-AF65-F5344CB8AC3E}">
        <p14:creationId xmlns:p14="http://schemas.microsoft.com/office/powerpoint/2010/main" val="3931449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r>
              <a:rPr lang="sv-SE" sz="4200" b="1" dirty="0">
                <a:solidFill>
                  <a:schemeClr val="bg1"/>
                </a:solidFill>
              </a:rPr>
              <a:t>Zhodnocení proveditelnosti projektu – část první</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11960" y="987574"/>
            <a:ext cx="3604568" cy="3528392"/>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cs typeface="Arial" panose="020B0604020202020204" pitchFamily="34" charset="0"/>
              </a:rPr>
              <a:t>Obsah:</a:t>
            </a:r>
          </a:p>
          <a:p>
            <a:pPr marL="457200" indent="-457200">
              <a:buFont typeface="+mj-lt"/>
              <a:buAutoNum type="arabicPeriod"/>
            </a:pPr>
            <a:r>
              <a:rPr lang="cs-CZ" sz="1400" b="1" dirty="0">
                <a:solidFill>
                  <a:srgbClr val="002060"/>
                </a:solidFill>
              </a:rPr>
              <a:t>Proveditelnost projektu</a:t>
            </a:r>
          </a:p>
          <a:p>
            <a:pPr marL="457200" indent="-457200">
              <a:buFont typeface="+mj-lt"/>
              <a:buAutoNum type="arabicPeriod"/>
            </a:pPr>
            <a:r>
              <a:rPr lang="cs-CZ" sz="1400" b="1" dirty="0">
                <a:solidFill>
                  <a:srgbClr val="002060"/>
                </a:solidFill>
              </a:rPr>
              <a:t>Úvodní studie proveditelnosti</a:t>
            </a:r>
          </a:p>
          <a:p>
            <a:pPr marL="457200" indent="-457200">
              <a:buFont typeface="+mj-lt"/>
              <a:buAutoNum type="arabicPeriod"/>
            </a:pPr>
            <a:r>
              <a:rPr lang="cs-CZ" sz="1400" b="1" dirty="0">
                <a:solidFill>
                  <a:srgbClr val="002060"/>
                </a:solidFill>
              </a:rPr>
              <a:t>Informační základna studie proveditelnosti</a:t>
            </a:r>
          </a:p>
          <a:p>
            <a:pPr marL="457200" indent="-457200">
              <a:buFont typeface="+mj-lt"/>
              <a:buAutoNum type="arabicPeriod"/>
            </a:pPr>
            <a:r>
              <a:rPr lang="cs-CZ" sz="1400" b="1" dirty="0">
                <a:solidFill>
                  <a:srgbClr val="002060"/>
                </a:solidFill>
              </a:rPr>
              <a:t>Nepředvídatelné vlivy působící na přesnost informační základny</a:t>
            </a:r>
          </a:p>
          <a:p>
            <a:pPr marL="457200" indent="-457200">
              <a:buFont typeface="+mj-lt"/>
              <a:buAutoNum type="arabicPeriod"/>
            </a:pPr>
            <a:r>
              <a:rPr lang="cs-CZ" sz="1400" b="1" dirty="0">
                <a:solidFill>
                  <a:srgbClr val="002060"/>
                </a:solidFill>
              </a:rPr>
              <a:t>Náklady na vypracování studie proveditelnosti</a:t>
            </a:r>
          </a:p>
          <a:p>
            <a:pPr marL="457200" indent="-457200">
              <a:buFont typeface="+mj-lt"/>
              <a:buAutoNum type="arabicPeriod"/>
            </a:pPr>
            <a:r>
              <a:rPr lang="cs-CZ" sz="1400" b="1" dirty="0">
                <a:solidFill>
                  <a:srgbClr val="002060"/>
                </a:solidFill>
              </a:rPr>
              <a:t>Cíle, strategie a historie projektu</a:t>
            </a:r>
          </a:p>
          <a:p>
            <a:pPr marL="457200" indent="-457200">
              <a:buFont typeface="+mj-lt"/>
              <a:buAutoNum type="arabicPeriod"/>
            </a:pPr>
            <a:r>
              <a:rPr lang="cs-CZ" sz="1400" b="1" dirty="0">
                <a:solidFill>
                  <a:srgbClr val="002060"/>
                </a:solidFill>
              </a:rPr>
              <a:t>Marketingová strategie</a:t>
            </a:r>
          </a:p>
          <a:p>
            <a:pPr marL="457200" indent="-457200">
              <a:buFont typeface="+mj-lt"/>
              <a:buAutoNum type="arabicPeriod"/>
            </a:pPr>
            <a:r>
              <a:rPr lang="cs-CZ" sz="1400" b="1" dirty="0">
                <a:solidFill>
                  <a:srgbClr val="002060"/>
                </a:solidFill>
              </a:rPr>
              <a:t>Kapacita, výkony, výstupy</a:t>
            </a:r>
          </a:p>
          <a:p>
            <a:pPr marL="457200" indent="-457200">
              <a:buFont typeface="+mj-lt"/>
              <a:buAutoNum type="arabicPeriod"/>
            </a:pPr>
            <a:r>
              <a:rPr lang="cs-CZ" sz="1400" b="1" dirty="0">
                <a:solidFill>
                  <a:srgbClr val="002060"/>
                </a:solidFill>
              </a:rPr>
              <a:t>Technické řešení projektu</a:t>
            </a:r>
          </a:p>
          <a:p>
            <a:pPr marL="457200" indent="-457200">
              <a:buFont typeface="+mj-lt"/>
              <a:buAutoNum type="arabicPeriod"/>
            </a:pPr>
            <a:r>
              <a:rPr lang="cs-CZ" sz="1400" b="1" dirty="0">
                <a:solidFill>
                  <a:srgbClr val="002060"/>
                </a:solidFill>
              </a:rPr>
              <a:t>Struktura pracovních sil</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792798"/>
          </a:xfrm>
          <a:prstGeom prst="rect">
            <a:avLst/>
          </a:prstGeom>
          <a:solidFill>
            <a:schemeClr val="accent6">
              <a:lumMod val="40000"/>
              <a:lumOff val="60000"/>
            </a:schemeClr>
          </a:solidFill>
        </p:spPr>
        <p:txBody>
          <a:bodyPr wrap="square" lIns="68580" tIns="34290" rIns="68580" bIns="34290" rtlCol="0">
            <a:spAutoFit/>
          </a:bodyPr>
          <a:lstStyle/>
          <a:p>
            <a:pPr algn="just"/>
            <a:r>
              <a:rPr lang="cs-CZ" sz="1600" dirty="0"/>
              <a:t>Úvodní studie proveditelnosti a následná studie proveditelnosti na sebe navazují. Obě studie mají předem nastavenou strukturu sestavenou dle potřeb daného projektu. Sestavená struktura by měla představovat jednotlivé na sebe navazující kroky, bez kterých by projekt nemohl být realizován. </a:t>
            </a:r>
          </a:p>
          <a:p>
            <a:pPr algn="just"/>
            <a:r>
              <a:rPr lang="cs-CZ" sz="1600" dirty="0"/>
              <a:t>Úvodní studie proveditelnosti představuje možnost, zda může být studie proveditelnosti provedena. Úvodní studie je tedy prováděna u finančně náročných projektu. Tyto projektu mají finančně náročnou již studii proveditelnosti, a proto je třeba zhodnotit, jestli má smysl do její realizace investovat.  </a:t>
            </a:r>
          </a:p>
          <a:p>
            <a:pPr algn="just"/>
            <a:endParaRPr lang="cs-CZ" sz="16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r>
              <a:rPr lang="sv-SE" sz="4200" b="1" cap="all" dirty="0">
                <a:solidFill>
                  <a:schemeClr val="bg1">
                    <a:lumMod val="95000"/>
                  </a:schemeClr>
                </a:solidFill>
              </a:rPr>
              <a:t>Zhodnocení proveditelnosti projektu – část první</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 seznámit studenty s úvodní studií proveditelnosti projektu.</a:t>
            </a:r>
          </a:p>
          <a:p>
            <a:pPr marL="0" indent="0" algn="ctr">
              <a:buNone/>
            </a:pPr>
            <a:r>
              <a:rPr lang="cs-CZ" sz="1800" b="1" i="1" dirty="0">
                <a:solidFill>
                  <a:srgbClr val="002060"/>
                </a:solidFill>
              </a:rPr>
              <a:t> </a:t>
            </a:r>
            <a:endParaRPr lang="en-GB" sz="1800" dirty="0">
              <a:solidFill>
                <a:schemeClr val="bg1"/>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Nadpis 4"/>
          <p:cNvSpPr>
            <a:spLocks noGrp="1"/>
          </p:cNvSpPr>
          <p:nvPr>
            <p:ph type="title"/>
          </p:nvPr>
        </p:nvSpPr>
        <p:spPr/>
        <p:txBody>
          <a:bodyPr/>
          <a:lstStyle/>
          <a:p>
            <a:r>
              <a:rPr lang="cs-CZ" b="1" dirty="0" smtClean="0"/>
              <a:t>Proveditelnost projektu</a:t>
            </a:r>
            <a:endParaRPr lang="cs-CZ" dirty="0"/>
          </a:p>
        </p:txBody>
      </p:sp>
      <p:sp>
        <p:nvSpPr>
          <p:cNvPr id="7" name="Zástupný symbol pro obsah 6"/>
          <p:cNvSpPr>
            <a:spLocks noGrp="1"/>
          </p:cNvSpPr>
          <p:nvPr>
            <p:ph idx="4294967295"/>
          </p:nvPr>
        </p:nvSpPr>
        <p:spPr>
          <a:xfrm>
            <a:off x="107504" y="843558"/>
            <a:ext cx="7886700" cy="3262312"/>
          </a:xfrm>
          <a:prstGeom prst="rect">
            <a:avLst/>
          </a:prstGeom>
        </p:spPr>
        <p:txBody>
          <a:bodyPr/>
          <a:lstStyle/>
          <a:p>
            <a:endParaRPr lang="cs-CZ" dirty="0" smtClean="0"/>
          </a:p>
          <a:p>
            <a:r>
              <a:rPr lang="cs-CZ" sz="2000" dirty="0" smtClean="0"/>
              <a:t>Studie proveditelnosti (</a:t>
            </a:r>
            <a:r>
              <a:rPr lang="cs-CZ" sz="2000" dirty="0" err="1" smtClean="0"/>
              <a:t>Feasibility</a:t>
            </a:r>
            <a:r>
              <a:rPr lang="cs-CZ" sz="2000" dirty="0" smtClean="0"/>
              <a:t> study)</a:t>
            </a:r>
          </a:p>
          <a:p>
            <a:pPr lvl="1"/>
            <a:r>
              <a:rPr lang="cs-CZ" sz="2000" dirty="0" smtClean="0"/>
              <a:t>jedná se  o technicko-ekonomickou studii</a:t>
            </a:r>
          </a:p>
          <a:p>
            <a:pPr lvl="1"/>
            <a:r>
              <a:rPr lang="cs-CZ" sz="2000" dirty="0" smtClean="0"/>
              <a:t>manažeři se rozhodují o realizaci či uzavření posuzovaného projektu</a:t>
            </a:r>
          </a:p>
          <a:p>
            <a:pPr lvl="1"/>
            <a:r>
              <a:rPr lang="cs-CZ" sz="2000" dirty="0" smtClean="0"/>
              <a:t>usnadňuje rozhodování o dalším osudu projektů</a:t>
            </a:r>
          </a:p>
          <a:p>
            <a:pPr lvl="1"/>
            <a:r>
              <a:rPr lang="cs-CZ" sz="2000" dirty="0" smtClean="0"/>
              <a:t>může být součástí projektové dokumentace</a:t>
            </a:r>
          </a:p>
          <a:p>
            <a:pPr lvl="1"/>
            <a:r>
              <a:rPr lang="cs-CZ" sz="2000" dirty="0" smtClean="0"/>
              <a:t>může sloužit k porovnávání projektů</a:t>
            </a:r>
          </a:p>
          <a:p>
            <a:pPr lvl="1"/>
            <a:r>
              <a:rPr lang="cs-CZ" sz="2000" dirty="0" smtClean="0"/>
              <a:t>je finančně náročnou částí projektu</a:t>
            </a:r>
          </a:p>
          <a:p>
            <a:pPr lvl="1"/>
            <a:endParaRPr lang="cs-CZ" sz="2000" dirty="0" smtClean="0"/>
          </a:p>
          <a:p>
            <a:endParaRPr lang="cs-CZ" sz="2000" dirty="0"/>
          </a:p>
        </p:txBody>
      </p:sp>
    </p:spTree>
    <p:extLst>
      <p:ext uri="{BB962C8B-B14F-4D97-AF65-F5344CB8AC3E}">
        <p14:creationId xmlns:p14="http://schemas.microsoft.com/office/powerpoint/2010/main" val="193353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Úvodní studie proveditelnosti</a:t>
            </a:r>
            <a:endParaRPr lang="cs-CZ" dirty="0"/>
          </a:p>
        </p:txBody>
      </p:sp>
      <p:sp>
        <p:nvSpPr>
          <p:cNvPr id="3" name="Zástupný symbol pro obsah 2"/>
          <p:cNvSpPr>
            <a:spLocks noGrp="1"/>
          </p:cNvSpPr>
          <p:nvPr>
            <p:ph idx="4294967295"/>
          </p:nvPr>
        </p:nvSpPr>
        <p:spPr>
          <a:xfrm>
            <a:off x="539552" y="843558"/>
            <a:ext cx="7886700" cy="3262312"/>
          </a:xfrm>
          <a:prstGeom prst="rect">
            <a:avLst/>
          </a:prstGeom>
        </p:spPr>
        <p:txBody>
          <a:bodyPr/>
          <a:lstStyle/>
          <a:p>
            <a:endParaRPr lang="cs-CZ" dirty="0" smtClean="0"/>
          </a:p>
          <a:p>
            <a:r>
              <a:rPr lang="cs-CZ" sz="2000" dirty="0" smtClean="0"/>
              <a:t>Předchází studii proveditelnosti</a:t>
            </a:r>
          </a:p>
          <a:p>
            <a:r>
              <a:rPr lang="cs-CZ" sz="2000" dirty="0" smtClean="0"/>
              <a:t>Provádí se kvůli finanční náročnosti studie proveditelnosti</a:t>
            </a:r>
          </a:p>
          <a:p>
            <a:r>
              <a:rPr lang="cs-CZ" sz="2000" dirty="0" smtClean="0"/>
              <a:t>Rozhoduje o provedení či neprovedení studie proveditelnosti</a:t>
            </a:r>
          </a:p>
          <a:p>
            <a:r>
              <a:rPr lang="cs-CZ" sz="2000" dirty="0" smtClean="0"/>
              <a:t>Měla by odpovídat na zásadní otázku:</a:t>
            </a:r>
          </a:p>
          <a:p>
            <a:pPr lvl="1"/>
            <a:r>
              <a:rPr lang="cs-CZ" sz="2000" i="1" dirty="0" smtClean="0"/>
              <a:t>„Měli bychom dále pokračovat v návrhu a přípravě projektu?“</a:t>
            </a:r>
            <a:r>
              <a:rPr lang="cs-CZ" sz="2000" dirty="0" smtClean="0"/>
              <a:t> </a:t>
            </a:r>
          </a:p>
          <a:p>
            <a:r>
              <a:rPr lang="cs-CZ" sz="2000" dirty="0" smtClean="0"/>
              <a:t>U některých typů projektů se vůbec neprovádí</a:t>
            </a:r>
          </a:p>
          <a:p>
            <a:r>
              <a:rPr lang="cs-CZ" sz="2000" dirty="0" smtClean="0"/>
              <a:t>Velmi často podléhá předem naplánované struktuře</a:t>
            </a:r>
          </a:p>
          <a:p>
            <a:endParaRPr lang="cs-CZ" sz="2000" dirty="0"/>
          </a:p>
        </p:txBody>
      </p:sp>
    </p:spTree>
    <p:extLst>
      <p:ext uri="{BB962C8B-B14F-4D97-AF65-F5344CB8AC3E}">
        <p14:creationId xmlns:p14="http://schemas.microsoft.com/office/powerpoint/2010/main" val="191088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Informační základna studie proveditelnosti</a:t>
            </a:r>
            <a:endParaRPr lang="cs-CZ" b="1" dirty="0"/>
          </a:p>
        </p:txBody>
      </p:sp>
      <p:sp>
        <p:nvSpPr>
          <p:cNvPr id="3" name="Zástupný symbol pro obsah 2"/>
          <p:cNvSpPr>
            <a:spLocks noGrp="1"/>
          </p:cNvSpPr>
          <p:nvPr>
            <p:ph idx="4294967295"/>
          </p:nvPr>
        </p:nvSpPr>
        <p:spPr>
          <a:xfrm>
            <a:off x="395536" y="915566"/>
            <a:ext cx="7886700" cy="3262312"/>
          </a:xfrm>
          <a:prstGeom prst="rect">
            <a:avLst/>
          </a:prstGeom>
        </p:spPr>
        <p:txBody>
          <a:bodyPr/>
          <a:lstStyle/>
          <a:p>
            <a:endParaRPr lang="cs-CZ" dirty="0" smtClean="0"/>
          </a:p>
          <a:p>
            <a:r>
              <a:rPr lang="cs-CZ" sz="2400" dirty="0" smtClean="0"/>
              <a:t>Sestavení dobré informační základny není jednoduché</a:t>
            </a:r>
          </a:p>
          <a:p>
            <a:r>
              <a:rPr lang="cs-CZ" sz="2400" dirty="0" smtClean="0"/>
              <a:t>Jsou potřeba spolehlivé informace</a:t>
            </a:r>
          </a:p>
          <a:p>
            <a:r>
              <a:rPr lang="cs-CZ" sz="2400" dirty="0" smtClean="0"/>
              <a:t>Složitost záleží na množství potřebných kvalitních informací</a:t>
            </a:r>
          </a:p>
          <a:p>
            <a:r>
              <a:rPr lang="cs-CZ" sz="2400" dirty="0" smtClean="0"/>
              <a:t>Od kvality vstupních informací se odráží i kvalita výstupu</a:t>
            </a:r>
          </a:p>
          <a:p>
            <a:r>
              <a:rPr lang="cs-CZ" sz="2400" dirty="0" smtClean="0"/>
              <a:t>Informace by měly být co nejpřesnější</a:t>
            </a:r>
          </a:p>
          <a:p>
            <a:r>
              <a:rPr lang="cs-CZ" sz="2400" dirty="0" smtClean="0"/>
              <a:t>S přesností přichází i větší finanční náročnost</a:t>
            </a:r>
            <a:endParaRPr lang="cs-CZ" sz="2400" dirty="0"/>
          </a:p>
        </p:txBody>
      </p:sp>
    </p:spTree>
    <p:extLst>
      <p:ext uri="{BB962C8B-B14F-4D97-AF65-F5344CB8AC3E}">
        <p14:creationId xmlns:p14="http://schemas.microsoft.com/office/powerpoint/2010/main" val="420826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000" b="1" dirty="0"/>
              <a:t>Informační základna studie proveditelnosti - příklad</a:t>
            </a:r>
            <a:endParaRPr lang="cs-CZ" sz="3000" b="1" dirty="0"/>
          </a:p>
        </p:txBody>
      </p:sp>
      <p:sp>
        <p:nvSpPr>
          <p:cNvPr id="3" name="Zástupný symbol pro obsah 2"/>
          <p:cNvSpPr>
            <a:spLocks noGrp="1"/>
          </p:cNvSpPr>
          <p:nvPr>
            <p:ph idx="4294967295"/>
          </p:nvPr>
        </p:nvSpPr>
        <p:spPr>
          <a:xfrm>
            <a:off x="251520" y="1275606"/>
            <a:ext cx="8496944" cy="3262312"/>
          </a:xfrm>
          <a:prstGeom prst="rect">
            <a:avLst/>
          </a:prstGeom>
        </p:spPr>
        <p:txBody>
          <a:bodyPr>
            <a:noAutofit/>
          </a:bodyPr>
          <a:lstStyle/>
          <a:p>
            <a:pPr algn="just"/>
            <a:r>
              <a:rPr lang="cs-CZ" sz="1800" dirty="0"/>
              <a:t>Představme si, že zadavatel projektu požaduje zpracovat velmi podrobnou studii proveditelnosti. Navzdory tomuto faktu je však k dispozici jen stávající nedostatečná informační základna. Díky tomu není možné kvalitně zpracovat a posoudit všechny varianty projektu. Zadavatel projektu navíc není ochoten poskytnou dostatečné finanční prostředky na kvalitní marketingový výzkum, zpracování dokumentace nebo technické řešení projektu, i když jeho investiční možnosti se pohybují v desítkách milionů korun.</a:t>
            </a:r>
          </a:p>
          <a:p>
            <a:pPr algn="just"/>
            <a:r>
              <a:rPr lang="cs-CZ" sz="1800" dirty="0"/>
              <a:t>Cena studie proveditelnosti, je tedy nízká, ale výsledky studie jsou nespolehlivé a neprůkazné. Vzhledem k tomuto musela být studie proveditelnosti znovu zpracována a doplněna o podrobnější a přesnější původně požadované údaje. Celkové náklady využité na studii proveditelnosti byly vysoké a došlo ke ztrátě. Celkové náklady vzrostly o původně špatně zpracovanou studii proveditelnosti a ztráta negativně ovlivnila očekávanou výnosnost projetu.</a:t>
            </a:r>
            <a:endParaRPr lang="cs-CZ" sz="1800" dirty="0"/>
          </a:p>
        </p:txBody>
      </p:sp>
    </p:spTree>
    <p:extLst>
      <p:ext uri="{BB962C8B-B14F-4D97-AF65-F5344CB8AC3E}">
        <p14:creationId xmlns:p14="http://schemas.microsoft.com/office/powerpoint/2010/main" val="2760567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b="1" dirty="0" smtClean="0"/>
              <a:t>Nepředvídatelné vlivy působící na přesnost informační základny</a:t>
            </a:r>
            <a:endParaRPr lang="cs-CZ" b="1" dirty="0"/>
          </a:p>
        </p:txBody>
      </p:sp>
      <p:sp>
        <p:nvSpPr>
          <p:cNvPr id="3" name="Zástupný symbol pro obsah 2"/>
          <p:cNvSpPr>
            <a:spLocks noGrp="1"/>
          </p:cNvSpPr>
          <p:nvPr>
            <p:ph idx="4294967295"/>
          </p:nvPr>
        </p:nvSpPr>
        <p:spPr>
          <a:xfrm>
            <a:off x="539552" y="1131590"/>
            <a:ext cx="7886700" cy="3440112"/>
          </a:xfrm>
          <a:prstGeom prst="rect">
            <a:avLst/>
          </a:prstGeom>
        </p:spPr>
        <p:txBody>
          <a:bodyPr>
            <a:normAutofit fontScale="70000" lnSpcReduction="20000"/>
          </a:bodyPr>
          <a:lstStyle/>
          <a:p>
            <a:endParaRPr lang="cs-CZ" dirty="0" smtClean="0"/>
          </a:p>
          <a:p>
            <a:r>
              <a:rPr lang="cs-CZ" dirty="0" smtClean="0"/>
              <a:t>Nepředvídatelné vlivy je třeba brát v úvahu hlavně při aktualizování informační základny</a:t>
            </a:r>
          </a:p>
          <a:p>
            <a:r>
              <a:rPr lang="cs-CZ" dirty="0" smtClean="0"/>
              <a:t>Vzhledem k tomu se nedají přesně určit například energetické zdroje, suroviny nebo pracovní síly</a:t>
            </a:r>
          </a:p>
          <a:p>
            <a:r>
              <a:rPr lang="cs-CZ" dirty="0" smtClean="0"/>
              <a:t>Vhodné využití navýšení požadavků nebo snížení očekávaných efektů</a:t>
            </a:r>
          </a:p>
          <a:p>
            <a:r>
              <a:rPr lang="cs-CZ" dirty="0" smtClean="0"/>
              <a:t>Vliv měnících se finančních vydání</a:t>
            </a:r>
          </a:p>
          <a:p>
            <a:r>
              <a:rPr lang="cs-CZ" dirty="0" smtClean="0"/>
              <a:t>Fixní a variabilní náklady</a:t>
            </a:r>
          </a:p>
          <a:p>
            <a:r>
              <a:rPr lang="cs-CZ" dirty="0" smtClean="0"/>
              <a:t>Špatná úprava struktury provozních nákladů </a:t>
            </a:r>
          </a:p>
          <a:p>
            <a:endParaRPr lang="cs-CZ" dirty="0" smtClean="0"/>
          </a:p>
        </p:txBody>
      </p:sp>
    </p:spTree>
    <p:extLst>
      <p:ext uri="{BB962C8B-B14F-4D97-AF65-F5344CB8AC3E}">
        <p14:creationId xmlns:p14="http://schemas.microsoft.com/office/powerpoint/2010/main" val="1702901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Náklady na vypracování studie proveditelnosti</a:t>
            </a:r>
            <a:endParaRPr lang="cs-CZ" b="1" dirty="0"/>
          </a:p>
        </p:txBody>
      </p:sp>
      <p:sp>
        <p:nvSpPr>
          <p:cNvPr id="3" name="Zástupný symbol pro obsah 2"/>
          <p:cNvSpPr>
            <a:spLocks noGrp="1"/>
          </p:cNvSpPr>
          <p:nvPr>
            <p:ph idx="4294967295"/>
          </p:nvPr>
        </p:nvSpPr>
        <p:spPr>
          <a:xfrm>
            <a:off x="251520" y="987574"/>
            <a:ext cx="7886700" cy="3440112"/>
          </a:xfrm>
          <a:prstGeom prst="rect">
            <a:avLst/>
          </a:prstGeom>
        </p:spPr>
        <p:txBody>
          <a:bodyPr>
            <a:normAutofit fontScale="85000" lnSpcReduction="20000"/>
          </a:bodyPr>
          <a:lstStyle/>
          <a:p>
            <a:r>
              <a:rPr lang="cs-CZ" dirty="0" smtClean="0"/>
              <a:t>Jsou součástí </a:t>
            </a:r>
            <a:r>
              <a:rPr lang="cs-CZ" dirty="0" err="1" smtClean="0"/>
              <a:t>předinvestiční</a:t>
            </a:r>
            <a:r>
              <a:rPr lang="cs-CZ" dirty="0" smtClean="0"/>
              <a:t> fáze projektu </a:t>
            </a:r>
          </a:p>
          <a:p>
            <a:r>
              <a:rPr lang="cs-CZ" dirty="0" smtClean="0"/>
              <a:t>Odráží se od náročnosti, odbornosti a podrobnosti vytvářené informační základny</a:t>
            </a:r>
          </a:p>
          <a:p>
            <a:r>
              <a:rPr lang="cs-CZ" dirty="0" smtClean="0"/>
              <a:t>Odhadování výše nákladů na zpracování studie proveditelnosti souvisí s charakterem projektu</a:t>
            </a:r>
          </a:p>
          <a:p>
            <a:r>
              <a:rPr lang="cs-CZ" dirty="0" smtClean="0"/>
              <a:t>Jednodušší a levnější vypracování studie je většinou postaveno na sekundárních zdrojích</a:t>
            </a:r>
          </a:p>
          <a:p>
            <a:r>
              <a:rPr lang="cs-CZ" dirty="0" smtClean="0"/>
              <a:t>Jednodušší a levnější vypracování probíhá i u malých a krátkodobých projektů</a:t>
            </a:r>
          </a:p>
        </p:txBody>
      </p:sp>
    </p:spTree>
    <p:extLst>
      <p:ext uri="{BB962C8B-B14F-4D97-AF65-F5344CB8AC3E}">
        <p14:creationId xmlns:p14="http://schemas.microsoft.com/office/powerpoint/2010/main" val="204489979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2385</TotalTime>
  <Words>782</Words>
  <Application>Microsoft Office PowerPoint</Application>
  <PresentationFormat>Předvádění na obrazovce (16:9)</PresentationFormat>
  <Paragraphs>177</Paragraphs>
  <Slides>20</Slides>
  <Notes>2</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SLU</vt:lpstr>
      <vt:lpstr>Název prezentace</vt:lpstr>
      <vt:lpstr>Prezentace aplikace PowerPoint</vt:lpstr>
      <vt:lpstr>Prezentace aplikace PowerPoint</vt:lpstr>
      <vt:lpstr>Proveditelnost projektu</vt:lpstr>
      <vt:lpstr>Úvodní studie proveditelnosti</vt:lpstr>
      <vt:lpstr>Informační základna studie proveditelnosti</vt:lpstr>
      <vt:lpstr>Informační základna studie proveditelnosti - příklad</vt:lpstr>
      <vt:lpstr>Nepředvídatelné vlivy působící na přesnost informační základny</vt:lpstr>
      <vt:lpstr>Náklady na vypracování studie proveditelnosti</vt:lpstr>
      <vt:lpstr>Náklady na vypracování studie proveditelnosti</vt:lpstr>
      <vt:lpstr>Cíle, strategie a historie projektu</vt:lpstr>
      <vt:lpstr>Marketingová strategie</vt:lpstr>
      <vt:lpstr>Marketingová strategie</vt:lpstr>
      <vt:lpstr>Kapacita</vt:lpstr>
      <vt:lpstr>Výkony</vt:lpstr>
      <vt:lpstr>Vstupy</vt:lpstr>
      <vt:lpstr>Technické řešení projektu</vt:lpstr>
      <vt:lpstr>Struktura pracovních sil 1</vt:lpstr>
      <vt:lpstr>Struktura pracovních sil 2</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Sebestova</cp:lastModifiedBy>
  <cp:revision>56</cp:revision>
  <cp:lastPrinted>2018-03-27T09:30:31Z</cp:lastPrinted>
  <dcterms:created xsi:type="dcterms:W3CDTF">2016-07-06T15:42:34Z</dcterms:created>
  <dcterms:modified xsi:type="dcterms:W3CDTF">2019-02-28T10:36:57Z</dcterms:modified>
</cp:coreProperties>
</file>