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304" r:id="rId6"/>
    <p:sldId id="273" r:id="rId7"/>
    <p:sldId id="271" r:id="rId8"/>
    <p:sldId id="302" r:id="rId9"/>
    <p:sldId id="266" r:id="rId10"/>
    <p:sldId id="267" r:id="rId11"/>
    <p:sldId id="269" r:id="rId12"/>
    <p:sldId id="306" r:id="rId13"/>
    <p:sldId id="307" r:id="rId14"/>
    <p:sldId id="305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2022/2023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</a:t>
            </a:r>
            <a:r>
              <a:rPr lang="cs-CZ" sz="2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BKREp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367282-4A1B-42C7-9318-9D722DD43DD6}"/>
              </a:ext>
            </a:extLst>
          </p:cNvPr>
          <p:cNvSpPr txBox="1"/>
          <p:nvPr/>
        </p:nvSpPr>
        <p:spPr>
          <a:xfrm>
            <a:off x="735107" y="5582573"/>
            <a:ext cx="1470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BEEE0-8EC0-427C-8121-B9FB29F25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URBEX </a:t>
            </a:r>
            <a:br>
              <a:rPr lang="cs-CZ" sz="3600" b="1" dirty="0"/>
            </a:br>
            <a:r>
              <a:rPr lang="cs-CZ" sz="3600" b="1" dirty="0"/>
              <a:t>urban </a:t>
            </a:r>
            <a:r>
              <a:rPr lang="cs-CZ" sz="3600" b="1" dirty="0" err="1"/>
              <a:t>exploration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2867C6-A5C6-4172-94EA-A0FCBAB1D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80" y="1911555"/>
            <a:ext cx="6408829" cy="4856798"/>
          </a:xfrm>
        </p:spPr>
        <p:txBody>
          <a:bodyPr anchor="t">
            <a:normAutofit/>
          </a:bodyPr>
          <a:lstStyle/>
          <a:p>
            <a:r>
              <a:rPr lang="cs-CZ" sz="2400" dirty="0"/>
              <a:t>průzkumu moderních ruin (brownfieldů) nejčastěji s cílem jejich (uměleckého) fotografování</a:t>
            </a:r>
          </a:p>
          <a:p>
            <a:pPr lvl="1"/>
            <a:r>
              <a:rPr lang="cs-CZ" sz="2200" dirty="0"/>
              <a:t>opuštěné objekty které nejsou běžně přístupné veřejnosti</a:t>
            </a:r>
          </a:p>
          <a:p>
            <a:pPr lvl="1"/>
            <a:endParaRPr lang="cs-CZ" sz="2200" dirty="0"/>
          </a:p>
          <a:p>
            <a:pPr marL="324000" lvl="1" indent="0">
              <a:buNone/>
            </a:pPr>
            <a:r>
              <a:rPr lang="cs-CZ" sz="2200" dirty="0"/>
              <a:t>dobrovolný úkol:</a:t>
            </a:r>
          </a:p>
          <a:p>
            <a:pPr marL="324000" lvl="1" indent="0">
              <a:buNone/>
            </a:pPr>
            <a:r>
              <a:rPr lang="cs-CZ" sz="2200" b="1" dirty="0"/>
              <a:t>heslovitě napsat klady a zápory této činnosti (brainstorming)</a:t>
            </a:r>
          </a:p>
          <a:p>
            <a:pPr marL="324000" lvl="1" indent="0">
              <a:buNone/>
            </a:pPr>
            <a:r>
              <a:rPr lang="cs-CZ" sz="2200" dirty="0"/>
              <a:t>ve </a:t>
            </a:r>
            <a:r>
              <a:rPr lang="cs-CZ" sz="2200" dirty="0" err="1"/>
              <a:t>wordu</a:t>
            </a:r>
            <a:r>
              <a:rPr lang="cs-CZ" sz="2200" dirty="0"/>
              <a:t>, do 26.2. vložit do Odevzdávárny (</a:t>
            </a:r>
            <a:r>
              <a:rPr lang="cs-CZ" sz="2200" dirty="0" err="1"/>
              <a:t>urbex</a:t>
            </a:r>
            <a:r>
              <a:rPr lang="cs-CZ" sz="2200" dirty="0"/>
              <a:t>), nejlepší 3 zpracování obdrží 2-3body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E276D4C-62EB-4F42-81D6-CE99A78CC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188" y="232732"/>
            <a:ext cx="4254932" cy="284216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E05F672-5C1B-4E79-95FC-F645C3E25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12" y="3200683"/>
            <a:ext cx="5276908" cy="349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4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C9A6E-5A03-4250-BEA3-A0CE7AFD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Zámecké objekty  v okresech České republiky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540E58DB-A8AE-40FB-8825-17A18148D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868520"/>
              </p:ext>
            </p:extLst>
          </p:nvPr>
        </p:nvGraphicFramePr>
        <p:xfrm>
          <a:off x="107576" y="2133600"/>
          <a:ext cx="11698942" cy="4643716"/>
        </p:xfrm>
        <a:graphic>
          <a:graphicData uri="http://schemas.openxmlformats.org/drawingml/2006/table">
            <a:tbl>
              <a:tblPr/>
              <a:tblGrid>
                <a:gridCol w="2151530">
                  <a:extLst>
                    <a:ext uri="{9D8B030D-6E8A-4147-A177-3AD203B41FA5}">
                      <a16:colId xmlns:a16="http://schemas.microsoft.com/office/drawing/2014/main" val="3679181487"/>
                    </a:ext>
                  </a:extLst>
                </a:gridCol>
                <a:gridCol w="9547412">
                  <a:extLst>
                    <a:ext uri="{9D8B030D-6E8A-4147-A177-3AD203B41FA5}">
                      <a16:colId xmlns:a16="http://schemas.microsoft.com/office/drawing/2014/main" val="1480516156"/>
                    </a:ext>
                  </a:extLst>
                </a:gridCol>
              </a:tblGrid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Hlavní město Praha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569378"/>
                  </a:ext>
                </a:extLst>
              </a:tr>
              <a:tr h="6275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Středočeský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Benešov, Beroun, Kladno, Kolín, Kutná Hora, Mělník, Mladá Boleslav, Nymburk, Praha-východ, Praha-západ, Příbram, Rakovník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026708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Jihočeský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České Budějovice, Český Krumlov, Jindřichův Hradec, Písek, Prachatice, Strakonice, Tábor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802334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Plzeňský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Domažlice, Klatovy, Plzeň-město, Plzeň-jih, Plzeň-sever, Rokycany a Tachov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19582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Karlovarský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Cheb, Karlovy Vary a Sokolov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860270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Ústecký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Děčín, Ústí nad Labem, Litoměřice, Teplice, Louny, Most a Chomutov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545370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Liberecký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Česká Lípa, Jablonec nad Nisou, Liberec, Semily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834012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Královéhradecký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Králové, Jičín, Náchod, Rychnov nad Kněžnou a Trutnov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305788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Pardubický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Chrudim, Pardubice, Svitavy a Ústí nad Orlicí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782036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Kraj Vysočina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Jihlava, Žďár nad Sázavou, Třebíč, Havlíčkův Brod, Pelhřimov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82811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Jihomoravský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Blansko, Brno-město, Brno-venkov, Břeclav, Hodonín, Vyškov a Znojmo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040929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Zlínský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Kroměříž, Uherské Hradiště, Vsetín a Zlín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56751"/>
                  </a:ext>
                </a:extLst>
              </a:tr>
              <a:tr h="3346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Olomoucký 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Jeseník, Olomouc, Prostějov, Přerov a Šumperk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5286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98517AA2-86FD-4294-9096-CD9EBBE36C5D}"/>
              </a:ext>
            </a:extLst>
          </p:cNvPr>
          <p:cNvSpPr txBox="1"/>
          <p:nvPr/>
        </p:nvSpPr>
        <p:spPr>
          <a:xfrm>
            <a:off x="8812306" y="3801034"/>
            <a:ext cx="3272118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nalézt všechny zámky (zámecká sídla, ne hrady) v daném okrese, nejlépe přes mapy.cz (provedu náhodnou kontrolu), </a:t>
            </a:r>
            <a:r>
              <a:rPr lang="cs-CZ" b="1" dirty="0"/>
              <a:t>za okres 2 body; </a:t>
            </a:r>
            <a:r>
              <a:rPr lang="cs-CZ" dirty="0"/>
              <a:t>uvést okres, jména zámků </a:t>
            </a:r>
            <a:r>
              <a:rPr lang="cs-CZ"/>
              <a:t>(abecedně) </a:t>
            </a:r>
            <a:r>
              <a:rPr lang="cs-CZ" dirty="0"/>
              <a:t>a obce, ve kterých se nacházejí; vložit do 6.3. do odevzdávárny (Zámky); max. 3 okresy na jednoho studenta (max. 6 bodů)</a:t>
            </a:r>
          </a:p>
        </p:txBody>
      </p:sp>
    </p:spTree>
    <p:extLst>
      <p:ext uri="{BB962C8B-B14F-4D97-AF65-F5344CB8AC3E}">
        <p14:creationId xmlns:p14="http://schemas.microsoft.com/office/powerpoint/2010/main" val="293092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864658"/>
            <a:ext cx="11665527" cy="488576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8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osobně </a:t>
            </a:r>
          </a:p>
          <a:p>
            <a:pPr lvl="8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on-line (kód: oca8om0) nebo přes odkaz: https://teams.microsoft.com/l/</a:t>
            </a:r>
            <a:r>
              <a:rPr lang="cs-CZ" sz="2400" b="1" dirty="0" err="1">
                <a:solidFill>
                  <a:schemeClr val="accent5">
                    <a:lumMod val="75000"/>
                  </a:schemeClr>
                </a:solidFill>
              </a:rPr>
              <a:t>channel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600" dirty="0">
                <a:solidFill>
                  <a:schemeClr val="accent2">
                    <a:lumMod val="75000"/>
                  </a:schemeClr>
                </a:solidFill>
              </a:rPr>
              <a:t>Veškeré aktuální informace a materiály jsou dostupné v IS.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60107" y="2027674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770094"/>
            <a:ext cx="6069926" cy="3971365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2 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600" dirty="0"/>
              <a:t>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523736" y="3429000"/>
            <a:ext cx="5087073" cy="96882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(včetně ISP+ERASMUS)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44856" y="4488260"/>
            <a:ext cx="5826508" cy="2531377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Volitelné</a:t>
            </a:r>
            <a:r>
              <a:rPr lang="cs-CZ" sz="3100" dirty="0"/>
              <a:t> zpracování eseje/úvahy dle stanoveného tématu a zaslané emailem do oznámeného termínu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        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31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2836B3-7E9C-42C5-86F9-6DDCD477CA81}"/>
              </a:ext>
            </a:extLst>
          </p:cNvPr>
          <p:cNvSpPr txBox="1"/>
          <p:nvPr/>
        </p:nvSpPr>
        <p:spPr>
          <a:xfrm>
            <a:off x="8041341" y="194637"/>
            <a:ext cx="375621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955D3C1-3102-4243-814E-1D327C6E7E75}"/>
              </a:ext>
            </a:extLst>
          </p:cNvPr>
          <p:cNvSpPr txBox="1"/>
          <p:nvPr/>
        </p:nvSpPr>
        <p:spPr>
          <a:xfrm>
            <a:off x="5459506" y="2197198"/>
            <a:ext cx="6338046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Volitelný průběžný test probíhá přes odpovědníky on-line, skládá se z 20 otázek hodnocených po 1 bodu (ano/ne) a máte na něj 5 minut. Na tento test se nikam nezapisujete.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5BA1929-611D-4A38-8F24-0B80E677A678}"/>
              </a:ext>
            </a:extLst>
          </p:cNvPr>
          <p:cNvCxnSpPr/>
          <p:nvPr/>
        </p:nvCxnSpPr>
        <p:spPr>
          <a:xfrm flipV="1">
            <a:off x="3836894" y="1541929"/>
            <a:ext cx="4204447" cy="7537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D0A2B37-D65E-4BAB-8187-A4FC5101BE09}"/>
              </a:ext>
            </a:extLst>
          </p:cNvPr>
          <p:cNvCxnSpPr>
            <a:cxnSpLocks/>
          </p:cNvCxnSpPr>
          <p:nvPr/>
        </p:nvCxnSpPr>
        <p:spPr>
          <a:xfrm>
            <a:off x="3836894" y="2422473"/>
            <a:ext cx="1622612" cy="79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972491"/>
            <a:ext cx="11959428" cy="4885509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89 - 80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79 –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69 - 60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59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54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3500" dirty="0"/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400" dirty="0"/>
              <a:t>Prezenční studium: ke zkoušce je připuštěn pouze student, jenž má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400" dirty="0"/>
              <a:t>ze seminářů a na semináři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odprezentované obě prezentace </a:t>
            </a:r>
            <a:r>
              <a:rPr lang="cs-CZ" sz="2400" dirty="0"/>
              <a:t>na stanovené téma.</a:t>
            </a:r>
            <a:endParaRPr lang="en-US" sz="24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C7EBC6-7AC7-42B9-8A29-F87F51846B0D}"/>
              </a:ext>
            </a:extLst>
          </p:cNvPr>
          <p:cNvSpPr/>
          <p:nvPr/>
        </p:nvSpPr>
        <p:spPr>
          <a:xfrm>
            <a:off x="9126071" y="83593"/>
            <a:ext cx="3003175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průběžné hodnocení studijních aktivit je k dispozici v IS obvykle s max. týdenním zpožděním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67E39C-0DC7-4398-BC1B-9EC700360201}"/>
              </a:ext>
            </a:extLst>
          </p:cNvPr>
          <p:cNvSpPr txBox="1"/>
          <p:nvPr/>
        </p:nvSpPr>
        <p:spPr>
          <a:xfrm>
            <a:off x="4177553" y="2718820"/>
            <a:ext cx="7951693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Zkouška má formu testovacích otázek (výběr správné varianty (variant), doplnění, ano/ne), jedna otázka 2 body.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Celkem je k dispozici 25 otázek na 10 minut., resp. pro kombinovanou formu studia 35 otázek na 14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nemáte možnost on-line testování (průběžný, zkouškový test), lze se individuálně domluvit na písemné formě na fakultě.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Otázky na test jsou voleny z přednáškových prezentací a přednášky jako takové.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Termíny zkoušek </a:t>
            </a:r>
            <a:r>
              <a:rPr lang="cs-CZ"/>
              <a:t>jsou obvykle </a:t>
            </a:r>
            <a:r>
              <a:rPr lang="cs-CZ" dirty="0"/>
              <a:t>k dispozici v průběhu března-dubna.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Standardně je vypisováno 5-7 termínů včetně jednoho „zkušebního“.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individuální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03043"/>
            <a:ext cx="12071927" cy="4985684"/>
          </a:xfrm>
        </p:spPr>
        <p:txBody>
          <a:bodyPr>
            <a:normAutofit fontScale="92500"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jedna prezentace,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na cca 6-8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4 prezentace na seminář (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libovolná „</a:t>
            </a: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netradiční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“ prezentace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o obci (městě),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ve které žiji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by mohlo danou obec zatraktivnit (pro obyvatele, firmy, návštěvníky) a zlepšit životní úroveň jejích obyvatel + jak by toho šlo dosáhnout (relevantní návrhy řešení)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propojení na studovaný předmět Regionální ekonomika a politika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4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skupinová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03043"/>
            <a:ext cx="12192000" cy="4985684"/>
          </a:xfrm>
        </p:spPr>
        <p:txBody>
          <a:bodyPr>
            <a:normAutofit fontScale="775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2 - 4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student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prezentace, 20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prezentace na seminář 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prezentace na jedno ze stanovených témat: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Vesnice roku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Labe – Odra – Dunaj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Regionální potravina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Via </a:t>
            </a:r>
            <a:r>
              <a:rPr lang="cs-CZ" sz="2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Czechia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projekt Cesta Českem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 Památek UNESCO v ČR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(tranzitní) železniční koridory a dálniční infrastruktura v ČR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brownfieldy v sídelní struktuře českých měst a obcí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„Najdi svého zemědělce“</a:t>
            </a:r>
          </a:p>
          <a:p>
            <a:pPr marL="1314725" lvl="2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krátké představení problematiky, výhody, nevýhody, </a:t>
            </a:r>
            <a:r>
              <a:rPr lang="cs-CZ" sz="20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k regionálnímu rozvoji + přínos a rizika pro ekonomické subjekty (firmy, místní obyvatele, návštěvníky) apod. !!!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Esej, resp. úvaha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(ISP, Erasmus, </a:t>
            </a:r>
            <a:r>
              <a:rPr lang="cs-CZ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Kombinované studium - BKREP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  <a:noFill/>
        </p:spPr>
        <p:txBody>
          <a:bodyPr>
            <a:normAutofit fontScale="85000" lnSpcReduction="100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1,5 – 2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 (není požadována obvyklá titulní strana s logem, názvem předmětu, oborem apod. – stačí jméno, datum, číslo studenta, název)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využijete některé cizí zdroje či informace, je nutné je na konci uvést ve formátu dle aktuálního Pokynu děkana pro úpravy, zveřejňování a ukládání VŠKP</a:t>
            </a:r>
          </a:p>
          <a:p>
            <a:pPr marL="896616" lvl="2" indent="-360000"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(to neplatí pro ISP a ERASMUS!)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esej/úvahu je potřeba vložit do „Odevzdávárny“ v IS do </a:t>
            </a:r>
            <a:r>
              <a:rPr lang="cs-CZ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10.4.2023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podle Vás brání rozvoji obce, kde žijete, a co by bylo potřeba v ní změnit, aby se zlepšila kvalita života místních obyvatel?   </a:t>
            </a:r>
            <a:r>
              <a:rPr lang="cs-CZ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(prosím uvést název obce, o kterou se jedná)</a:t>
            </a:r>
            <a:endParaRPr lang="cs-CZ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246425"/>
              </p:ext>
            </p:extLst>
          </p:nvPr>
        </p:nvGraphicFramePr>
        <p:xfrm>
          <a:off x="323971" y="1991154"/>
          <a:ext cx="11286837" cy="454408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33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9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Úvodní přednáška, semináře odpadají.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Úkol z přednášky. </a:t>
                      </a:r>
                      <a:r>
                        <a:rPr lang="cs-CZ" sz="2000" b="0" dirty="0">
                          <a:effectLst/>
                        </a:rPr>
                        <a:t>Výběr termínu prezentací a témat.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Neformální diskuze k SZZ. </a:t>
                      </a:r>
                      <a:r>
                        <a:rPr lang="cs-CZ" sz="2000" b="0" dirty="0">
                          <a:effectLst/>
                        </a:rPr>
                        <a:t>Výběr termínu prezentací a témat.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28.3.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Služební cesta, seminář se ruší.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 Konzultace.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81193" y="1827604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5107667"/>
              </p:ext>
            </p:extLst>
          </p:nvPr>
        </p:nvGraphicFramePr>
        <p:xfrm>
          <a:off x="191133" y="2224779"/>
          <a:ext cx="7182087" cy="45392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Regionalistika, region, urbanizace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problémy a rozdíly.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politika,  její cíle, regionální strategie.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28.3.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Nástroje regionální politiky. </a:t>
                      </a:r>
                      <a:r>
                        <a:rPr lang="cs-CZ" sz="14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 ČR (samostudium)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noProof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cesta, přednáška se nekoná.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on-line průběžný test </a:t>
                      </a: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 Nástroje RP, včetně).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r>
                        <a:rPr lang="cs-CZ" sz="1400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7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struktura a úroveň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odvětví, ekonomicko-geografická analýza.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Sektorová (odvětvová) struktura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konkurenceschopnost. </a:t>
                      </a:r>
                      <a:r>
                        <a:rPr lang="cs-CZ" sz="14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Ekonomika regionů ČR (samostudium)</a:t>
                      </a:r>
                      <a:endParaRPr lang="cs-CZ" sz="1400" i="1" strike="sng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16.5.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Zkušební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817221" y="1872438"/>
            <a:ext cx="4183645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090733"/>
              </p:ext>
            </p:extLst>
          </p:nvPr>
        </p:nvGraphicFramePr>
        <p:xfrm>
          <a:off x="7817223" y="2316480"/>
          <a:ext cx="4183644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0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57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899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24.3.2023</a:t>
                      </a:r>
                    </a:p>
                    <a:p>
                      <a:r>
                        <a:rPr lang="cs-CZ" sz="1400" dirty="0"/>
                        <a:t>25.3.2023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Přehled dílčích témat.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526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21.4.2023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noStrike" dirty="0"/>
                        <a:t>„zkušební test“</a:t>
                      </a:r>
                    </a:p>
                    <a:p>
                      <a:r>
                        <a:rPr lang="cs-CZ" sz="1400" dirty="0"/>
                        <a:t>Diskuse k seminárním pracím.</a:t>
                      </a:r>
                    </a:p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Volitelné 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765</TotalTime>
  <Words>1996</Words>
  <Application>Microsoft Office PowerPoint</Application>
  <PresentationFormat>Širokoúhlá obrazovka</PresentationFormat>
  <Paragraphs>238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Podmínky absolvování</vt:lpstr>
      <vt:lpstr>Celkové hodnocení předmětu</vt:lpstr>
      <vt:lpstr>individuální Prezentace na semináři (prezenční studium; BPREP); 15 bodů</vt:lpstr>
      <vt:lpstr>skupinová Prezentace na semináři (prezenční studium; BPREP); 15 bodů</vt:lpstr>
      <vt:lpstr>Esej, resp. úvaha (ISP, Erasmus, Kombinované studium - BKREP)</vt:lpstr>
      <vt:lpstr>ROZPIS seminářů</vt:lpstr>
      <vt:lpstr>Harmonogram přednášek</vt:lpstr>
      <vt:lpstr>Základní a doporučené zdroje</vt:lpstr>
      <vt:lpstr>Další doporučené zdroje</vt:lpstr>
      <vt:lpstr>URBEX  urban exploration</vt:lpstr>
      <vt:lpstr>Zámecké objekty  v okresech České republiky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171</cp:revision>
  <cp:lastPrinted>2018-02-12T08:12:35Z</cp:lastPrinted>
  <dcterms:created xsi:type="dcterms:W3CDTF">2017-12-11T08:34:25Z</dcterms:created>
  <dcterms:modified xsi:type="dcterms:W3CDTF">2023-02-14T06:14:26Z</dcterms:modified>
</cp:coreProperties>
</file>