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23" r:id="rId3"/>
    <p:sldId id="277" r:id="rId4"/>
    <p:sldId id="316" r:id="rId5"/>
    <p:sldId id="315" r:id="rId6"/>
    <p:sldId id="322" r:id="rId7"/>
    <p:sldId id="312" r:id="rId8"/>
    <p:sldId id="276" r:id="rId9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Střední styl 3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Světlý styl 3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815928-C4CF-450F-ACF1-EEDBDFCE523C}" type="doc">
      <dgm:prSet loTypeId="urn:microsoft.com/office/officeart/2005/8/layout/cycle6" loCatId="cycle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cs-CZ"/>
        </a:p>
      </dgm:t>
    </dgm:pt>
    <dgm:pt modelId="{CD13F983-DAE4-4CCF-8F6E-81F163508A92}">
      <dgm:prSet phldrT="[Text]" custT="1"/>
      <dgm:spPr/>
      <dgm:t>
        <a:bodyPr/>
        <a:lstStyle/>
        <a:p>
          <a:r>
            <a:rPr lang="cs-CZ" sz="1800" dirty="0"/>
            <a:t>specifika regionu</a:t>
          </a:r>
        </a:p>
      </dgm:t>
    </dgm:pt>
    <dgm:pt modelId="{380623BD-8AB8-465D-91B1-425A2903EC96}" type="parTrans" cxnId="{DC6A978F-B493-49B2-A8F8-A7965D9FA0AA}">
      <dgm:prSet/>
      <dgm:spPr/>
      <dgm:t>
        <a:bodyPr/>
        <a:lstStyle/>
        <a:p>
          <a:endParaRPr lang="cs-CZ" sz="1800"/>
        </a:p>
      </dgm:t>
    </dgm:pt>
    <dgm:pt modelId="{F9AB9867-3C97-4313-A3A3-D3E1F452CAD7}" type="sibTrans" cxnId="{DC6A978F-B493-49B2-A8F8-A7965D9FA0AA}">
      <dgm:prSet custT="1"/>
      <dgm:spPr/>
      <dgm:t>
        <a:bodyPr/>
        <a:lstStyle/>
        <a:p>
          <a:endParaRPr lang="cs-CZ" sz="1800"/>
        </a:p>
      </dgm:t>
    </dgm:pt>
    <dgm:pt modelId="{ED1E895D-2D38-42D9-9B60-82EBFFF36DE5}">
      <dgm:prSet phldrT="[Text]" custT="1"/>
      <dgm:spPr/>
      <dgm:t>
        <a:bodyPr/>
        <a:lstStyle/>
        <a:p>
          <a:r>
            <a:rPr lang="cs-CZ" sz="1800" dirty="0"/>
            <a:t>struktura regionu</a:t>
          </a:r>
        </a:p>
      </dgm:t>
    </dgm:pt>
    <dgm:pt modelId="{4AAED564-5E17-4CBC-9D83-DE455E13BB29}" type="parTrans" cxnId="{D45C5B9A-62CA-4AA0-91A4-0F3562E9C4C7}">
      <dgm:prSet/>
      <dgm:spPr/>
      <dgm:t>
        <a:bodyPr/>
        <a:lstStyle/>
        <a:p>
          <a:endParaRPr lang="cs-CZ" sz="1800"/>
        </a:p>
      </dgm:t>
    </dgm:pt>
    <dgm:pt modelId="{616911EC-8D23-4939-94BE-6AA772374C23}" type="sibTrans" cxnId="{D45C5B9A-62CA-4AA0-91A4-0F3562E9C4C7}">
      <dgm:prSet custT="1"/>
      <dgm:spPr/>
      <dgm:t>
        <a:bodyPr/>
        <a:lstStyle/>
        <a:p>
          <a:endParaRPr lang="cs-CZ" sz="1800"/>
        </a:p>
      </dgm:t>
    </dgm:pt>
    <dgm:pt modelId="{C272EC54-AB66-41F5-9A0F-88D630701409}">
      <dgm:prSet phldrT="[Text]" custT="1"/>
      <dgm:spPr/>
      <dgm:t>
        <a:bodyPr/>
        <a:lstStyle/>
        <a:p>
          <a:r>
            <a:rPr lang="cs-CZ" sz="1800" dirty="0"/>
            <a:t>regionální problémy</a:t>
          </a:r>
        </a:p>
      </dgm:t>
    </dgm:pt>
    <dgm:pt modelId="{FD7F4AD4-7376-4E0D-AB14-1E9620B838F9}" type="parTrans" cxnId="{4D158351-A0A0-466F-A996-901AC632838C}">
      <dgm:prSet/>
      <dgm:spPr/>
      <dgm:t>
        <a:bodyPr/>
        <a:lstStyle/>
        <a:p>
          <a:endParaRPr lang="cs-CZ" sz="1800"/>
        </a:p>
      </dgm:t>
    </dgm:pt>
    <dgm:pt modelId="{6BA72EBE-E352-4506-B0CC-4918396F0156}" type="sibTrans" cxnId="{4D158351-A0A0-466F-A996-901AC632838C}">
      <dgm:prSet custT="1"/>
      <dgm:spPr/>
      <dgm:t>
        <a:bodyPr/>
        <a:lstStyle/>
        <a:p>
          <a:endParaRPr lang="cs-CZ" sz="1800"/>
        </a:p>
      </dgm:t>
    </dgm:pt>
    <dgm:pt modelId="{4A4D59DC-ED41-4F87-AE18-22CA3100C581}">
      <dgm:prSet phldrT="[Text]" custT="1"/>
      <dgm:spPr/>
      <dgm:t>
        <a:bodyPr/>
        <a:lstStyle/>
        <a:p>
          <a:r>
            <a:rPr lang="cs-CZ" sz="1800" dirty="0"/>
            <a:t>regionální rozdíly</a:t>
          </a:r>
        </a:p>
      </dgm:t>
    </dgm:pt>
    <dgm:pt modelId="{5F2C8BFD-4992-44F0-8529-05E46306FCC2}" type="parTrans" cxnId="{606ACBC4-93D4-4A0D-B9EE-763860B03055}">
      <dgm:prSet/>
      <dgm:spPr/>
      <dgm:t>
        <a:bodyPr/>
        <a:lstStyle/>
        <a:p>
          <a:endParaRPr lang="cs-CZ" sz="1800"/>
        </a:p>
      </dgm:t>
    </dgm:pt>
    <dgm:pt modelId="{5762FB4C-5113-47C2-A8FF-9ED39CDF576F}" type="sibTrans" cxnId="{606ACBC4-93D4-4A0D-B9EE-763860B03055}">
      <dgm:prSet custT="1"/>
      <dgm:spPr/>
      <dgm:t>
        <a:bodyPr/>
        <a:lstStyle/>
        <a:p>
          <a:endParaRPr lang="cs-CZ" sz="1800"/>
        </a:p>
      </dgm:t>
    </dgm:pt>
    <dgm:pt modelId="{56CD7668-2C1F-4ED7-B8D4-D649FAED45F7}">
      <dgm:prSet custT="1"/>
      <dgm:spPr/>
      <dgm:t>
        <a:bodyPr/>
        <a:lstStyle/>
        <a:p>
          <a:r>
            <a:rPr lang="cs-CZ" sz="1800" dirty="0"/>
            <a:t>lokální ekonomika</a:t>
          </a:r>
        </a:p>
      </dgm:t>
    </dgm:pt>
    <dgm:pt modelId="{7A9B750A-AF54-4C1D-9CB8-52CCB62DB5F3}" type="parTrans" cxnId="{CAEFCBBA-913C-4665-8141-F4E122B4C585}">
      <dgm:prSet/>
      <dgm:spPr/>
      <dgm:t>
        <a:bodyPr/>
        <a:lstStyle/>
        <a:p>
          <a:endParaRPr lang="cs-CZ" sz="1800"/>
        </a:p>
      </dgm:t>
    </dgm:pt>
    <dgm:pt modelId="{548AF915-B333-4233-BD01-E240267C3730}" type="sibTrans" cxnId="{CAEFCBBA-913C-4665-8141-F4E122B4C585}">
      <dgm:prSet/>
      <dgm:spPr/>
      <dgm:t>
        <a:bodyPr/>
        <a:lstStyle/>
        <a:p>
          <a:endParaRPr lang="cs-CZ" sz="1800"/>
        </a:p>
      </dgm:t>
    </dgm:pt>
    <dgm:pt modelId="{D72D881A-0FB9-4A1B-8F45-6FCB5F3B4A1E}">
      <dgm:prSet custT="1"/>
      <dgm:spPr/>
      <dgm:t>
        <a:bodyPr/>
        <a:lstStyle/>
        <a:p>
          <a:r>
            <a:rPr lang="cs-CZ" sz="1800" dirty="0"/>
            <a:t>životní úroveň</a:t>
          </a:r>
        </a:p>
      </dgm:t>
    </dgm:pt>
    <dgm:pt modelId="{254323FA-26AB-46EF-B675-D77AAF9F2DEE}" type="parTrans" cxnId="{FE0AC107-4E3C-4140-A12C-3729A5D0C6F4}">
      <dgm:prSet/>
      <dgm:spPr/>
      <dgm:t>
        <a:bodyPr/>
        <a:lstStyle/>
        <a:p>
          <a:endParaRPr lang="cs-CZ" sz="1800"/>
        </a:p>
      </dgm:t>
    </dgm:pt>
    <dgm:pt modelId="{D6A57B0E-5439-4AC3-91B1-986398003E09}" type="sibTrans" cxnId="{FE0AC107-4E3C-4140-A12C-3729A5D0C6F4}">
      <dgm:prSet/>
      <dgm:spPr/>
      <dgm:t>
        <a:bodyPr/>
        <a:lstStyle/>
        <a:p>
          <a:endParaRPr lang="cs-CZ" sz="1800"/>
        </a:p>
      </dgm:t>
    </dgm:pt>
    <dgm:pt modelId="{7F409EAB-E9E9-4B9C-BF46-D675B63DE347}">
      <dgm:prSet custT="1"/>
      <dgm:spPr/>
      <dgm:t>
        <a:bodyPr/>
        <a:lstStyle/>
        <a:p>
          <a:r>
            <a:rPr lang="cs-CZ" sz="1800" dirty="0"/>
            <a:t>atraktivita regionu</a:t>
          </a:r>
        </a:p>
      </dgm:t>
    </dgm:pt>
    <dgm:pt modelId="{AE62CBFA-51FF-4003-BFB4-86AC40803B26}" type="parTrans" cxnId="{E8F4E7C2-0DBB-43DB-9C4D-32AF16E07694}">
      <dgm:prSet/>
      <dgm:spPr/>
      <dgm:t>
        <a:bodyPr/>
        <a:lstStyle/>
        <a:p>
          <a:endParaRPr lang="cs-CZ" sz="1800"/>
        </a:p>
      </dgm:t>
    </dgm:pt>
    <dgm:pt modelId="{0257CB5A-5911-424A-8BC9-000E54131C44}" type="sibTrans" cxnId="{E8F4E7C2-0DBB-43DB-9C4D-32AF16E07694}">
      <dgm:prSet/>
      <dgm:spPr/>
      <dgm:t>
        <a:bodyPr/>
        <a:lstStyle/>
        <a:p>
          <a:endParaRPr lang="cs-CZ" sz="1800"/>
        </a:p>
      </dgm:t>
    </dgm:pt>
    <dgm:pt modelId="{B600453B-1484-41FE-9174-C0ED1D0E1384}">
      <dgm:prSet custT="1"/>
      <dgm:spPr/>
      <dgm:t>
        <a:bodyPr/>
        <a:lstStyle/>
        <a:p>
          <a:r>
            <a:rPr lang="cs-CZ" sz="1800" dirty="0"/>
            <a:t>dynamika vývoje</a:t>
          </a:r>
        </a:p>
      </dgm:t>
    </dgm:pt>
    <dgm:pt modelId="{907F886A-4115-4BCE-B86D-BD5085488067}" type="parTrans" cxnId="{0D369CA7-D799-4B6A-AE1A-EC8F3618C880}">
      <dgm:prSet/>
      <dgm:spPr/>
      <dgm:t>
        <a:bodyPr/>
        <a:lstStyle/>
        <a:p>
          <a:endParaRPr lang="cs-CZ" sz="1800"/>
        </a:p>
      </dgm:t>
    </dgm:pt>
    <dgm:pt modelId="{BA8F9AF2-0FCD-4F46-8891-1312A075B0D3}" type="sibTrans" cxnId="{0D369CA7-D799-4B6A-AE1A-EC8F3618C880}">
      <dgm:prSet/>
      <dgm:spPr/>
      <dgm:t>
        <a:bodyPr/>
        <a:lstStyle/>
        <a:p>
          <a:endParaRPr lang="cs-CZ" sz="1800"/>
        </a:p>
      </dgm:t>
    </dgm:pt>
    <dgm:pt modelId="{67A064EA-32B4-4270-8C73-C358AEA53872}" type="pres">
      <dgm:prSet presAssocID="{13815928-C4CF-450F-ACF1-EEDBDFCE523C}" presName="cycle" presStyleCnt="0">
        <dgm:presLayoutVars>
          <dgm:dir/>
          <dgm:resizeHandles val="exact"/>
        </dgm:presLayoutVars>
      </dgm:prSet>
      <dgm:spPr/>
    </dgm:pt>
    <dgm:pt modelId="{FA2F6361-0D26-4E8B-A9EB-630E5390BDE9}" type="pres">
      <dgm:prSet presAssocID="{CD13F983-DAE4-4CCF-8F6E-81F163508A92}" presName="node" presStyleLbl="node1" presStyleIdx="0" presStyleCnt="8" custScaleX="153259">
        <dgm:presLayoutVars>
          <dgm:bulletEnabled val="1"/>
        </dgm:presLayoutVars>
      </dgm:prSet>
      <dgm:spPr/>
    </dgm:pt>
    <dgm:pt modelId="{DF8A88E0-82D1-4ABF-B6C3-9BBA3620AF1B}" type="pres">
      <dgm:prSet presAssocID="{CD13F983-DAE4-4CCF-8F6E-81F163508A92}" presName="spNode" presStyleCnt="0"/>
      <dgm:spPr/>
    </dgm:pt>
    <dgm:pt modelId="{8D768C39-DDEC-49F2-992F-6D20A8CCAE76}" type="pres">
      <dgm:prSet presAssocID="{F9AB9867-3C97-4313-A3A3-D3E1F452CAD7}" presName="sibTrans" presStyleLbl="sibTrans1D1" presStyleIdx="0" presStyleCnt="8"/>
      <dgm:spPr/>
    </dgm:pt>
    <dgm:pt modelId="{37323F38-5B01-4363-957B-DAE02C1DA796}" type="pres">
      <dgm:prSet presAssocID="{ED1E895D-2D38-42D9-9B60-82EBFFF36DE5}" presName="node" presStyleLbl="node1" presStyleIdx="1" presStyleCnt="8" custScaleX="150545">
        <dgm:presLayoutVars>
          <dgm:bulletEnabled val="1"/>
        </dgm:presLayoutVars>
      </dgm:prSet>
      <dgm:spPr/>
    </dgm:pt>
    <dgm:pt modelId="{6FCE5215-DA41-4724-8175-9E58E3C59854}" type="pres">
      <dgm:prSet presAssocID="{ED1E895D-2D38-42D9-9B60-82EBFFF36DE5}" presName="spNode" presStyleCnt="0"/>
      <dgm:spPr/>
    </dgm:pt>
    <dgm:pt modelId="{404CDB92-4258-4C96-92E0-FDF9BD81752A}" type="pres">
      <dgm:prSet presAssocID="{616911EC-8D23-4939-94BE-6AA772374C23}" presName="sibTrans" presStyleLbl="sibTrans1D1" presStyleIdx="1" presStyleCnt="8"/>
      <dgm:spPr/>
    </dgm:pt>
    <dgm:pt modelId="{E856B30C-E53A-4AD5-AC45-3B3F35310850}" type="pres">
      <dgm:prSet presAssocID="{C272EC54-AB66-41F5-9A0F-88D630701409}" presName="node" presStyleLbl="node1" presStyleIdx="2" presStyleCnt="8" custScaleX="166278">
        <dgm:presLayoutVars>
          <dgm:bulletEnabled val="1"/>
        </dgm:presLayoutVars>
      </dgm:prSet>
      <dgm:spPr/>
    </dgm:pt>
    <dgm:pt modelId="{E133B11F-F77C-4401-8AEB-EAA9C86C8884}" type="pres">
      <dgm:prSet presAssocID="{C272EC54-AB66-41F5-9A0F-88D630701409}" presName="spNode" presStyleCnt="0"/>
      <dgm:spPr/>
    </dgm:pt>
    <dgm:pt modelId="{B1E0A8E4-E636-4FAA-BB25-1E73DEAF92A0}" type="pres">
      <dgm:prSet presAssocID="{6BA72EBE-E352-4506-B0CC-4918396F0156}" presName="sibTrans" presStyleLbl="sibTrans1D1" presStyleIdx="2" presStyleCnt="8"/>
      <dgm:spPr/>
    </dgm:pt>
    <dgm:pt modelId="{0E4B3D6B-BFC2-4F67-9CD6-8BD1F460DEB1}" type="pres">
      <dgm:prSet presAssocID="{4A4D59DC-ED41-4F87-AE18-22CA3100C581}" presName="node" presStyleLbl="node1" presStyleIdx="3" presStyleCnt="8" custScaleX="139282">
        <dgm:presLayoutVars>
          <dgm:bulletEnabled val="1"/>
        </dgm:presLayoutVars>
      </dgm:prSet>
      <dgm:spPr/>
    </dgm:pt>
    <dgm:pt modelId="{5F1D2CEE-C7F9-43DB-9A81-5C810DD4255B}" type="pres">
      <dgm:prSet presAssocID="{4A4D59DC-ED41-4F87-AE18-22CA3100C581}" presName="spNode" presStyleCnt="0"/>
      <dgm:spPr/>
    </dgm:pt>
    <dgm:pt modelId="{6CF75178-D868-4763-AE28-62E5CA01BB7E}" type="pres">
      <dgm:prSet presAssocID="{5762FB4C-5113-47C2-A8FF-9ED39CDF576F}" presName="sibTrans" presStyleLbl="sibTrans1D1" presStyleIdx="3" presStyleCnt="8"/>
      <dgm:spPr/>
    </dgm:pt>
    <dgm:pt modelId="{6D9F17C3-6E03-44EA-8CDF-11B871EC2F8D}" type="pres">
      <dgm:prSet presAssocID="{56CD7668-2C1F-4ED7-B8D4-D649FAED45F7}" presName="node" presStyleLbl="node1" presStyleIdx="4" presStyleCnt="8" custScaleX="134162">
        <dgm:presLayoutVars>
          <dgm:bulletEnabled val="1"/>
        </dgm:presLayoutVars>
      </dgm:prSet>
      <dgm:spPr/>
    </dgm:pt>
    <dgm:pt modelId="{0EEAAA98-E3A5-4082-AC46-0F920358E698}" type="pres">
      <dgm:prSet presAssocID="{56CD7668-2C1F-4ED7-B8D4-D649FAED45F7}" presName="spNode" presStyleCnt="0"/>
      <dgm:spPr/>
    </dgm:pt>
    <dgm:pt modelId="{4A9C88DE-5020-4A1C-B963-6B9DFB79EF90}" type="pres">
      <dgm:prSet presAssocID="{548AF915-B333-4233-BD01-E240267C3730}" presName="sibTrans" presStyleLbl="sibTrans1D1" presStyleIdx="4" presStyleCnt="8"/>
      <dgm:spPr/>
    </dgm:pt>
    <dgm:pt modelId="{B1C562B1-3C85-4836-8481-38C78FE0173E}" type="pres">
      <dgm:prSet presAssocID="{D72D881A-0FB9-4A1B-8F45-6FCB5F3B4A1E}" presName="node" presStyleLbl="node1" presStyleIdx="5" presStyleCnt="8">
        <dgm:presLayoutVars>
          <dgm:bulletEnabled val="1"/>
        </dgm:presLayoutVars>
      </dgm:prSet>
      <dgm:spPr/>
    </dgm:pt>
    <dgm:pt modelId="{C6D9BDBA-EAF8-4CBD-B5F8-250E9080BDAA}" type="pres">
      <dgm:prSet presAssocID="{D72D881A-0FB9-4A1B-8F45-6FCB5F3B4A1E}" presName="spNode" presStyleCnt="0"/>
      <dgm:spPr/>
    </dgm:pt>
    <dgm:pt modelId="{F1BDB0F9-EDA3-4013-9D4B-377DF8F99F96}" type="pres">
      <dgm:prSet presAssocID="{D6A57B0E-5439-4AC3-91B1-986398003E09}" presName="sibTrans" presStyleLbl="sibTrans1D1" presStyleIdx="5" presStyleCnt="8"/>
      <dgm:spPr/>
    </dgm:pt>
    <dgm:pt modelId="{C0F929B3-FFB3-4AA2-BADC-0947F798F1DB}" type="pres">
      <dgm:prSet presAssocID="{7F409EAB-E9E9-4B9C-BF46-D675B63DE347}" presName="node" presStyleLbl="node1" presStyleIdx="6" presStyleCnt="8" custScaleX="145466">
        <dgm:presLayoutVars>
          <dgm:bulletEnabled val="1"/>
        </dgm:presLayoutVars>
      </dgm:prSet>
      <dgm:spPr/>
    </dgm:pt>
    <dgm:pt modelId="{CF879AB6-6305-468C-9062-6EBC6872D5BF}" type="pres">
      <dgm:prSet presAssocID="{7F409EAB-E9E9-4B9C-BF46-D675B63DE347}" presName="spNode" presStyleCnt="0"/>
      <dgm:spPr/>
    </dgm:pt>
    <dgm:pt modelId="{C9DB07BF-BEE4-43E6-96A8-7819813F6B55}" type="pres">
      <dgm:prSet presAssocID="{0257CB5A-5911-424A-8BC9-000E54131C44}" presName="sibTrans" presStyleLbl="sibTrans1D1" presStyleIdx="6" presStyleCnt="8"/>
      <dgm:spPr/>
    </dgm:pt>
    <dgm:pt modelId="{BA9C85EA-61CA-4F17-B42F-DFD19A369836}" type="pres">
      <dgm:prSet presAssocID="{B600453B-1484-41FE-9174-C0ED1D0E1384}" presName="node" presStyleLbl="node1" presStyleIdx="7" presStyleCnt="8" custScaleX="134380">
        <dgm:presLayoutVars>
          <dgm:bulletEnabled val="1"/>
        </dgm:presLayoutVars>
      </dgm:prSet>
      <dgm:spPr/>
    </dgm:pt>
    <dgm:pt modelId="{984428F6-9865-476F-851F-DAE8412477A5}" type="pres">
      <dgm:prSet presAssocID="{B600453B-1484-41FE-9174-C0ED1D0E1384}" presName="spNode" presStyleCnt="0"/>
      <dgm:spPr/>
    </dgm:pt>
    <dgm:pt modelId="{035345DD-6C12-456E-BD58-BE3835DFFE2A}" type="pres">
      <dgm:prSet presAssocID="{BA8F9AF2-0FCD-4F46-8891-1312A075B0D3}" presName="sibTrans" presStyleLbl="sibTrans1D1" presStyleIdx="7" presStyleCnt="8"/>
      <dgm:spPr/>
    </dgm:pt>
  </dgm:ptLst>
  <dgm:cxnLst>
    <dgm:cxn modelId="{FE0AC107-4E3C-4140-A12C-3729A5D0C6F4}" srcId="{13815928-C4CF-450F-ACF1-EEDBDFCE523C}" destId="{D72D881A-0FB9-4A1B-8F45-6FCB5F3B4A1E}" srcOrd="5" destOrd="0" parTransId="{254323FA-26AB-46EF-B675-D77AAF9F2DEE}" sibTransId="{D6A57B0E-5439-4AC3-91B1-986398003E09}"/>
    <dgm:cxn modelId="{E8A52121-DB3A-46AE-942B-A2B56EEFAD66}" type="presOf" srcId="{D6A57B0E-5439-4AC3-91B1-986398003E09}" destId="{F1BDB0F9-EDA3-4013-9D4B-377DF8F99F96}" srcOrd="0" destOrd="0" presId="urn:microsoft.com/office/officeart/2005/8/layout/cycle6"/>
    <dgm:cxn modelId="{6BA82531-0FD2-4439-A71D-6967FB1E6E43}" type="presOf" srcId="{6BA72EBE-E352-4506-B0CC-4918396F0156}" destId="{B1E0A8E4-E636-4FAA-BB25-1E73DEAF92A0}" srcOrd="0" destOrd="0" presId="urn:microsoft.com/office/officeart/2005/8/layout/cycle6"/>
    <dgm:cxn modelId="{0B247532-59DD-4830-B84C-9172315747D1}" type="presOf" srcId="{ED1E895D-2D38-42D9-9B60-82EBFFF36DE5}" destId="{37323F38-5B01-4363-957B-DAE02C1DA796}" srcOrd="0" destOrd="0" presId="urn:microsoft.com/office/officeart/2005/8/layout/cycle6"/>
    <dgm:cxn modelId="{5502AE3C-44EF-4550-B764-5530681A178C}" type="presOf" srcId="{0257CB5A-5911-424A-8BC9-000E54131C44}" destId="{C9DB07BF-BEE4-43E6-96A8-7819813F6B55}" srcOrd="0" destOrd="0" presId="urn:microsoft.com/office/officeart/2005/8/layout/cycle6"/>
    <dgm:cxn modelId="{BC6C965B-8AFE-49AF-AF0A-2480D202558F}" type="presOf" srcId="{7F409EAB-E9E9-4B9C-BF46-D675B63DE347}" destId="{C0F929B3-FFB3-4AA2-BADC-0947F798F1DB}" srcOrd="0" destOrd="0" presId="urn:microsoft.com/office/officeart/2005/8/layout/cycle6"/>
    <dgm:cxn modelId="{38DAD266-CF22-4BEC-87C0-3DCF89553A36}" type="presOf" srcId="{BA8F9AF2-0FCD-4F46-8891-1312A075B0D3}" destId="{035345DD-6C12-456E-BD58-BE3835DFFE2A}" srcOrd="0" destOrd="0" presId="urn:microsoft.com/office/officeart/2005/8/layout/cycle6"/>
    <dgm:cxn modelId="{AEFC7668-6F9A-41A4-892A-BAEEC395BCDC}" type="presOf" srcId="{616911EC-8D23-4939-94BE-6AA772374C23}" destId="{404CDB92-4258-4C96-92E0-FDF9BD81752A}" srcOrd="0" destOrd="0" presId="urn:microsoft.com/office/officeart/2005/8/layout/cycle6"/>
    <dgm:cxn modelId="{F3BA4C4A-CDC8-42B0-B3CA-3F051602563C}" type="presOf" srcId="{B600453B-1484-41FE-9174-C0ED1D0E1384}" destId="{BA9C85EA-61CA-4F17-B42F-DFD19A369836}" srcOrd="0" destOrd="0" presId="urn:microsoft.com/office/officeart/2005/8/layout/cycle6"/>
    <dgm:cxn modelId="{4D158351-A0A0-466F-A996-901AC632838C}" srcId="{13815928-C4CF-450F-ACF1-EEDBDFCE523C}" destId="{C272EC54-AB66-41F5-9A0F-88D630701409}" srcOrd="2" destOrd="0" parTransId="{FD7F4AD4-7376-4E0D-AB14-1E9620B838F9}" sibTransId="{6BA72EBE-E352-4506-B0CC-4918396F0156}"/>
    <dgm:cxn modelId="{DC6A978F-B493-49B2-A8F8-A7965D9FA0AA}" srcId="{13815928-C4CF-450F-ACF1-EEDBDFCE523C}" destId="{CD13F983-DAE4-4CCF-8F6E-81F163508A92}" srcOrd="0" destOrd="0" parTransId="{380623BD-8AB8-465D-91B1-425A2903EC96}" sibTransId="{F9AB9867-3C97-4313-A3A3-D3E1F452CAD7}"/>
    <dgm:cxn modelId="{D45C5B9A-62CA-4AA0-91A4-0F3562E9C4C7}" srcId="{13815928-C4CF-450F-ACF1-EEDBDFCE523C}" destId="{ED1E895D-2D38-42D9-9B60-82EBFFF36DE5}" srcOrd="1" destOrd="0" parTransId="{4AAED564-5E17-4CBC-9D83-DE455E13BB29}" sibTransId="{616911EC-8D23-4939-94BE-6AA772374C23}"/>
    <dgm:cxn modelId="{98EA069D-96A1-48CA-BCCA-00519708533E}" type="presOf" srcId="{C272EC54-AB66-41F5-9A0F-88D630701409}" destId="{E856B30C-E53A-4AD5-AC45-3B3F35310850}" srcOrd="0" destOrd="0" presId="urn:microsoft.com/office/officeart/2005/8/layout/cycle6"/>
    <dgm:cxn modelId="{1F9CF7A1-944A-432A-A33A-C67AAC8AB4A2}" type="presOf" srcId="{548AF915-B333-4233-BD01-E240267C3730}" destId="{4A9C88DE-5020-4A1C-B963-6B9DFB79EF90}" srcOrd="0" destOrd="0" presId="urn:microsoft.com/office/officeart/2005/8/layout/cycle6"/>
    <dgm:cxn modelId="{0D369CA7-D799-4B6A-AE1A-EC8F3618C880}" srcId="{13815928-C4CF-450F-ACF1-EEDBDFCE523C}" destId="{B600453B-1484-41FE-9174-C0ED1D0E1384}" srcOrd="7" destOrd="0" parTransId="{907F886A-4115-4BCE-B86D-BD5085488067}" sibTransId="{BA8F9AF2-0FCD-4F46-8891-1312A075B0D3}"/>
    <dgm:cxn modelId="{120A5BB4-660F-464B-A390-1A94CE67FB1D}" type="presOf" srcId="{F9AB9867-3C97-4313-A3A3-D3E1F452CAD7}" destId="{8D768C39-DDEC-49F2-992F-6D20A8CCAE76}" srcOrd="0" destOrd="0" presId="urn:microsoft.com/office/officeart/2005/8/layout/cycle6"/>
    <dgm:cxn modelId="{433DE6B4-648A-497F-9108-B7343FA9EA56}" type="presOf" srcId="{56CD7668-2C1F-4ED7-B8D4-D649FAED45F7}" destId="{6D9F17C3-6E03-44EA-8CDF-11B871EC2F8D}" srcOrd="0" destOrd="0" presId="urn:microsoft.com/office/officeart/2005/8/layout/cycle6"/>
    <dgm:cxn modelId="{CAEFCBBA-913C-4665-8141-F4E122B4C585}" srcId="{13815928-C4CF-450F-ACF1-EEDBDFCE523C}" destId="{56CD7668-2C1F-4ED7-B8D4-D649FAED45F7}" srcOrd="4" destOrd="0" parTransId="{7A9B750A-AF54-4C1D-9CB8-52CCB62DB5F3}" sibTransId="{548AF915-B333-4233-BD01-E240267C3730}"/>
    <dgm:cxn modelId="{E8F4E7C2-0DBB-43DB-9C4D-32AF16E07694}" srcId="{13815928-C4CF-450F-ACF1-EEDBDFCE523C}" destId="{7F409EAB-E9E9-4B9C-BF46-D675B63DE347}" srcOrd="6" destOrd="0" parTransId="{AE62CBFA-51FF-4003-BFB4-86AC40803B26}" sibTransId="{0257CB5A-5911-424A-8BC9-000E54131C44}"/>
    <dgm:cxn modelId="{606ACBC4-93D4-4A0D-B9EE-763860B03055}" srcId="{13815928-C4CF-450F-ACF1-EEDBDFCE523C}" destId="{4A4D59DC-ED41-4F87-AE18-22CA3100C581}" srcOrd="3" destOrd="0" parTransId="{5F2C8BFD-4992-44F0-8529-05E46306FCC2}" sibTransId="{5762FB4C-5113-47C2-A8FF-9ED39CDF576F}"/>
    <dgm:cxn modelId="{D72A58C6-EAAF-4756-A259-019EC1DD7758}" type="presOf" srcId="{CD13F983-DAE4-4CCF-8F6E-81F163508A92}" destId="{FA2F6361-0D26-4E8B-A9EB-630E5390BDE9}" srcOrd="0" destOrd="0" presId="urn:microsoft.com/office/officeart/2005/8/layout/cycle6"/>
    <dgm:cxn modelId="{A4928AC8-A799-4CF4-BE0F-6AE4CFC1CC6D}" type="presOf" srcId="{4A4D59DC-ED41-4F87-AE18-22CA3100C581}" destId="{0E4B3D6B-BFC2-4F67-9CD6-8BD1F460DEB1}" srcOrd="0" destOrd="0" presId="urn:microsoft.com/office/officeart/2005/8/layout/cycle6"/>
    <dgm:cxn modelId="{8A4608EC-D287-467D-B231-DD764F9CE691}" type="presOf" srcId="{D72D881A-0FB9-4A1B-8F45-6FCB5F3B4A1E}" destId="{B1C562B1-3C85-4836-8481-38C78FE0173E}" srcOrd="0" destOrd="0" presId="urn:microsoft.com/office/officeart/2005/8/layout/cycle6"/>
    <dgm:cxn modelId="{69E693FE-F396-4F1A-BC6C-2DA3E3559B50}" type="presOf" srcId="{13815928-C4CF-450F-ACF1-EEDBDFCE523C}" destId="{67A064EA-32B4-4270-8C73-C358AEA53872}" srcOrd="0" destOrd="0" presId="urn:microsoft.com/office/officeart/2005/8/layout/cycle6"/>
    <dgm:cxn modelId="{8F6DDEFE-387F-4A2C-AB84-0D59272B24E2}" type="presOf" srcId="{5762FB4C-5113-47C2-A8FF-9ED39CDF576F}" destId="{6CF75178-D868-4763-AE28-62E5CA01BB7E}" srcOrd="0" destOrd="0" presId="urn:microsoft.com/office/officeart/2005/8/layout/cycle6"/>
    <dgm:cxn modelId="{B74C4A00-DF07-4B56-8DB4-5D6F330FDA95}" type="presParOf" srcId="{67A064EA-32B4-4270-8C73-C358AEA53872}" destId="{FA2F6361-0D26-4E8B-A9EB-630E5390BDE9}" srcOrd="0" destOrd="0" presId="urn:microsoft.com/office/officeart/2005/8/layout/cycle6"/>
    <dgm:cxn modelId="{B89B53FE-A221-4EE3-BCFE-55F0B15AA7E0}" type="presParOf" srcId="{67A064EA-32B4-4270-8C73-C358AEA53872}" destId="{DF8A88E0-82D1-4ABF-B6C3-9BBA3620AF1B}" srcOrd="1" destOrd="0" presId="urn:microsoft.com/office/officeart/2005/8/layout/cycle6"/>
    <dgm:cxn modelId="{67538762-379C-43A4-8592-EE4DD71EAAEB}" type="presParOf" srcId="{67A064EA-32B4-4270-8C73-C358AEA53872}" destId="{8D768C39-DDEC-49F2-992F-6D20A8CCAE76}" srcOrd="2" destOrd="0" presId="urn:microsoft.com/office/officeart/2005/8/layout/cycle6"/>
    <dgm:cxn modelId="{E05C97F0-06E8-4A3D-94DD-BB47790F3017}" type="presParOf" srcId="{67A064EA-32B4-4270-8C73-C358AEA53872}" destId="{37323F38-5B01-4363-957B-DAE02C1DA796}" srcOrd="3" destOrd="0" presId="urn:microsoft.com/office/officeart/2005/8/layout/cycle6"/>
    <dgm:cxn modelId="{20E0D38D-A8B2-4B12-A5DB-53B605B8AD73}" type="presParOf" srcId="{67A064EA-32B4-4270-8C73-C358AEA53872}" destId="{6FCE5215-DA41-4724-8175-9E58E3C59854}" srcOrd="4" destOrd="0" presId="urn:microsoft.com/office/officeart/2005/8/layout/cycle6"/>
    <dgm:cxn modelId="{4201B1F5-1A1E-4E76-955F-E7F5D8BC2C0D}" type="presParOf" srcId="{67A064EA-32B4-4270-8C73-C358AEA53872}" destId="{404CDB92-4258-4C96-92E0-FDF9BD81752A}" srcOrd="5" destOrd="0" presId="urn:microsoft.com/office/officeart/2005/8/layout/cycle6"/>
    <dgm:cxn modelId="{31631C4D-2607-4CC9-8C3C-DD385C5D70A8}" type="presParOf" srcId="{67A064EA-32B4-4270-8C73-C358AEA53872}" destId="{E856B30C-E53A-4AD5-AC45-3B3F35310850}" srcOrd="6" destOrd="0" presId="urn:microsoft.com/office/officeart/2005/8/layout/cycle6"/>
    <dgm:cxn modelId="{FAE352FF-D054-4115-B941-B96E50FE0C68}" type="presParOf" srcId="{67A064EA-32B4-4270-8C73-C358AEA53872}" destId="{E133B11F-F77C-4401-8AEB-EAA9C86C8884}" srcOrd="7" destOrd="0" presId="urn:microsoft.com/office/officeart/2005/8/layout/cycle6"/>
    <dgm:cxn modelId="{F31B256A-FCF1-4C58-930C-CD8F78A7FFE9}" type="presParOf" srcId="{67A064EA-32B4-4270-8C73-C358AEA53872}" destId="{B1E0A8E4-E636-4FAA-BB25-1E73DEAF92A0}" srcOrd="8" destOrd="0" presId="urn:microsoft.com/office/officeart/2005/8/layout/cycle6"/>
    <dgm:cxn modelId="{6A9C09D5-3592-4237-909B-D339F55796A2}" type="presParOf" srcId="{67A064EA-32B4-4270-8C73-C358AEA53872}" destId="{0E4B3D6B-BFC2-4F67-9CD6-8BD1F460DEB1}" srcOrd="9" destOrd="0" presId="urn:microsoft.com/office/officeart/2005/8/layout/cycle6"/>
    <dgm:cxn modelId="{D3C88330-70E8-4B65-B602-A4F6EBD823A9}" type="presParOf" srcId="{67A064EA-32B4-4270-8C73-C358AEA53872}" destId="{5F1D2CEE-C7F9-43DB-9A81-5C810DD4255B}" srcOrd="10" destOrd="0" presId="urn:microsoft.com/office/officeart/2005/8/layout/cycle6"/>
    <dgm:cxn modelId="{8C6604AF-86A3-4CDB-A8EC-D05958263595}" type="presParOf" srcId="{67A064EA-32B4-4270-8C73-C358AEA53872}" destId="{6CF75178-D868-4763-AE28-62E5CA01BB7E}" srcOrd="11" destOrd="0" presId="urn:microsoft.com/office/officeart/2005/8/layout/cycle6"/>
    <dgm:cxn modelId="{1070DD0C-8BBE-4DB0-9066-8B975F702222}" type="presParOf" srcId="{67A064EA-32B4-4270-8C73-C358AEA53872}" destId="{6D9F17C3-6E03-44EA-8CDF-11B871EC2F8D}" srcOrd="12" destOrd="0" presId="urn:microsoft.com/office/officeart/2005/8/layout/cycle6"/>
    <dgm:cxn modelId="{3ED20F4E-A555-4B93-B563-EC0CD9CE55F2}" type="presParOf" srcId="{67A064EA-32B4-4270-8C73-C358AEA53872}" destId="{0EEAAA98-E3A5-4082-AC46-0F920358E698}" srcOrd="13" destOrd="0" presId="urn:microsoft.com/office/officeart/2005/8/layout/cycle6"/>
    <dgm:cxn modelId="{4A60DC08-5ED0-45AF-9072-F6F8C5B5B5FE}" type="presParOf" srcId="{67A064EA-32B4-4270-8C73-C358AEA53872}" destId="{4A9C88DE-5020-4A1C-B963-6B9DFB79EF90}" srcOrd="14" destOrd="0" presId="urn:microsoft.com/office/officeart/2005/8/layout/cycle6"/>
    <dgm:cxn modelId="{172BC993-E394-4BA8-84E9-B3A36344198E}" type="presParOf" srcId="{67A064EA-32B4-4270-8C73-C358AEA53872}" destId="{B1C562B1-3C85-4836-8481-38C78FE0173E}" srcOrd="15" destOrd="0" presId="urn:microsoft.com/office/officeart/2005/8/layout/cycle6"/>
    <dgm:cxn modelId="{DC0EF452-05BC-45CB-B278-C0CC8D7DD351}" type="presParOf" srcId="{67A064EA-32B4-4270-8C73-C358AEA53872}" destId="{C6D9BDBA-EAF8-4CBD-B5F8-250E9080BDAA}" srcOrd="16" destOrd="0" presId="urn:microsoft.com/office/officeart/2005/8/layout/cycle6"/>
    <dgm:cxn modelId="{BC574BCE-B37C-49F9-8869-6591A33C55B8}" type="presParOf" srcId="{67A064EA-32B4-4270-8C73-C358AEA53872}" destId="{F1BDB0F9-EDA3-4013-9D4B-377DF8F99F96}" srcOrd="17" destOrd="0" presId="urn:microsoft.com/office/officeart/2005/8/layout/cycle6"/>
    <dgm:cxn modelId="{15E8DE2E-4235-4D11-A637-57A5442E0915}" type="presParOf" srcId="{67A064EA-32B4-4270-8C73-C358AEA53872}" destId="{C0F929B3-FFB3-4AA2-BADC-0947F798F1DB}" srcOrd="18" destOrd="0" presId="urn:microsoft.com/office/officeart/2005/8/layout/cycle6"/>
    <dgm:cxn modelId="{2EBC7224-1825-4B7C-B185-F34FAD2558C6}" type="presParOf" srcId="{67A064EA-32B4-4270-8C73-C358AEA53872}" destId="{CF879AB6-6305-468C-9062-6EBC6872D5BF}" srcOrd="19" destOrd="0" presId="urn:microsoft.com/office/officeart/2005/8/layout/cycle6"/>
    <dgm:cxn modelId="{14BF1D5F-83C8-412E-802C-AE224F15485E}" type="presParOf" srcId="{67A064EA-32B4-4270-8C73-C358AEA53872}" destId="{C9DB07BF-BEE4-43E6-96A8-7819813F6B55}" srcOrd="20" destOrd="0" presId="urn:microsoft.com/office/officeart/2005/8/layout/cycle6"/>
    <dgm:cxn modelId="{C730180D-DE02-43E0-B068-9D7581BF02DD}" type="presParOf" srcId="{67A064EA-32B4-4270-8C73-C358AEA53872}" destId="{BA9C85EA-61CA-4F17-B42F-DFD19A369836}" srcOrd="21" destOrd="0" presId="urn:microsoft.com/office/officeart/2005/8/layout/cycle6"/>
    <dgm:cxn modelId="{DC9AFC57-1A23-4E12-9FA3-7C5F04B68E6A}" type="presParOf" srcId="{67A064EA-32B4-4270-8C73-C358AEA53872}" destId="{984428F6-9865-476F-851F-DAE8412477A5}" srcOrd="22" destOrd="0" presId="urn:microsoft.com/office/officeart/2005/8/layout/cycle6"/>
    <dgm:cxn modelId="{88105E36-8A27-4C4A-B011-3F4450DBCBB0}" type="presParOf" srcId="{67A064EA-32B4-4270-8C73-C358AEA53872}" destId="{035345DD-6C12-456E-BD58-BE3835DFFE2A}" srcOrd="23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2F6361-0D26-4E8B-A9EB-630E5390BDE9}">
      <dsp:nvSpPr>
        <dsp:cNvPr id="0" name=""/>
        <dsp:cNvSpPr/>
      </dsp:nvSpPr>
      <dsp:spPr>
        <a:xfrm>
          <a:off x="2289099" y="1180"/>
          <a:ext cx="1381716" cy="5860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specifika regionu</a:t>
          </a:r>
        </a:p>
      </dsp:txBody>
      <dsp:txXfrm>
        <a:off x="2317706" y="29787"/>
        <a:ext cx="1324502" cy="528797"/>
      </dsp:txXfrm>
    </dsp:sp>
    <dsp:sp modelId="{8D768C39-DDEC-49F2-992F-6D20A8CCAE76}">
      <dsp:nvSpPr>
        <dsp:cNvPr id="0" name=""/>
        <dsp:cNvSpPr/>
      </dsp:nvSpPr>
      <dsp:spPr>
        <a:xfrm>
          <a:off x="946851" y="294186"/>
          <a:ext cx="4066212" cy="4066212"/>
        </a:xfrm>
        <a:custGeom>
          <a:avLst/>
          <a:gdLst/>
          <a:ahLst/>
          <a:cxnLst/>
          <a:rect l="0" t="0" r="0" b="0"/>
          <a:pathLst>
            <a:path>
              <a:moveTo>
                <a:pt x="2727890" y="122400"/>
              </a:moveTo>
              <a:arcTo wR="2033106" hR="2033106" stAng="17398959" swAng="693276"/>
            </a:path>
          </a:pathLst>
        </a:custGeom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323F38-5B01-4363-957B-DAE02C1DA796}">
      <dsp:nvSpPr>
        <dsp:cNvPr id="0" name=""/>
        <dsp:cNvSpPr/>
      </dsp:nvSpPr>
      <dsp:spPr>
        <a:xfrm>
          <a:off x="3738956" y="596663"/>
          <a:ext cx="1357248" cy="5860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struktura regionu</a:t>
          </a:r>
        </a:p>
      </dsp:txBody>
      <dsp:txXfrm>
        <a:off x="3767563" y="625270"/>
        <a:ext cx="1300034" cy="528797"/>
      </dsp:txXfrm>
    </dsp:sp>
    <dsp:sp modelId="{404CDB92-4258-4C96-92E0-FDF9BD81752A}">
      <dsp:nvSpPr>
        <dsp:cNvPr id="0" name=""/>
        <dsp:cNvSpPr/>
      </dsp:nvSpPr>
      <dsp:spPr>
        <a:xfrm>
          <a:off x="946851" y="294186"/>
          <a:ext cx="4066212" cy="4066212"/>
        </a:xfrm>
        <a:custGeom>
          <a:avLst/>
          <a:gdLst/>
          <a:ahLst/>
          <a:cxnLst/>
          <a:rect l="0" t="0" r="0" b="0"/>
          <a:pathLst>
            <a:path>
              <a:moveTo>
                <a:pt x="3718523" y="896053"/>
              </a:moveTo>
              <a:arcTo wR="2033106" hR="2033106" stAng="19559686" swAng="1527691"/>
            </a:path>
          </a:pathLst>
        </a:custGeom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56B30C-E53A-4AD5-AC45-3B3F35310850}">
      <dsp:nvSpPr>
        <dsp:cNvPr id="0" name=""/>
        <dsp:cNvSpPr/>
      </dsp:nvSpPr>
      <dsp:spPr>
        <a:xfrm>
          <a:off x="4263519" y="2034287"/>
          <a:ext cx="1499090" cy="5860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regionální problémy</a:t>
          </a:r>
        </a:p>
      </dsp:txBody>
      <dsp:txXfrm>
        <a:off x="4292126" y="2062894"/>
        <a:ext cx="1441876" cy="528797"/>
      </dsp:txXfrm>
    </dsp:sp>
    <dsp:sp modelId="{B1E0A8E4-E636-4FAA-BB25-1E73DEAF92A0}">
      <dsp:nvSpPr>
        <dsp:cNvPr id="0" name=""/>
        <dsp:cNvSpPr/>
      </dsp:nvSpPr>
      <dsp:spPr>
        <a:xfrm>
          <a:off x="946851" y="294186"/>
          <a:ext cx="4066212" cy="4066212"/>
        </a:xfrm>
        <a:custGeom>
          <a:avLst/>
          <a:gdLst/>
          <a:ahLst/>
          <a:cxnLst/>
          <a:rect l="0" t="0" r="0" b="0"/>
          <a:pathLst>
            <a:path>
              <a:moveTo>
                <a:pt x="4043650" y="2335152"/>
              </a:moveTo>
              <a:arcTo wR="2033106" hR="2033106" stAng="512623" swAng="1527691"/>
            </a:path>
          </a:pathLst>
        </a:custGeom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4B3D6B-BFC2-4F67-9CD6-8BD1F460DEB1}">
      <dsp:nvSpPr>
        <dsp:cNvPr id="0" name=""/>
        <dsp:cNvSpPr/>
      </dsp:nvSpPr>
      <dsp:spPr>
        <a:xfrm>
          <a:off x="3789728" y="3471910"/>
          <a:ext cx="1255706" cy="5860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regionální rozdíly</a:t>
          </a:r>
        </a:p>
      </dsp:txBody>
      <dsp:txXfrm>
        <a:off x="3818335" y="3500517"/>
        <a:ext cx="1198492" cy="528797"/>
      </dsp:txXfrm>
    </dsp:sp>
    <dsp:sp modelId="{6CF75178-D868-4763-AE28-62E5CA01BB7E}">
      <dsp:nvSpPr>
        <dsp:cNvPr id="0" name=""/>
        <dsp:cNvSpPr/>
      </dsp:nvSpPr>
      <dsp:spPr>
        <a:xfrm>
          <a:off x="946851" y="294186"/>
          <a:ext cx="4066212" cy="4066212"/>
        </a:xfrm>
        <a:custGeom>
          <a:avLst/>
          <a:gdLst/>
          <a:ahLst/>
          <a:cxnLst/>
          <a:rect l="0" t="0" r="0" b="0"/>
          <a:pathLst>
            <a:path>
              <a:moveTo>
                <a:pt x="3095758" y="3766395"/>
              </a:moveTo>
              <a:arcTo wR="2033106" hR="2033106" stAng="3509291" swAng="843805"/>
            </a:path>
          </a:pathLst>
        </a:custGeom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9F17C3-6E03-44EA-8CDF-11B871EC2F8D}">
      <dsp:nvSpPr>
        <dsp:cNvPr id="0" name=""/>
        <dsp:cNvSpPr/>
      </dsp:nvSpPr>
      <dsp:spPr>
        <a:xfrm>
          <a:off x="2375184" y="4067393"/>
          <a:ext cx="1209546" cy="5860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lokální ekonomika</a:t>
          </a:r>
        </a:p>
      </dsp:txBody>
      <dsp:txXfrm>
        <a:off x="2403791" y="4096000"/>
        <a:ext cx="1152332" cy="528797"/>
      </dsp:txXfrm>
    </dsp:sp>
    <dsp:sp modelId="{4A9C88DE-5020-4A1C-B963-6B9DFB79EF90}">
      <dsp:nvSpPr>
        <dsp:cNvPr id="0" name=""/>
        <dsp:cNvSpPr/>
      </dsp:nvSpPr>
      <dsp:spPr>
        <a:xfrm>
          <a:off x="946851" y="294186"/>
          <a:ext cx="4066212" cy="4066212"/>
        </a:xfrm>
        <a:custGeom>
          <a:avLst/>
          <a:gdLst/>
          <a:ahLst/>
          <a:cxnLst/>
          <a:rect l="0" t="0" r="0" b="0"/>
          <a:pathLst>
            <a:path>
              <a:moveTo>
                <a:pt x="1423486" y="3972664"/>
              </a:moveTo>
              <a:arcTo wR="2033106" hR="2033106" stAng="6446904" swAng="843805"/>
            </a:path>
          </a:pathLst>
        </a:custGeom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C562B1-3C85-4836-8481-38C78FE0173E}">
      <dsp:nvSpPr>
        <dsp:cNvPr id="0" name=""/>
        <dsp:cNvSpPr/>
      </dsp:nvSpPr>
      <dsp:spPr>
        <a:xfrm>
          <a:off x="1091556" y="3471910"/>
          <a:ext cx="901556" cy="5860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životní úroveň</a:t>
          </a:r>
        </a:p>
      </dsp:txBody>
      <dsp:txXfrm>
        <a:off x="1120163" y="3500517"/>
        <a:ext cx="844342" cy="528797"/>
      </dsp:txXfrm>
    </dsp:sp>
    <dsp:sp modelId="{F1BDB0F9-EDA3-4013-9D4B-377DF8F99F96}">
      <dsp:nvSpPr>
        <dsp:cNvPr id="0" name=""/>
        <dsp:cNvSpPr/>
      </dsp:nvSpPr>
      <dsp:spPr>
        <a:xfrm>
          <a:off x="946851" y="294186"/>
          <a:ext cx="4066212" cy="4066212"/>
        </a:xfrm>
        <a:custGeom>
          <a:avLst/>
          <a:gdLst/>
          <a:ahLst/>
          <a:cxnLst/>
          <a:rect l="0" t="0" r="0" b="0"/>
          <a:pathLst>
            <a:path>
              <a:moveTo>
                <a:pt x="347688" y="3170159"/>
              </a:moveTo>
              <a:arcTo wR="2033106" hR="2033106" stAng="8759686" swAng="1527691"/>
            </a:path>
          </a:pathLst>
        </a:custGeom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F929B3-FFB3-4AA2-BADC-0947F798F1DB}">
      <dsp:nvSpPr>
        <dsp:cNvPr id="0" name=""/>
        <dsp:cNvSpPr/>
      </dsp:nvSpPr>
      <dsp:spPr>
        <a:xfrm>
          <a:off x="291122" y="2034287"/>
          <a:ext cx="1311458" cy="5860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atraktivita regionu</a:t>
          </a:r>
        </a:p>
      </dsp:txBody>
      <dsp:txXfrm>
        <a:off x="319729" y="2062894"/>
        <a:ext cx="1254244" cy="528797"/>
      </dsp:txXfrm>
    </dsp:sp>
    <dsp:sp modelId="{C9DB07BF-BEE4-43E6-96A8-7819813F6B55}">
      <dsp:nvSpPr>
        <dsp:cNvPr id="0" name=""/>
        <dsp:cNvSpPr/>
      </dsp:nvSpPr>
      <dsp:spPr>
        <a:xfrm>
          <a:off x="946851" y="294186"/>
          <a:ext cx="4066212" cy="4066212"/>
        </a:xfrm>
        <a:custGeom>
          <a:avLst/>
          <a:gdLst/>
          <a:ahLst/>
          <a:cxnLst/>
          <a:rect l="0" t="0" r="0" b="0"/>
          <a:pathLst>
            <a:path>
              <a:moveTo>
                <a:pt x="22561" y="1731059"/>
              </a:moveTo>
              <a:arcTo wR="2033106" hR="2033106" stAng="11312623" swAng="1527691"/>
            </a:path>
          </a:pathLst>
        </a:custGeom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9C85EA-61CA-4F17-B42F-DFD19A369836}">
      <dsp:nvSpPr>
        <dsp:cNvPr id="0" name=""/>
        <dsp:cNvSpPr/>
      </dsp:nvSpPr>
      <dsp:spPr>
        <a:xfrm>
          <a:off x="936578" y="596663"/>
          <a:ext cx="1211511" cy="58601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dynamika vývoje</a:t>
          </a:r>
        </a:p>
      </dsp:txBody>
      <dsp:txXfrm>
        <a:off x="965185" y="625270"/>
        <a:ext cx="1154297" cy="528797"/>
      </dsp:txXfrm>
    </dsp:sp>
    <dsp:sp modelId="{035345DD-6C12-456E-BD58-BE3835DFFE2A}">
      <dsp:nvSpPr>
        <dsp:cNvPr id="0" name=""/>
        <dsp:cNvSpPr/>
      </dsp:nvSpPr>
      <dsp:spPr>
        <a:xfrm>
          <a:off x="946851" y="294186"/>
          <a:ext cx="4066212" cy="4066212"/>
        </a:xfrm>
        <a:custGeom>
          <a:avLst/>
          <a:gdLst/>
          <a:ahLst/>
          <a:cxnLst/>
          <a:rect l="0" t="0" r="0" b="0"/>
          <a:pathLst>
            <a:path>
              <a:moveTo>
                <a:pt x="969684" y="300289"/>
              </a:moveTo>
              <a:arcTo wR="2033106" hR="2033106" stAng="14307765" swAng="693276"/>
            </a:path>
          </a:pathLst>
        </a:custGeom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FBBA2-7A20-4748-AF3A-A3D98AB4B267}" type="datetimeFigureOut">
              <a:rPr lang="cs-CZ" smtClean="0"/>
              <a:t>03.02.2023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BF6EC-E84A-411E-8838-367FE3D6C4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31281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EDEAC-34D8-456D-A4F4-1CDA921860E5}" type="datetimeFigureOut">
              <a:rPr lang="cs-CZ" smtClean="0"/>
              <a:t>03.02.2023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87826-4CB8-4E1E-BC4C-C269C1CC57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441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E47221B-3450-4466-A490-E0EC82BBA5EB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E4377-41EB-4267-BF49-9DB0F1D83DFE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FF524A7-38CD-4D49-91CB-B0844414D8F7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6B4A-86B3-4DA3-9C9C-71D49B7F04AD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7EB643B-0454-4492-B9F7-BEFAFA1F51F7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E0993-7390-4AE7-B6CA-C7AEAB9DA5EB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E71-072F-4868-8C44-601CACDE2AA7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F17-7208-4B0B-B933-C1C2DDA429D1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65755-A11E-4DD3-8D04-6E321D95181A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9AF7116-B6F3-45F3-AD26-FEE9DBB79F5E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10B51-9898-4F5C-89CC-67E924DFB987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468A518-ADFF-4A02-9C02-448EC94B65A2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dirty="0"/>
              <a:t>Regionální ekonomika a politika</a:t>
            </a:r>
            <a:endParaRPr lang="en-US" sz="4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Ing. Kamila Turečková, Ph.D.</a:t>
            </a:r>
            <a:endParaRPr lang="en-US" sz="2800" dirty="0"/>
          </a:p>
        </p:txBody>
      </p:sp>
      <p:pic>
        <p:nvPicPr>
          <p:cNvPr id="4" name="Picture 2" descr="Slezská univerzita v Opav&amp;ecaron;, Obchodn&amp;ecaron; podnikatelská fakulta v Karviné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6367" y="636971"/>
            <a:ext cx="3024336" cy="93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296214" y="3940936"/>
            <a:ext cx="11307651" cy="23495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28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cs-CZ" sz="85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4</a:t>
            </a:r>
          </a:p>
          <a:p>
            <a:pPr algn="r"/>
            <a:endParaRPr lang="cs-CZ" sz="28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r"/>
            <a:r>
              <a:rPr lang="cs-CZ" sz="6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REGIONÁLNÍ POLITIKA A JEJÍ CÍLE</a:t>
            </a:r>
            <a:endParaRPr lang="en-US" sz="6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534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8F3899-260E-4116-813D-80130C920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/>
              <a:t>regionální politika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F5A8440-A712-4C58-9DAE-4E80D47C9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940" y="1995044"/>
            <a:ext cx="5827059" cy="4862956"/>
          </a:xfrm>
        </p:spPr>
        <p:txBody>
          <a:bodyPr anchor="t">
            <a:normAutofit fontScale="92500"/>
          </a:bodyPr>
          <a:lstStyle/>
          <a:p>
            <a:r>
              <a:rPr lang="cs-CZ" sz="2400" dirty="0"/>
              <a:t>snaží se pozitivně ovlivňovat rozvoj geografických celkům, a to v úzké součinnosti s jinými odvětvovými politikami, zejména s politikou strukturální a urbanistickou, které rozšiřuje o regionální rozměr</a:t>
            </a:r>
          </a:p>
          <a:p>
            <a:r>
              <a:rPr lang="cs-CZ" sz="2400" dirty="0"/>
              <a:t>mezi </a:t>
            </a:r>
            <a:r>
              <a:rPr lang="cs-CZ" sz="2400" b="1" dirty="0"/>
              <a:t>předpoklady realizace regionální politiky </a:t>
            </a:r>
            <a:r>
              <a:rPr lang="cs-CZ" sz="2400" dirty="0"/>
              <a:t>patří: </a:t>
            </a:r>
          </a:p>
          <a:p>
            <a:pPr marL="781200" lvl="1" indent="-457200">
              <a:buFont typeface="+mj-lt"/>
              <a:buAutoNum type="arabicPeriod"/>
            </a:pPr>
            <a:r>
              <a:rPr lang="cs-CZ" sz="2200" b="1" dirty="0"/>
              <a:t>existence</a:t>
            </a:r>
            <a:r>
              <a:rPr lang="cs-CZ" sz="2200" dirty="0"/>
              <a:t> meziregionálních rozdílů a regionálních problémů</a:t>
            </a:r>
          </a:p>
          <a:p>
            <a:pPr marL="781200" lvl="1" indent="-457200">
              <a:buFont typeface="+mj-lt"/>
              <a:buAutoNum type="arabicPeriod"/>
            </a:pPr>
            <a:r>
              <a:rPr lang="cs-CZ" sz="2200" b="1" dirty="0"/>
              <a:t>politická vůle </a:t>
            </a:r>
            <a:r>
              <a:rPr lang="cs-CZ" sz="2200" dirty="0"/>
              <a:t>meziregionální rozdíly a problémy řešit</a:t>
            </a:r>
          </a:p>
          <a:p>
            <a:pPr marL="781200" lvl="1" indent="-457200">
              <a:buFont typeface="+mj-lt"/>
              <a:buAutoNum type="arabicPeriod"/>
            </a:pPr>
            <a:r>
              <a:rPr lang="cs-CZ" sz="2200" b="1" dirty="0"/>
              <a:t>ekonomické možnosti </a:t>
            </a:r>
            <a:r>
              <a:rPr lang="cs-CZ" sz="2200" dirty="0"/>
              <a:t>země řešení problémů a disparit </a:t>
            </a:r>
            <a:r>
              <a:rPr lang="cs-CZ" sz="2200" b="1" dirty="0"/>
              <a:t>financovat</a:t>
            </a:r>
            <a:endParaRPr lang="cs-CZ" sz="2200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028766A-AB41-4586-BB6A-05566E333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F5C8523-18A2-4B38-9661-F914C4A3E53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0705728"/>
              </p:ext>
            </p:extLst>
          </p:nvPr>
        </p:nvGraphicFramePr>
        <p:xfrm>
          <a:off x="5869327" y="1995044"/>
          <a:ext cx="6053732" cy="4654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ovéPole 5">
            <a:extLst>
              <a:ext uri="{FF2B5EF4-FFF2-40B4-BE49-F238E27FC236}">
                <a16:creationId xmlns:a16="http://schemas.microsoft.com/office/drawing/2014/main" id="{854EA822-B5C4-436B-805B-7DECA45BE359}"/>
              </a:ext>
            </a:extLst>
          </p:cNvPr>
          <p:cNvSpPr txBox="1"/>
          <p:nvPr/>
        </p:nvSpPr>
        <p:spPr>
          <a:xfrm>
            <a:off x="7932487" y="3906838"/>
            <a:ext cx="1927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accent2">
                    <a:lumMod val="50000"/>
                  </a:schemeClr>
                </a:solidFill>
              </a:rPr>
              <a:t>regionální politika</a:t>
            </a:r>
          </a:p>
        </p:txBody>
      </p:sp>
      <p:sp>
        <p:nvSpPr>
          <p:cNvPr id="7" name="Ovál 6">
            <a:extLst>
              <a:ext uri="{FF2B5EF4-FFF2-40B4-BE49-F238E27FC236}">
                <a16:creationId xmlns:a16="http://schemas.microsoft.com/office/drawing/2014/main" id="{08E2B40F-608B-454C-AAD1-284F56CC8567}"/>
              </a:ext>
            </a:extLst>
          </p:cNvPr>
          <p:cNvSpPr/>
          <p:nvPr/>
        </p:nvSpPr>
        <p:spPr>
          <a:xfrm>
            <a:off x="9377082" y="3496235"/>
            <a:ext cx="2635625" cy="32452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2120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600" b="1" dirty="0"/>
              <a:t>Regionální politika</a:t>
            </a:r>
            <a:br>
              <a:rPr lang="pl-PL" sz="3600" b="1" dirty="0"/>
            </a:br>
            <a:r>
              <a:rPr lang="cs-CZ" sz="3600" b="1" dirty="0"/>
              <a:t>definice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8373" y="1855433"/>
            <a:ext cx="11416683" cy="4749553"/>
          </a:xfrm>
        </p:spPr>
        <p:txBody>
          <a:bodyPr>
            <a:normAutofit/>
          </a:bodyPr>
          <a:lstStyle/>
          <a:p>
            <a:r>
              <a:rPr lang="cs-CZ" sz="3300" b="1" dirty="0"/>
              <a:t>Regionální politika je cílevědomá činnost institucí veřejné správy směřující ke zlepšení socioekonomické úrovně na spravovaném území jednotlivých regionů.</a:t>
            </a:r>
          </a:p>
          <a:p>
            <a:pPr lvl="1"/>
            <a:r>
              <a:rPr lang="cs-CZ" sz="2800" dirty="0"/>
              <a:t>Zahrnuje ekonomická i neekonomická opatření týkající se veřejného i soukromého sektoru, které řeší meziregionální nerovnováhy a disproporce mezi, i uvnitř, regionu. </a:t>
            </a:r>
          </a:p>
          <a:p>
            <a:pPr lvl="1"/>
            <a:r>
              <a:rPr lang="cs-CZ" sz="2800" dirty="0"/>
              <a:t>Jedná se o všechny přímé i nepřímé intervence institucí veřejného sektoru (státní správy i samosprávy) směřující ke zlepšení sociálního rozdělení ekonomických efektů v prostorovém rozložení území státu.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312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600" b="1" dirty="0"/>
              <a:t>Regionální politika</a:t>
            </a:r>
            <a:br>
              <a:rPr lang="pl-PL" sz="3600" b="1" dirty="0"/>
            </a:br>
            <a:r>
              <a:rPr lang="cs-CZ" sz="3600" b="1" dirty="0"/>
              <a:t>důvody realizace RP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8373" y="1855433"/>
            <a:ext cx="11416683" cy="4749553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cs-CZ" sz="2900" b="1" dirty="0"/>
              <a:t>Ekonomické důvody </a:t>
            </a:r>
            <a:r>
              <a:rPr lang="cs-CZ" sz="2900" dirty="0"/>
              <a:t>(nejdůležitější) jsou spojeny s plným využitím výrobních faktorů, úsilím o rovnovážný ekonomický růst, požadavkem na optimální rozmístění firem a minimalizací negativních efektů spojených s náklady přelidnění, regionální nerovnováhou a místní inflací.</a:t>
            </a:r>
          </a:p>
          <a:p>
            <a:pPr lvl="1"/>
            <a:r>
              <a:rPr lang="cs-CZ" sz="2900" b="1" dirty="0"/>
              <a:t>Sociální motivy </a:t>
            </a:r>
            <a:r>
              <a:rPr lang="cs-CZ" sz="2900" dirty="0"/>
              <a:t>se týkají požadavku na vysokou zaměstnanost, zabezpečení rovnoměrného rozložení příjmů či zajištění rovných životních podmínek pro obyvatele ve všech regionech (v oblasti bydlení, kultury, zdravotnictví, vzdělávání, dopravy, využití volného času apod.). </a:t>
            </a:r>
          </a:p>
          <a:p>
            <a:pPr lvl="1"/>
            <a:r>
              <a:rPr lang="cs-CZ" sz="2900" b="1" dirty="0"/>
              <a:t>Ekologické motivy </a:t>
            </a:r>
            <a:r>
              <a:rPr lang="cs-CZ" sz="2900" dirty="0"/>
              <a:t>se zejména týkají regionů, ve kterých se koncertují ekonomické činnosti (ochrana vodních a půdních zdrojů, emisní limity, chemické znečištění, kůrovcové kalamity, topení neekologickými palivy atd.).</a:t>
            </a:r>
          </a:p>
          <a:p>
            <a:pPr lvl="1"/>
            <a:r>
              <a:rPr lang="cs-CZ" sz="2900" b="1" dirty="0"/>
              <a:t>Politické dopady </a:t>
            </a:r>
            <a:r>
              <a:rPr lang="cs-CZ" sz="2900" dirty="0"/>
              <a:t>reflektují odlišné volební výsledky vycházející z regionálních rozdílů v životní úrovni a kvalitě života voličů.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040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100" b="1" dirty="0"/>
              <a:t>Cíle regionální politiky</a:t>
            </a:r>
            <a:endParaRPr lang="cs-CZ" sz="27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6946" y="1882588"/>
            <a:ext cx="11578107" cy="4824157"/>
          </a:xfrm>
        </p:spPr>
        <p:txBody>
          <a:bodyPr>
            <a:normAutofit fontScale="77500" lnSpcReduction="20000"/>
          </a:bodyPr>
          <a:lstStyle/>
          <a:p>
            <a:r>
              <a:rPr lang="cs-CZ" sz="3800" dirty="0"/>
              <a:t>Hlavní cíle: 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3600" dirty="0"/>
              <a:t>snižování regionálních rozdílů, 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3600" dirty="0"/>
              <a:t>podpora ekonomického růstu,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3600" dirty="0"/>
              <a:t>zlepšování životních podmínek obyvatel, </a:t>
            </a:r>
          </a:p>
          <a:p>
            <a:pPr marL="0" indent="0">
              <a:buNone/>
            </a:pPr>
            <a:r>
              <a:rPr lang="cs-CZ" sz="3400" dirty="0"/>
              <a:t>a to při současném respektování místních zvláštností (jedinečnosti každého regionu), přírodních hodnot území a požadavků na ochranu životního prostředí (zkvalitňování environmetálního prostředí)</a:t>
            </a:r>
          </a:p>
          <a:p>
            <a:pPr marL="0" indent="0">
              <a:buNone/>
            </a:pPr>
            <a:endParaRPr lang="cs-CZ" sz="2800" dirty="0"/>
          </a:p>
          <a:p>
            <a:r>
              <a:rPr lang="cs-CZ" sz="3100" b="1" dirty="0"/>
              <a:t>Dílčí cíle: </a:t>
            </a:r>
            <a:r>
              <a:rPr lang="cs-CZ" sz="3100" dirty="0"/>
              <a:t>podpora podnikatelských aktivit v regionu, podpora optimálního rozmístění firem v regionu, zlepšení spojení regionu s ostatními oblastmi, zlepšením technické infrastruktury, hledání procesů posílení rovnoměrného rozdělení příjmů napříč regiony, povzbuzení bytové výstavby atd.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3D7F02D5-E839-4B25-8906-716BCAAC64E3}"/>
              </a:ext>
            </a:extLst>
          </p:cNvPr>
          <p:cNvSpPr/>
          <p:nvPr/>
        </p:nvSpPr>
        <p:spPr>
          <a:xfrm>
            <a:off x="8193741" y="225164"/>
            <a:ext cx="3998259" cy="34778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000" dirty="0"/>
              <a:t>Mezi základní cíle regionální politiky patří </a:t>
            </a:r>
            <a:r>
              <a:rPr lang="cs-CZ" sz="2000" b="1" dirty="0"/>
              <a:t>rozvoj regionů </a:t>
            </a:r>
            <a:r>
              <a:rPr lang="cs-CZ" sz="2000" dirty="0"/>
              <a:t>zaměřený na jejich soudržnost a zvyšování konkurenceschopnosti: každý region by měl mít </a:t>
            </a:r>
            <a:r>
              <a:rPr lang="cs-CZ" sz="2000" b="1" dirty="0"/>
              <a:t>příležitosti ke svému vyváženému rozvoji odpovídajícímu jeho potenciálu a specifickým stránkám. </a:t>
            </a:r>
            <a:r>
              <a:rPr lang="cs-CZ" sz="2000" dirty="0"/>
              <a:t>Zvláštní pozornost věnuje regionální politika také specifickým problémům rozvoje měst a venkovských oblastí (MMR).</a:t>
            </a:r>
          </a:p>
        </p:txBody>
      </p:sp>
    </p:spTree>
    <p:extLst>
      <p:ext uri="{BB962C8B-B14F-4D97-AF65-F5344CB8AC3E}">
        <p14:creationId xmlns:p14="http://schemas.microsoft.com/office/powerpoint/2010/main" val="259375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100" b="1" dirty="0"/>
              <a:t>Nositelé regionální politiky (obecné pojetí)</a:t>
            </a:r>
            <a:br>
              <a:rPr lang="cs-CZ" sz="3600" b="1" dirty="0"/>
            </a:br>
            <a:r>
              <a:rPr lang="cs-CZ" sz="2700" b="1" dirty="0"/>
              <a:t>členění nositelů regionální politiky</a:t>
            </a:r>
            <a:endParaRPr lang="cs-CZ" sz="27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647" y="1810871"/>
            <a:ext cx="12021671" cy="4894729"/>
          </a:xfrm>
        </p:spPr>
        <p:txBody>
          <a:bodyPr>
            <a:normAutofit fontScale="85000" lnSpcReduction="10000"/>
          </a:bodyPr>
          <a:lstStyle/>
          <a:p>
            <a:r>
              <a:rPr lang="cs-CZ" sz="2800" dirty="0"/>
              <a:t>jsou jimi aktéři činní na národní, regionální a místní úrovni včetně aktérů z nadnárodní úrovně</a:t>
            </a:r>
          </a:p>
          <a:p>
            <a:r>
              <a:rPr lang="cs-CZ" sz="2800" dirty="0"/>
              <a:t>instituce veřejného nebo soukromého sektoru a PPP</a:t>
            </a:r>
          </a:p>
          <a:p>
            <a:pPr lvl="1"/>
            <a:r>
              <a:rPr lang="cs-CZ" sz="2600" dirty="0"/>
              <a:t>na státní úrovni: Poslanecká sněmovna a Senát, vláda, ústřední správní úřady (ministerstva, a jimi zřízené organizace) + rozvojové agentury, poradenské a technologické instituce aj.</a:t>
            </a:r>
          </a:p>
          <a:p>
            <a:pPr lvl="1"/>
            <a:r>
              <a:rPr lang="cs-CZ" sz="2600" dirty="0"/>
              <a:t>na regionální úrovni: </a:t>
            </a:r>
            <a:r>
              <a:rPr lang="cs-CZ" sz="2400" dirty="0"/>
              <a:t>regionální samosprávy, Regionální rady, regionální (rozvojové) agentury, poradní a koordinační orgány, rozvojové agentury, hospodářské a agrární komory, dobrovolné svazky obcí (</a:t>
            </a:r>
            <a:r>
              <a:rPr lang="cs-CZ" sz="2400" dirty="0" err="1"/>
              <a:t>MASky</a:t>
            </a:r>
            <a:r>
              <a:rPr lang="cs-CZ" sz="2400" dirty="0"/>
              <a:t> či mikroregiony, které tvoří mezičlánek mezi regionální a místní samosprávou), zájmová sdružení atd. </a:t>
            </a:r>
          </a:p>
          <a:p>
            <a:r>
              <a:rPr lang="cs-CZ" sz="2800" dirty="0"/>
              <a:t>současně nositele regionální politiky rozlišujeme na formální (s pověřením) a neformální:</a:t>
            </a:r>
          </a:p>
          <a:p>
            <a:pPr lvl="1"/>
            <a:r>
              <a:rPr lang="cs-CZ" sz="2600" dirty="0"/>
              <a:t>např. Ministerstvo pro místní rozvoj, Krajské úřady jednotlivých krajů</a:t>
            </a:r>
          </a:p>
          <a:p>
            <a:pPr lvl="1"/>
            <a:r>
              <a:rPr lang="cs-CZ" sz="2600" dirty="0"/>
              <a:t>neformální nositelé se podílejí na procesech v regionálním rozvoji neformálně (bez pověření) a jejich aktivity nejsou povinné. Jejich zájmy by měly být nekonfliktní a v souladu se společným zájmem formální aktérů.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55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A4C52363-B401-40DF-8D1B-29B0E9E622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9345" y="2099256"/>
            <a:ext cx="7392654" cy="4301544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100" b="1" dirty="0"/>
              <a:t>Typy regionální politiky</a:t>
            </a:r>
            <a:br>
              <a:rPr lang="cs-CZ" sz="3600" b="1" dirty="0"/>
            </a:br>
            <a:r>
              <a:rPr lang="cs-CZ" sz="3600" b="1" dirty="0"/>
              <a:t>OBECNÉ ČLENĚNÍ</a:t>
            </a:r>
            <a:endParaRPr lang="cs-CZ" sz="31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" y="1780468"/>
            <a:ext cx="4948518" cy="5077531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sz="2800" b="1" dirty="0"/>
              <a:t>Tradiční regionální politika </a:t>
            </a:r>
            <a:r>
              <a:rPr lang="cs-CZ" sz="2800" dirty="0"/>
              <a:t>se vyznačuje meziregionální přerozdělováním, orientací na kapitál a suroviny a je charakteristická centralizací organizačních forem. 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b="1" dirty="0"/>
              <a:t>Současná regionální politika </a:t>
            </a:r>
            <a:r>
              <a:rPr lang="cs-CZ" sz="2800" dirty="0"/>
              <a:t>je typická svým liberalistickým přístupem, vnitřním řešením regionálních problémů, aktivizací regionálních samospráv a podporou vzniku euroregionů a meziregionálních uskupení.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531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600" dirty="0"/>
              <a:t>Děkuji za pozornost.</a:t>
            </a:r>
            <a:endParaRPr lang="en-US" sz="3600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5438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a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TM03457464[[fn=Dividendy]]</Template>
  <TotalTime>980</TotalTime>
  <Words>689</Words>
  <Application>Microsoft Office PowerPoint</Application>
  <PresentationFormat>Širokoúhlá obrazovka</PresentationFormat>
  <Paragraphs>58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Calibri</vt:lpstr>
      <vt:lpstr>Gill Sans MT</vt:lpstr>
      <vt:lpstr>Wingdings 2</vt:lpstr>
      <vt:lpstr>Dividenda</vt:lpstr>
      <vt:lpstr>Regionální ekonomika a politika</vt:lpstr>
      <vt:lpstr>regionální politika</vt:lpstr>
      <vt:lpstr>Regionální politika definice</vt:lpstr>
      <vt:lpstr>Regionální politika důvody realizace RP</vt:lpstr>
      <vt:lpstr>Cíle regionální politiky</vt:lpstr>
      <vt:lpstr>Nositelé regionální politiky (obecné pojetí) členění nositelů regionální politiky</vt:lpstr>
      <vt:lpstr>Typy regionální politiky OBECNÉ ČLENĚNÍ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Tureckova</dc:creator>
  <cp:lastModifiedBy>Kamila Turečková</cp:lastModifiedBy>
  <cp:revision>172</cp:revision>
  <cp:lastPrinted>2019-07-01T05:59:43Z</cp:lastPrinted>
  <dcterms:created xsi:type="dcterms:W3CDTF">2017-12-11T08:34:25Z</dcterms:created>
  <dcterms:modified xsi:type="dcterms:W3CDTF">2023-02-03T12:29:41Z</dcterms:modified>
</cp:coreProperties>
</file>