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7" r:id="rId3"/>
    <p:sldId id="291" r:id="rId4"/>
    <p:sldId id="283" r:id="rId5"/>
    <p:sldId id="292" r:id="rId6"/>
    <p:sldId id="293" r:id="rId7"/>
    <p:sldId id="294" r:id="rId8"/>
    <p:sldId id="287" r:id="rId9"/>
    <p:sldId id="302" r:id="rId10"/>
    <p:sldId id="297" r:id="rId11"/>
    <p:sldId id="288" r:id="rId12"/>
    <p:sldId id="295" r:id="rId13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řední styl 3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Světlý styl 3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Světlý styl 1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FBBA2-7A20-4748-AF3A-A3D98AB4B267}" type="datetimeFigureOut">
              <a:rPr lang="cs-CZ" smtClean="0"/>
              <a:t>30.01.2023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BF6EC-E84A-411E-8838-367FE3D6C4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3128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EDEAC-34D8-456D-A4F4-1CDA921860E5}" type="datetimeFigureOut">
              <a:rPr lang="cs-CZ" smtClean="0"/>
              <a:t>30.01.2023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87826-4CB8-4E1E-BC4C-C269C1CC57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441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E47221B-3450-4466-A490-E0EC82BBA5EB}" type="datetime1">
              <a:rPr lang="en-US" smtClean="0"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E4377-41EB-4267-BF49-9DB0F1D83DFE}" type="datetime1">
              <a:rPr lang="en-US" smtClean="0"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FF524A7-38CD-4D49-91CB-B0844414D8F7}" type="datetime1">
              <a:rPr lang="en-US" smtClean="0"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6B4A-86B3-4DA3-9C9C-71D49B7F04AD}" type="datetime1">
              <a:rPr lang="en-US" smtClean="0"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EB643B-0454-4492-B9F7-BEFAFA1F51F7}" type="datetime1">
              <a:rPr lang="en-US" smtClean="0"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E0993-7390-4AE7-B6CA-C7AEAB9DA5EB}" type="datetime1">
              <a:rPr lang="en-US" smtClean="0"/>
              <a:t>1/30/2023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E71-072F-4868-8C44-601CACDE2AA7}" type="datetime1">
              <a:rPr lang="en-US" smtClean="0"/>
              <a:t>1/30/2023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F17-7208-4B0B-B933-C1C2DDA429D1}" type="datetime1">
              <a:rPr lang="en-US" smtClean="0"/>
              <a:t>1/30/2023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5755-A11E-4DD3-8D04-6E321D95181A}" type="datetime1">
              <a:rPr lang="en-US" smtClean="0"/>
              <a:t>1/30/2023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9AF7116-B6F3-45F3-AD26-FEE9DBB79F5E}" type="datetime1">
              <a:rPr lang="en-US" smtClean="0"/>
              <a:t>1/30/2023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0B51-9898-4F5C-89CC-67E924DFB987}" type="datetime1">
              <a:rPr lang="en-US" smtClean="0"/>
              <a:t>1/30/2023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468A518-ADFF-4A02-9C02-448EC94B65A2}" type="datetime1">
              <a:rPr lang="en-US" smtClean="0"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Regionální ekonomika a politika</a:t>
            </a:r>
            <a:endParaRPr lang="en-US" sz="4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Ing. Kamila Turečková, Ph.D.</a:t>
            </a:r>
            <a:endParaRPr lang="en-US" sz="2800" dirty="0"/>
          </a:p>
        </p:txBody>
      </p:sp>
      <p:pic>
        <p:nvPicPr>
          <p:cNvPr id="4" name="Picture 2" descr="Slezská univerzita v Opav&amp;ecaron;, Obchodn&amp;ecaron; podnikatelská fakulta v Karvin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367" y="636971"/>
            <a:ext cx="3024336" cy="93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296214" y="3940936"/>
            <a:ext cx="11307651" cy="23495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28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cs-CZ" sz="85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  <a:p>
            <a:pPr algn="r"/>
            <a:endParaRPr lang="cs-CZ" sz="28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r"/>
            <a:endParaRPr lang="cs-CZ" sz="28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r"/>
            <a:r>
              <a:rPr lang="cs-CZ" sz="6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REGIONÁLNÍ STRUKTURA V ČESKÉ REPUBLICE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534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sz="3600" b="1" dirty="0"/>
              <a:t>Obecná charakteristika regionů Čr</a:t>
            </a:r>
            <a:br>
              <a:rPr lang="cs-CZ" sz="3600" b="1" dirty="0"/>
            </a:br>
            <a:r>
              <a:rPr lang="cs-CZ" sz="3600" dirty="0"/>
              <a:t>NUTS 3 v České republice (k 1. 1. 2018, ČSÚ)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0244734"/>
              </p:ext>
            </p:extLst>
          </p:nvPr>
        </p:nvGraphicFramePr>
        <p:xfrm>
          <a:off x="463640" y="1957594"/>
          <a:ext cx="11269014" cy="45384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75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05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0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31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05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04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184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072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NUTS 3 (kraj)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Rozloha (km</a:t>
                      </a:r>
                      <a:r>
                        <a:rPr lang="cs-CZ" sz="1600" baseline="30000">
                          <a:effectLst/>
                        </a:rPr>
                        <a:t>2</a:t>
                      </a:r>
                      <a:r>
                        <a:rPr lang="cs-CZ" sz="1600">
                          <a:effectLst/>
                        </a:rPr>
                        <a:t>)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Počet obyv.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Hustota obyv. na km</a:t>
                      </a:r>
                      <a:r>
                        <a:rPr lang="cs-CZ" sz="1600" baseline="30000">
                          <a:effectLst/>
                        </a:rPr>
                        <a:t>2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Dálnice (km)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Silnice 1. třída (km)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Železnice (km)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0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Hl. město Praha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496 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1 280 508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2 580,6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44 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10 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236 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8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Středočeský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10 929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1 338 982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122,5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347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657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1 289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8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Jihočeský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10 058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638 782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63,5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47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650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974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38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Plzeňský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7 649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578 629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75,6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109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419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705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38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Karlovarský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3 310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296 749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89,6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37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183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493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38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Ústecký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5 339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821 377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153,9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90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489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1 025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38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Liberecký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3 163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440 636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139,3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5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337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549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66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Královéhradecký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4 759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550 804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115,7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17 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439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716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38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Pardubický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4 519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517 087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114,4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13 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459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539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38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Kraj Vysočina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6 796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508 952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74,9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92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420 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624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38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Jihomoravský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7 188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1 178 812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164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160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422 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784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38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Olomoucký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5 271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633 925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120,3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127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350 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604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38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Zlínský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3 963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583 698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147,3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33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344 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359 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65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Moravskoslezský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5 430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1 209 879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222,8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100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</a:rPr>
                        <a:t>628 </a:t>
                      </a:r>
                      <a:endParaRPr lang="cs-CZ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</a:rPr>
                        <a:t>667 </a:t>
                      </a:r>
                      <a:endParaRPr lang="cs-CZ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8752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sz="3600" b="1" dirty="0"/>
              <a:t>Obecná charakteristika regionů Čr</a:t>
            </a:r>
            <a:br>
              <a:rPr lang="cs-CZ" sz="3600" b="1" dirty="0"/>
            </a:br>
            <a:r>
              <a:rPr lang="pl-PL" sz="3600" dirty="0"/>
              <a:t>REGIONY SOUDRŽNOSTI A KRAJE ČR</a:t>
            </a:r>
            <a:r>
              <a:rPr lang="cs-CZ" sz="3600" dirty="0"/>
              <a:t> (ČSÚ)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Zástupný symbol pro obsah 4" descr="Výsledek obrázku pro český statistický úřad kraje mapa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739" y="1815921"/>
            <a:ext cx="7688689" cy="5042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142180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sz="3600" b="1" dirty="0"/>
              <a:t>Obecná charakteristika regionů Čr</a:t>
            </a:r>
            <a:br>
              <a:rPr lang="cs-CZ" sz="3600" b="1" dirty="0"/>
            </a:br>
            <a:r>
              <a:rPr lang="cs-CZ" sz="3600" dirty="0"/>
              <a:t>NUTS 2 v České republice (k 1. 1. 2018, ČSÚ)</a:t>
            </a:r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8329922"/>
              </p:ext>
            </p:extLst>
          </p:nvPr>
        </p:nvGraphicFramePr>
        <p:xfrm>
          <a:off x="746973" y="2073501"/>
          <a:ext cx="10534921" cy="44045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69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73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29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29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73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33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140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376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NUTS 2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Rozloha (km</a:t>
                      </a:r>
                      <a:r>
                        <a:rPr lang="cs-CZ" sz="2000" baseline="30000">
                          <a:effectLst/>
                        </a:rPr>
                        <a:t>2</a:t>
                      </a:r>
                      <a:r>
                        <a:rPr lang="cs-CZ" sz="2000">
                          <a:effectLst/>
                        </a:rPr>
                        <a:t>)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Počet obyv.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Hustota obyv. na km</a:t>
                      </a:r>
                      <a:r>
                        <a:rPr lang="cs-CZ" sz="2000" baseline="30000">
                          <a:effectLst/>
                        </a:rPr>
                        <a:t>2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Dálnice (km)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Silnice 1. třída (km)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Železnice (km)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1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Praha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496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1 280 508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2 508,0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44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10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236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1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Střední Čechy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10 929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1 338 982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122,5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347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657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1 289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1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Jihozápad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17 707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1 217 411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139,2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156 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1 069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1 680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1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Severozápad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8 649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1 118 126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243,5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127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672 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1 518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31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Severovýchod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12 441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1 508 527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369,5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35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1 235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1 804 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1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Jihovýchod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13 984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1 687 764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238,9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252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842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1 408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825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Střední Morava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9 234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1 217 623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267,5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160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694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963 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257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effectLst/>
                        </a:rPr>
                        <a:t>Moravskoslezský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5 430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1 209 879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222,8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100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628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667 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363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Česká republika	</a:t>
            </a:r>
            <a:r>
              <a:rPr lang="cs-CZ" sz="3600" dirty="0"/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80811" y="2318132"/>
            <a:ext cx="11230378" cy="4222006"/>
          </a:xfrm>
        </p:spPr>
        <p:txBody>
          <a:bodyPr>
            <a:normAutofit lnSpcReduction="10000"/>
          </a:bodyPr>
          <a:lstStyle/>
          <a:p>
            <a:r>
              <a:rPr lang="cs-CZ" sz="2400" dirty="0">
                <a:solidFill>
                  <a:schemeClr val="tx1"/>
                </a:solidFill>
              </a:rPr>
              <a:t>Vznik: 1. ledna 1993.</a:t>
            </a:r>
          </a:p>
          <a:p>
            <a:r>
              <a:rPr lang="cs-CZ" sz="2400" dirty="0">
                <a:solidFill>
                  <a:schemeClr val="tx1"/>
                </a:solidFill>
              </a:rPr>
              <a:t>Stát ve střední Evropě.</a:t>
            </a:r>
          </a:p>
          <a:p>
            <a:pPr lvl="1"/>
            <a:r>
              <a:rPr lang="cs-CZ" sz="2200" dirty="0">
                <a:solidFill>
                  <a:schemeClr val="tx1"/>
                </a:solidFill>
              </a:rPr>
              <a:t>Počet obyvatel: 10 637 794; rozloha: 78 867 (km</a:t>
            </a:r>
            <a:r>
              <a:rPr lang="cs-CZ" sz="2200" baseline="30000" dirty="0">
                <a:solidFill>
                  <a:schemeClr val="tx1"/>
                </a:solidFill>
              </a:rPr>
              <a:t>2</a:t>
            </a:r>
            <a:r>
              <a:rPr lang="cs-CZ" sz="2200" dirty="0">
                <a:solidFill>
                  <a:schemeClr val="tx1"/>
                </a:solidFill>
              </a:rPr>
              <a:t>)</a:t>
            </a:r>
          </a:p>
          <a:p>
            <a:r>
              <a:rPr lang="cs-CZ" sz="2400" dirty="0">
                <a:solidFill>
                  <a:schemeClr val="tx1"/>
                </a:solidFill>
              </a:rPr>
              <a:t>Česko je vnitrozemský stát, sousedí s Německem, Polskem, Slovenskem a Rakouskem. </a:t>
            </a:r>
          </a:p>
          <a:p>
            <a:r>
              <a:rPr lang="cs-CZ" sz="2400" dirty="0">
                <a:solidFill>
                  <a:schemeClr val="tx1"/>
                </a:solidFill>
              </a:rPr>
              <a:t>Administrativně se Česká republika dělí na osm územních a zároveň na 14 samosprávných krajů. </a:t>
            </a:r>
          </a:p>
          <a:p>
            <a:r>
              <a:rPr lang="cs-CZ" sz="2400" dirty="0">
                <a:solidFill>
                  <a:schemeClr val="tx1"/>
                </a:solidFill>
              </a:rPr>
              <a:t>Nejvýznamnější zdroje nerostných surovin České republiky představují zásoby černého a hnědého uhlí a lignitu, dále surovin pro stavebnictví, kaolinu a sklářských písků.</a:t>
            </a:r>
          </a:p>
          <a:p>
            <a:r>
              <a:rPr lang="cs-CZ" sz="2400" dirty="0">
                <a:solidFill>
                  <a:schemeClr val="tx1"/>
                </a:solidFill>
              </a:rPr>
              <a:t>4 vojenské újezdy (Libavá, Hradiště, Boletice a Březina).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8AFBDDA-1D38-4AED-AAC4-38344C51E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4165" y="-1"/>
            <a:ext cx="4867835" cy="374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12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Česká republika	</a:t>
            </a:r>
            <a:r>
              <a:rPr lang="cs-CZ" sz="3600" dirty="0"/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4105834"/>
            <a:ext cx="12120282" cy="2684279"/>
          </a:xfrm>
        </p:spPr>
        <p:txBody>
          <a:bodyPr>
            <a:normAutofit/>
          </a:bodyPr>
          <a:lstStyle/>
          <a:p>
            <a:r>
              <a:rPr lang="cs-CZ" sz="2400" dirty="0">
                <a:solidFill>
                  <a:schemeClr val="tx1"/>
                </a:solidFill>
              </a:rPr>
              <a:t>Česko je také součástí Schengenského prostoru, Evropského hospodářského prostoru, členem Visegrádské skupiny a jiných mezinárodních struktur.</a:t>
            </a:r>
          </a:p>
          <a:p>
            <a:r>
              <a:rPr lang="cs-CZ" sz="2400" dirty="0">
                <a:solidFill>
                  <a:schemeClr val="tx1"/>
                </a:solidFill>
              </a:rPr>
              <a:t>Poloha naší země ji předurčuje do role tranzitního státu, zejména západo-východním směrem. </a:t>
            </a:r>
          </a:p>
          <a:p>
            <a:r>
              <a:rPr lang="cs-CZ" sz="2400" dirty="0">
                <a:solidFill>
                  <a:schemeClr val="tx1"/>
                </a:solidFill>
              </a:rPr>
              <a:t>Významnou roli pro pohyb služeb a zboží sehrává železniční a silniční doprava a také činnosti přenosových sítí energetických médií (ropy a zemního plynu).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3B9A7AAD-277B-4C11-8186-4E03F9F980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3918" y="399579"/>
            <a:ext cx="5768082" cy="3083859"/>
          </a:xfrm>
          <a:prstGeom prst="rect">
            <a:avLst/>
          </a:prstGeom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116348C8-9BAA-4427-9300-2B6A4FF7E854}"/>
              </a:ext>
            </a:extLst>
          </p:cNvPr>
          <p:cNvSpPr/>
          <p:nvPr/>
        </p:nvSpPr>
        <p:spPr>
          <a:xfrm>
            <a:off x="430306" y="1875002"/>
            <a:ext cx="5993612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000" dirty="0"/>
              <a:t>Česko je členem Organizace spojených národů (OSN), Severoatlantické aliance (NATO), Organizace pro hospodářskou spolupráci a rozvoj (OECD), Světové obchodní organizace (WTO), Mezinárodního měnového fondu (MMF), Světové banky (WB), Organizace pro bezpečnost a spolupráci v Evropě (OBSE) či Evropské unie (EU). 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2ED14715-BA32-4CFF-85F9-1D3DA5561262}"/>
              </a:ext>
            </a:extLst>
          </p:cNvPr>
          <p:cNvSpPr txBox="1"/>
          <p:nvPr/>
        </p:nvSpPr>
        <p:spPr>
          <a:xfrm>
            <a:off x="11169050" y="3374562"/>
            <a:ext cx="1052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www.gyza.cz</a:t>
            </a:r>
          </a:p>
        </p:txBody>
      </p:sp>
    </p:spTree>
    <p:extLst>
      <p:ext uri="{BB962C8B-B14F-4D97-AF65-F5344CB8AC3E}">
        <p14:creationId xmlns:p14="http://schemas.microsoft.com/office/powerpoint/2010/main" val="2517893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česká republika">
            <a:extLst>
              <a:ext uri="{FF2B5EF4-FFF2-40B4-BE49-F238E27FC236}">
                <a16:creationId xmlns:a16="http://schemas.microsoft.com/office/drawing/2014/main" id="{F9F2A5D0-8BF3-4A39-A80F-2338D3E00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329" y="2958473"/>
            <a:ext cx="4242548" cy="243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Regionální struktura České republiky</a:t>
            </a:r>
            <a:br>
              <a:rPr lang="cs-CZ" sz="3600" b="1" dirty="0"/>
            </a:br>
            <a:r>
              <a:rPr lang="cs-CZ" sz="3600" b="1" dirty="0"/>
              <a:t>Makroregiony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2099256"/>
            <a:ext cx="11410682" cy="4222006"/>
          </a:xfrm>
        </p:spPr>
        <p:txBody>
          <a:bodyPr>
            <a:normAutofit fontScale="92500"/>
          </a:bodyPr>
          <a:lstStyle/>
          <a:p>
            <a:r>
              <a:rPr lang="cs-CZ" sz="2800" dirty="0"/>
              <a:t>Jeden makroregion vyššího stupně a tři makroregiony nižšího stupně. </a:t>
            </a:r>
          </a:p>
          <a:p>
            <a:r>
              <a:rPr lang="cs-CZ" sz="2800" dirty="0"/>
              <a:t>Makroregionem vyššího stupně: území celé České republiky.</a:t>
            </a:r>
          </a:p>
          <a:p>
            <a:r>
              <a:rPr lang="cs-CZ" sz="2800" dirty="0"/>
              <a:t>Makroregiony nižšího stupně: 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makroregion polabský, tj. Čechy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makroregion podunajský, tj. Morava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makroregion pooderský, tj. „české“ Slezsko</a:t>
            </a:r>
          </a:p>
          <a:p>
            <a:r>
              <a:rPr lang="cs-CZ" sz="2800" dirty="0"/>
              <a:t>Čechy jsou </a:t>
            </a:r>
            <a:r>
              <a:rPr lang="cs-CZ" sz="2800" dirty="0" err="1"/>
              <a:t>mononodální</a:t>
            </a:r>
            <a:r>
              <a:rPr lang="cs-CZ" sz="2800" dirty="0"/>
              <a:t> (Praha), zatímco Morava včetně Slezska je makroregion </a:t>
            </a:r>
            <a:r>
              <a:rPr lang="cs-CZ" sz="2800" dirty="0" err="1"/>
              <a:t>polynodální</a:t>
            </a:r>
            <a:r>
              <a:rPr lang="cs-CZ" sz="2800" dirty="0"/>
              <a:t> (dominance Brna spolu se specifickým postavením Ostravy).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A4A75FD7-DEDA-4FB0-AB43-7E4DB8FFDB78}"/>
              </a:ext>
            </a:extLst>
          </p:cNvPr>
          <p:cNvSpPr txBox="1"/>
          <p:nvPr/>
        </p:nvSpPr>
        <p:spPr>
          <a:xfrm>
            <a:off x="10865224" y="5033033"/>
            <a:ext cx="12718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50" dirty="0"/>
              <a:t>www.wikipedia.com</a:t>
            </a:r>
          </a:p>
        </p:txBody>
      </p:sp>
    </p:spTree>
    <p:extLst>
      <p:ext uri="{BB962C8B-B14F-4D97-AF65-F5344CB8AC3E}">
        <p14:creationId xmlns:p14="http://schemas.microsoft.com/office/powerpoint/2010/main" val="2909576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58A4E779-E10A-45E8-977B-26326CC73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3083" y="2407412"/>
            <a:ext cx="4258235" cy="2772448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BEBA3965-9F73-4C6F-986A-0E022B6443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1623" y="4988223"/>
            <a:ext cx="3100377" cy="1822683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Regionální struktura České republiky</a:t>
            </a:r>
            <a:br>
              <a:rPr lang="cs-CZ" sz="3600" b="1" dirty="0"/>
            </a:br>
            <a:r>
              <a:rPr lang="cs-CZ" sz="3600" b="1" dirty="0"/>
              <a:t>Mezoregiony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2099256"/>
            <a:ext cx="8389576" cy="4711650"/>
          </a:xfrm>
        </p:spPr>
        <p:txBody>
          <a:bodyPr>
            <a:normAutofit fontScale="92500" lnSpcReduction="10000"/>
          </a:bodyPr>
          <a:lstStyle/>
          <a:p>
            <a:r>
              <a:rPr lang="cs-CZ" sz="2800" dirty="0"/>
              <a:t>Mezoregiony představují rozsáhlé územní jednotky, jejichž integrita je jen částečně vázána na prostorové vztahy obyvatelstva, tj. přesahuje je. </a:t>
            </a:r>
          </a:p>
          <a:p>
            <a:r>
              <a:rPr lang="cs-CZ" sz="2800" dirty="0"/>
              <a:t>pro </a:t>
            </a:r>
            <a:r>
              <a:rPr lang="cs-CZ" sz="2800" dirty="0" err="1"/>
              <a:t>mezoregiony</a:t>
            </a:r>
            <a:r>
              <a:rPr lang="cs-CZ" sz="2800" dirty="0"/>
              <a:t> je charakteristické: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nedenní dojížďka za prací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migrace obyvatelstva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dojížďka do hierarchicky vyšších zařízení služeb 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rozvinutý kvartální sektor</a:t>
            </a:r>
            <a:endParaRPr lang="cs-CZ" sz="2600" dirty="0"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cs-CZ" sz="2800" dirty="0"/>
              <a:t>v ČR se jedná o regiony totožné s kraji</a:t>
            </a:r>
          </a:p>
          <a:p>
            <a:r>
              <a:rPr lang="cs-CZ" sz="2800" dirty="0"/>
              <a:t>mezoregion je </a:t>
            </a:r>
            <a:r>
              <a:rPr lang="cs-CZ" sz="2800" dirty="0" err="1"/>
              <a:t>subregionem</a:t>
            </a:r>
            <a:r>
              <a:rPr lang="cs-CZ" sz="2800" dirty="0"/>
              <a:t> makroregionu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47160EAC-9BC1-41DB-89A9-D46F88CFC4E5}"/>
              </a:ext>
            </a:extLst>
          </p:cNvPr>
          <p:cNvSpPr txBox="1"/>
          <p:nvPr/>
        </p:nvSpPr>
        <p:spPr>
          <a:xfrm>
            <a:off x="10865224" y="5033033"/>
            <a:ext cx="12718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/>
              <a:t>Ústav územního rozvoje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C04AB5D3-40ED-425E-AD3F-83953AFB0855}"/>
              </a:ext>
            </a:extLst>
          </p:cNvPr>
          <p:cNvSpPr txBox="1"/>
          <p:nvPr/>
        </p:nvSpPr>
        <p:spPr>
          <a:xfrm>
            <a:off x="9286462" y="2099255"/>
            <a:ext cx="28248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b="1" dirty="0"/>
              <a:t>Intenzita vztahů mezi regiony</a:t>
            </a:r>
          </a:p>
        </p:txBody>
      </p:sp>
    </p:spTree>
    <p:extLst>
      <p:ext uri="{BB962C8B-B14F-4D97-AF65-F5344CB8AC3E}">
        <p14:creationId xmlns:p14="http://schemas.microsoft.com/office/powerpoint/2010/main" val="1657435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Regionální struktura ČR</a:t>
            </a:r>
            <a:br>
              <a:rPr lang="cs-CZ" sz="3600" b="1" dirty="0"/>
            </a:br>
            <a:r>
              <a:rPr lang="cs-CZ" sz="3600" b="1" dirty="0"/>
              <a:t>Mikroregiony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753" y="1846729"/>
            <a:ext cx="6688063" cy="5011271"/>
          </a:xfrm>
        </p:spPr>
        <p:txBody>
          <a:bodyPr>
            <a:normAutofit fontScale="92500" lnSpcReduction="20000"/>
          </a:bodyPr>
          <a:lstStyle/>
          <a:p>
            <a:r>
              <a:rPr lang="cs-CZ" sz="2800" dirty="0"/>
              <a:t>územní celky, v nichž jsou relativně uzavřeny nejintenzivnější regionální procesy, kam patří dojížďka za prací a za základními druhy služeb, vztahy mezi bydlištěm, pracovištěm a komplexem základních služeb apod. </a:t>
            </a:r>
          </a:p>
          <a:p>
            <a:r>
              <a:rPr lang="cs-CZ" sz="2800" dirty="0"/>
              <a:t>rozlišujeme mikroregiony vyššího a nižšího stupně: </a:t>
            </a:r>
          </a:p>
          <a:p>
            <a:pPr lvl="1"/>
            <a:r>
              <a:rPr lang="cs-CZ" sz="2600" dirty="0"/>
              <a:t>mikroregion vyššího, prvního, stupně, je charakteristický správní funkci a můžeme zde zařadit okresy (sídlí v nich např. Okresní správa sociálního zabezpečení apod.)</a:t>
            </a:r>
          </a:p>
          <a:p>
            <a:pPr lvl="1"/>
            <a:r>
              <a:rPr lang="cs-CZ" sz="2600" dirty="0"/>
              <a:t>mikroregiony nižšího, druhého, stupně jsou tvořeny jednotlivými obcemi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BC6E9E3B-509B-4AE9-81C1-60F3695EF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0729" y="3270168"/>
            <a:ext cx="4859992" cy="3434394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21AF25A2-F1DA-475E-BCC7-4B165F9E19C9}"/>
              </a:ext>
            </a:extLst>
          </p:cNvPr>
          <p:cNvSpPr txBox="1"/>
          <p:nvPr/>
        </p:nvSpPr>
        <p:spPr>
          <a:xfrm>
            <a:off x="10974889" y="6680768"/>
            <a:ext cx="12718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" dirty="0"/>
              <a:t>Český statistický úřad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ACFC83AC-9613-4990-A899-09DFE6B03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0729" y="72755"/>
            <a:ext cx="4635699" cy="311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742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3C93BB62-A3C9-42E4-821E-46E146DEB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5130" y="2608730"/>
            <a:ext cx="3899646" cy="240300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Regionální struktura ČR</a:t>
            </a:r>
            <a:br>
              <a:rPr lang="cs-CZ" sz="3600" b="1" dirty="0"/>
            </a:br>
            <a:r>
              <a:rPr lang="cs-CZ" sz="3600" b="1" dirty="0"/>
              <a:t>centra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9093" y="1918951"/>
            <a:ext cx="11578107" cy="4816699"/>
          </a:xfrm>
        </p:spPr>
        <p:txBody>
          <a:bodyPr>
            <a:normAutofit fontScale="70000" lnSpcReduction="20000"/>
          </a:bodyPr>
          <a:lstStyle/>
          <a:p>
            <a:r>
              <a:rPr lang="cs-CZ" sz="2800" dirty="0"/>
              <a:t>Zařazení do jednotlivých kategorií makroregionálních a mezoregionálních center závisí nejen na počtu obyvatel, ale také na správních a samosprávních funkcích dané metropole, velikostí územního správního celku, ekonomických, politických, historických, sociálních a kulturních vztazích apod.</a:t>
            </a:r>
          </a:p>
          <a:p>
            <a:r>
              <a:rPr lang="cs-CZ" sz="2800" dirty="0"/>
              <a:t>Makroregionální a mezoregionální centra v ČR členíme na: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metropole mezinárodního významu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 err="1"/>
              <a:t>makroregionální</a:t>
            </a:r>
            <a:r>
              <a:rPr lang="cs-CZ" sz="2600" dirty="0"/>
              <a:t> metropole prvního a druhého řádu 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mezoregionální centra prvního a druhého řádu</a:t>
            </a:r>
          </a:p>
          <a:p>
            <a:pPr marL="324000" lvl="1" indent="0">
              <a:buNone/>
            </a:pPr>
            <a:endParaRPr lang="cs-CZ" sz="2600" dirty="0"/>
          </a:p>
          <a:p>
            <a:r>
              <a:rPr lang="cs-CZ" sz="2800" dirty="0"/>
              <a:t>Metropolí mezinárodního významu je v naší republice pouze Praha. </a:t>
            </a:r>
          </a:p>
          <a:p>
            <a:pPr lvl="1"/>
            <a:r>
              <a:rPr lang="cs-CZ" sz="2600" dirty="0"/>
              <a:t>Praha se rozkládá na území 496 km² a má 1304773 obyvatel (k 30. 9. 2018), přičemž v pražské metropolitní oblasti o rozloze 4 983 km² žije kolem 2,6 milionu obyvatel.</a:t>
            </a:r>
          </a:p>
          <a:p>
            <a:r>
              <a:rPr lang="cs-CZ" sz="2800" dirty="0"/>
              <a:t>Makroregionální metropolí prvního řádu je Brno spolu s 379527 obyvateli a metropolí druhého řádu je Ostrava spolu s 322419 obyvateli. Plzeň s 189747 obyvateli je mezoregionálním centrem prvního řádu a mezoregionální centra druhé řádu jsou zbylá krajská města.</a:t>
            </a:r>
          </a:p>
          <a:p>
            <a:r>
              <a:rPr lang="cs-CZ" sz="2800" dirty="0"/>
              <a:t>Mezoregionální centra jsou významným prvkem socioekonomických aktivit.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827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Administrativní </a:t>
            </a:r>
            <a:br>
              <a:rPr lang="cs-CZ" sz="3600" b="1" dirty="0"/>
            </a:br>
            <a:r>
              <a:rPr lang="cs-CZ" sz="3600" b="1" dirty="0"/>
              <a:t>územní celky  v ČR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2009091"/>
            <a:ext cx="7682754" cy="4729075"/>
          </a:xfrm>
        </p:spPr>
        <p:txBody>
          <a:bodyPr>
            <a:normAutofit fontScale="92500" lnSpcReduction="20000"/>
          </a:bodyPr>
          <a:lstStyle/>
          <a:p>
            <a:r>
              <a:rPr lang="cs-CZ" sz="2800" dirty="0"/>
              <a:t>nomenklatura územních statistických jednotek NUTS</a:t>
            </a:r>
          </a:p>
          <a:p>
            <a:r>
              <a:rPr lang="cs-CZ" sz="2800" dirty="0"/>
              <a:t>od 1. ledna 2000 začalo v ČR platit nové územní                                                                               uspořádání a okresy byly seskupeny do 14 krajů: 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cs-CZ" sz="1900" dirty="0"/>
              <a:t>významná centra osídlení s relativně “přirozeným” spádovým regionem, s rozvinutou obslužnou infrastrukturou, dojížďkou do zaměstnání a za službami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cs-CZ" sz="1900" dirty="0"/>
              <a:t>komplexní funkční velikost, počet obyv. regionálního centra nad 80 tisíc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cs-CZ" sz="1900" dirty="0"/>
              <a:t>historické a historicko-geografické aspekty 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cs-CZ" sz="1900" dirty="0"/>
              <a:t>fyzicko-geografické charakteristiky (přírodní bariéry, průběh vodních toků, lesní komplexy aj.)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cs-CZ" sz="1900" dirty="0"/>
              <a:t>politické, kulturní a sociální vztahy v území v jejich historicky podmíněné souvislosti s určitými “přirozenými” centry a jejich regiony</a:t>
            </a:r>
          </a:p>
          <a:p>
            <a:r>
              <a:rPr lang="cs-CZ" sz="2400" dirty="0"/>
              <a:t>řada krajů rozlohou i počtem obyvatelstva byly poddimenzované ve vztahu k čerpání prostředků věnovaných na podporu politiky soudržnosti EU bylo rozčleněno území ČR na 8 nově vzniklých „</a:t>
            </a:r>
            <a:r>
              <a:rPr lang="cs-CZ" sz="2400" dirty="0" err="1"/>
              <a:t>nadkrajů</a:t>
            </a:r>
            <a:r>
              <a:rPr lang="cs-CZ" sz="2400" dirty="0"/>
              <a:t>“ (regionů soudržnosti) organizovaných podle euroregionů NUTS 2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2A351C37-2A86-448F-9F16-C4893E92A8A2}"/>
              </a:ext>
            </a:extLst>
          </p:cNvPr>
          <p:cNvSpPr/>
          <p:nvPr/>
        </p:nvSpPr>
        <p:spPr>
          <a:xfrm>
            <a:off x="7952452" y="119834"/>
            <a:ext cx="4239548" cy="1013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lvl="2">
              <a:spcBef>
                <a:spcPts val="0"/>
              </a:spcBef>
              <a:spcAft>
                <a:spcPts val="0"/>
              </a:spcAft>
            </a:pPr>
            <a:r>
              <a:rPr lang="cs-CZ" sz="2000" dirty="0"/>
              <a:t>regiony NUT 1 mají mít 3–7 mil. obyv., NUTS 2 v rozmezí 800 tis.–3 mil. obyv.  NUTS 3 by 150–800 tis. obyv.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DC11E055-E25C-4F3F-93FF-755C15863F09}"/>
              </a:ext>
            </a:extLst>
          </p:cNvPr>
          <p:cNvSpPr/>
          <p:nvPr/>
        </p:nvSpPr>
        <p:spPr>
          <a:xfrm>
            <a:off x="7952452" y="1321573"/>
            <a:ext cx="4274649" cy="16312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000" dirty="0"/>
              <a:t>k 31.12.2002 byla ukončena činnost okresních úřadů a významná část jejich kompetencí byla přenesena na 205 obcí s rozšířenou působností (ORP), které zahájily svoji činnost od 1.1.2003</a:t>
            </a:r>
          </a:p>
        </p:txBody>
      </p:sp>
      <p:graphicFrame>
        <p:nvGraphicFramePr>
          <p:cNvPr id="8" name="Zástupný symbol pro obsah 4">
            <a:extLst>
              <a:ext uri="{FF2B5EF4-FFF2-40B4-BE49-F238E27FC236}">
                <a16:creationId xmlns:a16="http://schemas.microsoft.com/office/drawing/2014/main" id="{A3482CFA-AF2E-4594-B42F-096861B2BE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3071996"/>
              </p:ext>
            </p:extLst>
          </p:nvPr>
        </p:nvGraphicFramePr>
        <p:xfrm>
          <a:off x="7682754" y="3367391"/>
          <a:ext cx="4509246" cy="3301305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1327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16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14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1539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Statistická jednotka –NUTS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Označení území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Počet v ČR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Úřad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912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NUTS 0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stát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-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912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NUTS 1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území (ČR)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-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539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NUTS 2 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region soudržnosti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8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Úřad regionální rady regionu soudržnosti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912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NUTS 3 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kraj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14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Krajský úřad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912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LAU 1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okres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76 + Praha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-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3912"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LAU 2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obec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6253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Obecní úřad (městský úřad)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2912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Administrativní územní celky  v ČR</a:t>
            </a:r>
            <a:br>
              <a:rPr lang="cs-CZ" sz="3600" b="1" dirty="0"/>
            </a:br>
            <a:r>
              <a:rPr lang="cs-CZ" sz="3600" dirty="0"/>
              <a:t>obce s rozšířenou působností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911665"/>
            <a:ext cx="11269014" cy="2901491"/>
          </a:xfrm>
        </p:spPr>
        <p:txBody>
          <a:bodyPr>
            <a:noAutofit/>
          </a:bodyPr>
          <a:lstStyle/>
          <a:p>
            <a:r>
              <a:rPr lang="cs-CZ" sz="2400" dirty="0"/>
              <a:t>vykonávají agendy, které lidé nejčastěji využívají (evidence obyvatel, vydávání cestovních a osobních dokladů, řidičských průkazů, technických průkazů, evidence motorových vozidel, výplata sociálních dávek, doprava a silniční hospodářství), máme jich 205</a:t>
            </a:r>
          </a:p>
          <a:p>
            <a:r>
              <a:rPr lang="cs-CZ" sz="2400" dirty="0"/>
              <a:t>obce s pověřeným obecním úřadem (obce II), na kterou stát přenáší část svých pravomocí (méně však než na ORP)</a:t>
            </a:r>
          </a:p>
          <a:p>
            <a:pPr lvl="1"/>
            <a:r>
              <a:rPr lang="cs-CZ" sz="2000" dirty="0"/>
              <a:t>tyto obce spadají do správního obvodu nějaké obce s rozšířenou působností, máme jich 393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AE4DB81C-42F1-4286-828F-82FADD71EBF2}"/>
              </a:ext>
            </a:extLst>
          </p:cNvPr>
          <p:cNvSpPr/>
          <p:nvPr/>
        </p:nvSpPr>
        <p:spPr>
          <a:xfrm>
            <a:off x="476518" y="4946335"/>
            <a:ext cx="10191482" cy="15081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000" dirty="0"/>
              <a:t>Sídelní struktura ČR: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/>
              <a:t>Vyznačuje se vysokou hustotou osídlení a rozdrobeností sídel.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/>
              <a:t>Kolem 70 % české populace žije v městských sídlech.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/>
              <a:t>Nejvýznamnějším trendem posledních let je stěhování městského obyvatelstva na venkov, především do zázemí velkých měst. </a:t>
            </a:r>
            <a:r>
              <a:rPr lang="cs-CZ" dirty="0">
                <a:solidFill>
                  <a:schemeClr val="accent6">
                    <a:lumMod val="50000"/>
                  </a:schemeClr>
                </a:solidFill>
              </a:rPr>
              <a:t>(jak se tento proces označuje?)</a:t>
            </a:r>
          </a:p>
        </p:txBody>
      </p:sp>
    </p:spTree>
    <p:extLst>
      <p:ext uri="{BB962C8B-B14F-4D97-AF65-F5344CB8AC3E}">
        <p14:creationId xmlns:p14="http://schemas.microsoft.com/office/powerpoint/2010/main" val="3766207944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a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TM03457464[[fn=Dividendy]]</Template>
  <TotalTime>849</TotalTime>
  <Words>1386</Words>
  <Application>Microsoft Office PowerPoint</Application>
  <PresentationFormat>Širokoúhlá obrazovka</PresentationFormat>
  <Paragraphs>287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9" baseType="lpstr">
      <vt:lpstr>Batang</vt:lpstr>
      <vt:lpstr>Arial</vt:lpstr>
      <vt:lpstr>Calibri</vt:lpstr>
      <vt:lpstr>Gill Sans MT</vt:lpstr>
      <vt:lpstr>Times New Roman</vt:lpstr>
      <vt:lpstr>Wingdings 2</vt:lpstr>
      <vt:lpstr>Dividenda</vt:lpstr>
      <vt:lpstr>Regionální ekonomika a politika</vt:lpstr>
      <vt:lpstr>Česká republika  </vt:lpstr>
      <vt:lpstr>Česká republika  </vt:lpstr>
      <vt:lpstr>Regionální struktura České republiky Makroregiony</vt:lpstr>
      <vt:lpstr>Regionální struktura České republiky Mezoregiony</vt:lpstr>
      <vt:lpstr>Regionální struktura ČR Mikroregiony</vt:lpstr>
      <vt:lpstr>Regionální struktura ČR centra</vt:lpstr>
      <vt:lpstr>Administrativní  územní celky  v ČR</vt:lpstr>
      <vt:lpstr>Administrativní územní celky  v ČR obce s rozšířenou působností</vt:lpstr>
      <vt:lpstr>Obecná charakteristika regionů Čr NUTS 3 v České republice (k 1. 1. 2018, ČSÚ)</vt:lpstr>
      <vt:lpstr>Obecná charakteristika regionů Čr REGIONY SOUDRŽNOSTI A KRAJE ČR (ČSÚ)</vt:lpstr>
      <vt:lpstr>Obecná charakteristika regionů Čr NUTS 2 v České republice (k 1. 1. 2018, ČSÚ)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Tureckova</dc:creator>
  <cp:lastModifiedBy>Kamila Turečková</cp:lastModifiedBy>
  <cp:revision>155</cp:revision>
  <cp:lastPrinted>2020-02-06T07:44:55Z</cp:lastPrinted>
  <dcterms:created xsi:type="dcterms:W3CDTF">2017-12-11T08:34:25Z</dcterms:created>
  <dcterms:modified xsi:type="dcterms:W3CDTF">2023-01-30T20:29:13Z</dcterms:modified>
</cp:coreProperties>
</file>