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7" r:id="rId3"/>
    <p:sldId id="277" r:id="rId4"/>
    <p:sldId id="283" r:id="rId5"/>
    <p:sldId id="285" r:id="rId6"/>
    <p:sldId id="289" r:id="rId7"/>
    <p:sldId id="282" r:id="rId8"/>
    <p:sldId id="290" r:id="rId9"/>
    <p:sldId id="291" r:id="rId10"/>
    <p:sldId id="276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EBEB"/>
    <a:srgbClr val="CED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815928-C4CF-450F-ACF1-EEDBDFCE523C}" type="doc">
      <dgm:prSet loTypeId="urn:microsoft.com/office/officeart/2005/8/layout/cycle2" loCatId="cycle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CD13F983-DAE4-4CCF-8F6E-81F163508A92}">
      <dgm:prSet phldrT="[Text]" custT="1"/>
      <dgm:spPr/>
      <dgm:t>
        <a:bodyPr/>
        <a:lstStyle/>
        <a:p>
          <a:r>
            <a:rPr lang="cs-CZ" sz="2000" dirty="0"/>
            <a:t>specifika regionu</a:t>
          </a:r>
        </a:p>
      </dgm:t>
    </dgm:pt>
    <dgm:pt modelId="{380623BD-8AB8-465D-91B1-425A2903EC96}" type="parTrans" cxnId="{DC6A978F-B493-49B2-A8F8-A7965D9FA0AA}">
      <dgm:prSet/>
      <dgm:spPr/>
      <dgm:t>
        <a:bodyPr/>
        <a:lstStyle/>
        <a:p>
          <a:endParaRPr lang="cs-CZ" sz="2000"/>
        </a:p>
      </dgm:t>
    </dgm:pt>
    <dgm:pt modelId="{F9AB9867-3C97-4313-A3A3-D3E1F452CAD7}" type="sibTrans" cxnId="{DC6A978F-B493-49B2-A8F8-A7965D9FA0AA}">
      <dgm:prSet custT="1"/>
      <dgm:spPr/>
      <dgm:t>
        <a:bodyPr/>
        <a:lstStyle/>
        <a:p>
          <a:endParaRPr lang="cs-CZ" sz="2000"/>
        </a:p>
      </dgm:t>
    </dgm:pt>
    <dgm:pt modelId="{ED1E895D-2D38-42D9-9B60-82EBFFF36DE5}">
      <dgm:prSet phldrT="[Text]" custT="1"/>
      <dgm:spPr/>
      <dgm:t>
        <a:bodyPr/>
        <a:lstStyle/>
        <a:p>
          <a:r>
            <a:rPr lang="cs-CZ" sz="2000" dirty="0"/>
            <a:t>struktura regionu</a:t>
          </a:r>
        </a:p>
      </dgm:t>
    </dgm:pt>
    <dgm:pt modelId="{4AAED564-5E17-4CBC-9D83-DE455E13BB29}" type="parTrans" cxnId="{D45C5B9A-62CA-4AA0-91A4-0F3562E9C4C7}">
      <dgm:prSet/>
      <dgm:spPr/>
      <dgm:t>
        <a:bodyPr/>
        <a:lstStyle/>
        <a:p>
          <a:endParaRPr lang="cs-CZ" sz="2000"/>
        </a:p>
      </dgm:t>
    </dgm:pt>
    <dgm:pt modelId="{616911EC-8D23-4939-94BE-6AA772374C23}" type="sibTrans" cxnId="{D45C5B9A-62CA-4AA0-91A4-0F3562E9C4C7}">
      <dgm:prSet custT="1"/>
      <dgm:spPr/>
      <dgm:t>
        <a:bodyPr/>
        <a:lstStyle/>
        <a:p>
          <a:endParaRPr lang="cs-CZ" sz="2000"/>
        </a:p>
      </dgm:t>
    </dgm:pt>
    <dgm:pt modelId="{C272EC54-AB66-41F5-9A0F-88D630701409}">
      <dgm:prSet phldrT="[Text]" custT="1"/>
      <dgm:spPr/>
      <dgm:t>
        <a:bodyPr/>
        <a:lstStyle/>
        <a:p>
          <a:r>
            <a:rPr lang="cs-CZ" sz="2000" dirty="0"/>
            <a:t>regionální problémy</a:t>
          </a:r>
        </a:p>
      </dgm:t>
    </dgm:pt>
    <dgm:pt modelId="{FD7F4AD4-7376-4E0D-AB14-1E9620B838F9}" type="parTrans" cxnId="{4D158351-A0A0-466F-A996-901AC632838C}">
      <dgm:prSet/>
      <dgm:spPr/>
      <dgm:t>
        <a:bodyPr/>
        <a:lstStyle/>
        <a:p>
          <a:endParaRPr lang="cs-CZ" sz="2000"/>
        </a:p>
      </dgm:t>
    </dgm:pt>
    <dgm:pt modelId="{6BA72EBE-E352-4506-B0CC-4918396F0156}" type="sibTrans" cxnId="{4D158351-A0A0-466F-A996-901AC632838C}">
      <dgm:prSet custT="1"/>
      <dgm:spPr/>
      <dgm:t>
        <a:bodyPr/>
        <a:lstStyle/>
        <a:p>
          <a:endParaRPr lang="cs-CZ" sz="2000"/>
        </a:p>
      </dgm:t>
    </dgm:pt>
    <dgm:pt modelId="{4A4D59DC-ED41-4F87-AE18-22CA3100C581}">
      <dgm:prSet phldrT="[Text]" custT="1"/>
      <dgm:spPr/>
      <dgm:t>
        <a:bodyPr/>
        <a:lstStyle/>
        <a:p>
          <a:r>
            <a:rPr lang="cs-CZ" sz="2000" dirty="0"/>
            <a:t>regionální rozdíly</a:t>
          </a:r>
        </a:p>
      </dgm:t>
    </dgm:pt>
    <dgm:pt modelId="{5F2C8BFD-4992-44F0-8529-05E46306FCC2}" type="parTrans" cxnId="{606ACBC4-93D4-4A0D-B9EE-763860B03055}">
      <dgm:prSet/>
      <dgm:spPr/>
      <dgm:t>
        <a:bodyPr/>
        <a:lstStyle/>
        <a:p>
          <a:endParaRPr lang="cs-CZ" sz="2000"/>
        </a:p>
      </dgm:t>
    </dgm:pt>
    <dgm:pt modelId="{5762FB4C-5113-47C2-A8FF-9ED39CDF576F}" type="sibTrans" cxnId="{606ACBC4-93D4-4A0D-B9EE-763860B03055}">
      <dgm:prSet custT="1"/>
      <dgm:spPr/>
      <dgm:t>
        <a:bodyPr/>
        <a:lstStyle/>
        <a:p>
          <a:endParaRPr lang="cs-CZ" sz="2000"/>
        </a:p>
      </dgm:t>
    </dgm:pt>
    <dgm:pt modelId="{53996EA2-8EEE-4664-915F-0B3CDF028966}" type="pres">
      <dgm:prSet presAssocID="{13815928-C4CF-450F-ACF1-EEDBDFCE523C}" presName="cycle" presStyleCnt="0">
        <dgm:presLayoutVars>
          <dgm:dir/>
          <dgm:resizeHandles val="exact"/>
        </dgm:presLayoutVars>
      </dgm:prSet>
      <dgm:spPr/>
    </dgm:pt>
    <dgm:pt modelId="{C9A896DD-F64B-448E-914A-35E994DA3D15}" type="pres">
      <dgm:prSet presAssocID="{CD13F983-DAE4-4CCF-8F6E-81F163508A92}" presName="node" presStyleLbl="node1" presStyleIdx="0" presStyleCnt="4" custScaleX="115379" custScaleY="115379">
        <dgm:presLayoutVars>
          <dgm:bulletEnabled val="1"/>
        </dgm:presLayoutVars>
      </dgm:prSet>
      <dgm:spPr/>
    </dgm:pt>
    <dgm:pt modelId="{EE9FEB20-2253-4497-8192-25CF03F62CA1}" type="pres">
      <dgm:prSet presAssocID="{F9AB9867-3C97-4313-A3A3-D3E1F452CAD7}" presName="sibTrans" presStyleLbl="sibTrans2D1" presStyleIdx="0" presStyleCnt="4"/>
      <dgm:spPr/>
    </dgm:pt>
    <dgm:pt modelId="{D4DA6952-AD0E-4EC0-BBF0-370AB2918780}" type="pres">
      <dgm:prSet presAssocID="{F9AB9867-3C97-4313-A3A3-D3E1F452CAD7}" presName="connectorText" presStyleLbl="sibTrans2D1" presStyleIdx="0" presStyleCnt="4"/>
      <dgm:spPr/>
    </dgm:pt>
    <dgm:pt modelId="{E1AD8839-90C5-40C2-AD76-B48E16581AA3}" type="pres">
      <dgm:prSet presAssocID="{ED1E895D-2D38-42D9-9B60-82EBFFF36DE5}" presName="node" presStyleLbl="node1" presStyleIdx="1" presStyleCnt="4" custScaleX="124147" custScaleY="115379">
        <dgm:presLayoutVars>
          <dgm:bulletEnabled val="1"/>
        </dgm:presLayoutVars>
      </dgm:prSet>
      <dgm:spPr/>
    </dgm:pt>
    <dgm:pt modelId="{0DA81813-BD78-4567-9699-7D8E644AF41A}" type="pres">
      <dgm:prSet presAssocID="{616911EC-8D23-4939-94BE-6AA772374C23}" presName="sibTrans" presStyleLbl="sibTrans2D1" presStyleIdx="1" presStyleCnt="4"/>
      <dgm:spPr/>
    </dgm:pt>
    <dgm:pt modelId="{E33ECEB9-8BB7-463D-A98E-06C181F51A4D}" type="pres">
      <dgm:prSet presAssocID="{616911EC-8D23-4939-94BE-6AA772374C23}" presName="connectorText" presStyleLbl="sibTrans2D1" presStyleIdx="1" presStyleCnt="4"/>
      <dgm:spPr/>
    </dgm:pt>
    <dgm:pt modelId="{BAD608B0-7333-46A4-9AF3-F2C1A131EF0F}" type="pres">
      <dgm:prSet presAssocID="{C272EC54-AB66-41F5-9A0F-88D630701409}" presName="node" presStyleLbl="node1" presStyleIdx="2" presStyleCnt="4" custScaleX="115379" custScaleY="115379">
        <dgm:presLayoutVars>
          <dgm:bulletEnabled val="1"/>
        </dgm:presLayoutVars>
      </dgm:prSet>
      <dgm:spPr/>
    </dgm:pt>
    <dgm:pt modelId="{1300394E-ADC1-4E4A-B491-8FE05901B52D}" type="pres">
      <dgm:prSet presAssocID="{6BA72EBE-E352-4506-B0CC-4918396F0156}" presName="sibTrans" presStyleLbl="sibTrans2D1" presStyleIdx="2" presStyleCnt="4"/>
      <dgm:spPr/>
    </dgm:pt>
    <dgm:pt modelId="{F91D4B60-41DB-4D71-868D-E8E8B3A891A5}" type="pres">
      <dgm:prSet presAssocID="{6BA72EBE-E352-4506-B0CC-4918396F0156}" presName="connectorText" presStyleLbl="sibTrans2D1" presStyleIdx="2" presStyleCnt="4"/>
      <dgm:spPr/>
    </dgm:pt>
    <dgm:pt modelId="{DE7FCF40-9ABF-40FE-91CA-D01303E4AEFA}" type="pres">
      <dgm:prSet presAssocID="{4A4D59DC-ED41-4F87-AE18-22CA3100C581}" presName="node" presStyleLbl="node1" presStyleIdx="3" presStyleCnt="4" custScaleX="115379" custScaleY="115379">
        <dgm:presLayoutVars>
          <dgm:bulletEnabled val="1"/>
        </dgm:presLayoutVars>
      </dgm:prSet>
      <dgm:spPr/>
    </dgm:pt>
    <dgm:pt modelId="{DBB443D3-124E-47CB-84B5-A93294FF9A27}" type="pres">
      <dgm:prSet presAssocID="{5762FB4C-5113-47C2-A8FF-9ED39CDF576F}" presName="sibTrans" presStyleLbl="sibTrans2D1" presStyleIdx="3" presStyleCnt="4"/>
      <dgm:spPr/>
    </dgm:pt>
    <dgm:pt modelId="{DA1B86F3-FCA2-4872-9AA9-44A9EB104B33}" type="pres">
      <dgm:prSet presAssocID="{5762FB4C-5113-47C2-A8FF-9ED39CDF576F}" presName="connectorText" presStyleLbl="sibTrans2D1" presStyleIdx="3" presStyleCnt="4"/>
      <dgm:spPr/>
    </dgm:pt>
  </dgm:ptLst>
  <dgm:cxnLst>
    <dgm:cxn modelId="{B4455D07-3AAB-4694-BADB-98F0700F73A2}" type="presOf" srcId="{4A4D59DC-ED41-4F87-AE18-22CA3100C581}" destId="{DE7FCF40-9ABF-40FE-91CA-D01303E4AEFA}" srcOrd="0" destOrd="0" presId="urn:microsoft.com/office/officeart/2005/8/layout/cycle2"/>
    <dgm:cxn modelId="{6CF34B1F-5B62-4218-B4A0-336915223458}" type="presOf" srcId="{5762FB4C-5113-47C2-A8FF-9ED39CDF576F}" destId="{DA1B86F3-FCA2-4872-9AA9-44A9EB104B33}" srcOrd="1" destOrd="0" presId="urn:microsoft.com/office/officeart/2005/8/layout/cycle2"/>
    <dgm:cxn modelId="{F0FE0128-831D-4482-AA4A-B091C5BB5F80}" type="presOf" srcId="{ED1E895D-2D38-42D9-9B60-82EBFFF36DE5}" destId="{E1AD8839-90C5-40C2-AD76-B48E16581AA3}" srcOrd="0" destOrd="0" presId="urn:microsoft.com/office/officeart/2005/8/layout/cycle2"/>
    <dgm:cxn modelId="{1EABE83E-1776-4C74-A1E4-7156330BE3DB}" type="presOf" srcId="{13815928-C4CF-450F-ACF1-EEDBDFCE523C}" destId="{53996EA2-8EEE-4664-915F-0B3CDF028966}" srcOrd="0" destOrd="0" presId="urn:microsoft.com/office/officeart/2005/8/layout/cycle2"/>
    <dgm:cxn modelId="{236B244F-EFD2-4971-A71F-01104455915D}" type="presOf" srcId="{6BA72EBE-E352-4506-B0CC-4918396F0156}" destId="{1300394E-ADC1-4E4A-B491-8FE05901B52D}" srcOrd="0" destOrd="0" presId="urn:microsoft.com/office/officeart/2005/8/layout/cycle2"/>
    <dgm:cxn modelId="{4D158351-A0A0-466F-A996-901AC632838C}" srcId="{13815928-C4CF-450F-ACF1-EEDBDFCE523C}" destId="{C272EC54-AB66-41F5-9A0F-88D630701409}" srcOrd="2" destOrd="0" parTransId="{FD7F4AD4-7376-4E0D-AB14-1E9620B838F9}" sibTransId="{6BA72EBE-E352-4506-B0CC-4918396F0156}"/>
    <dgm:cxn modelId="{74A73C5A-228A-46DE-ABFD-4035A9186834}" type="presOf" srcId="{F9AB9867-3C97-4313-A3A3-D3E1F452CAD7}" destId="{D4DA6952-AD0E-4EC0-BBF0-370AB2918780}" srcOrd="1" destOrd="0" presId="urn:microsoft.com/office/officeart/2005/8/layout/cycle2"/>
    <dgm:cxn modelId="{7C00A57E-A22A-4479-B68C-356B1FD62CFE}" type="presOf" srcId="{616911EC-8D23-4939-94BE-6AA772374C23}" destId="{E33ECEB9-8BB7-463D-A98E-06C181F51A4D}" srcOrd="1" destOrd="0" presId="urn:microsoft.com/office/officeart/2005/8/layout/cycle2"/>
    <dgm:cxn modelId="{DC6A978F-B493-49B2-A8F8-A7965D9FA0AA}" srcId="{13815928-C4CF-450F-ACF1-EEDBDFCE523C}" destId="{CD13F983-DAE4-4CCF-8F6E-81F163508A92}" srcOrd="0" destOrd="0" parTransId="{380623BD-8AB8-465D-91B1-425A2903EC96}" sibTransId="{F9AB9867-3C97-4313-A3A3-D3E1F452CAD7}"/>
    <dgm:cxn modelId="{91077998-D6AE-4C61-9D53-93854C5A8032}" type="presOf" srcId="{F9AB9867-3C97-4313-A3A3-D3E1F452CAD7}" destId="{EE9FEB20-2253-4497-8192-25CF03F62CA1}" srcOrd="0" destOrd="0" presId="urn:microsoft.com/office/officeart/2005/8/layout/cycle2"/>
    <dgm:cxn modelId="{D45C5B9A-62CA-4AA0-91A4-0F3562E9C4C7}" srcId="{13815928-C4CF-450F-ACF1-EEDBDFCE523C}" destId="{ED1E895D-2D38-42D9-9B60-82EBFFF36DE5}" srcOrd="1" destOrd="0" parTransId="{4AAED564-5E17-4CBC-9D83-DE455E13BB29}" sibTransId="{616911EC-8D23-4939-94BE-6AA772374C23}"/>
    <dgm:cxn modelId="{C9A3E2AE-4B16-4BC6-A019-05C937C17BD6}" type="presOf" srcId="{6BA72EBE-E352-4506-B0CC-4918396F0156}" destId="{F91D4B60-41DB-4D71-868D-E8E8B3A891A5}" srcOrd="1" destOrd="0" presId="urn:microsoft.com/office/officeart/2005/8/layout/cycle2"/>
    <dgm:cxn modelId="{606ACBC4-93D4-4A0D-B9EE-763860B03055}" srcId="{13815928-C4CF-450F-ACF1-EEDBDFCE523C}" destId="{4A4D59DC-ED41-4F87-AE18-22CA3100C581}" srcOrd="3" destOrd="0" parTransId="{5F2C8BFD-4992-44F0-8529-05E46306FCC2}" sibTransId="{5762FB4C-5113-47C2-A8FF-9ED39CDF576F}"/>
    <dgm:cxn modelId="{0E90EACC-2F29-4048-9E28-F35CDF36295C}" type="presOf" srcId="{C272EC54-AB66-41F5-9A0F-88D630701409}" destId="{BAD608B0-7333-46A4-9AF3-F2C1A131EF0F}" srcOrd="0" destOrd="0" presId="urn:microsoft.com/office/officeart/2005/8/layout/cycle2"/>
    <dgm:cxn modelId="{F6770ECE-85FC-4173-ABB9-0EA8EEF32CF9}" type="presOf" srcId="{CD13F983-DAE4-4CCF-8F6E-81F163508A92}" destId="{C9A896DD-F64B-448E-914A-35E994DA3D15}" srcOrd="0" destOrd="0" presId="urn:microsoft.com/office/officeart/2005/8/layout/cycle2"/>
    <dgm:cxn modelId="{5E1D9BDF-2D99-44A9-9371-915BEC60AF90}" type="presOf" srcId="{616911EC-8D23-4939-94BE-6AA772374C23}" destId="{0DA81813-BD78-4567-9699-7D8E644AF41A}" srcOrd="0" destOrd="0" presId="urn:microsoft.com/office/officeart/2005/8/layout/cycle2"/>
    <dgm:cxn modelId="{9CDC60E7-5C6B-4393-A496-6FE5DFF5AB8B}" type="presOf" srcId="{5762FB4C-5113-47C2-A8FF-9ED39CDF576F}" destId="{DBB443D3-124E-47CB-84B5-A93294FF9A27}" srcOrd="0" destOrd="0" presId="urn:microsoft.com/office/officeart/2005/8/layout/cycle2"/>
    <dgm:cxn modelId="{F1597FEB-527F-4A14-AA13-426B0685E4E8}" type="presParOf" srcId="{53996EA2-8EEE-4664-915F-0B3CDF028966}" destId="{C9A896DD-F64B-448E-914A-35E994DA3D15}" srcOrd="0" destOrd="0" presId="urn:microsoft.com/office/officeart/2005/8/layout/cycle2"/>
    <dgm:cxn modelId="{0319EF71-F850-4AE2-8909-31FA85812C74}" type="presParOf" srcId="{53996EA2-8EEE-4664-915F-0B3CDF028966}" destId="{EE9FEB20-2253-4497-8192-25CF03F62CA1}" srcOrd="1" destOrd="0" presId="urn:microsoft.com/office/officeart/2005/8/layout/cycle2"/>
    <dgm:cxn modelId="{26170172-7369-4B45-BA79-35BED5877A3A}" type="presParOf" srcId="{EE9FEB20-2253-4497-8192-25CF03F62CA1}" destId="{D4DA6952-AD0E-4EC0-BBF0-370AB2918780}" srcOrd="0" destOrd="0" presId="urn:microsoft.com/office/officeart/2005/8/layout/cycle2"/>
    <dgm:cxn modelId="{7337E1B7-40D9-4477-B14F-2A69C522845F}" type="presParOf" srcId="{53996EA2-8EEE-4664-915F-0B3CDF028966}" destId="{E1AD8839-90C5-40C2-AD76-B48E16581AA3}" srcOrd="2" destOrd="0" presId="urn:microsoft.com/office/officeart/2005/8/layout/cycle2"/>
    <dgm:cxn modelId="{9BCC284E-6DDF-4AF5-B0EA-556B35AF1243}" type="presParOf" srcId="{53996EA2-8EEE-4664-915F-0B3CDF028966}" destId="{0DA81813-BD78-4567-9699-7D8E644AF41A}" srcOrd="3" destOrd="0" presId="urn:microsoft.com/office/officeart/2005/8/layout/cycle2"/>
    <dgm:cxn modelId="{88A78F28-FA9D-4BA9-8680-3E2940FBB13B}" type="presParOf" srcId="{0DA81813-BD78-4567-9699-7D8E644AF41A}" destId="{E33ECEB9-8BB7-463D-A98E-06C181F51A4D}" srcOrd="0" destOrd="0" presId="urn:microsoft.com/office/officeart/2005/8/layout/cycle2"/>
    <dgm:cxn modelId="{4CA97A61-DCEA-4636-8B5C-473559A06136}" type="presParOf" srcId="{53996EA2-8EEE-4664-915F-0B3CDF028966}" destId="{BAD608B0-7333-46A4-9AF3-F2C1A131EF0F}" srcOrd="4" destOrd="0" presId="urn:microsoft.com/office/officeart/2005/8/layout/cycle2"/>
    <dgm:cxn modelId="{5EDE62E3-DE31-400E-84C3-52149ACE4A54}" type="presParOf" srcId="{53996EA2-8EEE-4664-915F-0B3CDF028966}" destId="{1300394E-ADC1-4E4A-B491-8FE05901B52D}" srcOrd="5" destOrd="0" presId="urn:microsoft.com/office/officeart/2005/8/layout/cycle2"/>
    <dgm:cxn modelId="{F98B209E-2DEE-4B51-BDD3-C779933B6B9E}" type="presParOf" srcId="{1300394E-ADC1-4E4A-B491-8FE05901B52D}" destId="{F91D4B60-41DB-4D71-868D-E8E8B3A891A5}" srcOrd="0" destOrd="0" presId="urn:microsoft.com/office/officeart/2005/8/layout/cycle2"/>
    <dgm:cxn modelId="{106AAE7A-D5D5-449D-9A66-39A1C04BA3A4}" type="presParOf" srcId="{53996EA2-8EEE-4664-915F-0B3CDF028966}" destId="{DE7FCF40-9ABF-40FE-91CA-D01303E4AEFA}" srcOrd="6" destOrd="0" presId="urn:microsoft.com/office/officeart/2005/8/layout/cycle2"/>
    <dgm:cxn modelId="{A58DC7B1-215C-4021-B5B5-C4B1AC14236C}" type="presParOf" srcId="{53996EA2-8EEE-4664-915F-0B3CDF028966}" destId="{DBB443D3-124E-47CB-84B5-A93294FF9A27}" srcOrd="7" destOrd="0" presId="urn:microsoft.com/office/officeart/2005/8/layout/cycle2"/>
    <dgm:cxn modelId="{B55FDA77-39C7-47E0-9600-5624A755782A}" type="presParOf" srcId="{DBB443D3-124E-47CB-84B5-A93294FF9A27}" destId="{DA1B86F3-FCA2-4872-9AA9-44A9EB104B3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896DD-F64B-448E-914A-35E994DA3D15}">
      <dsp:nvSpPr>
        <dsp:cNvPr id="0" name=""/>
        <dsp:cNvSpPr/>
      </dsp:nvSpPr>
      <dsp:spPr>
        <a:xfrm>
          <a:off x="2134760" y="-113789"/>
          <a:ext cx="1718899" cy="17188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specifika regionu</a:t>
          </a:r>
        </a:p>
      </dsp:txBody>
      <dsp:txXfrm>
        <a:off x="2386487" y="137938"/>
        <a:ext cx="1215445" cy="1215445"/>
      </dsp:txXfrm>
    </dsp:sp>
    <dsp:sp modelId="{EE9FEB20-2253-4497-8192-25CF03F62CA1}">
      <dsp:nvSpPr>
        <dsp:cNvPr id="0" name=""/>
        <dsp:cNvSpPr/>
      </dsp:nvSpPr>
      <dsp:spPr>
        <a:xfrm rot="2700000">
          <a:off x="3639892" y="1268997"/>
          <a:ext cx="258111" cy="5028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000" kern="1200"/>
        </a:p>
      </dsp:txBody>
      <dsp:txXfrm>
        <a:off x="3651232" y="1342180"/>
        <a:ext cx="180678" cy="301682"/>
      </dsp:txXfrm>
    </dsp:sp>
    <dsp:sp modelId="{E1AD8839-90C5-40C2-AD76-B48E16581AA3}">
      <dsp:nvSpPr>
        <dsp:cNvPr id="0" name=""/>
        <dsp:cNvSpPr/>
      </dsp:nvSpPr>
      <dsp:spPr>
        <a:xfrm>
          <a:off x="3651080" y="1467843"/>
          <a:ext cx="1849524" cy="17188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struktura regionu</a:t>
          </a:r>
        </a:p>
      </dsp:txBody>
      <dsp:txXfrm>
        <a:off x="3921937" y="1719570"/>
        <a:ext cx="1307810" cy="1215445"/>
      </dsp:txXfrm>
    </dsp:sp>
    <dsp:sp modelId="{0DA81813-BD78-4567-9699-7D8E644AF41A}">
      <dsp:nvSpPr>
        <dsp:cNvPr id="0" name=""/>
        <dsp:cNvSpPr/>
      </dsp:nvSpPr>
      <dsp:spPr>
        <a:xfrm rot="8100000">
          <a:off x="3650223" y="2872454"/>
          <a:ext cx="258111" cy="5028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000" kern="1200"/>
        </a:p>
      </dsp:txBody>
      <dsp:txXfrm rot="10800000">
        <a:off x="3716316" y="2945637"/>
        <a:ext cx="180678" cy="301682"/>
      </dsp:txXfrm>
    </dsp:sp>
    <dsp:sp modelId="{BAD608B0-7333-46A4-9AF3-F2C1A131EF0F}">
      <dsp:nvSpPr>
        <dsp:cNvPr id="0" name=""/>
        <dsp:cNvSpPr/>
      </dsp:nvSpPr>
      <dsp:spPr>
        <a:xfrm>
          <a:off x="2134760" y="3049475"/>
          <a:ext cx="1718899" cy="17188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regionální problémy</a:t>
          </a:r>
        </a:p>
      </dsp:txBody>
      <dsp:txXfrm>
        <a:off x="2386487" y="3301202"/>
        <a:ext cx="1215445" cy="1215445"/>
      </dsp:txXfrm>
    </dsp:sp>
    <dsp:sp modelId="{1300394E-ADC1-4E4A-B491-8FE05901B52D}">
      <dsp:nvSpPr>
        <dsp:cNvPr id="0" name=""/>
        <dsp:cNvSpPr/>
      </dsp:nvSpPr>
      <dsp:spPr>
        <a:xfrm rot="13500000">
          <a:off x="2071651" y="2872200"/>
          <a:ext cx="274469" cy="5028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000" kern="1200"/>
        </a:p>
      </dsp:txBody>
      <dsp:txXfrm rot="10800000">
        <a:off x="2141933" y="3001872"/>
        <a:ext cx="192128" cy="301682"/>
      </dsp:txXfrm>
    </dsp:sp>
    <dsp:sp modelId="{DE7FCF40-9ABF-40FE-91CA-D01303E4AEFA}">
      <dsp:nvSpPr>
        <dsp:cNvPr id="0" name=""/>
        <dsp:cNvSpPr/>
      </dsp:nvSpPr>
      <dsp:spPr>
        <a:xfrm>
          <a:off x="553127" y="1467843"/>
          <a:ext cx="1718899" cy="17188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regionální rozdíly</a:t>
          </a:r>
        </a:p>
      </dsp:txBody>
      <dsp:txXfrm>
        <a:off x="804854" y="1719570"/>
        <a:ext cx="1215445" cy="1215445"/>
      </dsp:txXfrm>
    </dsp:sp>
    <dsp:sp modelId="{DBB443D3-124E-47CB-84B5-A93294FF9A27}">
      <dsp:nvSpPr>
        <dsp:cNvPr id="0" name=""/>
        <dsp:cNvSpPr/>
      </dsp:nvSpPr>
      <dsp:spPr>
        <a:xfrm rot="18900000">
          <a:off x="2060666" y="1290568"/>
          <a:ext cx="274469" cy="5028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000" kern="1200"/>
        </a:p>
      </dsp:txBody>
      <dsp:txXfrm>
        <a:off x="2072725" y="1420240"/>
        <a:ext cx="192128" cy="301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65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3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68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485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193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29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49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64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28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550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056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670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581191" y="3940936"/>
            <a:ext cx="10993546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2800" b="0" i="0" u="none" strike="noStrike" kern="1200" cap="all" spc="0" normalizeH="0" baseline="0" noProof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cs-CZ" sz="8500" b="0" i="0" u="none" strike="noStrike" kern="1200" cap="all" spc="0" normalizeH="0" baseline="0" noProof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3</a:t>
            </a:r>
            <a:endParaRPr kumimoji="0" lang="cs-CZ" sz="85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40000"/>
                  <a:lumOff val="6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endParaRPr kumimoji="0" lang="cs-CZ" sz="28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40000"/>
                  <a:lumOff val="6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56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20000"/>
                    <a:lumOff val="8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Regionální rozdíly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56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20000"/>
                    <a:lumOff val="8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 regionální PROBLEMY</a:t>
            </a:r>
            <a:endParaRPr kumimoji="0" lang="en-US" sz="56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20000"/>
                  <a:lumOff val="8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66658">
                    <a:lumMod val="75000"/>
                    <a:lumOff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66658">
                  <a:lumMod val="75000"/>
                  <a:lumOff val="2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52910" y="510568"/>
            <a:ext cx="11029616" cy="1013800"/>
          </a:xfrm>
        </p:spPr>
        <p:txBody>
          <a:bodyPr>
            <a:normAutofit/>
          </a:bodyPr>
          <a:lstStyle/>
          <a:p>
            <a:r>
              <a:rPr lang="cs-CZ" sz="3600" b="1" dirty="0"/>
              <a:t>Regionální problémy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-1" y="1828189"/>
            <a:ext cx="6992472" cy="2053529"/>
          </a:xfrm>
        </p:spPr>
        <p:txBody>
          <a:bodyPr>
            <a:normAutofit fontScale="92500" lnSpcReduction="10000"/>
          </a:bodyPr>
          <a:lstStyle/>
          <a:p>
            <a:r>
              <a:rPr lang="cs-CZ" sz="2400" dirty="0"/>
              <a:t>jsou odrazem nežádoucí rozdílnosti regionů a jejich existence vyžaduje aktivizaci institucí působících v regionální rozvoji s cílem tyto regionální problémy omezit nebo odstranit</a:t>
            </a:r>
          </a:p>
          <a:p>
            <a:r>
              <a:rPr lang="cs-CZ" sz="2400" dirty="0"/>
              <a:t>úzce souvisí s regionálními rozdíly a jejich řešení se věnuje regionální politika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Zástupný symbol pro obsah 2">
            <a:extLst>
              <a:ext uri="{FF2B5EF4-FFF2-40B4-BE49-F238E27FC236}">
                <a16:creationId xmlns:a16="http://schemas.microsoft.com/office/drawing/2014/main" id="{622DF339-3D34-4D2D-A15A-B483AA384BC4}"/>
              </a:ext>
            </a:extLst>
          </p:cNvPr>
          <p:cNvSpPr txBox="1">
            <a:spLocks/>
          </p:cNvSpPr>
          <p:nvPr/>
        </p:nvSpPr>
        <p:spPr>
          <a:xfrm>
            <a:off x="6344110" y="2734236"/>
            <a:ext cx="5694102" cy="39825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600" b="1" dirty="0"/>
              <a:t>příčinné faktory regionálních problémů:</a:t>
            </a:r>
            <a:endParaRPr lang="cs-CZ" sz="2600" dirty="0"/>
          </a:p>
          <a:p>
            <a:r>
              <a:rPr lang="cs-CZ" sz="2600" dirty="0"/>
              <a:t>ekonomické nebo neekonomické povahy</a:t>
            </a:r>
          </a:p>
          <a:p>
            <a:pPr lvl="2"/>
            <a:r>
              <a:rPr lang="cs-CZ" sz="2600" dirty="0"/>
              <a:t>nízká mobilita pracovní síly a kapitálu</a:t>
            </a:r>
          </a:p>
          <a:p>
            <a:pPr lvl="2"/>
            <a:r>
              <a:rPr lang="cs-CZ" sz="2600" dirty="0"/>
              <a:t>geografické faktory (odlehlost, nedostatečné přírodní zdroje)</a:t>
            </a:r>
          </a:p>
          <a:p>
            <a:pPr lvl="2"/>
            <a:r>
              <a:rPr lang="cs-CZ" sz="2600" dirty="0"/>
              <a:t>nevyhovující ekonomická struktura regionu</a:t>
            </a:r>
          </a:p>
          <a:p>
            <a:pPr lvl="2"/>
            <a:r>
              <a:rPr lang="cs-CZ" sz="2600" dirty="0"/>
              <a:t>institucionální faktor (přílišná centralizace)</a:t>
            </a:r>
          </a:p>
          <a:p>
            <a:pPr lvl="2"/>
            <a:r>
              <a:rPr lang="cs-CZ" sz="2600" dirty="0"/>
              <a:t>psychologické faktory</a:t>
            </a:r>
          </a:p>
          <a:p>
            <a:pPr lvl="2"/>
            <a:r>
              <a:rPr lang="cs-CZ" sz="2600" dirty="0"/>
              <a:t>demografická situace (věková pyramida, vzdělanostní úroveň)</a:t>
            </a:r>
          </a:p>
          <a:p>
            <a:pPr lvl="2"/>
            <a:r>
              <a:rPr lang="cs-CZ" sz="2600" dirty="0"/>
              <a:t>regionální diference v inovacích</a:t>
            </a:r>
          </a:p>
          <a:p>
            <a:pPr lvl="2"/>
            <a:r>
              <a:rPr lang="cs-CZ" sz="2600" dirty="0"/>
              <a:t>aj.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318C7758-FBF4-4F47-9C2D-F6ADB5A4C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459" y="3858092"/>
            <a:ext cx="4455460" cy="2971565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B4C13F27-2A34-4097-92AE-1CFC3AB9D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1214" y="141236"/>
            <a:ext cx="4106998" cy="2135640"/>
          </a:xfrm>
          <a:prstGeom prst="rect">
            <a:avLst/>
          </a:prstGeom>
        </p:spPr>
      </p:pic>
      <p:sp>
        <p:nvSpPr>
          <p:cNvPr id="10" name="Obdélník 9">
            <a:extLst>
              <a:ext uri="{FF2B5EF4-FFF2-40B4-BE49-F238E27FC236}">
                <a16:creationId xmlns:a16="http://schemas.microsoft.com/office/drawing/2014/main" id="{A50A7E7B-3B6B-4C31-A9EF-BAEDF2B94D65}"/>
              </a:ext>
            </a:extLst>
          </p:cNvPr>
          <p:cNvSpPr/>
          <p:nvPr/>
        </p:nvSpPr>
        <p:spPr>
          <a:xfrm>
            <a:off x="6567219" y="0"/>
            <a:ext cx="2727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MAPA ZÁSOB VODY, 2017</a:t>
            </a:r>
          </a:p>
        </p:txBody>
      </p:sp>
    </p:spTree>
    <p:extLst>
      <p:ext uri="{BB962C8B-B14F-4D97-AF65-F5344CB8AC3E}">
        <p14:creationId xmlns:p14="http://schemas.microsoft.com/office/powerpoint/2010/main" val="1812912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Regionální disparity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911927"/>
            <a:ext cx="11230378" cy="4793673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8CB64A"/>
              </a:buClr>
            </a:pPr>
            <a:r>
              <a:rPr lang="cs-CZ" sz="2800" dirty="0">
                <a:solidFill>
                  <a:prstClr val="black"/>
                </a:solidFill>
              </a:rPr>
              <a:t>rozumíme jí </a:t>
            </a:r>
            <a:r>
              <a:rPr lang="cs-CZ" sz="2800" b="1" dirty="0">
                <a:solidFill>
                  <a:prstClr val="black"/>
                </a:solidFill>
              </a:rPr>
              <a:t>územní</a:t>
            </a:r>
            <a:r>
              <a:rPr lang="cs-CZ" sz="2800" dirty="0">
                <a:solidFill>
                  <a:prstClr val="black"/>
                </a:solidFill>
              </a:rPr>
              <a:t> nerovnost, rozdílnost či nepoměr ekonomických, sociálních, teritoriálních nebo jiných jevů, které jsou výsledkem vývoje reálně fungující ekonomiky. Mohou být:</a:t>
            </a:r>
          </a:p>
          <a:p>
            <a:pPr lvl="1">
              <a:buClr>
                <a:srgbClr val="8CB64A"/>
              </a:buClr>
            </a:pPr>
            <a:r>
              <a:rPr lang="cs-CZ" sz="2600" dirty="0">
                <a:solidFill>
                  <a:prstClr val="black"/>
                </a:solidFill>
              </a:rPr>
              <a:t>pozitivní - podporovány a prohlubovány</a:t>
            </a:r>
          </a:p>
          <a:p>
            <a:pPr lvl="1">
              <a:buClr>
                <a:srgbClr val="8CB64A"/>
              </a:buClr>
            </a:pPr>
            <a:r>
              <a:rPr lang="cs-CZ" sz="2600" dirty="0">
                <a:solidFill>
                  <a:prstClr val="black"/>
                </a:solidFill>
              </a:rPr>
              <a:t>negativní - omezovány a potlačovány</a:t>
            </a:r>
          </a:p>
          <a:p>
            <a:r>
              <a:rPr lang="cs-CZ" sz="2800" dirty="0">
                <a:solidFill>
                  <a:schemeClr val="tx1"/>
                </a:solidFill>
              </a:rPr>
              <a:t>regionální disparity členíme na: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ekonomické - územní nerovnosti ekonomických jevů neboli územní rozdílnosti v procesu výroby, rozdělování, směny a spotřeby užitných hodnot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sociální - územní nerovnosti sociálních jevů, které se týkají především lidské společnosti a vtahů uvnitř této společnosti</a:t>
            </a:r>
          </a:p>
          <a:p>
            <a:pPr lvl="1"/>
            <a:r>
              <a:rPr lang="cs-CZ" sz="2600" dirty="0">
                <a:solidFill>
                  <a:schemeClr val="tx1"/>
                </a:solidFill>
              </a:rPr>
              <a:t>teritoriální - územní nerovnosti teritoriálních jevů, které jsou spjaty zejména s příslušným územím</a:t>
            </a:r>
            <a:endParaRPr lang="cs-CZ" sz="2800" dirty="0">
              <a:solidFill>
                <a:prstClr val="black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>Regionální disparity a jejich členění</a:t>
            </a:r>
            <a:br>
              <a:rPr lang="cs-CZ" sz="3600" b="1" dirty="0"/>
            </a:br>
            <a:r>
              <a:rPr lang="cs-CZ" sz="3600" dirty="0"/>
              <a:t>základní členění meziregionálních disparit</a:t>
            </a: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C965AD5B-BF41-49E2-9B83-932BE1220B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437864"/>
              </p:ext>
            </p:extLst>
          </p:nvPr>
        </p:nvGraphicFramePr>
        <p:xfrm>
          <a:off x="674400" y="2033051"/>
          <a:ext cx="10843200" cy="4442405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2918545">
                  <a:extLst>
                    <a:ext uri="{9D8B030D-6E8A-4147-A177-3AD203B41FA5}">
                      <a16:colId xmlns:a16="http://schemas.microsoft.com/office/drawing/2014/main" val="2832255990"/>
                    </a:ext>
                  </a:extLst>
                </a:gridCol>
                <a:gridCol w="2392219">
                  <a:extLst>
                    <a:ext uri="{9D8B030D-6E8A-4147-A177-3AD203B41FA5}">
                      <a16:colId xmlns:a16="http://schemas.microsoft.com/office/drawing/2014/main" val="2443442758"/>
                    </a:ext>
                  </a:extLst>
                </a:gridCol>
                <a:gridCol w="5532436">
                  <a:extLst>
                    <a:ext uri="{9D8B030D-6E8A-4147-A177-3AD203B41FA5}">
                      <a16:colId xmlns:a16="http://schemas.microsoft.com/office/drawing/2014/main" val="2766711736"/>
                    </a:ext>
                  </a:extLst>
                </a:gridCol>
              </a:tblGrid>
              <a:tr h="403855">
                <a:tc rowSpan="11"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800" dirty="0">
                          <a:effectLst/>
                        </a:rPr>
                        <a:t>meziregionální disparita</a:t>
                      </a:r>
                      <a:endParaRPr lang="cs-CZ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ekonomická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životní úroveň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5657306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ekonomický růstu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440176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hospodářská struktura regionu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42009414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trhu práce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4379482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sociální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zdraví</a:t>
                      </a:r>
                      <a:endParaRPr lang="cs-CZ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4819600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vzdělání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6490767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kriminalita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7021866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bydlení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9285953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sociální péče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91361880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teritoriální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přírodní zdroje (charakter přírody)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4836118"/>
                  </a:ext>
                </a:extLst>
              </a:tr>
              <a:tr h="4038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životní prostředí</a:t>
                      </a:r>
                      <a:endParaRPr lang="cs-CZ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2106611"/>
                  </a:ext>
                </a:extLst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57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sz="3600" b="1" dirty="0"/>
            </a:br>
            <a:r>
              <a:rPr lang="cs-CZ" sz="3600" b="1" dirty="0">
                <a:solidFill>
                  <a:prstClr val="white"/>
                </a:solidFill>
              </a:rPr>
              <a:t>Regionální disparity a jejich členění</a:t>
            </a:r>
            <a:r>
              <a:rPr lang="cs-CZ" sz="3600" dirty="0">
                <a:solidFill>
                  <a:prstClr val="white"/>
                </a:solidFill>
              </a:rPr>
              <a:t> 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828800"/>
            <a:ext cx="6076950" cy="5029199"/>
          </a:xfrm>
        </p:spPr>
        <p:txBody>
          <a:bodyPr>
            <a:normAutofit fontScale="85000" lnSpcReduction="10000"/>
          </a:bodyPr>
          <a:lstStyle/>
          <a:p>
            <a:r>
              <a:rPr lang="cs-CZ" sz="2800" dirty="0"/>
              <a:t>Klasifikace regionální disparity ze dvou souvisejících perspektiv na:</a:t>
            </a:r>
          </a:p>
          <a:p>
            <a:pPr lvl="1"/>
            <a:r>
              <a:rPr lang="cs-CZ" sz="2600" b="1" dirty="0"/>
              <a:t>vertikální perspektiva </a:t>
            </a:r>
            <a:r>
              <a:rPr lang="cs-CZ" sz="2600" dirty="0"/>
              <a:t>znamená, že ji posuzujeme v kontextu různých geograficky založených rámců (svět, Evropa, země) nebo různých územních měřítek (Evropská unie, stát, region, obec s rozšířenou působností, obec)</a:t>
            </a:r>
          </a:p>
          <a:p>
            <a:pPr lvl="1"/>
            <a:r>
              <a:rPr lang="cs-CZ" sz="2600" b="1" dirty="0"/>
              <a:t>horizontální perspektiva </a:t>
            </a:r>
            <a:r>
              <a:rPr lang="cs-CZ" sz="2600" dirty="0"/>
              <a:t>souvisí s </a:t>
            </a:r>
            <a:r>
              <a:rPr lang="cs-CZ" sz="2600" u="sng" dirty="0"/>
              <a:t>věcnou sférou </a:t>
            </a:r>
            <a:r>
              <a:rPr lang="cs-CZ" sz="2600" dirty="0"/>
              <a:t>a může mít materiální i nemateriální podobu. Máme na mysli jakýkoli zvolený a měřitelný atribut (míra nezaměstnanosti, porodnost, délka železniční sítě, domácnosti připojené k internetu aj.), který splňuje předpoklad komparovatelnosti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498E236-DE37-47D8-AB7E-40C8350221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950" y="2428153"/>
            <a:ext cx="611505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18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Příčiny meziregionálních rozdílů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0430" y="1866174"/>
            <a:ext cx="5814182" cy="4633238"/>
          </a:xfrm>
        </p:spPr>
        <p:txBody>
          <a:bodyPr anchor="t">
            <a:normAutofit lnSpcReduction="10000"/>
          </a:bodyPr>
          <a:lstStyle/>
          <a:p>
            <a:pPr>
              <a:buClr>
                <a:srgbClr val="8CB64A"/>
              </a:buClr>
            </a:pPr>
            <a:r>
              <a:rPr lang="cs-CZ" sz="2800" dirty="0">
                <a:solidFill>
                  <a:prstClr val="black"/>
                </a:solidFill>
              </a:rPr>
              <a:t>příčiny meziregionálních rozdílů lze rozdělit do dvou kategorií na:</a:t>
            </a:r>
          </a:p>
          <a:p>
            <a:pPr lvl="1">
              <a:buClr>
                <a:srgbClr val="8CB64A"/>
              </a:buClr>
            </a:pPr>
            <a:r>
              <a:rPr lang="cs-CZ" sz="2600" b="1" dirty="0">
                <a:solidFill>
                  <a:prstClr val="black"/>
                </a:solidFill>
              </a:rPr>
              <a:t>vnitřní</a:t>
            </a:r>
            <a:r>
              <a:rPr lang="cs-CZ" sz="2600" dirty="0">
                <a:solidFill>
                  <a:prstClr val="black"/>
                </a:solidFill>
              </a:rPr>
              <a:t> - pocházejí od aktérů regionálního rozvoje v daném regionu, přičemž jde o jejich chování, zvyky, motivaci, schopnosti a míru jejich využití</a:t>
            </a:r>
          </a:p>
          <a:p>
            <a:pPr lvl="1">
              <a:buClr>
                <a:srgbClr val="8CB64A"/>
              </a:buClr>
            </a:pPr>
            <a:r>
              <a:rPr lang="cs-CZ" sz="2600" b="1" dirty="0">
                <a:solidFill>
                  <a:prstClr val="black"/>
                </a:solidFill>
              </a:rPr>
              <a:t>vnější </a:t>
            </a:r>
            <a:r>
              <a:rPr lang="cs-CZ" sz="2600" dirty="0">
                <a:solidFill>
                  <a:prstClr val="black"/>
                </a:solidFill>
              </a:rPr>
              <a:t>- společenské podmínky a podmínky externího prostředí (fyzicko-geografické i socio-ekonomické)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AF1A7AB6-99FE-4DB6-8081-49703C0041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0930428"/>
              </p:ext>
            </p:extLst>
          </p:nvPr>
        </p:nvGraphicFramePr>
        <p:xfrm>
          <a:off x="5869327" y="1995044"/>
          <a:ext cx="6053732" cy="4654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Šipka: čtyřstranná 6">
            <a:extLst>
              <a:ext uri="{FF2B5EF4-FFF2-40B4-BE49-F238E27FC236}">
                <a16:creationId xmlns:a16="http://schemas.microsoft.com/office/drawing/2014/main" id="{C10DB16E-40A1-4AF7-AD1D-C6B9AE5B5B30}"/>
              </a:ext>
            </a:extLst>
          </p:cNvPr>
          <p:cNvSpPr/>
          <p:nvPr/>
        </p:nvSpPr>
        <p:spPr>
          <a:xfrm>
            <a:off x="8166847" y="3657600"/>
            <a:ext cx="1317811" cy="1344706"/>
          </a:xfrm>
          <a:prstGeom prst="quad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547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5F196288-5AF8-47CB-B5F6-5555DA839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382" y="2333047"/>
            <a:ext cx="6354618" cy="4492913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Příčiny meziregionálních rozdílů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819564"/>
            <a:ext cx="6354618" cy="5038436"/>
          </a:xfrm>
        </p:spPr>
        <p:txBody>
          <a:bodyPr>
            <a:normAutofit fontScale="62500" lnSpcReduction="20000"/>
          </a:bodyPr>
          <a:lstStyle/>
          <a:p>
            <a:endParaRPr lang="cs-CZ" sz="3100" dirty="0">
              <a:solidFill>
                <a:schemeClr val="tx1"/>
              </a:solidFill>
            </a:endParaRPr>
          </a:p>
          <a:p>
            <a:r>
              <a:rPr lang="cs-CZ" sz="3400" dirty="0">
                <a:solidFill>
                  <a:schemeClr val="tx1"/>
                </a:solidFill>
              </a:rPr>
              <a:t>Příčiny nerovnoměrného vývoje a zdroje regionálních disparit lze nalézt ve třech základních skupinách faktorů: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3100" b="1" dirty="0">
                <a:solidFill>
                  <a:schemeClr val="tx1"/>
                </a:solidFill>
              </a:rPr>
              <a:t>přírodní podmínky </a:t>
            </a:r>
            <a:r>
              <a:rPr lang="cs-CZ" sz="3100" dirty="0">
                <a:solidFill>
                  <a:schemeClr val="tx1"/>
                </a:solidFill>
              </a:rPr>
              <a:t>- množství nerostného bohatství, vybavenost a stupeň čerpání přírodních zdrojů, stupeň znehodnocení a obnovy životního prostředí, geografická poloha ve smyslu vzdálenosti k centrům obchodů a významným logistickým uzlům a další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3100" b="1" dirty="0">
                <a:solidFill>
                  <a:schemeClr val="tx1"/>
                </a:solidFill>
              </a:rPr>
              <a:t>socio-kulturní faktory </a:t>
            </a:r>
            <a:r>
              <a:rPr lang="cs-CZ" sz="3100" dirty="0">
                <a:solidFill>
                  <a:schemeClr val="tx1"/>
                </a:solidFill>
              </a:rPr>
              <a:t>- hodnoty a tradice, které determinují přístup k inovacím, podnikání, mobilitě, psychologické faktory, struktura obyvatelstva, migrace a mobilita pracovní síly apod.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3100" b="1" dirty="0">
                <a:solidFill>
                  <a:schemeClr val="tx1"/>
                </a:solidFill>
              </a:rPr>
              <a:t>politicko-ekonomické faktory </a:t>
            </a:r>
            <a:r>
              <a:rPr lang="cs-CZ" sz="3100" dirty="0">
                <a:solidFill>
                  <a:schemeClr val="tx1"/>
                </a:solidFill>
              </a:rPr>
              <a:t>- rozdílná ekonomická struktura a stav infrastruktury, soustředění politické i ekonomické moci do městských obvodů, regionální projevy státních rozhodnutí, inovace a schopnost jejich vytváření, aj.</a:t>
            </a:r>
          </a:p>
          <a:p>
            <a:pPr marL="457200" indent="-457200">
              <a:buFont typeface="+mj-lt"/>
              <a:buAutoNum type="arabicPeriod"/>
            </a:pPr>
            <a:endParaRPr lang="cs-CZ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4469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05BD93C9-C97F-4155-B3BA-193338EE9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829" y="1942936"/>
            <a:ext cx="5957172" cy="421290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Příčiny meziregionálních rozdílů</a:t>
            </a:r>
            <a:br>
              <a:rPr lang="cs-CZ" sz="3600" b="1" dirty="0"/>
            </a:br>
            <a:r>
              <a:rPr lang="cs-CZ" sz="3600" dirty="0"/>
              <a:t>typy problémových regionů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1864659"/>
            <a:ext cx="6465454" cy="4993342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8CB64A"/>
              </a:buClr>
            </a:pPr>
            <a:r>
              <a:rPr lang="cs-CZ" sz="3100" dirty="0">
                <a:solidFill>
                  <a:prstClr val="black"/>
                </a:solidFill>
              </a:rPr>
              <a:t>dle různých příčin vzniku meziregionálních disparit z pohledu koncentrace regionálních problémů rozlišujeme 4 hlavní typy tzv. problémových regionů:</a:t>
            </a:r>
          </a:p>
          <a:p>
            <a:pPr marL="838350" lvl="1" indent="-514350">
              <a:buClr>
                <a:srgbClr val="8CB64A"/>
              </a:buClr>
              <a:buFont typeface="+mj-lt"/>
              <a:buAutoNum type="arabicPeriod"/>
            </a:pPr>
            <a:r>
              <a:rPr lang="cs-CZ" sz="2800" b="1" dirty="0">
                <a:solidFill>
                  <a:prstClr val="black"/>
                </a:solidFill>
              </a:rPr>
              <a:t>regiony nedostatečně vybavené přírodními zdroji </a:t>
            </a:r>
            <a:r>
              <a:rPr lang="cs-CZ" sz="2800" dirty="0">
                <a:solidFill>
                  <a:prstClr val="black"/>
                </a:solidFill>
              </a:rPr>
              <a:t>charakteristické nepříznivými přírodními podmínkami</a:t>
            </a:r>
          </a:p>
          <a:p>
            <a:pPr marL="838350" lvl="1" indent="-514350">
              <a:buClr>
                <a:srgbClr val="8CB64A"/>
              </a:buClr>
              <a:buFont typeface="+mj-lt"/>
              <a:buAutoNum type="arabicPeriod"/>
            </a:pPr>
            <a:r>
              <a:rPr lang="cs-CZ" sz="2800" b="1" dirty="0">
                <a:solidFill>
                  <a:prstClr val="black"/>
                </a:solidFill>
              </a:rPr>
              <a:t>regiony s nedostatečným využitím vlastních zdrojů</a:t>
            </a:r>
            <a:r>
              <a:rPr lang="cs-CZ" sz="2800" dirty="0">
                <a:solidFill>
                  <a:prstClr val="black"/>
                </a:solidFill>
              </a:rPr>
              <a:t>, kdy nízké využití vlastních zdrojů je podmíněno nedostatkem kapitálu</a:t>
            </a:r>
          </a:p>
          <a:p>
            <a:pPr marL="838350" lvl="1" indent="-514350">
              <a:buClr>
                <a:srgbClr val="8CB64A"/>
              </a:buClr>
              <a:buFont typeface="+mj-lt"/>
              <a:buAutoNum type="arabicPeriod"/>
            </a:pPr>
            <a:r>
              <a:rPr lang="cs-CZ" sz="2800" b="1" dirty="0">
                <a:solidFill>
                  <a:prstClr val="black"/>
                </a:solidFill>
              </a:rPr>
              <a:t>regiony se stagnujícími, upadajícími základními odvětvími</a:t>
            </a:r>
            <a:r>
              <a:rPr lang="cs-CZ" sz="2800" dirty="0">
                <a:solidFill>
                  <a:prstClr val="black"/>
                </a:solidFill>
              </a:rPr>
              <a:t>, které v minulosti patřily k vyspělým, avšak změnou ve struktuře poptávky zaznamenali stagnaci či úpadek tradičních odvětví (těžba uhlí, energetika, hutnictví, textilní výroba, strojírenství apod.)</a:t>
            </a:r>
          </a:p>
          <a:p>
            <a:pPr marL="838350" lvl="1" indent="-514350">
              <a:buClr>
                <a:srgbClr val="8CB64A"/>
              </a:buClr>
              <a:buFont typeface="+mj-lt"/>
              <a:buAutoNum type="arabicPeriod"/>
            </a:pPr>
            <a:r>
              <a:rPr lang="cs-CZ" sz="2800" b="1" dirty="0">
                <a:solidFill>
                  <a:prstClr val="black"/>
                </a:solidFill>
              </a:rPr>
              <a:t>hospodářsky slabé regiony</a:t>
            </a:r>
            <a:r>
              <a:rPr lang="cs-CZ" sz="2800" dirty="0">
                <a:solidFill>
                  <a:prstClr val="black"/>
                </a:solidFill>
              </a:rPr>
              <a:t> (regiony s podprůměrnou ekonomickou výkonností)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05C29DD9-115E-4ED3-865B-CDDBAECF9BFB}"/>
              </a:ext>
            </a:extLst>
          </p:cNvPr>
          <p:cNvSpPr/>
          <p:nvPr/>
        </p:nvSpPr>
        <p:spPr>
          <a:xfrm>
            <a:off x="6640738" y="6155843"/>
            <a:ext cx="5375979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dirty="0"/>
              <a:t>„problémový region“ je relativní pojem charakteristický svou dynamikou v prostoru a čase</a:t>
            </a:r>
          </a:p>
        </p:txBody>
      </p:sp>
    </p:spTree>
    <p:extLst>
      <p:ext uri="{BB962C8B-B14F-4D97-AF65-F5344CB8AC3E}">
        <p14:creationId xmlns:p14="http://schemas.microsoft.com/office/powerpoint/2010/main" val="1600295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Úkol a diskuze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3964" y="1801091"/>
            <a:ext cx="11804072" cy="4941454"/>
          </a:xfrm>
        </p:spPr>
        <p:txBody>
          <a:bodyPr anchor="t">
            <a:normAutofit fontScale="92500"/>
          </a:bodyPr>
          <a:lstStyle/>
          <a:p>
            <a:pPr>
              <a:buClr>
                <a:srgbClr val="8CB64A"/>
              </a:buClr>
            </a:pPr>
            <a:r>
              <a:rPr lang="cs-CZ" sz="2800" dirty="0">
                <a:solidFill>
                  <a:prstClr val="black"/>
                </a:solidFill>
              </a:rPr>
              <a:t>regionální rozdíly v ČR jako důsledek prudkých změn ekonomických podmínek a rozdílného sektorového dopadu ekonomické transformace na jednotlivé regiony</a:t>
            </a:r>
          </a:p>
          <a:p>
            <a:pPr>
              <a:buClr>
                <a:srgbClr val="8CB64A"/>
              </a:buClr>
            </a:pPr>
            <a:endParaRPr lang="cs-CZ" sz="1500" dirty="0">
              <a:solidFill>
                <a:prstClr val="black"/>
              </a:solidFill>
            </a:endParaRPr>
          </a:p>
          <a:p>
            <a:r>
              <a:rPr lang="cs-CZ" sz="2800" dirty="0"/>
              <a:t>4 skupinky, 15 minut na přípravu</a:t>
            </a:r>
          </a:p>
          <a:p>
            <a:r>
              <a:rPr lang="cs-CZ" sz="2800" dirty="0"/>
              <a:t>heslovitě do </a:t>
            </a:r>
            <a:r>
              <a:rPr lang="cs-CZ" sz="2800" dirty="0" err="1"/>
              <a:t>wordu</a:t>
            </a:r>
            <a:r>
              <a:rPr lang="cs-CZ" sz="2800" dirty="0"/>
              <a:t> </a:t>
            </a:r>
            <a:r>
              <a:rPr lang="cs-CZ" sz="2800"/>
              <a:t>(promítneme si)</a:t>
            </a:r>
            <a:endParaRPr lang="cs-CZ" sz="2800" dirty="0"/>
          </a:p>
          <a:p>
            <a:r>
              <a:rPr lang="cs-CZ" sz="2800" dirty="0"/>
              <a:t>nejlépe zpracované téma: 2 body</a:t>
            </a:r>
          </a:p>
          <a:p>
            <a:pPr marL="0" indent="0">
              <a:buClr>
                <a:srgbClr val="8CB64A"/>
              </a:buClr>
              <a:buNone/>
            </a:pPr>
            <a:endParaRPr lang="cs-CZ" sz="2800" dirty="0">
              <a:solidFill>
                <a:prstClr val="black"/>
              </a:solidFill>
            </a:endParaRPr>
          </a:p>
          <a:p>
            <a:pPr>
              <a:buClr>
                <a:srgbClr val="8CB64A"/>
              </a:buClr>
            </a:pPr>
            <a:r>
              <a:rPr lang="cs-CZ" sz="2800" dirty="0">
                <a:solidFill>
                  <a:prstClr val="black"/>
                </a:solidFill>
              </a:rPr>
              <a:t>Bude docházet k prohlubování meziregionálních rozdílů či nikoli (u jakých regionů) a proč?</a:t>
            </a:r>
          </a:p>
          <a:p>
            <a:pPr>
              <a:buClr>
                <a:srgbClr val="8CB64A"/>
              </a:buClr>
            </a:pPr>
            <a:r>
              <a:rPr lang="cs-CZ" sz="2800" dirty="0">
                <a:solidFill>
                  <a:prstClr val="black"/>
                </a:solidFill>
              </a:rPr>
              <a:t>Které faktory či trendy mohou stát za prohlubováním meziregionálních rozdílů?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559765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723</Words>
  <Application>Microsoft Office PowerPoint</Application>
  <PresentationFormat>Širokoúhlá obrazovka</PresentationFormat>
  <Paragraphs>89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Calibri</vt:lpstr>
      <vt:lpstr>Gill Sans MT</vt:lpstr>
      <vt:lpstr>Times New Roman</vt:lpstr>
      <vt:lpstr>Wingdings 2</vt:lpstr>
      <vt:lpstr>Dividenda</vt:lpstr>
      <vt:lpstr>Regionální ekonomika a politika</vt:lpstr>
      <vt:lpstr>Regionální problémy</vt:lpstr>
      <vt:lpstr>Regionální disparity</vt:lpstr>
      <vt:lpstr>Regionální disparity a jejich členění základní členění meziregionálních disparit</vt:lpstr>
      <vt:lpstr> Regionální disparity a jejich členění </vt:lpstr>
      <vt:lpstr>Příčiny meziregionálních rozdílů</vt:lpstr>
      <vt:lpstr>Příčiny meziregionálních rozdílů</vt:lpstr>
      <vt:lpstr>Příčiny meziregionálních rozdílů typy problémových regionů</vt:lpstr>
      <vt:lpstr>Úkol a diskuze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ekonomika a politika</dc:title>
  <dc:creator>kristyna.raczova7@gmail.com</dc:creator>
  <cp:lastModifiedBy>Kamila Turečková</cp:lastModifiedBy>
  <cp:revision>27</cp:revision>
  <dcterms:created xsi:type="dcterms:W3CDTF">2019-09-25T12:11:09Z</dcterms:created>
  <dcterms:modified xsi:type="dcterms:W3CDTF">2023-02-03T12:39:59Z</dcterms:modified>
</cp:coreProperties>
</file>