
<file path=[Content_Types].xml><?xml version="1.0" encoding="utf-8"?>
<Types xmlns="http://schemas.openxmlformats.org/package/2006/content-types">
  <Default Extension="png" ContentType="image/png"/>
  <Default Extension="jfif" ContentType="image/jpeg"/>
  <Default Extension="webp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281" r:id="rId4"/>
    <p:sldId id="283" r:id="rId5"/>
    <p:sldId id="285" r:id="rId6"/>
    <p:sldId id="284" r:id="rId7"/>
    <p:sldId id="280" r:id="rId8"/>
    <p:sldId id="286" r:id="rId9"/>
    <p:sldId id="276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eb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581191" y="3940936"/>
            <a:ext cx="10993546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56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Regionalistika, region, urbanizace</a:t>
            </a:r>
            <a:endParaRPr lang="en-US" sz="5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Geografie, prostor  a území</a:t>
            </a:r>
            <a:r>
              <a:rPr lang="cs-CZ" sz="3600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069" y="1819836"/>
            <a:ext cx="11787201" cy="4931732"/>
          </a:xfrm>
        </p:spPr>
        <p:txBody>
          <a:bodyPr anchor="t">
            <a:normAutofit fontScale="92500" lnSpcReduction="10000"/>
          </a:bodyPr>
          <a:lstStyle/>
          <a:p>
            <a:r>
              <a:rPr lang="cs-CZ" sz="2400" dirty="0">
                <a:solidFill>
                  <a:schemeClr val="tx1"/>
                </a:solidFill>
              </a:rPr>
              <a:t>geografie je věda zkoumající prostorové rozšíření jevů na Zemi, </a:t>
            </a:r>
          </a:p>
          <a:p>
            <a:pPr marL="0" indent="0">
              <a:buNone/>
            </a:pPr>
            <a:r>
              <a:rPr lang="cs-CZ" sz="2400" dirty="0">
                <a:solidFill>
                  <a:schemeClr val="tx1"/>
                </a:solidFill>
              </a:rPr>
              <a:t>jejich vzájemnou interakci s krajinnou sférou a jejich dynamický vývoj v čase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fyzicko-geografická (přírodní) sféra</a:t>
            </a:r>
          </a:p>
          <a:p>
            <a:pPr lvl="1"/>
            <a:r>
              <a:rPr lang="cs-CZ" sz="2000" dirty="0">
                <a:solidFill>
                  <a:schemeClr val="tx1"/>
                </a:solidFill>
              </a:rPr>
              <a:t>socioekonomicko-geografická sféra, která je definována výsledky lidské činnosti</a:t>
            </a:r>
          </a:p>
          <a:p>
            <a:pPr lvl="2"/>
            <a:r>
              <a:rPr lang="cs-CZ" sz="2000" dirty="0">
                <a:solidFill>
                  <a:schemeClr val="tx1"/>
                </a:solidFill>
              </a:rPr>
              <a:t>socioekonomická geografie (humánní, antropogenní, kulturní či sociální geografie) se zabývá studiem aktivit lidské společnosti v územním (i přírodním) prostoru a jejich vzájemnou interakcí</a:t>
            </a:r>
          </a:p>
          <a:p>
            <a:pPr lvl="2"/>
            <a:r>
              <a:rPr lang="cs-CZ" sz="2000" dirty="0">
                <a:solidFill>
                  <a:schemeClr val="tx1"/>
                </a:solidFill>
              </a:rPr>
              <a:t>klade důraz na zkoumání příčin a důsledků rozmístění lidských aktivit na zemském povrchu</a:t>
            </a:r>
          </a:p>
          <a:p>
            <a:r>
              <a:rPr lang="cs-CZ" sz="2400" dirty="0">
                <a:solidFill>
                  <a:schemeClr val="tx1"/>
                </a:solidFill>
              </a:rPr>
              <a:t>území (teritorium, prostor) představuje oblast, formálně i neformálně vytýčenou, která je definována určitým souborem společných (fyzicko-geografických nebo sociálně-ekonomicko-společenských) charakteristik, které dané území odlišují od jiného území (oblasti)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je měřitelné podle vzdálenosti, rozsahu aj. 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ekonomický faktor, který má svou hodnotu i náklady na užívání a je stanoven jako lokalizační faktor při rozhodování o umístění ekonomických aktivit → ovlivňuje potenciál území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7E31D80-DF89-4D33-A287-37BCFB9C7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6703" y="172767"/>
            <a:ext cx="3056577" cy="2964880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9C74F131-87CA-4B5F-84EC-DADEC4AAFE33}"/>
              </a:ext>
            </a:extLst>
          </p:cNvPr>
          <p:cNvSpPr/>
          <p:nvPr/>
        </p:nvSpPr>
        <p:spPr>
          <a:xfrm>
            <a:off x="10963820" y="2922203"/>
            <a:ext cx="129397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800" dirty="0"/>
              <a:t>https://www.hiclipart.com</a:t>
            </a:r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98FFC9AD-DC50-42A5-B5D6-8F4D505FD75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247" y="4053962"/>
            <a:ext cx="3786555" cy="2804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B130C26-B839-45D3-BB56-AEFCDD0CD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9821" y="162112"/>
            <a:ext cx="2612179" cy="174145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Regionalizace a regionalistika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4470" y="1783977"/>
            <a:ext cx="8665717" cy="5074024"/>
          </a:xfrm>
        </p:spPr>
        <p:txBody>
          <a:bodyPr>
            <a:normAutofit fontScale="92500" lnSpcReduction="20000"/>
          </a:bodyPr>
          <a:lstStyle/>
          <a:p>
            <a:r>
              <a:rPr lang="cs-CZ" sz="2400" dirty="0"/>
              <a:t>regionalizace je aktivní činnosti směřující k vymezování regionů, tj. k (pomyslnému či faktickému) ohraničování určitého území na základě zvolených kritérií, které vyplývají z konkrétních potřeb regionalizace</a:t>
            </a:r>
          </a:p>
          <a:p>
            <a:pPr lvl="1"/>
            <a:r>
              <a:rPr lang="cs-CZ" sz="2200" dirty="0"/>
              <a:t>zdola  (z pohledu ekosystémů, geomorfologie, historického vývoje)</a:t>
            </a:r>
          </a:p>
          <a:p>
            <a:pPr lvl="1"/>
            <a:r>
              <a:rPr lang="cs-CZ" sz="2200" dirty="0"/>
              <a:t>shora (subjektivní pohled dle potřeby lidské společnosti)</a:t>
            </a:r>
            <a:endParaRPr lang="cs-CZ" sz="2400" dirty="0"/>
          </a:p>
          <a:p>
            <a:r>
              <a:rPr lang="cs-CZ" sz="2200" dirty="0"/>
              <a:t>přirozená snaha lidí členit geografickou sféru na menší specifické územní celky (státy, království, provincie, kantony, kraje, hrabství, župy, departamenty, prefektury aj.) a to převážně z důvodu provádět na těchto (administrativních) územních celcích jednotnou „státní“ správu či samosprávu → příčiny regionalizace jsou zejména politické a ekonomické</a:t>
            </a:r>
          </a:p>
          <a:p>
            <a:r>
              <a:rPr lang="cs-CZ" sz="2800" dirty="0"/>
              <a:t>regionalistika je multioborová, interdisciplinární vědní disciplína, která se zabývá: </a:t>
            </a:r>
          </a:p>
          <a:p>
            <a:pPr lvl="1"/>
            <a:r>
              <a:rPr lang="cs-CZ" sz="2200" dirty="0"/>
              <a:t>studiem prostorových jevů, procesů a vztahů v území</a:t>
            </a:r>
          </a:p>
          <a:p>
            <a:pPr lvl="1"/>
            <a:r>
              <a:rPr lang="cs-CZ" sz="2200" dirty="0"/>
              <a:t>zkoumáním vzniku, vývoje a charakterem regionů s cílem zvýšení kvality života lidí žijících v jednotlivých regionech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0AE17E14-C367-4F20-A90D-13CD6C046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2876" y="1976392"/>
            <a:ext cx="3269123" cy="1889962"/>
          </a:xfrm>
          <a:prstGeom prst="rect">
            <a:avLst/>
          </a:prstGeom>
        </p:spPr>
      </p:pic>
      <p:sp>
        <p:nvSpPr>
          <p:cNvPr id="11" name="Obdélník 10">
            <a:extLst>
              <a:ext uri="{FF2B5EF4-FFF2-40B4-BE49-F238E27FC236}">
                <a16:creationId xmlns:a16="http://schemas.microsoft.com/office/drawing/2014/main" id="{7FE357F0-2800-41C6-895B-C2B3F648528F}"/>
              </a:ext>
            </a:extLst>
          </p:cNvPr>
          <p:cNvSpPr/>
          <p:nvPr/>
        </p:nvSpPr>
        <p:spPr>
          <a:xfrm>
            <a:off x="10906929" y="1783977"/>
            <a:ext cx="140775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000" dirty="0"/>
              <a:t>https://www.v-tour.cz/</a:t>
            </a:r>
          </a:p>
        </p:txBody>
      </p:sp>
    </p:spTree>
    <p:extLst>
      <p:ext uri="{BB962C8B-B14F-4D97-AF65-F5344CB8AC3E}">
        <p14:creationId xmlns:p14="http://schemas.microsoft.com/office/powerpoint/2010/main" val="512226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16CCD7E0-2053-4320-833B-CD91507E2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564" y="3173506"/>
            <a:ext cx="5227929" cy="3332804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region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718" y="1936376"/>
            <a:ext cx="6472517" cy="4921624"/>
          </a:xfrm>
        </p:spPr>
        <p:txBody>
          <a:bodyPr anchor="t">
            <a:normAutofit fontScale="85000" lnSpcReduction="20000"/>
          </a:bodyPr>
          <a:lstStyle/>
          <a:p>
            <a:r>
              <a:rPr lang="cs-CZ" sz="2800" dirty="0"/>
              <a:t>vymezené území na základě jednoho nebo více kritérií (komplex vznikající regionální diferenciací krajinné sféry)</a:t>
            </a:r>
          </a:p>
          <a:p>
            <a:pPr lvl="1"/>
            <a:r>
              <a:rPr lang="cs-CZ" sz="2600" dirty="0"/>
              <a:t>stanoveny buď politicky (administrativní jednotka) nebo mohou vzniknout přirozeně, jako kulturní, národnostní nebo náboženský celek, případně na základě </a:t>
            </a:r>
            <a:r>
              <a:rPr lang="cs-CZ" sz="2600" b="1" dirty="0"/>
              <a:t>vlastností (homogenní)</a:t>
            </a:r>
            <a:r>
              <a:rPr lang="cs-CZ" sz="2600" dirty="0"/>
              <a:t> či </a:t>
            </a:r>
            <a:r>
              <a:rPr lang="cs-CZ" sz="2600" b="1" dirty="0"/>
              <a:t>vztahů</a:t>
            </a:r>
            <a:r>
              <a:rPr lang="cs-CZ" sz="2600" dirty="0"/>
              <a:t> </a:t>
            </a:r>
            <a:r>
              <a:rPr lang="cs-CZ" sz="2600" b="1" dirty="0"/>
              <a:t>(heterogenní, funkční) </a:t>
            </a:r>
            <a:r>
              <a:rPr lang="cs-CZ" sz="2600" dirty="0"/>
              <a:t>region</a:t>
            </a:r>
          </a:p>
          <a:p>
            <a:pPr lvl="2"/>
            <a:r>
              <a:rPr lang="cs-CZ" sz="2400" dirty="0"/>
              <a:t>homogenní regiony – podobné HDP/obyv., velikost osídlení, obdobná výše zemědělské produkce apod. </a:t>
            </a:r>
            <a:r>
              <a:rPr lang="cs-CZ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cs-CZ" sz="2400" dirty="0"/>
              <a:t> regiony jsou si ve sledovaných vlastnostech podobné</a:t>
            </a:r>
          </a:p>
          <a:p>
            <a:pPr lvl="2"/>
            <a:r>
              <a:rPr lang="cs-CZ" sz="2400" dirty="0"/>
              <a:t>heterogenní, funkční regiony (nodální, spádové, uzlové) – charakteristikami rozličné regiony, avšak s intenzivními vazbami mezi subjekty uvnitř regiony a méně intenzivními mimo tento region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49BD629-8FBC-4415-B203-5352FEB0D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564" y="23198"/>
            <a:ext cx="5477435" cy="2797557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FA3E4AB-C9A9-4B2A-81FD-6E1A79DBE0E3}"/>
              </a:ext>
            </a:extLst>
          </p:cNvPr>
          <p:cNvSpPr/>
          <p:nvPr/>
        </p:nvSpPr>
        <p:spPr>
          <a:xfrm>
            <a:off x="11044044" y="6530585"/>
            <a:ext cx="9268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800" dirty="0"/>
              <a:t>http://www.dvs.cz</a:t>
            </a:r>
          </a:p>
        </p:txBody>
      </p:sp>
    </p:spTree>
    <p:extLst>
      <p:ext uri="{BB962C8B-B14F-4D97-AF65-F5344CB8AC3E}">
        <p14:creationId xmlns:p14="http://schemas.microsoft.com/office/powerpoint/2010/main" val="290957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>
            <a:extLst>
              <a:ext uri="{FF2B5EF4-FFF2-40B4-BE49-F238E27FC236}">
                <a16:creationId xmlns:a16="http://schemas.microsoft.com/office/drawing/2014/main" id="{A40107D1-7ED2-4C4B-8113-2DF8C499F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1553" y="290567"/>
            <a:ext cx="4593073" cy="349135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region - členění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16" y="1819835"/>
            <a:ext cx="7684302" cy="5038165"/>
          </a:xfrm>
        </p:spPr>
        <p:txBody>
          <a:bodyPr>
            <a:normAutofit fontScale="77500" lnSpcReduction="20000"/>
          </a:bodyPr>
          <a:lstStyle/>
          <a:p>
            <a:r>
              <a:rPr lang="cs-CZ" sz="2800" dirty="0"/>
              <a:t>dle vzniku na: (1) region přirozený a (2) region umělý</a:t>
            </a:r>
          </a:p>
          <a:p>
            <a:r>
              <a:rPr lang="cs-CZ" sz="2800" dirty="0"/>
              <a:t>dle vlastností či vztahů: (1) regiony homogenní a                   (2) regiony nehomogenní – heterogenní (funkční) </a:t>
            </a:r>
          </a:p>
          <a:p>
            <a:r>
              <a:rPr lang="cs-CZ" sz="2800" dirty="0"/>
              <a:t>dle hierarchie:  mikroregiony, mezoregiony a makroregiony </a:t>
            </a:r>
          </a:p>
          <a:p>
            <a:pPr lvl="1"/>
            <a:r>
              <a:rPr lang="cs-CZ" sz="2600" dirty="0"/>
              <a:t>+ dle řádu (stupně) regionu na regiony prvního (vyššího)         řádu a regiony druhého (nižšího) řádu</a:t>
            </a:r>
          </a:p>
          <a:p>
            <a:r>
              <a:rPr lang="cs-CZ" sz="2800" dirty="0"/>
              <a:t>dle prostorové uspořádání makroregionů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 err="1"/>
              <a:t>subnacionální</a:t>
            </a:r>
            <a:r>
              <a:rPr lang="cs-CZ" sz="2600" dirty="0"/>
              <a:t> region (kantony ve Švýcarsku)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nacionální region ve smyslu území státu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 err="1"/>
              <a:t>supranacionální</a:t>
            </a:r>
            <a:r>
              <a:rPr lang="cs-CZ" sz="2600" dirty="0"/>
              <a:t> region (Skandinávské země, Pobaltské státy)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transnacionální region (částí území dvou a více států, Euroregiony)</a:t>
            </a:r>
          </a:p>
          <a:p>
            <a:r>
              <a:rPr lang="cs-CZ" sz="2800" dirty="0" err="1"/>
              <a:t>subregionem</a:t>
            </a:r>
            <a:r>
              <a:rPr lang="cs-CZ" sz="2800" dirty="0"/>
              <a:t> pak označujeme hierarchickou podřízenost regionu vůči jinému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46FF5AA-E133-4FB0-BAE5-E16F169DF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4065" y="848498"/>
            <a:ext cx="2427251" cy="313843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E4A6E2EF-4FAC-4F91-9AF0-153B24D46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5153" y="4164900"/>
            <a:ext cx="4244757" cy="240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1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5583" y="744071"/>
            <a:ext cx="11326466" cy="756732"/>
          </a:xfrm>
        </p:spPr>
        <p:txBody>
          <a:bodyPr>
            <a:noAutofit/>
          </a:bodyPr>
          <a:lstStyle/>
          <a:p>
            <a:r>
              <a:rPr lang="cs-CZ" b="1" dirty="0"/>
              <a:t>Regionální ekonomika a regionální ekonomie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55694"/>
            <a:ext cx="11230378" cy="4724400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Regionální ekonomikou chápeme </a:t>
            </a:r>
            <a:r>
              <a:rPr lang="cs-CZ" sz="2800" b="1" dirty="0"/>
              <a:t>ekonomický systém vymezený na územních celcích</a:t>
            </a:r>
            <a:r>
              <a:rPr lang="cs-CZ" sz="2800" dirty="0"/>
              <a:t>, které jsou součástí větších ekonomických systémů (států…), avšak se projevují jako relativně samostatné celky mající vlastní identitu. </a:t>
            </a:r>
          </a:p>
          <a:p>
            <a:pPr lvl="1"/>
            <a:r>
              <a:rPr lang="cs-CZ" sz="2600" dirty="0"/>
              <a:t>Na této teritoriální úrovni se aplikuje hospodářská politika s místním dosahem (regionální politika). </a:t>
            </a:r>
          </a:p>
          <a:p>
            <a:r>
              <a:rPr lang="cs-CZ" sz="2800" dirty="0"/>
              <a:t>Regionální ekonomie je vědní disciplína, jejímž těžištěm jsou ekonomické významné územní vztahy a jevy. </a:t>
            </a:r>
          </a:p>
          <a:p>
            <a:pPr lvl="1"/>
            <a:r>
              <a:rPr lang="cs-CZ" sz="2600" dirty="0"/>
              <a:t>Regionální ekonomie je v současnosti dynamickým interdisciplinárním oborem, který zahrnuje jak prvky standardní ekonomie, tak i dalších disciplín, jako je geografie, sociologie, urbanismus apod. </a:t>
            </a:r>
          </a:p>
          <a:p>
            <a:pPr lvl="1"/>
            <a:r>
              <a:rPr lang="cs-CZ" sz="2600" dirty="0"/>
              <a:t>Důležitým znakem je zahrnutí prostoru do rozhodování domácností a firem, které standardní ekonomie opomíjí.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686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urbanizace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946788"/>
            <a:ext cx="11937231" cy="2192401"/>
          </a:xfrm>
        </p:spPr>
        <p:txBody>
          <a:bodyPr>
            <a:normAutofit/>
          </a:bodyPr>
          <a:lstStyle/>
          <a:p>
            <a:r>
              <a:rPr lang="cs-CZ" sz="2200" dirty="0"/>
              <a:t>proces prostorové koncentrace obyvatelstva a lidských činností a aktivit na daném území </a:t>
            </a:r>
          </a:p>
          <a:p>
            <a:pPr lvl="1"/>
            <a:r>
              <a:rPr lang="cs-CZ" sz="2000" dirty="0"/>
              <a:t>změna venkovského způsobu života na městský (poměšťování)</a:t>
            </a:r>
          </a:p>
          <a:p>
            <a:pPr lvl="1"/>
            <a:r>
              <a:rPr lang="cs-CZ" sz="2000" dirty="0"/>
              <a:t>rozvoj městského způsobu života, růstu, růstu úlohy městských sídel a pronikání městských prvků do prostoru osídlení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55983F3-1261-4742-BE7A-94D93617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318" y="4139189"/>
            <a:ext cx="4191649" cy="2566315"/>
          </a:xfrm>
          <a:prstGeom prst="rect">
            <a:avLst/>
          </a:prstGeom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C26356F0-1B60-4CAF-89B3-00AF6CC1FD48}"/>
              </a:ext>
            </a:extLst>
          </p:cNvPr>
          <p:cNvSpPr/>
          <p:nvPr/>
        </p:nvSpPr>
        <p:spPr>
          <a:xfrm>
            <a:off x="7086535" y="6631614"/>
            <a:ext cx="15776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900" dirty="0"/>
              <a:t>http://www.urbanizace.wbs.cz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4ED26AF9-7AC6-4F64-A283-1F79E3329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535" y="176211"/>
            <a:ext cx="4844897" cy="1811177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CEC63572-0EFF-47B9-A768-913D109DE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929" y="3760949"/>
            <a:ext cx="3456071" cy="2985806"/>
          </a:xfrm>
          <a:prstGeom prst="rect">
            <a:avLst/>
          </a:prstGeom>
        </p:spPr>
      </p:pic>
      <p:sp>
        <p:nvSpPr>
          <p:cNvPr id="13" name="Obdélník 12">
            <a:extLst>
              <a:ext uri="{FF2B5EF4-FFF2-40B4-BE49-F238E27FC236}">
                <a16:creationId xmlns:a16="http://schemas.microsoft.com/office/drawing/2014/main" id="{D4B4A101-F881-4661-8FA3-24D3E7231244}"/>
              </a:ext>
            </a:extLst>
          </p:cNvPr>
          <p:cNvSpPr/>
          <p:nvPr/>
        </p:nvSpPr>
        <p:spPr>
          <a:xfrm>
            <a:off x="11241515" y="6577425"/>
            <a:ext cx="8787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800" dirty="0"/>
              <a:t>https://bankfs.ru/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683117B-4FFB-4D04-A5C6-E08957DBCB59}"/>
              </a:ext>
            </a:extLst>
          </p:cNvPr>
          <p:cNvSpPr txBox="1"/>
          <p:nvPr/>
        </p:nvSpPr>
        <p:spPr>
          <a:xfrm>
            <a:off x="71718" y="4007223"/>
            <a:ext cx="4347882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b="1" dirty="0">
                <a:latin typeface="+mj-lt"/>
              </a:rPr>
              <a:t>deurbanizace</a:t>
            </a:r>
            <a:r>
              <a:rPr lang="cs-CZ" dirty="0">
                <a:latin typeface="+mj-lt"/>
              </a:rPr>
              <a:t>: přechodu od industriální společnosti ke společnosti postindustriální </a:t>
            </a:r>
            <a:r>
              <a:rPr lang="cs-CZ" dirty="0">
                <a:latin typeface="+mj-lt"/>
                <a:cs typeface="Times New Roman" panose="02020603050405020304" pitchFamily="18" charset="0"/>
              </a:rPr>
              <a:t>→</a:t>
            </a:r>
            <a:r>
              <a:rPr lang="cs-CZ" dirty="0">
                <a:latin typeface="+mj-lt"/>
              </a:rPr>
              <a:t>lidé se stěhují z měst na venkov </a:t>
            </a:r>
          </a:p>
          <a:p>
            <a:r>
              <a:rPr lang="cs-CZ" b="1" dirty="0">
                <a:latin typeface="+mj-lt"/>
              </a:rPr>
              <a:t>suburbanizace</a:t>
            </a:r>
            <a:r>
              <a:rPr lang="cs-CZ" dirty="0">
                <a:latin typeface="+mj-lt"/>
              </a:rPr>
              <a:t>: lidé se z center měst stěhují do okrajových čtvrtí</a:t>
            </a:r>
          </a:p>
          <a:p>
            <a:r>
              <a:rPr lang="cs-CZ" b="1" dirty="0">
                <a:latin typeface="+mj-lt"/>
              </a:rPr>
              <a:t>reurbanizace</a:t>
            </a:r>
            <a:r>
              <a:rPr lang="cs-CZ" dirty="0">
                <a:latin typeface="+mj-lt"/>
              </a:rPr>
              <a:t>: řízený procesem, který usiluje o opětnou koncentraci příležitostí v přirozeném centru aglomerace; obnovení přirozených funkcí center</a:t>
            </a:r>
          </a:p>
        </p:txBody>
      </p:sp>
    </p:spTree>
    <p:extLst>
      <p:ext uri="{BB962C8B-B14F-4D97-AF65-F5344CB8AC3E}">
        <p14:creationId xmlns:p14="http://schemas.microsoft.com/office/powerpoint/2010/main" val="2002591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052FB3-6223-45E9-BF65-ECDECD678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1" y="751462"/>
            <a:ext cx="11029616" cy="1013800"/>
          </a:xfrm>
        </p:spPr>
        <p:txBody>
          <a:bodyPr>
            <a:noAutofit/>
          </a:bodyPr>
          <a:lstStyle/>
          <a:p>
            <a:r>
              <a:rPr lang="cs-CZ" sz="3600" dirty="0"/>
              <a:t>úkol a diskuze</a:t>
            </a:r>
            <a:br>
              <a:rPr lang="cs-CZ" sz="3600" dirty="0"/>
            </a:br>
            <a:r>
              <a:rPr lang="cs-CZ" sz="3600" dirty="0"/>
              <a:t>na seminář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0F4EF5F-C1C6-4183-AE6A-CEE8A84AE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182125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4 skupinky, 20 minut na přípravu</a:t>
            </a:r>
          </a:p>
          <a:p>
            <a:r>
              <a:rPr lang="cs-CZ" sz="2800" dirty="0"/>
              <a:t>heslovitě do </a:t>
            </a:r>
            <a:r>
              <a:rPr lang="cs-CZ" sz="2800" dirty="0" err="1"/>
              <a:t>wordu</a:t>
            </a:r>
            <a:r>
              <a:rPr lang="cs-CZ" sz="2800" dirty="0"/>
              <a:t> (promítneme si)</a:t>
            </a:r>
          </a:p>
          <a:p>
            <a:r>
              <a:rPr lang="cs-CZ" sz="2800" dirty="0"/>
              <a:t>nejlépe zpracované téma: 2 body</a:t>
            </a:r>
          </a:p>
          <a:p>
            <a:pPr marL="0" indent="0">
              <a:buNone/>
            </a:pPr>
            <a:endParaRPr lang="cs-CZ" sz="2800" dirty="0"/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proč dochází k urbanizaci?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proč lze považovat suburbanizaci za nežádoucí?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proč a kde je dnes nutné zahájit proces reurbanizace?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dirty="0"/>
              <a:t>proč se objevují </a:t>
            </a:r>
            <a:r>
              <a:rPr lang="cs-CZ" sz="2800" dirty="0" err="1"/>
              <a:t>deurbanizační</a:t>
            </a:r>
            <a:r>
              <a:rPr lang="cs-CZ" sz="2800" dirty="0"/>
              <a:t> trendy a kde?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FD03873-4855-4830-A7B3-97700C2D7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D77B6CD-0482-4677-A910-22C44D1E0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194" y="751462"/>
            <a:ext cx="5459613" cy="33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036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691</TotalTime>
  <Words>855</Words>
  <Application>Microsoft Office PowerPoint</Application>
  <PresentationFormat>Širokoúhlá obrazovka</PresentationFormat>
  <Paragraphs>76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Calibri</vt:lpstr>
      <vt:lpstr>Gill Sans MT</vt:lpstr>
      <vt:lpstr>Times New Roman</vt:lpstr>
      <vt:lpstr>Wingdings 2</vt:lpstr>
      <vt:lpstr>Dividenda</vt:lpstr>
      <vt:lpstr>Regionální ekonomika a politika</vt:lpstr>
      <vt:lpstr>Geografie, prostor  a území </vt:lpstr>
      <vt:lpstr>Regionalizace a regionalistika</vt:lpstr>
      <vt:lpstr>region</vt:lpstr>
      <vt:lpstr>region - členění</vt:lpstr>
      <vt:lpstr>Regionální ekonomika a regionální ekonomie</vt:lpstr>
      <vt:lpstr>urbanizace</vt:lpstr>
      <vt:lpstr>úkol a diskuze na seminář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Kamila Turečková</cp:lastModifiedBy>
  <cp:revision>143</cp:revision>
  <cp:lastPrinted>2018-02-12T08:12:35Z</cp:lastPrinted>
  <dcterms:created xsi:type="dcterms:W3CDTF">2017-12-11T08:34:25Z</dcterms:created>
  <dcterms:modified xsi:type="dcterms:W3CDTF">2023-02-03T12:39:27Z</dcterms:modified>
</cp:coreProperties>
</file>