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7" r:id="rId3"/>
    <p:sldId id="321" r:id="rId4"/>
    <p:sldId id="322" r:id="rId5"/>
    <p:sldId id="293" r:id="rId6"/>
    <p:sldId id="325" r:id="rId7"/>
    <p:sldId id="329" r:id="rId8"/>
    <p:sldId id="330" r:id="rId9"/>
    <p:sldId id="276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03.02.2023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296214" y="3940936"/>
            <a:ext cx="11307651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6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NÁSTROJE REGIONÁLNÍ POLITIKY</a:t>
            </a:r>
            <a:endParaRPr lang="en-US" sz="6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69553"/>
          </a:xfrm>
        </p:spPr>
        <p:txBody>
          <a:bodyPr>
            <a:normAutofit/>
          </a:bodyPr>
          <a:lstStyle/>
          <a:p>
            <a:r>
              <a:rPr lang="pl-PL" sz="3600" b="1" dirty="0"/>
              <a:t>Nástroje regionální politiky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685015" cy="4749553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/>
              <a:t>jsou odvozené od cílů a od typu regionální politiky uplatňované na daném území</a:t>
            </a:r>
          </a:p>
          <a:p>
            <a:r>
              <a:rPr lang="cs-CZ" sz="2800" dirty="0"/>
              <a:t>rozsah, typy a užití nástrojů závisí na decentralizačních procesech na území státu a přesunu většího vlivu rozhodovacích aktivit na regionální a lokální úroveň</a:t>
            </a:r>
          </a:p>
          <a:p>
            <a:pPr lvl="1"/>
            <a:r>
              <a:rPr lang="cs-CZ" sz="2600" dirty="0"/>
              <a:t>vliv nástrojů výrazně stoupá s přesunem činností regionální politiky na místní úroveň</a:t>
            </a:r>
          </a:p>
          <a:p>
            <a:r>
              <a:rPr lang="cs-CZ" sz="2800" dirty="0"/>
              <a:t>dle zaměření se nástroje nejobecněji dělí na nástroje zaměřené na </a:t>
            </a:r>
            <a:r>
              <a:rPr lang="cs-CZ" sz="2800" b="1" dirty="0"/>
              <a:t>kapitál a na pracovní sílu</a:t>
            </a:r>
            <a:endParaRPr lang="cs-CZ" sz="2800" dirty="0"/>
          </a:p>
          <a:p>
            <a:r>
              <a:rPr lang="cs-CZ" sz="2800" dirty="0"/>
              <a:t>Nástroje lze členit z mnoha hledisek:</a:t>
            </a:r>
          </a:p>
          <a:p>
            <a:pPr lvl="1"/>
            <a:r>
              <a:rPr lang="cs-CZ" sz="2600" dirty="0"/>
              <a:t>(1) dle formy na finanční a nefinanční, </a:t>
            </a:r>
          </a:p>
          <a:p>
            <a:pPr lvl="1"/>
            <a:r>
              <a:rPr lang="cs-CZ" sz="2600" dirty="0"/>
              <a:t>(2) dle typu regionální politiky na exogenní a endogenní, </a:t>
            </a:r>
          </a:p>
          <a:p>
            <a:pPr lvl="1"/>
            <a:r>
              <a:rPr lang="cs-CZ" sz="2600" dirty="0"/>
              <a:t>(3) dle úrovně působení na makroekonomické a mikroekonomické.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nástroje finanční a nefinanční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416683" cy="4749553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Do </a:t>
            </a:r>
            <a:r>
              <a:rPr lang="cs-CZ" sz="2800" b="1" dirty="0"/>
              <a:t>finančních nástrojů </a:t>
            </a:r>
            <a:r>
              <a:rPr lang="cs-CZ" sz="2800" dirty="0"/>
              <a:t>zahrnujeme například:</a:t>
            </a:r>
          </a:p>
          <a:p>
            <a:pPr lvl="1"/>
            <a:r>
              <a:rPr lang="cs-CZ" sz="2600" dirty="0"/>
              <a:t>investiční a neinvestiční pobídky (finanční transfery a nevratné dotace, granty, úroková zvýhodnění, úvěry a půjčky, záruky na úvěry a půjčky)</a:t>
            </a:r>
          </a:p>
          <a:p>
            <a:pPr lvl="1"/>
            <a:r>
              <a:rPr lang="cs-CZ" sz="2600" dirty="0"/>
              <a:t>kapitálové podílnictví a daňová zvýhodnění (daňové prázdniny, slevy na daních)</a:t>
            </a:r>
          </a:p>
          <a:p>
            <a:pPr lvl="1"/>
            <a:r>
              <a:rPr lang="cs-CZ" sz="2600" dirty="0"/>
              <a:t>rozpočtová zvýhodnění (zvýhodnění v odvodech rozpočtových příjmů, mimořádné dotace)</a:t>
            </a:r>
          </a:p>
          <a:p>
            <a:r>
              <a:rPr lang="cs-CZ" sz="2800" b="1" dirty="0"/>
              <a:t>Nefinanční nástroje</a:t>
            </a:r>
            <a:r>
              <a:rPr lang="cs-CZ" sz="2800" dirty="0"/>
              <a:t> můžeme dále členit na:</a:t>
            </a:r>
          </a:p>
          <a:p>
            <a:pPr lvl="1"/>
            <a:r>
              <a:rPr lang="cs-CZ" sz="2600" dirty="0"/>
              <a:t>administrativní (legislativní úpravy, zákazy, restriktivní a administrativní opatření),</a:t>
            </a:r>
          </a:p>
          <a:p>
            <a:pPr lvl="1"/>
            <a:r>
              <a:rPr lang="cs-CZ" sz="2600" dirty="0"/>
              <a:t>institucionální (instituce realizující opatření regionální politiky, projekty a programy),</a:t>
            </a:r>
          </a:p>
          <a:p>
            <a:pPr lvl="1"/>
            <a:r>
              <a:rPr lang="cs-CZ" sz="2600" dirty="0"/>
              <a:t>věcné a jiné (poskytování poradenství, propagace regionu, vytváření a zpřístupňování zvláštních hospodářských zón ekonomickým subjektům apod.)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93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nástroje exogenní a endogenní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4"/>
            <a:ext cx="11549848" cy="4004164"/>
          </a:xfrm>
        </p:spPr>
        <p:txBody>
          <a:bodyPr>
            <a:normAutofit/>
          </a:bodyPr>
          <a:lstStyle/>
          <a:p>
            <a:r>
              <a:rPr lang="cs-CZ" sz="2600" dirty="0"/>
              <a:t>mezi nástroje </a:t>
            </a:r>
            <a:r>
              <a:rPr lang="cs-CZ" sz="2600" b="1" dirty="0"/>
              <a:t>exogenní </a:t>
            </a:r>
            <a:r>
              <a:rPr lang="cs-CZ" sz="2600" dirty="0"/>
              <a:t>regionální politiky řadíme například: kapitálové neboli investiční granty a dotace na pracovní sílu, fiskální úlevy, příspěvky na snížení úrokových sazeb, investiční pobídky pro investory, regionální programy podpory malého a středního podnikání a budování lokální (tvrdé) infrastruktury v obcích aj.</a:t>
            </a:r>
          </a:p>
          <a:p>
            <a:r>
              <a:rPr lang="cs-CZ" sz="2600" dirty="0"/>
              <a:t>při uplatňování </a:t>
            </a:r>
            <a:r>
              <a:rPr lang="cs-CZ" sz="2600" b="1" dirty="0"/>
              <a:t>endogenní </a:t>
            </a:r>
            <a:r>
              <a:rPr lang="cs-CZ" sz="2600" dirty="0"/>
              <a:t>regionální politiky se uplatňují nástroje zaměřené na inovační rozvoj </a:t>
            </a:r>
          </a:p>
          <a:p>
            <a:pPr lvl="1"/>
            <a:r>
              <a:rPr lang="cs-CZ" sz="2400" dirty="0"/>
              <a:t>podpora vzniku a rozvoje „soft“ infrastruktury (klastry, technologická centra, BIC apod.), průmyslových parků a speciální podpora pro nemateriální investice (věda, výzkum, vývoj, konzultační a poradenská činnost apod.).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9E10AC7-4B8C-4AA6-90FA-DDC363CCF09B}"/>
              </a:ext>
            </a:extLst>
          </p:cNvPr>
          <p:cNvSpPr/>
          <p:nvPr/>
        </p:nvSpPr>
        <p:spPr>
          <a:xfrm>
            <a:off x="1" y="5859597"/>
            <a:ext cx="1219200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cs-CZ" sz="2400" dirty="0"/>
              <a:t>záměrem endogenní RP je stimulace a rozvoj autonomních tržních mechanismů cestou aktivizace podnikání, sféry vědeckotechnologického rozvoje, managementu a služeb nejvyššího řádu</a:t>
            </a:r>
          </a:p>
        </p:txBody>
      </p:sp>
    </p:spTree>
    <p:extLst>
      <p:ext uri="{BB962C8B-B14F-4D97-AF65-F5344CB8AC3E}">
        <p14:creationId xmlns:p14="http://schemas.microsoft.com/office/powerpoint/2010/main" val="107875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6"/>
            <a:ext cx="11226109" cy="1013800"/>
          </a:xfrm>
        </p:spPr>
        <p:txBody>
          <a:bodyPr>
            <a:normAutofit fontScale="90000"/>
          </a:bodyPr>
          <a:lstStyle/>
          <a:p>
            <a:r>
              <a:rPr lang="cs-CZ" sz="3100" b="1" dirty="0"/>
              <a:t>Makroekonomické a mikroekonomické nástroje regionální politiky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-1" y="1819835"/>
            <a:ext cx="8012807" cy="5038165"/>
          </a:xfrm>
        </p:spPr>
        <p:txBody>
          <a:bodyPr>
            <a:normAutofit fontScale="77500" lnSpcReduction="20000"/>
          </a:bodyPr>
          <a:lstStyle/>
          <a:p>
            <a:r>
              <a:rPr lang="cs-CZ" sz="2800" dirty="0"/>
              <a:t>Nejčastěji používané členění nástrojů regionální politiky je členění na nástroje makroekonomické a mikroekonomické. </a:t>
            </a:r>
          </a:p>
          <a:p>
            <a:pPr lvl="1"/>
            <a:r>
              <a:rPr lang="cs-CZ" sz="2800" b="1" dirty="0"/>
              <a:t>makroekonomické </a:t>
            </a:r>
            <a:r>
              <a:rPr lang="cs-CZ" sz="2800" dirty="0"/>
              <a:t>nástroje členíme na nástroje fiskální politiky, nástroje monetární politiky a nástroje vnější hospodářské politiky</a:t>
            </a:r>
          </a:p>
          <a:p>
            <a:pPr lvl="2"/>
            <a:r>
              <a:rPr lang="cs-CZ" sz="2800" dirty="0"/>
              <a:t>použití těchto nástrojů je značně limitováno snahou o dosažení jiných celonárodních hospodářských cílů</a:t>
            </a:r>
          </a:p>
          <a:p>
            <a:pPr lvl="2"/>
            <a:r>
              <a:rPr lang="cs-CZ" sz="2800" dirty="0"/>
              <a:t>tyto nástroje z regionálního úhlu pohledu mohou místní instituce ovlivnit jen nepatrně, nebo vůbec</a:t>
            </a:r>
          </a:p>
          <a:p>
            <a:pPr lvl="1"/>
            <a:r>
              <a:rPr lang="cs-CZ" sz="2800" b="1" dirty="0"/>
              <a:t>mikroekonomické</a:t>
            </a:r>
            <a:r>
              <a:rPr lang="cs-CZ" sz="2800" dirty="0"/>
              <a:t> nástroje jsou pak nástroje realokace pracovních sil a nástroje realokace kapitálu</a:t>
            </a:r>
          </a:p>
          <a:p>
            <a:pPr lvl="2"/>
            <a:r>
              <a:rPr lang="cs-CZ" sz="2800" dirty="0"/>
              <a:t>cíleného ovlivňování jednotlivých ekonomických subjektů při jejich rozhodování o prostorové lokalizaci</a:t>
            </a:r>
          </a:p>
          <a:p>
            <a:pPr lvl="2"/>
            <a:r>
              <a:rPr lang="cs-CZ" sz="2800" dirty="0"/>
              <a:t>smyslem je ovlivňování regionálních trhů skrze práci nebo kapitál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7AA966E-52FB-4D80-8113-2AB20FBCA6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6568" y="2368636"/>
            <a:ext cx="4312617" cy="146741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92428636-3B87-4ADF-9763-9D035AD0D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1184" y="3965873"/>
            <a:ext cx="3598001" cy="269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4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6"/>
            <a:ext cx="11226109" cy="771537"/>
          </a:xfrm>
        </p:spPr>
        <p:txBody>
          <a:bodyPr>
            <a:normAutofit/>
          </a:bodyPr>
          <a:lstStyle/>
          <a:p>
            <a:r>
              <a:rPr lang="cs-CZ" sz="3100" dirty="0"/>
              <a:t>1)</a:t>
            </a:r>
            <a:r>
              <a:rPr lang="cs-CZ" sz="3100" b="1" dirty="0"/>
              <a:t> Makroekonomické nástroje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655" y="1884218"/>
            <a:ext cx="12127345" cy="497378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cs-CZ" sz="2600" b="1" dirty="0"/>
              <a:t>Nástroje fiskální politiky </a:t>
            </a:r>
            <a:r>
              <a:rPr lang="cs-CZ" sz="2600" dirty="0"/>
              <a:t>se týkají oblasti příjmů (daně a odvody) a výdajů (vládní výdaje a transfery, případně subvence) ze státního rozpočtu, které slouží k meziregionálním přerozdělování, a to z pohledu jejich výše a jejich struktury. </a:t>
            </a:r>
          </a:p>
          <a:p>
            <a:pPr lvl="2"/>
            <a:r>
              <a:rPr lang="cs-CZ" sz="2600" dirty="0"/>
              <a:t>regionalizace fiskální politiky, resp. regionalizace daní a odvodů, kdy se se centrální autority hospodářské politiky snaží ovlivňovat celkovou poptávku v jednotlivcích regionech (snižují daňové sazby v regionech, které trpí nízkou úrovní poptávky a opačně; stát jako odběratel zboží a služeb)</a:t>
            </a:r>
          </a:p>
          <a:p>
            <a:pPr lvl="1"/>
            <a:r>
              <a:rPr lang="cs-CZ" sz="2600" b="1" dirty="0"/>
              <a:t>Nástroje monetární politiky</a:t>
            </a:r>
            <a:r>
              <a:rPr lang="cs-CZ" sz="2600" dirty="0"/>
              <a:t> jsou dnes řešeny tržní nabídkou a regionalizace monetární politiky není dnes uplatňována:</a:t>
            </a:r>
          </a:p>
          <a:p>
            <a:pPr lvl="2"/>
            <a:r>
              <a:rPr lang="cs-CZ" sz="2600" dirty="0"/>
              <a:t>usnadnění přístupu k úvěrům ve vybraných regionech úpravou (dostupností, stanovením) požadovaného objemu poskytovaných úvěrů, výše úrokové míry nebo lhůt splatnosti</a:t>
            </a:r>
          </a:p>
          <a:p>
            <a:pPr lvl="1"/>
            <a:r>
              <a:rPr lang="cs-CZ" sz="2600" b="1" dirty="0"/>
              <a:t>Nástroje vnější hospodářské politiky </a:t>
            </a:r>
            <a:r>
              <a:rPr lang="cs-CZ" sz="2600" dirty="0"/>
              <a:t>mají formu protekcionistických opatření, zejména výrobkově orientovaných. </a:t>
            </a:r>
          </a:p>
          <a:p>
            <a:pPr lvl="2"/>
            <a:r>
              <a:rPr lang="cs-CZ" sz="2600" dirty="0"/>
              <a:t>regionalizace protekcionistických opatření se týká uvalení dovozních kvót, cel či jiných opatření na produkty, jejichž výroba je koncertována mimo podporovaný region. Smyslem je podpořit místní produkci.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13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6"/>
            <a:ext cx="11226109" cy="771537"/>
          </a:xfrm>
        </p:spPr>
        <p:txBody>
          <a:bodyPr>
            <a:normAutofit/>
          </a:bodyPr>
          <a:lstStyle/>
          <a:p>
            <a:r>
              <a:rPr lang="cs-CZ" sz="3100" dirty="0"/>
              <a:t>2)</a:t>
            </a:r>
            <a:r>
              <a:rPr lang="cs-CZ" sz="3100" b="1" dirty="0"/>
              <a:t> Mikroekonomické nástroje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6870" y="1783976"/>
            <a:ext cx="11812765" cy="4993341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cs-CZ" sz="2800" b="1" dirty="0"/>
              <a:t>Nástroje realokace pracovních sil </a:t>
            </a:r>
            <a:r>
              <a:rPr lang="cs-CZ" sz="2800" dirty="0"/>
              <a:t>tvoří ekonomické nástroje zaměřující se na(1) částečnou úhradu nákladů spojených s migrací obyvatelstva, (2) na nástroje podporující rekvalifikaci pracovníků a na nástroje (3), které mají ovlivňovat tvorbu nových pracovních míst prostřednictvím rozšiřování stávajících podniků nebo získáním investorů pro vznik podniků zcela nových</a:t>
            </a:r>
          </a:p>
          <a:p>
            <a:pPr lvl="2"/>
            <a:r>
              <a:rPr lang="cs-CZ" sz="2600" dirty="0"/>
              <a:t>úplná či částečná úhrada nákladů spojených se stěhováním, přepravou osob a majetku, výkup nemovitostí, podpora koupě nového bytu atd. </a:t>
            </a:r>
          </a:p>
          <a:p>
            <a:pPr lvl="1"/>
            <a:r>
              <a:rPr lang="cs-CZ" sz="2800" dirty="0"/>
              <a:t>U </a:t>
            </a:r>
            <a:r>
              <a:rPr lang="cs-CZ" sz="2800" b="1" dirty="0"/>
              <a:t>nástrojů ovlivňující pohyb kapitál (realokace kapitálu) </a:t>
            </a:r>
            <a:r>
              <a:rPr lang="cs-CZ" sz="2800" dirty="0"/>
              <a:t>jde zejména o podporu přímých zahraničních investic (investiční pobídky, zlevněné úvěry, daňové zvýhodnění, subvence apod.), které zabezpečují pověřené státní a veřejnosprávní instituce:</a:t>
            </a:r>
          </a:p>
          <a:p>
            <a:pPr lvl="2"/>
            <a:r>
              <a:rPr lang="cs-CZ" sz="2600" dirty="0"/>
              <a:t>nabídka průmyslových zón a ploch včetně infrastruktury, nabídka nemovitostí k podnikání a administrativní a institucionální soubory nástrojů</a:t>
            </a:r>
          </a:p>
          <a:p>
            <a:pPr lvl="2"/>
            <a:r>
              <a:rPr lang="cs-CZ" sz="2600" dirty="0"/>
              <a:t>pohyb kapitálu lze ovlivňovat oboustranně: buď subvencemi nebo sníženými daněmi zvyšovat atraktivitu vybraných regionů nebo naopak, zvýšeným daní zostřovat podmínky dalšího fungování kapitálu v jiných oblastech, odkud se potom přesouvá do oblastí více žádoucích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269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1105EC-0C19-44EE-8F0D-491CC6F67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/>
              <a:t>Úkol a diskuze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F577728-1357-41EF-8D67-B13E00305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1921164"/>
            <a:ext cx="6635396" cy="4747491"/>
          </a:xfrm>
        </p:spPr>
        <p:txBody>
          <a:bodyPr anchor="t">
            <a:normAutofit/>
          </a:bodyPr>
          <a:lstStyle/>
          <a:p>
            <a:r>
              <a:rPr lang="cs-CZ" sz="2800" dirty="0"/>
              <a:t>4 skupinky, 15 minut na přípravu</a:t>
            </a:r>
          </a:p>
          <a:p>
            <a:r>
              <a:rPr lang="cs-CZ" sz="2800" dirty="0"/>
              <a:t>heslovitě do </a:t>
            </a:r>
            <a:r>
              <a:rPr lang="cs-CZ" sz="2800" dirty="0" err="1"/>
              <a:t>wordu</a:t>
            </a:r>
            <a:r>
              <a:rPr lang="cs-CZ" sz="2800" dirty="0"/>
              <a:t> (promítneme si)</a:t>
            </a:r>
          </a:p>
          <a:p>
            <a:r>
              <a:rPr lang="cs-CZ" sz="2800" dirty="0"/>
              <a:t>nejlépe zpracované téma: 2 body</a:t>
            </a:r>
          </a:p>
          <a:p>
            <a:pPr marL="0" indent="0">
              <a:buClr>
                <a:srgbClr val="8CB64A"/>
              </a:buClr>
              <a:buNone/>
            </a:pPr>
            <a:endParaRPr lang="cs-CZ" sz="2800" dirty="0">
              <a:solidFill>
                <a:prstClr val="black"/>
              </a:solidFill>
            </a:endParaRPr>
          </a:p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Jak by jste „nalákali“ do obce nového zubaře?</a:t>
            </a:r>
          </a:p>
          <a:p>
            <a:pPr>
              <a:buClr>
                <a:srgbClr val="8CB64A"/>
              </a:buClr>
            </a:pPr>
            <a:r>
              <a:rPr lang="cs-CZ" sz="2800" dirty="0">
                <a:solidFill>
                  <a:prstClr val="black"/>
                </a:solidFill>
              </a:rPr>
              <a:t>Jak by obec mohla podpořit růst počtu svých obyvatel?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5DEBE57-E45E-4D8E-8E9F-E26D02B99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074B067-DB8F-4E92-A225-7DDEE8B6C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7553" y="1039123"/>
            <a:ext cx="3960026" cy="263521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D9CDE80-BCA7-42C9-AA72-0EF293C4E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176" y="3755289"/>
            <a:ext cx="3884487" cy="291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410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1034</TotalTime>
  <Words>867</Words>
  <Application>Microsoft Office PowerPoint</Application>
  <PresentationFormat>Širokoúhlá obrazovka</PresentationFormat>
  <Paragraphs>65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Calibri</vt:lpstr>
      <vt:lpstr>Gill Sans MT</vt:lpstr>
      <vt:lpstr>Wingdings 2</vt:lpstr>
      <vt:lpstr>Dividenda</vt:lpstr>
      <vt:lpstr>Regionální ekonomika a politika</vt:lpstr>
      <vt:lpstr>Nástroje regionální politiky</vt:lpstr>
      <vt:lpstr>nástroje finanční a nefinanční</vt:lpstr>
      <vt:lpstr>nástroje exogenní a endogenní</vt:lpstr>
      <vt:lpstr>Makroekonomické a mikroekonomické nástroje regionální politiky</vt:lpstr>
      <vt:lpstr>1) Makroekonomické nástroje</vt:lpstr>
      <vt:lpstr>2) Mikroekonomické nástroje</vt:lpstr>
      <vt:lpstr>Úkol a diskuze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Kamila Turečková</cp:lastModifiedBy>
  <cp:revision>193</cp:revision>
  <cp:lastPrinted>2019-06-27T05:43:46Z</cp:lastPrinted>
  <dcterms:created xsi:type="dcterms:W3CDTF">2017-12-11T08:34:25Z</dcterms:created>
  <dcterms:modified xsi:type="dcterms:W3CDTF">2023-02-03T13:22:53Z</dcterms:modified>
</cp:coreProperties>
</file>