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90" r:id="rId4"/>
    <p:sldId id="283" r:id="rId5"/>
    <p:sldId id="291" r:id="rId6"/>
    <p:sldId id="289" r:id="rId7"/>
    <p:sldId id="293" r:id="rId8"/>
    <p:sldId id="294" r:id="rId9"/>
    <p:sldId id="276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9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91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8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36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59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80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2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7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0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3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8504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448234" y="4168589"/>
            <a:ext cx="11214847" cy="21218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28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cs-CZ" sz="85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8</a:t>
            </a:r>
            <a:endParaRPr kumimoji="0" lang="cs-CZ" sz="28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40000"/>
                  <a:lumOff val="6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84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Ekonomická struktura                         </a:t>
            </a:r>
            <a:r>
              <a:rPr lang="cs-CZ" sz="8400" dirty="0">
                <a:solidFill>
                  <a:srgbClr val="8CB64A">
                    <a:lumMod val="20000"/>
                    <a:lumOff val="80000"/>
                  </a:srgbClr>
                </a:solidFill>
                <a:latin typeface="Gill Sans MT" panose="020B0502020104020203"/>
              </a:rPr>
              <a:t>a </a:t>
            </a:r>
            <a:r>
              <a:rPr kumimoji="0" lang="cs-CZ" sz="84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úroveň regionů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66658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66658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Ekonomická struktura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9" y="1902031"/>
            <a:ext cx="8792988" cy="4840514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Ekonomická struktura regionu jako celek představuje kombinaci ekonomických aktivit na daném území, objem a strukturu výstupu, strukturu ekonomických subjektů a vztahy ekonomické povahy zejména uvnitř regionu vůči místní společnosti, životnímu prostředí, veřejnému sektoru apod.</a:t>
            </a:r>
          </a:p>
          <a:p>
            <a:r>
              <a:rPr lang="cs-CZ" sz="2800" dirty="0">
                <a:solidFill>
                  <a:schemeClr val="tx1"/>
                </a:solidFill>
              </a:rPr>
              <a:t>Ekonomická struktura regionů je velmi proměnlivá, a to z hlediska zaměstnanosti, produkce (výstupu), investic, vzniku a zániku firem, důchodu i dalších proměnných.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61E3F61-840C-43F2-8576-ECB41B49FD4B}"/>
              </a:ext>
            </a:extLst>
          </p:cNvPr>
          <p:cNvSpPr/>
          <p:nvPr/>
        </p:nvSpPr>
        <p:spPr>
          <a:xfrm>
            <a:off x="9592235" y="1902030"/>
            <a:ext cx="2599765" cy="47089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000" i="1" dirty="0"/>
              <a:t>Informace k ekonomické struktuře regionů lze získat prostřednictvím regionálních účtů (hrubý regionální produkt, hrubý regionální důchod, hrubá regionální přidaná hodnota, produktivita práce, spotřeba, rozsah importu a exportu, státní výdaje aj.) nebo informace o ekonomických subjektech z Registru ekonomických subjektů. </a:t>
            </a:r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hrubý domácí produkt v běžných cenách</a:t>
            </a:r>
            <a:br>
              <a:rPr lang="cs-CZ" sz="3600" b="1" dirty="0"/>
            </a:br>
            <a:r>
              <a:rPr lang="cs-CZ" sz="3600" b="1" dirty="0"/>
              <a:t>hrubý domácí produkt na obyvatele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0FEFF6AA-9B68-43E4-9D2A-EBF408BC095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0388"/>
            <a:ext cx="6096000" cy="4085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A8DA58-9BD8-4F94-81AE-CFA29D4E9D6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781" y="2047523"/>
            <a:ext cx="5883564" cy="41681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226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7" y="1782617"/>
            <a:ext cx="11438391" cy="4987637"/>
          </a:xfrm>
        </p:spPr>
        <p:txBody>
          <a:bodyPr>
            <a:normAutofit/>
          </a:bodyPr>
          <a:lstStyle/>
          <a:p>
            <a:r>
              <a:rPr lang="cs-CZ" sz="2800" dirty="0"/>
              <a:t>Ekonomický region představuje lokální území národohospodářského systému, vymezené spádovou oblastí určující ekonomické činnosti a charakteristický určitou sociokulturní strukturou.</a:t>
            </a:r>
          </a:p>
          <a:p>
            <a:r>
              <a:rPr lang="cs-CZ" sz="2800" dirty="0"/>
              <a:t>Ekonomická úroveň je pak soustava zejména ekonomických charakteristik, které nám daný region definují z pohledu, jak účinně využívá disponibilních zdrojů, jak se mu ekonomicky daří, jaká je v něm životní úroveň apod.</a:t>
            </a:r>
          </a:p>
          <a:p>
            <a:r>
              <a:rPr lang="cs-CZ" sz="2800" dirty="0"/>
              <a:t>Na ekonomickou úroveň regionů lze nahlížet z dvou úhlů pohledu: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podle obecné hospodářské úrovně a předpokladů pro další hospodářský růst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podle ekonomické situace průměrného obyvatele daného regionu (ukazatelé přepočítané na jednoho obyvatele, resp. studenta, zaměstnance apod.)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57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65745"/>
            <a:ext cx="11230378" cy="4848820"/>
          </a:xfrm>
        </p:spPr>
        <p:txBody>
          <a:bodyPr>
            <a:normAutofit fontScale="85000" lnSpcReduction="20000"/>
          </a:bodyPr>
          <a:lstStyle/>
          <a:p>
            <a:r>
              <a:rPr lang="cs-CZ" sz="2800" dirty="0"/>
              <a:t>Hodnocení a znalost ekonomické úrovně je důležité z mnoha důvodů: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zainteresované subjekty musí znát objektivní stav a úroveň regionu v rámci </a:t>
            </a:r>
            <a:r>
              <a:rPr lang="cs-CZ" sz="2600" dirty="0" err="1"/>
              <a:t>nadregionu</a:t>
            </a:r>
            <a:endParaRPr lang="cs-CZ" sz="2600" dirty="0"/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jejich poznání je podnětem při stanovování národní regionální politiky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regionální data tvoří souhrnné hodnoty makroekonomických ukazatelů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zjištěná ekonomická úroveň je podkladem z hlediska poskytování dotací a finanční výpomoci z různých (evropských) fondů a programových schémat</a:t>
            </a:r>
          </a:p>
          <a:p>
            <a:r>
              <a:rPr lang="cs-CZ" sz="2800" dirty="0"/>
              <a:t>Ekonomická úroveň regionů závisí na celé řadě faktorů. Mezi základní faktory patří:</a:t>
            </a:r>
          </a:p>
          <a:p>
            <a:pPr lvl="1"/>
            <a:r>
              <a:rPr lang="cs-CZ" sz="2600" dirty="0"/>
              <a:t>lokalizace firem a jejich struktura</a:t>
            </a:r>
          </a:p>
          <a:p>
            <a:pPr lvl="1"/>
            <a:r>
              <a:rPr lang="cs-CZ" sz="2600" dirty="0"/>
              <a:t>intenzita </a:t>
            </a:r>
            <a:r>
              <a:rPr lang="cs-CZ" sz="2600" dirty="0" err="1"/>
              <a:t>vnitroregionálních</a:t>
            </a:r>
            <a:r>
              <a:rPr lang="cs-CZ" sz="2600" dirty="0"/>
              <a:t> vazeb</a:t>
            </a:r>
          </a:p>
          <a:p>
            <a:pPr lvl="1"/>
            <a:r>
              <a:rPr lang="cs-CZ" sz="2600" dirty="0"/>
              <a:t>organizační forma firem</a:t>
            </a:r>
          </a:p>
          <a:p>
            <a:pPr lvl="1"/>
            <a:r>
              <a:rPr lang="cs-CZ" sz="2600" dirty="0"/>
              <a:t>demografická situace, náhrady práce</a:t>
            </a:r>
          </a:p>
          <a:p>
            <a:pPr lvl="1"/>
            <a:r>
              <a:rPr lang="cs-CZ" sz="2600" dirty="0"/>
              <a:t>hospodářská politika státu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22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čistý disponibilní důchod domácností na obyvatele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1D521109-3C46-4537-8BD4-172500C283B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282" y="1819835"/>
            <a:ext cx="7343118" cy="4965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8918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91553"/>
            <a:ext cx="11230378" cy="4715435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/>
              <a:t>L. H. </a:t>
            </a:r>
            <a:r>
              <a:rPr lang="cs-CZ" sz="2800" dirty="0" err="1"/>
              <a:t>Klassen</a:t>
            </a:r>
            <a:r>
              <a:rPr lang="cs-CZ" sz="2800" dirty="0"/>
              <a:t> pro klasifikaci oblastí podle stupně sociálně-ekonomické úrovně navrhuje použít 2 základní kritéria:</a:t>
            </a:r>
          </a:p>
          <a:p>
            <a:pPr lvl="1"/>
            <a:r>
              <a:rPr lang="cs-CZ" sz="2600" dirty="0"/>
              <a:t>úroveň příjmů oblasti ve srovnání s celostátní úrovní příjmů</a:t>
            </a:r>
          </a:p>
          <a:p>
            <a:pPr lvl="1"/>
            <a:r>
              <a:rPr lang="cs-CZ" sz="2600" dirty="0"/>
              <a:t>poměr tempa růstu (HPH, HDP) v regionu ve srovnání s celostátním tempem růstu</a:t>
            </a:r>
          </a:p>
          <a:p>
            <a:r>
              <a:rPr lang="cs-CZ" sz="2800" dirty="0"/>
              <a:t>Na základě těchto kritérií potom rozlišuje regiony (</a:t>
            </a:r>
            <a:r>
              <a:rPr lang="cs-CZ" sz="2800" dirty="0" err="1"/>
              <a:t>Klassenova</a:t>
            </a:r>
            <a:r>
              <a:rPr lang="cs-CZ" sz="2800" dirty="0"/>
              <a:t> klasifikace ekonomických regionů) na:</a:t>
            </a:r>
          </a:p>
          <a:p>
            <a:pPr lvl="1"/>
            <a:r>
              <a:rPr lang="cs-CZ" sz="2600" dirty="0"/>
              <a:t>prosperující (vysoká úroveň kritérií)</a:t>
            </a:r>
          </a:p>
          <a:p>
            <a:pPr lvl="1"/>
            <a:r>
              <a:rPr lang="cs-CZ" sz="2600" dirty="0"/>
              <a:t>potenciálně zaostalé (nízký příjem)</a:t>
            </a:r>
          </a:p>
          <a:p>
            <a:pPr lvl="1"/>
            <a:r>
              <a:rPr lang="cs-CZ" sz="2600" dirty="0"/>
              <a:t>zaostalé v růstu (nízký růst)</a:t>
            </a:r>
          </a:p>
          <a:p>
            <a:pPr lvl="1"/>
            <a:r>
              <a:rPr lang="cs-CZ" sz="2600" dirty="0"/>
              <a:t>zaostalé (nízká úroveň obou kritérií)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51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19835"/>
            <a:ext cx="11230378" cy="4903694"/>
          </a:xfrm>
        </p:spPr>
        <p:txBody>
          <a:bodyPr>
            <a:normAutofit/>
          </a:bodyPr>
          <a:lstStyle/>
          <a:p>
            <a:r>
              <a:rPr lang="cs-CZ" sz="2800" dirty="0"/>
              <a:t>Naproti tomu lze využít také </a:t>
            </a:r>
            <a:r>
              <a:rPr lang="cs-CZ" sz="2800" dirty="0" err="1"/>
              <a:t>Hooverovu</a:t>
            </a:r>
            <a:r>
              <a:rPr lang="cs-CZ" sz="2800" dirty="0"/>
              <a:t> klasifikaci ekonomických regionů. Regiony pak členíme na: 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600" dirty="0"/>
              <a:t>rozvinuté (nevyžadují zásahy státu)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600" dirty="0"/>
              <a:t>problémové</a:t>
            </a:r>
          </a:p>
          <a:p>
            <a:pPr marL="1051200" lvl="2" indent="-457200">
              <a:buFont typeface="+mj-lt"/>
              <a:buAutoNum type="alphaLcParenR"/>
            </a:pPr>
            <a:r>
              <a:rPr lang="cs-CZ" sz="2400" dirty="0"/>
              <a:t>zaostalé – s nízkou mírou ekonomické aktivity, regiony, které zaostávají v úrovni tvorby HDP na obyvatele, v úrovni vybavení infrastrukturou či v míře zaměstnanosti</a:t>
            </a:r>
          </a:p>
          <a:p>
            <a:pPr marL="1051200" lvl="2" indent="-457200">
              <a:buFont typeface="+mj-lt"/>
              <a:buAutoNum type="alphaLcParenR"/>
            </a:pPr>
            <a:r>
              <a:rPr lang="cs-CZ" sz="2400" dirty="0"/>
              <a:t>deprimované – zaostávají v důsledku úpadku profilujících odvětví</a:t>
            </a:r>
          </a:p>
          <a:p>
            <a:pPr marL="1051200" lvl="2" indent="-457200">
              <a:buFont typeface="+mj-lt"/>
              <a:buAutoNum type="alphaLcParenR"/>
            </a:pPr>
            <a:r>
              <a:rPr lang="cs-CZ" sz="2400" dirty="0"/>
              <a:t>s upadajícími městskými centry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613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539</Words>
  <Application>Microsoft Office PowerPoint</Application>
  <PresentationFormat>Širokoúhlá obrazovka</PresentationFormat>
  <Paragraphs>54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Gill Sans MT</vt:lpstr>
      <vt:lpstr>Wingdings 2</vt:lpstr>
      <vt:lpstr>Dividenda</vt:lpstr>
      <vt:lpstr>Regionální ekonomika a politika</vt:lpstr>
      <vt:lpstr>Ekonomická struktura regionů</vt:lpstr>
      <vt:lpstr>hrubý domácí produkt v běžných cenách hrubý domácí produkt na obyvatele</vt:lpstr>
      <vt:lpstr>Ekonomická úroveň regionů a indikátory ekonomické úrovně regionů</vt:lpstr>
      <vt:lpstr>Ekonomická úroveň regionů a indikátory ekonomické úrovně regionů</vt:lpstr>
      <vt:lpstr>čistý disponibilní důchod domácností na obyvatele</vt:lpstr>
      <vt:lpstr>Ekonomická úroveň regionů a indikátory ekonomické úrovně regionů</vt:lpstr>
      <vt:lpstr>Ekonomická úroveň regionů a indikátory ekonomické úrovně regionů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ekonomika a politika</dc:title>
  <dc:creator>kristyna.raczova7@gmail.com</dc:creator>
  <cp:lastModifiedBy>Kamila Turečková</cp:lastModifiedBy>
  <cp:revision>22</cp:revision>
  <dcterms:created xsi:type="dcterms:W3CDTF">2019-09-25T14:07:12Z</dcterms:created>
  <dcterms:modified xsi:type="dcterms:W3CDTF">2023-03-27T08:35:38Z</dcterms:modified>
</cp:coreProperties>
</file>