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304" r:id="rId3"/>
    <p:sldId id="305" r:id="rId4"/>
    <p:sldId id="307" r:id="rId5"/>
    <p:sldId id="309" r:id="rId6"/>
    <p:sldId id="311" r:id="rId7"/>
    <p:sldId id="293" r:id="rId8"/>
    <p:sldId id="312" r:id="rId9"/>
    <p:sldId id="315" r:id="rId10"/>
    <p:sldId id="324" r:id="rId11"/>
    <p:sldId id="318" r:id="rId12"/>
    <p:sldId id="319" r:id="rId13"/>
    <p:sldId id="276" r:id="rId14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Střední styl 3 – zvýraznění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C89EF96-8CEA-46FF-86C4-4CE0E7609802}" styleName="Světlý styl 3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Světlý styl 3 – zvýraznění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3FBBA2-7A20-4748-AF3A-A3D98AB4B267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7BF6EC-E84A-411E-8838-367FE3D6C4D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31281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3EDEAC-34D8-456D-A4F4-1CDA921860E5}" type="datetimeFigureOut">
              <a:rPr lang="cs-CZ" smtClean="0"/>
              <a:t>27.03.2023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087826-4CB8-4E1E-BC4C-C269C1CC57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441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E47221B-3450-4466-A490-E0EC82BBA5EB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E4377-41EB-4267-BF49-9DB0F1D83DFE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FF524A7-38CD-4D49-91CB-B0844414D8F7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E6B4A-86B3-4DA3-9C9C-71D49B7F04AD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7EB643B-0454-4492-B9F7-BEFAFA1F51F7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E0993-7390-4AE7-B6CA-C7AEAB9DA5EB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E9E71-072F-4868-8C44-601CACDE2AA7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5F17-7208-4B0B-B933-C1C2DDA429D1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65755-A11E-4DD3-8D04-6E321D95181A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9AF7116-B6F3-45F3-AD26-FEE9DBB79F5E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10B51-9898-4F5C-89CC-67E924DFB987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3468A518-ADFF-4A02-9C02-448EC94B65A2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4400" dirty="0"/>
              <a:t>Regionální ekonomika a politika</a:t>
            </a:r>
            <a:endParaRPr lang="en-US" sz="4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Ing. Kamila Turečková, Ph.D.</a:t>
            </a:r>
            <a:endParaRPr lang="en-US" sz="2800" dirty="0"/>
          </a:p>
        </p:txBody>
      </p:sp>
      <p:pic>
        <p:nvPicPr>
          <p:cNvPr id="4" name="Picture 2" descr="Slezská univerzita v Opav&amp;ecaron;, Obchodn&amp;ecaron; podnikatelská fakulta v Karviné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6367" y="636971"/>
            <a:ext cx="3024336" cy="936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odnadpis 2"/>
          <p:cNvSpPr txBox="1">
            <a:spLocks/>
          </p:cNvSpPr>
          <p:nvPr/>
        </p:nvSpPr>
        <p:spPr>
          <a:xfrm>
            <a:off x="296214" y="3940936"/>
            <a:ext cx="11307651" cy="234952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kern="1200" cap="all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z="2800"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cs-CZ" sz="8500">
                <a:solidFill>
                  <a:schemeClr val="accent2">
                    <a:lumMod val="40000"/>
                    <a:lumOff val="60000"/>
                  </a:schemeClr>
                </a:solidFill>
              </a:rPr>
              <a:t>6-7</a:t>
            </a:r>
            <a:endParaRPr lang="cs-CZ" sz="85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r"/>
            <a:endParaRPr lang="cs-CZ" sz="28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r"/>
            <a:r>
              <a:rPr lang="cs-CZ" sz="64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REGIONÁLNÍ rozvoj</a:t>
            </a:r>
            <a:endParaRPr lang="en-US" sz="64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5345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82944" y="689138"/>
            <a:ext cx="11226109" cy="1013800"/>
          </a:xfrm>
        </p:spPr>
        <p:txBody>
          <a:bodyPr>
            <a:normAutofit fontScale="90000"/>
          </a:bodyPr>
          <a:lstStyle/>
          <a:p>
            <a:br>
              <a:rPr lang="cs-CZ" sz="3600" b="1" dirty="0"/>
            </a:br>
            <a:r>
              <a:rPr lang="cs-CZ" sz="4400" b="1" dirty="0"/>
              <a:t>1. Keynesiánské teorie </a:t>
            </a:r>
            <a:r>
              <a:rPr lang="cs-CZ" sz="4400" b="1" dirty="0" err="1"/>
              <a:t>reg</a:t>
            </a:r>
            <a:r>
              <a:rPr lang="cs-CZ" sz="4400" b="1" dirty="0"/>
              <a:t>. rozvoje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06946" y="1882588"/>
            <a:ext cx="11578107" cy="4769224"/>
          </a:xfrm>
        </p:spPr>
        <p:txBody>
          <a:bodyPr>
            <a:normAutofit lnSpcReduction="10000"/>
          </a:bodyPr>
          <a:lstStyle/>
          <a:p>
            <a:r>
              <a:rPr lang="cs-CZ" sz="3200" dirty="0"/>
              <a:t>Keynesiánské pojetí regionální politiky je poptávkově orientované, usilující o narovnávání tržních sil a regionálních rozdílů v ekonomické úrovni redistribucí veřejných finančních zdrojů, tj. prostřednictvím zásahů státu, zejména v usměrňování agregátní poptávky. </a:t>
            </a:r>
          </a:p>
          <a:p>
            <a:pPr lvl="1"/>
            <a:r>
              <a:rPr lang="cs-CZ" sz="2800" dirty="0"/>
              <a:t>Cílem je zajištění rovnoměrnějšího rozdělení příjmů a stejné životní úrovně v regionech. Toho je dosaženo díky (nedobrovolné) solidaritě rozvinutých regionů. </a:t>
            </a:r>
          </a:p>
          <a:p>
            <a:pPr lvl="1"/>
            <a:r>
              <a:rPr lang="cs-CZ" sz="2800" dirty="0"/>
              <a:t>Regionální politika se současně snaží aktivně realokovat výrobu a výrobní zdroje s cílem přerozdělit pracovní příležitosti mezi regiony.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7821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b="1" dirty="0"/>
              <a:t>2. Neoklasické teorie regionálního rozvoje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06946" y="2099256"/>
            <a:ext cx="11578107" cy="4534626"/>
          </a:xfrm>
        </p:spPr>
        <p:txBody>
          <a:bodyPr>
            <a:normAutofit/>
          </a:bodyPr>
          <a:lstStyle/>
          <a:p>
            <a:r>
              <a:rPr lang="cs-CZ" sz="2600" dirty="0"/>
              <a:t>Také v rámci regionální politiky uplatňované v rámci neoklasické teorie jde o vyrovnávání regionálních disparit efektivnějšími procesy při využívání zdrojů. </a:t>
            </a:r>
          </a:p>
          <a:p>
            <a:pPr lvl="1"/>
            <a:r>
              <a:rPr lang="cs-CZ" sz="2400" dirty="0"/>
              <a:t>Regionální nerovnosti závisí na dostupnosti a mobilitě výrobních faktorů. </a:t>
            </a:r>
          </a:p>
          <a:p>
            <a:pPr lvl="1"/>
            <a:r>
              <a:rPr lang="cs-CZ" sz="2400" dirty="0"/>
              <a:t>Pružnost cen a mezd zaručuje plné využití výrobních faktorů v regionu. </a:t>
            </a:r>
          </a:p>
          <a:p>
            <a:pPr lvl="1"/>
            <a:r>
              <a:rPr lang="cs-CZ" sz="2400" dirty="0"/>
              <a:t>Kapitál jde za levnou pracovní sílou a migrace pracovníků umožňuje zmírnit nebo odstranit nezaměstnanost v problémových regionech a zvýšit tak životní úrovně jednotlivců i celé společnosti. </a:t>
            </a:r>
          </a:p>
          <a:p>
            <a:pPr lvl="1"/>
            <a:r>
              <a:rPr lang="cs-CZ" sz="2400" dirty="0"/>
              <a:t>Regionální politika orientovaná neoklasickým způsobem se snaží zvyšovat výnosnost investic v méně rozvinutých regionech programy podporující podnikatelskou aktivitu a migraci obyvatel.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545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100" b="1" dirty="0"/>
              <a:t>Teoretické přístupy k regionální politice</a:t>
            </a:r>
            <a:br>
              <a:rPr lang="cs-CZ" sz="3600" b="1" dirty="0"/>
            </a:br>
            <a:r>
              <a:rPr lang="cs-CZ" sz="3600" b="1" dirty="0"/>
              <a:t>teorie endogenního růstu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06946" y="1918447"/>
            <a:ext cx="11578107" cy="4688541"/>
          </a:xfrm>
        </p:spPr>
        <p:txBody>
          <a:bodyPr>
            <a:normAutofit lnSpcReduction="10000"/>
          </a:bodyPr>
          <a:lstStyle/>
          <a:p>
            <a:r>
              <a:rPr lang="cs-CZ" sz="2600" dirty="0"/>
              <a:t>Na neoklasické teorie navázaly teorie endogenního růstu, kdy se dlouhodobý ekonomický růst opírá o internalizaci vnějších faktorů, zejména lidského a znalostního kapitálu a technologií. </a:t>
            </a:r>
          </a:p>
          <a:p>
            <a:pPr lvl="1"/>
            <a:r>
              <a:rPr lang="cs-CZ" sz="2400" dirty="0"/>
              <a:t>Akumulační proces rozvoje je položen na základech soukromých i společenských investic do fyzického i lidského kapitálu (dovednosti, zkušenosti, znalosti, invenční myšlení), technického a technologického pokroku. </a:t>
            </a:r>
          </a:p>
          <a:p>
            <a:pPr lvl="1"/>
            <a:r>
              <a:rPr lang="cs-CZ" sz="2400" dirty="0"/>
              <a:t>Ekonomický rozvoj se odvíjí od aktivizace vnitřního disponibilního rozvojového potenciálu.</a:t>
            </a:r>
          </a:p>
          <a:p>
            <a:pPr lvl="1"/>
            <a:r>
              <a:rPr lang="cs-CZ" sz="2400" dirty="0"/>
              <a:t>Regionální politika v kontextu principů teorií endogenního růstu uplatňuje programy zaměřené na rozšiřování a intenzifikaci vzdělávání a zvyšování kompetencí obyvatel, na zvýšení flexibility pracovních sil, podporu investic do inovací, vědy, vývoje a výzkumu či technologií, zakládání klastrů a technologických center či platforem apod. </a:t>
            </a:r>
            <a:endParaRPr lang="cs-CZ" sz="2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1368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600" dirty="0"/>
              <a:t>Děkuji za pozornost.</a:t>
            </a:r>
            <a:endParaRPr lang="en-US" sz="3600" b="1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54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/>
              <a:t>Rozvoj a regionální rozvoj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518" y="1791855"/>
            <a:ext cx="6192137" cy="4895272"/>
          </a:xfrm>
        </p:spPr>
        <p:txBody>
          <a:bodyPr>
            <a:normAutofit fontScale="92500" lnSpcReduction="10000"/>
          </a:bodyPr>
          <a:lstStyle/>
          <a:p>
            <a:r>
              <a:rPr lang="cs-CZ" sz="2400" dirty="0">
                <a:solidFill>
                  <a:schemeClr val="tx1"/>
                </a:solidFill>
              </a:rPr>
              <a:t>Popisuje proces orientovaný na určitý cíl, přičemž tento rozvoj podléhá ustavičným změnám.</a:t>
            </a:r>
          </a:p>
          <a:p>
            <a:r>
              <a:rPr lang="cs-CZ" sz="2400" dirty="0">
                <a:solidFill>
                  <a:schemeClr val="tx1"/>
                </a:solidFill>
              </a:rPr>
              <a:t>Žádoucí, pokud neničí vlastní zdrojovou základnu, je společensky přijatelný a dlouhodobě udržitelný.</a:t>
            </a:r>
          </a:p>
          <a:p>
            <a:r>
              <a:rPr lang="cs-CZ" sz="2400" dirty="0">
                <a:solidFill>
                  <a:schemeClr val="tx1"/>
                </a:solidFill>
              </a:rPr>
              <a:t>Rozvoj v pozitivním slova smyslu vytváří společenský přebytek.</a:t>
            </a:r>
          </a:p>
          <a:p>
            <a:endParaRPr lang="cs-CZ" sz="2400" dirty="0">
              <a:solidFill>
                <a:schemeClr val="tx1"/>
              </a:solidFill>
            </a:endParaRPr>
          </a:p>
          <a:p>
            <a:r>
              <a:rPr lang="cs-CZ" sz="2600" dirty="0">
                <a:solidFill>
                  <a:schemeClr val="tx1"/>
                </a:solidFill>
              </a:rPr>
              <a:t>Regionální rozvoj je obecně vymezován jako komplex procesů, které probíhají na území regionů, a které se týkají pozitivních a společensky žádoucích ekonomických, sociálních, environmentálních a jiných proměn regionu.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D1CE3247-A4D4-4549-BE02-98956C9C23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7500" y="1976580"/>
            <a:ext cx="3860800" cy="2481943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03DBAEC4-E064-4F0B-9E0D-FC8123A83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0764" y="4332350"/>
            <a:ext cx="4235083" cy="2525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844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/>
              <a:t>regionální rozvoj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80291" y="2379353"/>
            <a:ext cx="11397803" cy="437881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sz="2800" dirty="0">
                <a:solidFill>
                  <a:schemeClr val="tx1"/>
                </a:solidFill>
              </a:rPr>
              <a:t>Pro regionální rozvoj platí:</a:t>
            </a:r>
          </a:p>
          <a:p>
            <a:pPr lvl="1"/>
            <a:r>
              <a:rPr lang="cs-CZ" sz="2400" dirty="0">
                <a:solidFill>
                  <a:schemeClr val="tx1"/>
                </a:solidFill>
              </a:rPr>
              <a:t>jedná se o souhrn procesů s pozitivním dopadem, které probíhají uvnitř regionů,</a:t>
            </a:r>
          </a:p>
          <a:p>
            <a:pPr lvl="2"/>
            <a:r>
              <a:rPr lang="cs-CZ" sz="2400" dirty="0">
                <a:solidFill>
                  <a:schemeClr val="tx1"/>
                </a:solidFill>
              </a:rPr>
              <a:t>tyto procesy se týkají žádoucích ekonomických, sociálních (společenských), environmentálních a dalších proměn regionů,</a:t>
            </a:r>
          </a:p>
          <a:p>
            <a:pPr lvl="2"/>
            <a:r>
              <a:rPr lang="cs-CZ" sz="2400" dirty="0">
                <a:solidFill>
                  <a:schemeClr val="tx1"/>
                </a:solidFill>
              </a:rPr>
              <a:t>toto zlepšení se promítá do kvantitativních (extenzivní rozvoj), ale zejména kvalitativních (intenzivní rozvoj) charakteristik daného regionu, </a:t>
            </a:r>
          </a:p>
          <a:p>
            <a:pPr lvl="2"/>
            <a:r>
              <a:rPr lang="cs-CZ" sz="2400" dirty="0">
                <a:solidFill>
                  <a:schemeClr val="tx1"/>
                </a:solidFill>
              </a:rPr>
              <a:t>rozdíly, které těmito procesy vznikají nelze brát jako překážku, ale naopak jako zdravou konkurenci mezi regiony,  </a:t>
            </a:r>
          </a:p>
          <a:p>
            <a:pPr lvl="2"/>
            <a:r>
              <a:rPr lang="cs-CZ" sz="2400" dirty="0">
                <a:solidFill>
                  <a:schemeClr val="tx1"/>
                </a:solidFill>
              </a:rPr>
              <a:t>jde o rozvoj dynamický, přestože se regiony nevyvíjejí stejnou rychlostí,</a:t>
            </a:r>
          </a:p>
          <a:p>
            <a:pPr lvl="2"/>
            <a:r>
              <a:rPr lang="cs-CZ" sz="2400" dirty="0">
                <a:solidFill>
                  <a:schemeClr val="tx1"/>
                </a:solidFill>
              </a:rPr>
              <a:t>v rámci rozvoje se uplatňuje systémový a multidisciplinární přístup.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15A9AE58-02E4-4548-9548-F00B45A170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8259" y="0"/>
            <a:ext cx="4383741" cy="2922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296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/>
              <a:t>růst a rozvoj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09093" y="2099255"/>
            <a:ext cx="11397803" cy="4378817"/>
          </a:xfrm>
        </p:spPr>
        <p:txBody>
          <a:bodyPr>
            <a:normAutofit fontScale="92500"/>
          </a:bodyPr>
          <a:lstStyle/>
          <a:p>
            <a:r>
              <a:rPr lang="cs-CZ" sz="2400" b="1" dirty="0">
                <a:solidFill>
                  <a:schemeClr val="tx1"/>
                </a:solidFill>
              </a:rPr>
              <a:t>Regionální (ekonomický) růst </a:t>
            </a:r>
            <a:r>
              <a:rPr lang="cs-CZ" sz="2400" dirty="0">
                <a:solidFill>
                  <a:schemeClr val="tx1"/>
                </a:solidFill>
              </a:rPr>
              <a:t>je chápán jako zvýšení celkového ekonomického produktu regionu v daném časovém období.</a:t>
            </a:r>
          </a:p>
          <a:p>
            <a:pPr lvl="1"/>
            <a:r>
              <a:rPr lang="cs-CZ" sz="2200" dirty="0">
                <a:solidFill>
                  <a:schemeClr val="tx1"/>
                </a:solidFill>
              </a:rPr>
              <a:t>Regionální růst je v teorii regionálního rozvoje spojován spíše s polarizovaným rozvojem a zvyšováním regionálních disparit.</a:t>
            </a:r>
          </a:p>
          <a:p>
            <a:r>
              <a:rPr lang="cs-CZ" sz="2400" b="1" dirty="0">
                <a:solidFill>
                  <a:schemeClr val="tx1"/>
                </a:solidFill>
              </a:rPr>
              <a:t>Regionální rozvoj </a:t>
            </a:r>
            <a:r>
              <a:rPr lang="cs-CZ" sz="2400" dirty="0">
                <a:solidFill>
                  <a:schemeClr val="tx1"/>
                </a:solidFill>
              </a:rPr>
              <a:t>je představován celým komplexem procesů, které probíhají uvnitř regionu. Ekonomický rozvoj pak znamená dlouhodobé zvyšování ekonomického bohatství země.</a:t>
            </a:r>
          </a:p>
          <a:p>
            <a:pPr lvl="1"/>
            <a:r>
              <a:rPr lang="cs-CZ" sz="2200" dirty="0">
                <a:solidFill>
                  <a:schemeClr val="tx1"/>
                </a:solidFill>
              </a:rPr>
              <a:t>Je podmíněn vznikem nových výrobních ekonomických aktivit, které vytvářejí nové bohatství, zaměstnanost a také poptávku po výrobních a službách.</a:t>
            </a:r>
          </a:p>
          <a:p>
            <a:r>
              <a:rPr lang="cs-CZ" sz="2400" dirty="0">
                <a:solidFill>
                  <a:schemeClr val="tx1"/>
                </a:solidFill>
              </a:rPr>
              <a:t>Ekonomický – regionální rozvoj bez ekonomického růstu je jen těžko představitelný.</a:t>
            </a:r>
          </a:p>
          <a:p>
            <a:r>
              <a:rPr lang="cs-CZ" sz="2400" dirty="0">
                <a:solidFill>
                  <a:schemeClr val="tx1"/>
                </a:solidFill>
              </a:rPr>
              <a:t>Ekonomický růst je čistě kvantitativní charakteristika, zatímco ekonomický rozvoj je svou povahou kvalitativní proměnná.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412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/>
              <a:t>zdroje regionálního rozvoje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61365" y="1909483"/>
            <a:ext cx="11700077" cy="4787152"/>
          </a:xfrm>
        </p:spPr>
        <p:txBody>
          <a:bodyPr>
            <a:normAutofit fontScale="92500" lnSpcReduction="20000"/>
          </a:bodyPr>
          <a:lstStyle/>
          <a:p>
            <a:r>
              <a:rPr lang="cs-CZ" sz="2400" dirty="0"/>
              <a:t>Pro účely cíleného usměrňování rozvojových tendencí v regionu je nezbytné rozlišit:</a:t>
            </a:r>
          </a:p>
          <a:p>
            <a:pPr lvl="1"/>
            <a:r>
              <a:rPr lang="cs-CZ" sz="2200" dirty="0"/>
              <a:t>(1) přirozené procesy (přírodní, hospodářské a sociální zákonitosti) </a:t>
            </a:r>
          </a:p>
          <a:p>
            <a:pPr lvl="1"/>
            <a:r>
              <a:rPr lang="cs-CZ" sz="2200" dirty="0"/>
              <a:t>(2) procesy cíleného působení (pod garancí veřejné správy v kontextu regionální politiky)</a:t>
            </a:r>
          </a:p>
          <a:p>
            <a:r>
              <a:rPr lang="cs-CZ" sz="2400" dirty="0"/>
              <a:t>Mezi </a:t>
            </a:r>
            <a:r>
              <a:rPr lang="cs-CZ" sz="2400" b="1" dirty="0"/>
              <a:t>extenzivní i intenzivní zdroje regionálního rozvoje </a:t>
            </a:r>
            <a:r>
              <a:rPr lang="cs-CZ" sz="2400" dirty="0"/>
              <a:t>mající zejména přirozený charakter patří:</a:t>
            </a:r>
          </a:p>
          <a:p>
            <a:pPr lvl="1"/>
            <a:r>
              <a:rPr lang="cs-CZ" sz="2200" dirty="0"/>
              <a:t>přírodní podmínky, geografický a geologický profil regionu</a:t>
            </a:r>
          </a:p>
          <a:p>
            <a:pPr lvl="1"/>
            <a:r>
              <a:rPr lang="cs-CZ" sz="2200" dirty="0"/>
              <a:t>dostupnost výrobních faktorů </a:t>
            </a:r>
          </a:p>
          <a:p>
            <a:pPr lvl="1"/>
            <a:r>
              <a:rPr lang="cs-CZ" sz="2200" dirty="0"/>
              <a:t>prostorové rozmístění zdrojů a dopravní infrastruktura</a:t>
            </a:r>
          </a:p>
          <a:p>
            <a:pPr lvl="1"/>
            <a:r>
              <a:rPr lang="cs-CZ" sz="2200" dirty="0"/>
              <a:t>úroveň technického pokroku vyjádřená existencí a dalšími rozvojem technických dovedností</a:t>
            </a:r>
          </a:p>
          <a:p>
            <a:pPr lvl="1"/>
            <a:r>
              <a:rPr lang="cs-CZ" sz="2200" dirty="0"/>
              <a:t>přítomnost velkých národních a nadnárodních firem, případně jejich poboček v regionu</a:t>
            </a:r>
          </a:p>
          <a:p>
            <a:pPr lvl="1"/>
            <a:r>
              <a:rPr lang="cs-CZ" sz="2200" dirty="0"/>
              <a:t>aglomerační efekty jako důsledek koncentrace podniků a sídel</a:t>
            </a:r>
          </a:p>
          <a:p>
            <a:pPr lvl="1"/>
            <a:r>
              <a:rPr lang="cs-CZ" sz="2200" dirty="0"/>
              <a:t>úroveň technické a institucionální infrastruktury a veřejných služeb aj.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963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700" b="1" dirty="0"/>
              <a:t>Současný přístup k regionálnímu ekonomickému rozvoji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09093" y="2099255"/>
            <a:ext cx="11552349" cy="4378817"/>
          </a:xfrm>
        </p:spPr>
        <p:txBody>
          <a:bodyPr>
            <a:normAutofit fontScale="92500" lnSpcReduction="10000"/>
          </a:bodyPr>
          <a:lstStyle/>
          <a:p>
            <a:r>
              <a:rPr lang="cs-CZ" sz="3200" dirty="0"/>
              <a:t>zaměření se na dosahování regionální konkurenceschopnosti zvyšováním inovační kapacity regionů a rozvíjením inovačních klastrů a regionálních systémů inovací s orientací na znalostní společnost</a:t>
            </a:r>
          </a:p>
          <a:p>
            <a:r>
              <a:rPr lang="cs-CZ" sz="3200" dirty="0"/>
              <a:t>důraz na vztah uvnitř i mimo region – „</a:t>
            </a:r>
            <a:r>
              <a:rPr lang="cs-CZ" sz="3200" dirty="0" err="1"/>
              <a:t>networking</a:t>
            </a:r>
            <a:r>
              <a:rPr lang="cs-CZ" sz="3200" dirty="0"/>
              <a:t>“</a:t>
            </a:r>
          </a:p>
          <a:p>
            <a:r>
              <a:rPr lang="cs-CZ" sz="3200" dirty="0"/>
              <a:t>zaměření na to, jak regiony akumulují klíčové kompetence, rozvíjejí sociální kapitál, budují strategické vedení, řídí zdroje, shromažďují informace o trzích, poskytují strategickou infrastrukturu, rozvíjejí schopnosti rizikového managementu a do rozvojových strategií zahrnují principy udržitelnosti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5102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/>
              <a:t>teorie regionálního rozvoje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06946" y="2099256"/>
            <a:ext cx="11578107" cy="4222006"/>
          </a:xfrm>
        </p:spPr>
        <p:txBody>
          <a:bodyPr>
            <a:normAutofit fontScale="92500" lnSpcReduction="10000"/>
          </a:bodyPr>
          <a:lstStyle/>
          <a:p>
            <a:r>
              <a:rPr lang="cs-CZ" sz="2800" dirty="0"/>
              <a:t>Ucelený systém, který vysvětluje působení základních faktorů, subjektů, mechanismu a dalších souvislostí regionálního rozvoje. </a:t>
            </a:r>
          </a:p>
          <a:p>
            <a:pPr lvl="1"/>
            <a:r>
              <a:rPr lang="cs-CZ" sz="2600" dirty="0"/>
              <a:t>Cílem teorií regionálního rozvoje je snaha o identifikaci mechanismů a procesů regionální rozvoje a pochopení role hlavních aktérů. </a:t>
            </a:r>
            <a:endParaRPr lang="cs-CZ" sz="2800" dirty="0"/>
          </a:p>
          <a:p>
            <a:r>
              <a:rPr lang="cs-CZ" sz="2800" dirty="0"/>
              <a:t>Teorie tedy mají významný poznávací význam. </a:t>
            </a:r>
          </a:p>
          <a:p>
            <a:r>
              <a:rPr lang="cs-CZ" sz="2800" dirty="0"/>
              <a:t>Základ pro koncipování adekvátní regionální politiky či regionální rozvojové strategie (praktický význam). </a:t>
            </a:r>
          </a:p>
          <a:p>
            <a:r>
              <a:rPr lang="cs-CZ" sz="2800" dirty="0"/>
              <a:t>Harmonický rozvoj regionů je teoreticky uplatňován na pozadí regionální politiky opírající se zejména o </a:t>
            </a:r>
            <a:r>
              <a:rPr lang="cs-CZ" sz="2800" b="1" dirty="0"/>
              <a:t>keynesiánské přístupy, neoklasické přístupy či přístupy vycházející z teorie endogenního růstu </a:t>
            </a:r>
            <a:r>
              <a:rPr lang="cs-CZ" sz="2800" dirty="0"/>
              <a:t>(viz dále)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742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100" b="1" dirty="0"/>
              <a:t>základní dělení teorií regionálního rozvoje</a:t>
            </a:r>
            <a:endParaRPr lang="cs-CZ" sz="31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" y="1715956"/>
            <a:ext cx="4729018" cy="5142044"/>
          </a:xfrm>
        </p:spPr>
        <p:txBody>
          <a:bodyPr>
            <a:normAutofit fontScale="85000" lnSpcReduction="10000"/>
          </a:bodyPr>
          <a:lstStyle/>
          <a:p>
            <a:r>
              <a:rPr lang="cs-CZ" sz="2400" dirty="0"/>
              <a:t>Teorie se tradičně dělí na </a:t>
            </a:r>
            <a:r>
              <a:rPr lang="cs-CZ" sz="2400" b="1" dirty="0"/>
              <a:t>konvergenční</a:t>
            </a:r>
            <a:r>
              <a:rPr lang="cs-CZ" sz="2400" dirty="0"/>
              <a:t> teorie (teorie regionální rovnováhy) a </a:t>
            </a:r>
            <a:r>
              <a:rPr lang="cs-CZ" sz="2400" b="1" dirty="0"/>
              <a:t>divergenční</a:t>
            </a:r>
            <a:r>
              <a:rPr lang="cs-CZ" sz="2400" dirty="0"/>
              <a:t> teorie (teorie regionální nerovnováhy).</a:t>
            </a:r>
          </a:p>
          <a:p>
            <a:pPr lvl="1"/>
            <a:r>
              <a:rPr lang="cs-CZ" sz="2400" dirty="0"/>
              <a:t>Konvergenční teorie: přirozená tendence regionálního rozvoje snižovat meziregionální disparit. Regiony konvergují ke společné úrovni a ke společnému tempu růstu.</a:t>
            </a:r>
          </a:p>
          <a:p>
            <a:pPr lvl="1"/>
            <a:r>
              <a:rPr lang="cs-CZ" sz="2400" dirty="0"/>
              <a:t>U divergenčních teorií opačně.</a:t>
            </a:r>
          </a:p>
          <a:p>
            <a:r>
              <a:rPr lang="cs-CZ" sz="2400" dirty="0"/>
              <a:t>Členění podle míry intervence centrální správy při ovlivňování činnosti, financování, aktivit a aspektů existence nižších územních celků na </a:t>
            </a:r>
            <a:r>
              <a:rPr lang="cs-CZ" sz="2400" b="1" dirty="0"/>
              <a:t>intervencionistické</a:t>
            </a:r>
            <a:r>
              <a:rPr lang="cs-CZ" sz="2400" dirty="0"/>
              <a:t> a </a:t>
            </a:r>
            <a:r>
              <a:rPr lang="cs-CZ" sz="2400" b="1" dirty="0"/>
              <a:t>neintervencionistické</a:t>
            </a:r>
            <a:r>
              <a:rPr lang="cs-CZ" sz="2400" dirty="0"/>
              <a:t>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A39BD14F-C767-48FA-B0EA-5439045038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1964" y="1837855"/>
            <a:ext cx="7310036" cy="5020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5313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43345" y="702156"/>
            <a:ext cx="11379199" cy="1013800"/>
          </a:xfrm>
        </p:spPr>
        <p:txBody>
          <a:bodyPr>
            <a:noAutofit/>
          </a:bodyPr>
          <a:lstStyle/>
          <a:p>
            <a:r>
              <a:rPr lang="cs-CZ" sz="2400" b="1" dirty="0"/>
              <a:t>ZÁKLADNÍ ČLENĚNÍ TEORETICKÝCH PŘÍSTUPŮ K REGIONÁLNÍMU ROZVOJI a současně uplatňované teorie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" y="1816746"/>
            <a:ext cx="5283200" cy="5041254"/>
          </a:xfrm>
        </p:spPr>
        <p:txBody>
          <a:bodyPr>
            <a:normAutofit fontScale="70000" lnSpcReduction="20000"/>
          </a:bodyPr>
          <a:lstStyle/>
          <a:p>
            <a:r>
              <a:rPr lang="cs-CZ" sz="2800" dirty="0"/>
              <a:t>V dnešní době se uplatňují teoretické přístupy založené na </a:t>
            </a:r>
            <a:r>
              <a:rPr lang="cs-CZ" sz="2800" b="1" dirty="0"/>
              <a:t>aktivizaci vnitřního potenciálu regionů:</a:t>
            </a:r>
            <a:r>
              <a:rPr lang="cs-CZ" sz="2800" dirty="0"/>
              <a:t> </a:t>
            </a:r>
          </a:p>
          <a:p>
            <a:pPr lvl="1"/>
            <a:r>
              <a:rPr lang="cs-CZ" sz="2600" dirty="0"/>
              <a:t>podpora vzniku nových malých a středních firem a rozvoje těch současných, </a:t>
            </a:r>
          </a:p>
          <a:p>
            <a:pPr lvl="1"/>
            <a:r>
              <a:rPr lang="cs-CZ" sz="2600" dirty="0"/>
              <a:t>zkvalitnění podnikatelského klimatu ve smyslu rovného přístupu k informacím a možnostem finanční i nefinanční podpory, </a:t>
            </a:r>
          </a:p>
          <a:p>
            <a:pPr lvl="1"/>
            <a:r>
              <a:rPr lang="cs-CZ" sz="2600" dirty="0"/>
              <a:t>důraz je kladen na technické a technologické inovace, posílení konkurenčního prostředí a rozvoj služeb nejvyššího řádu,</a:t>
            </a:r>
          </a:p>
          <a:p>
            <a:pPr lvl="1"/>
            <a:r>
              <a:rPr lang="cs-CZ" sz="2600" dirty="0"/>
              <a:t>uplatňují se principy deregulace, demonopolizace a decentralizace, opouští se státní intervencionismus a paternalismus (ochranářství),</a:t>
            </a:r>
          </a:p>
          <a:p>
            <a:pPr lvl="1"/>
            <a:r>
              <a:rPr lang="cs-CZ" sz="2600" dirty="0"/>
              <a:t>snahou je posílit flexibilitu a využitelnost zdrojů, dostupnost informací a spolupráci všech subjektů v regionu.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A05F3B78-F067-4F08-8ADB-6F5A134E9D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4055" y="1816746"/>
            <a:ext cx="6907945" cy="504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75237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a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366658"/>
      </a:accent1>
      <a:accent2>
        <a:srgbClr val="8CB64A"/>
      </a:accent2>
      <a:accent3>
        <a:srgbClr val="88D5A9"/>
      </a:accent3>
      <a:accent4>
        <a:srgbClr val="969FA7"/>
      </a:accent4>
      <a:accent5>
        <a:srgbClr val="E8A844"/>
      </a:accent5>
      <a:accent6>
        <a:srgbClr val="A1561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4BEC0EAF-CF86-4D49-B83B-56CC62D3CFF1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TM03457464[[fn=Dividendy]]</Template>
  <TotalTime>936</TotalTime>
  <Words>1100</Words>
  <Application>Microsoft Office PowerPoint</Application>
  <PresentationFormat>Širokoúhlá obrazovka</PresentationFormat>
  <Paragraphs>89</Paragraphs>
  <Slides>13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7" baseType="lpstr">
      <vt:lpstr>Calibri</vt:lpstr>
      <vt:lpstr>Gill Sans MT</vt:lpstr>
      <vt:lpstr>Wingdings 2</vt:lpstr>
      <vt:lpstr>Dividenda</vt:lpstr>
      <vt:lpstr>Regionální ekonomika a politika</vt:lpstr>
      <vt:lpstr>Rozvoj a regionální rozvoj</vt:lpstr>
      <vt:lpstr>regionální rozvoj</vt:lpstr>
      <vt:lpstr>růst a rozvoj</vt:lpstr>
      <vt:lpstr>zdroje regionálního rozvoje</vt:lpstr>
      <vt:lpstr>Současný přístup k regionálnímu ekonomickému rozvoji </vt:lpstr>
      <vt:lpstr>teorie regionálního rozvoje</vt:lpstr>
      <vt:lpstr>základní dělení teorií regionálního rozvoje</vt:lpstr>
      <vt:lpstr>ZÁKLADNÍ ČLENĚNÍ TEORETICKÝCH PŘÍSTUPŮ K REGIONÁLNÍMU ROZVOJI a současně uplatňované teorie</vt:lpstr>
      <vt:lpstr> 1. Keynesiánské teorie reg. rozvoje</vt:lpstr>
      <vt:lpstr>2. Neoklasické teorie regionálního rozvoje</vt:lpstr>
      <vt:lpstr>Teoretické přístupy k regionální politice teorie endogenního růstu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Tureckova</dc:creator>
  <cp:lastModifiedBy>Kamila Turečková</cp:lastModifiedBy>
  <cp:revision>159</cp:revision>
  <cp:lastPrinted>2019-06-27T05:43:46Z</cp:lastPrinted>
  <dcterms:created xsi:type="dcterms:W3CDTF">2017-12-11T08:34:25Z</dcterms:created>
  <dcterms:modified xsi:type="dcterms:W3CDTF">2023-03-27T08:20:43Z</dcterms:modified>
</cp:coreProperties>
</file>