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8" r:id="rId3"/>
    <p:sldId id="285" r:id="rId4"/>
    <p:sldId id="295" r:id="rId5"/>
    <p:sldId id="296" r:id="rId6"/>
    <p:sldId id="297" r:id="rId7"/>
    <p:sldId id="298" r:id="rId8"/>
    <p:sldId id="307" r:id="rId9"/>
    <p:sldId id="276" r:id="rId10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9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91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8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5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8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7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0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3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3/27/2023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504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581191" y="3940935"/>
            <a:ext cx="10993546" cy="246882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7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43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cs-CZ" sz="123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9</a:t>
            </a:r>
            <a:endParaRPr kumimoji="0" lang="cs-CZ" sz="51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lvl="0" algn="r">
              <a:buClr>
                <a:srgbClr val="8CB64A"/>
              </a:buClr>
              <a:defRPr/>
            </a:pPr>
            <a:r>
              <a:rPr kumimoji="0" lang="cs-CZ" sz="90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ekonomická odvětví</a:t>
            </a:r>
          </a:p>
          <a:p>
            <a:pPr lvl="0" algn="r">
              <a:buClr>
                <a:srgbClr val="8CB64A"/>
              </a:buClr>
              <a:defRPr/>
            </a:pPr>
            <a:r>
              <a:rPr lang="cs-CZ" sz="9000" dirty="0">
                <a:solidFill>
                  <a:srgbClr val="8CB64A">
                    <a:lumMod val="20000"/>
                    <a:lumOff val="80000"/>
                  </a:srgbClr>
                </a:solidFill>
              </a:rPr>
              <a:t>ekonomicko-geografická analýza </a:t>
            </a:r>
            <a:endParaRPr kumimoji="0" lang="en-US" sz="90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66658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66658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ekonomická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4118" y="1828800"/>
            <a:ext cx="11761694" cy="4919729"/>
          </a:xfrm>
        </p:spPr>
        <p:txBody>
          <a:bodyPr>
            <a:normAutofit/>
          </a:bodyPr>
          <a:lstStyle/>
          <a:p>
            <a:r>
              <a:rPr lang="cs-CZ" sz="2800" dirty="0"/>
              <a:t>Ekonomické odvětví tvoří stejnorodé skupiny ekonomických činností nebo výstupů rozdělené podle věcného, technického a ekonomického charakteru. </a:t>
            </a:r>
          </a:p>
          <a:p>
            <a:r>
              <a:rPr lang="cs-CZ" sz="2800" dirty="0"/>
              <a:t>Členění a klasifikace ekonomických odvětví představuje hierarchicky (vícestupňové) uspořádané členění ekonomických jevů či aktivit do stanovených kategorií (třídy, podtřídy, skupiny, podskupiny, oddíly a pododdíly).</a:t>
            </a:r>
          </a:p>
          <a:p>
            <a:r>
              <a:rPr lang="cs-CZ" sz="2800" dirty="0"/>
              <a:t>Zařazení ekonomických činností dle příslušných odvětví vychází z klasifikace </a:t>
            </a:r>
            <a:r>
              <a:rPr lang="cs-CZ" sz="2800" b="1" dirty="0"/>
              <a:t>NACE </a:t>
            </a:r>
            <a:r>
              <a:rPr lang="cs-CZ" sz="2800" b="1" dirty="0" err="1"/>
              <a:t>Rev</a:t>
            </a:r>
            <a:r>
              <a:rPr lang="cs-CZ" sz="2800" b="1" dirty="0"/>
              <a:t>. 2</a:t>
            </a:r>
          </a:p>
          <a:p>
            <a:pPr lvl="1"/>
            <a:r>
              <a:rPr lang="cs-CZ" sz="2400" dirty="0"/>
              <a:t>standardní klasifikace ekonomických činností, operací a aktivit užívanou v zemích EU</a:t>
            </a:r>
          </a:p>
          <a:p>
            <a:pPr lvl="1"/>
            <a:r>
              <a:rPr lang="cs-CZ" sz="2400" dirty="0"/>
              <a:t>od 1. ledna 2008 nahradila Odvětvovou klasifikaci ekonomických činností (OKEČ) </a:t>
            </a:r>
            <a:endParaRPr lang="cs-CZ" sz="2400" dirty="0">
              <a:effectLst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21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Ekonomická odvětví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38CC218-20CF-4705-B0A3-9510A429E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788" y="1909481"/>
            <a:ext cx="8851953" cy="5368686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90C12888-BC31-40BA-B906-941273CF88BE}"/>
              </a:ext>
            </a:extLst>
          </p:cNvPr>
          <p:cNvSpPr/>
          <p:nvPr/>
        </p:nvSpPr>
        <p:spPr>
          <a:xfrm>
            <a:off x="4679576" y="1972235"/>
            <a:ext cx="7324165" cy="488576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A3852425-E61C-43C4-96D6-191A9A6A67DA}"/>
              </a:ext>
            </a:extLst>
          </p:cNvPr>
          <p:cNvSpPr/>
          <p:nvPr/>
        </p:nvSpPr>
        <p:spPr>
          <a:xfrm>
            <a:off x="0" y="1803633"/>
            <a:ext cx="3299011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4100" indent="-306000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cs-CZ" sz="2400" dirty="0">
                <a:solidFill>
                  <a:schemeClr val="tx2"/>
                </a:solidFill>
              </a:rPr>
              <a:t>představuje zařazení jednotlivých ekonomických aktivit do stejnorodých skupin – odvětví</a:t>
            </a:r>
          </a:p>
          <a:p>
            <a:pPr marL="800100" lvl="1" indent="-306000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cs-CZ" sz="2000" dirty="0">
                <a:solidFill>
                  <a:schemeClr val="tx2"/>
                </a:solidFill>
              </a:rPr>
              <a:t>základním kritériem přiřazení ekonomické činnosti do daného odvětví je věcné a technickoekonomické hledisko</a:t>
            </a:r>
          </a:p>
          <a:p>
            <a:pPr marL="800100" lvl="1" indent="-306000" defTabSz="4572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cs-CZ" sz="2000" dirty="0"/>
              <a:t>rozlišujeme tak 21 základních skupin odvětví (NACE)</a:t>
            </a:r>
          </a:p>
        </p:txBody>
      </p:sp>
    </p:spTree>
    <p:extLst>
      <p:ext uri="{BB962C8B-B14F-4D97-AF65-F5344CB8AC3E}">
        <p14:creationId xmlns:p14="http://schemas.microsoft.com/office/powerpoint/2010/main" val="68031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ekonomicko-geografická analýza ekonomických činností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3200" dirty="0"/>
              <a:t>Ke stanovení koncentrace, specializace a diverzifikace ekonomických činností na území regionu se využívá ekonomicko-geografické analýzy. </a:t>
            </a:r>
          </a:p>
          <a:p>
            <a:r>
              <a:rPr lang="cs-CZ" sz="3200" dirty="0"/>
              <a:t>Hodnocení ekonomických odvětví napříč regiony lze provádět prostřednictvím:</a:t>
            </a:r>
          </a:p>
          <a:p>
            <a:pPr lvl="1"/>
            <a:r>
              <a:rPr lang="cs-CZ" sz="2800" dirty="0"/>
              <a:t>hodnocení velikosti odvětví</a:t>
            </a:r>
          </a:p>
          <a:p>
            <a:pPr lvl="1"/>
            <a:r>
              <a:rPr lang="cs-CZ" sz="2800" dirty="0"/>
              <a:t>hodnocení struktury odvětví</a:t>
            </a:r>
          </a:p>
          <a:p>
            <a:pPr lvl="1"/>
            <a:r>
              <a:rPr lang="cs-CZ" sz="2800" dirty="0"/>
              <a:t>lokalizační analýzou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467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a) ukazatele velikosti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600" dirty="0"/>
              <a:t>= nejjednodušší způsob, jak zvolené odvětví popsat</a:t>
            </a:r>
          </a:p>
          <a:p>
            <a:r>
              <a:rPr lang="cs-CZ" sz="2600" dirty="0"/>
              <a:t>zvolené odvětví nebo skupiny odvětví se nejčastěji hodnotí podle:</a:t>
            </a:r>
          </a:p>
          <a:p>
            <a:pPr lvl="1"/>
            <a:r>
              <a:rPr lang="cs-CZ" sz="2400" dirty="0"/>
              <a:t>počtu zaměstnanců</a:t>
            </a:r>
          </a:p>
          <a:p>
            <a:pPr lvl="1"/>
            <a:r>
              <a:rPr lang="cs-CZ" sz="2400" dirty="0"/>
              <a:t>počtu firem v odvětví</a:t>
            </a:r>
          </a:p>
          <a:p>
            <a:pPr lvl="1"/>
            <a:r>
              <a:rPr lang="cs-CZ" sz="2400" dirty="0"/>
              <a:t>objemu či obratu produkce</a:t>
            </a:r>
          </a:p>
          <a:p>
            <a:pPr lvl="1"/>
            <a:r>
              <a:rPr lang="cs-CZ" sz="2400" dirty="0"/>
              <a:t>kapacity strojního zařízení či hodnoty základních výrobních prostředků</a:t>
            </a:r>
          </a:p>
          <a:p>
            <a:pPr lvl="1"/>
            <a:r>
              <a:rPr lang="cs-CZ" sz="2400" dirty="0"/>
              <a:t>hodnoty výroby či poskytovaných služeb např. prostřednictvím přidané hodnoty</a:t>
            </a:r>
          </a:p>
          <a:p>
            <a:pPr lvl="1"/>
            <a:r>
              <a:rPr lang="cs-CZ" sz="2400" dirty="0"/>
              <a:t>hodnoty tvorby hrubého fixního kapitálu aj.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7357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b) ukazatele struktury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600" dirty="0"/>
              <a:t>charakterizují význam a postavení jednotlivých odvětví (% zastoupení) ve zvolené teritoriální jednotce</a:t>
            </a:r>
          </a:p>
          <a:p>
            <a:r>
              <a:rPr lang="cs-CZ" sz="2600" dirty="0"/>
              <a:t>stanovené odvětví, skupina odvětví nebo celá odvětvová struktura ekonomiky v daném regionu je zde analyzována na pozadí řady dílčích ukazatelů jakými mohou například být podíly daného odvětví na celkové odvětvové struktuře dle:</a:t>
            </a:r>
          </a:p>
          <a:p>
            <a:pPr lvl="1"/>
            <a:r>
              <a:rPr lang="cs-CZ" sz="2400" dirty="0"/>
              <a:t>zaměstnanosti</a:t>
            </a:r>
          </a:p>
          <a:p>
            <a:pPr lvl="1"/>
            <a:r>
              <a:rPr lang="cs-CZ" sz="2400" dirty="0"/>
              <a:t>exportu produkce</a:t>
            </a:r>
          </a:p>
          <a:p>
            <a:pPr lvl="1"/>
            <a:r>
              <a:rPr lang="cs-CZ" sz="2400" dirty="0"/>
              <a:t>tvorby hrubého fixního kapitálu</a:t>
            </a:r>
          </a:p>
          <a:p>
            <a:pPr lvl="1"/>
            <a:r>
              <a:rPr lang="cs-CZ" sz="2400" dirty="0"/>
              <a:t>objemu výstupu</a:t>
            </a:r>
          </a:p>
          <a:p>
            <a:pPr lvl="1"/>
            <a:r>
              <a:rPr lang="cs-CZ" sz="2400" dirty="0"/>
              <a:t>vytvořené (hrubé) přidané hodnoty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96B1385-F194-4355-9E84-B400310567D8}"/>
              </a:ext>
            </a:extLst>
          </p:cNvPr>
          <p:cNvSpPr/>
          <p:nvPr/>
        </p:nvSpPr>
        <p:spPr>
          <a:xfrm>
            <a:off x="7162798" y="4440205"/>
            <a:ext cx="4769225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Jedná se tedy o ukazatele v relativních hodnotách. Ukazatelé struktury odvětví díky této relativitě umožňují daleko lepší srovnatelnost regionálně vymezených relevantních ukazatelů vůči sobě navzájem.</a:t>
            </a:r>
            <a:endParaRPr lang="cs-CZ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08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c) geografická koncentrace a specializace odvětví (lokalizační analýza)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800" dirty="0"/>
              <a:t>Lokalizační analýza v kontextu analýzy odvětví nám poskytuje informace o prostorovém uspořádání hospodářských aktivit. </a:t>
            </a:r>
          </a:p>
          <a:p>
            <a:r>
              <a:rPr lang="cs-CZ" sz="2800" dirty="0"/>
              <a:t>Mezi základní metody hodnocení postavení odvětví v regionu patří: </a:t>
            </a:r>
          </a:p>
          <a:p>
            <a:pPr lvl="1"/>
            <a:r>
              <a:rPr lang="cs-CZ" sz="2800" dirty="0" err="1"/>
              <a:t>Herfindalův</a:t>
            </a:r>
            <a:r>
              <a:rPr lang="cs-CZ" sz="2800" dirty="0"/>
              <a:t> index koncentrace a specializace</a:t>
            </a:r>
          </a:p>
          <a:p>
            <a:pPr lvl="1"/>
            <a:r>
              <a:rPr lang="cs-CZ" sz="2800" dirty="0"/>
              <a:t>koeficient specializace</a:t>
            </a:r>
          </a:p>
          <a:p>
            <a:pPr lvl="1"/>
            <a:r>
              <a:rPr lang="cs-CZ" sz="2800" dirty="0"/>
              <a:t>index lokalizace</a:t>
            </a:r>
          </a:p>
          <a:p>
            <a:pPr lvl="1"/>
            <a:r>
              <a:rPr lang="cs-CZ" sz="2800" dirty="0"/>
              <a:t>Lorenzova křivka</a:t>
            </a:r>
          </a:p>
          <a:p>
            <a:pPr lvl="1"/>
            <a:r>
              <a:rPr lang="cs-CZ" sz="2800" dirty="0"/>
              <a:t>Giniho index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295C3EA-FA36-4D19-AD01-AA0103414BFC}"/>
              </a:ext>
            </a:extLst>
          </p:cNvPr>
          <p:cNvSpPr/>
          <p:nvPr/>
        </p:nvSpPr>
        <p:spPr>
          <a:xfrm>
            <a:off x="5656728" y="4440205"/>
            <a:ext cx="6275293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b="1" dirty="0">
                <a:latin typeface="Times New Roman" panose="02020603050405020304" pitchFamily="18" charset="0"/>
                <a:ea typeface="Calibri" panose="020F0502020204030204" pitchFamily="34" charset="0"/>
              </a:rPr>
              <a:t>VÍCE VIZ: </a:t>
            </a:r>
          </a:p>
          <a:p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TUREČKOVÁ, K. and S. MARTINÁT, 2016.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Selected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methods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economical-geographic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analysis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national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economical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sectors</a:t>
            </a:r>
            <a:r>
              <a:rPr lang="cs-CZ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cs-CZ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Working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Paper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in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Interdisciplinary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Economics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and Business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Research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no. 26. Silesian University in Opava,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School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Business </a:t>
            </a:r>
            <a:r>
              <a:rPr lang="cs-CZ" dirty="0" err="1">
                <a:latin typeface="Times New Roman" panose="02020603050405020304" pitchFamily="18" charset="0"/>
                <a:ea typeface="Calibri" panose="020F0502020204030204" pitchFamily="34" charset="0"/>
              </a:rPr>
              <a:t>Administration</a:t>
            </a:r>
            <a:r>
              <a:rPr lang="cs-CZ" dirty="0">
                <a:latin typeface="Times New Roman" panose="02020603050405020304" pitchFamily="18" charset="0"/>
                <a:ea typeface="Calibri" panose="020F0502020204030204" pitchFamily="34" charset="0"/>
              </a:rPr>
              <a:t> in Karviná. Dostupné z: https://www.iivopf.cz/wp-content/uploads/2020/08/WPIEBRS_26_Tureckova_Martinat.pdf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4094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218" y="702156"/>
            <a:ext cx="11471564" cy="1013800"/>
          </a:xfrm>
        </p:spPr>
        <p:txBody>
          <a:bodyPr>
            <a:noAutofit/>
          </a:bodyPr>
          <a:lstStyle/>
          <a:p>
            <a:pPr algn="ctr"/>
            <a:r>
              <a:rPr lang="cs-CZ" sz="3000" b="1" dirty="0"/>
              <a:t>náhrady zaměstnancům a produktivita práce</a:t>
            </a:r>
            <a:endParaRPr lang="cs-CZ" sz="3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7488C032-E060-474E-B08A-63F7C7B87DE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09" y="1996498"/>
            <a:ext cx="5973691" cy="4319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Zástupný obsah 6">
            <a:extLst>
              <a:ext uri="{FF2B5EF4-FFF2-40B4-BE49-F238E27FC236}">
                <a16:creationId xmlns:a16="http://schemas.microsoft.com/office/drawing/2014/main" id="{69578259-C88F-4DAE-B2F8-A19F96E57AE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36" y="1996498"/>
            <a:ext cx="5733546" cy="4319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459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475</Words>
  <Application>Microsoft Office PowerPoint</Application>
  <PresentationFormat>Širokoúhlá obrazovka</PresentationFormat>
  <Paragraphs>60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Calibri</vt:lpstr>
      <vt:lpstr>Gill Sans MT</vt:lpstr>
      <vt:lpstr>Times New Roman</vt:lpstr>
      <vt:lpstr>Wingdings 2</vt:lpstr>
      <vt:lpstr>Dividenda</vt:lpstr>
      <vt:lpstr>Regionální ekonomika a politika</vt:lpstr>
      <vt:lpstr>ekonomická odvětví</vt:lpstr>
      <vt:lpstr>Ekonomická odvětví</vt:lpstr>
      <vt:lpstr>ekonomicko-geografická analýza ekonomických činností</vt:lpstr>
      <vt:lpstr>a) ukazatele velikosti odvětví</vt:lpstr>
      <vt:lpstr>b) ukazatele struktury odvětví</vt:lpstr>
      <vt:lpstr>c) geografická koncentrace a specializace odvětví (lokalizační analýza)</vt:lpstr>
      <vt:lpstr>náhrady zaměstnancům a produktivita práce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ekonomika a politika</dc:title>
  <dc:creator>kristyna.raczova7@gmail.com</dc:creator>
  <cp:lastModifiedBy>Kamila Turečková</cp:lastModifiedBy>
  <cp:revision>24</cp:revision>
  <cp:lastPrinted>2023-03-27T09:41:40Z</cp:lastPrinted>
  <dcterms:created xsi:type="dcterms:W3CDTF">2019-09-25T14:07:12Z</dcterms:created>
  <dcterms:modified xsi:type="dcterms:W3CDTF">2023-03-27T09:43:20Z</dcterms:modified>
</cp:coreProperties>
</file>