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4" r:id="rId3"/>
    <p:sldId id="296" r:id="rId4"/>
    <p:sldId id="297" r:id="rId5"/>
    <p:sldId id="298" r:id="rId6"/>
    <p:sldId id="300" r:id="rId7"/>
    <p:sldId id="276" r:id="rId8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  <a:srgbClr val="CED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6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68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48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19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29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9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4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8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50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56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670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581191" y="3940936"/>
            <a:ext cx="10993546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28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cs-CZ" sz="85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10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endParaRPr kumimoji="0" lang="cs-CZ" sz="56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63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regionální konkurenceschopnost</a:t>
            </a:r>
            <a:endParaRPr kumimoji="0" lang="en-US" sz="63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66658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66658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Koncept konkurenceschopnosti regionu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7782" y="1930399"/>
            <a:ext cx="11739418" cy="4636655"/>
          </a:xfrm>
        </p:spPr>
        <p:txBody>
          <a:bodyPr>
            <a:normAutofit fontScale="85000" lnSpcReduction="1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V nejjednodušší formě můžeme konkurenceschopnost chápat jako takové postavení subjektů v systému, které umožňuje jejich existenci s minimálními riziky a schopností se vyvíjet dynamicky, alespoň tak rychle, jako celý systém.</a:t>
            </a:r>
          </a:p>
          <a:p>
            <a:r>
              <a:rPr lang="cs-CZ" sz="2800" dirty="0">
                <a:solidFill>
                  <a:schemeClr val="tx1"/>
                </a:solidFill>
              </a:rPr>
              <a:t>Obecněji se konkurenceschopnost definuje jako schopnost firem, odvětví, regionů, národů a nadnárodních regionů generovat vysokou úroveň příjmů a zaměstnanosti. </a:t>
            </a:r>
          </a:p>
          <a:p>
            <a:r>
              <a:rPr lang="cs-CZ" sz="2800" dirty="0">
                <a:solidFill>
                  <a:schemeClr val="tx1"/>
                </a:solidFill>
              </a:rPr>
              <a:t>Regionální konkurenceschopnost můžeme chápat jako výsledek společného úsilí o co nejproduktivnější využívání vnitřních zdrojů v interakci s využíváním vnějších zdrojů a rozvojových příležitostí, zaměřené na trvalé zvyšování produkčního potenciálu regionů.</a:t>
            </a:r>
          </a:p>
          <a:p>
            <a:r>
              <a:rPr lang="cs-CZ" sz="2800" dirty="0">
                <a:solidFill>
                  <a:schemeClr val="tx1"/>
                </a:solidFill>
              </a:rPr>
              <a:t>V kontextu regionální ekonomiky a politiky budeme vnímat nyní už regionální konkurenceschopnost jako schopnost regionu produkovat výrobky a služby, které obstojí na mezinárodních trzích a současně je zajištěno udržení vysokých a trvalých příjmů jeho obyvatel, které v globálním prostředí vedou ke zvyšování blahobytu v regionech.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212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Koncept konkurenceschopnosti regionu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447" y="1963271"/>
            <a:ext cx="11312449" cy="4554070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Důvody, proč je koncept regionální konkurenceschopnosti z pohledu celé ekonomické konkurenceschopnosti tak klíčový jsou tyto: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jsou odrazem celkového obrazu ekonomiky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jsou hnací silou národních ekonomik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jsou základním „přístavem“ změn v mobilitě výrobních faktorů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nemají přesně definovanou úlohu v mezinárodní dělbě práce, ale jejich doménou je specializace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začínají být nositeli koordinačních a rozhodovacích aktivit realizované hospodářské politiky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regiony jsou rovněž nositeli původu disponibilních výrobních faktorů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397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Zdroje a faktory regionální konkurenceschopnosti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73624"/>
            <a:ext cx="11230378" cy="4831976"/>
          </a:xfrm>
        </p:spPr>
        <p:txBody>
          <a:bodyPr>
            <a:normAutofit/>
          </a:bodyPr>
          <a:lstStyle/>
          <a:p>
            <a:endParaRPr lang="cs-CZ" sz="2800" dirty="0"/>
          </a:p>
          <a:p>
            <a:r>
              <a:rPr lang="cs-CZ" sz="2800" dirty="0"/>
              <a:t>Obecně můžeme říci, že je regionální konkurenceschopnost úzce spjata zejména s těmito čtyřmi hlavními faktory:</a:t>
            </a:r>
          </a:p>
          <a:p>
            <a:pPr lvl="1"/>
            <a:r>
              <a:rPr lang="cs-CZ" sz="2600" dirty="0"/>
              <a:t>strukturou ekonomických aktivit</a:t>
            </a:r>
          </a:p>
          <a:p>
            <a:pPr lvl="1"/>
            <a:r>
              <a:rPr lang="cs-CZ" sz="2600" dirty="0"/>
              <a:t>úrovní inovací</a:t>
            </a:r>
          </a:p>
          <a:p>
            <a:pPr lvl="1"/>
            <a:r>
              <a:rPr lang="cs-CZ" sz="2600" dirty="0"/>
              <a:t>stupněm dostupnosti regionu</a:t>
            </a:r>
          </a:p>
          <a:p>
            <a:pPr lvl="1"/>
            <a:r>
              <a:rPr lang="cs-CZ" sz="2600" dirty="0"/>
              <a:t>úrovní dosažené vzdělanosti pracovních sil (kompetence pracovníků)</a:t>
            </a:r>
          </a:p>
          <a:p>
            <a:r>
              <a:rPr lang="cs-CZ" sz="2800" dirty="0"/>
              <a:t>Současná konkurenceschopnost zvýrazňuje význam vzdělání, znalosti, nehmotných statků a rozvinutou infrastrukturu.</a:t>
            </a:r>
          </a:p>
          <a:p>
            <a:pPr marL="0" indent="0">
              <a:buNone/>
            </a:pP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273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Zdroje a faktory regionální konkurenceschopnosti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611" y="2026023"/>
            <a:ext cx="11654117" cy="4715435"/>
          </a:xfrm>
        </p:spPr>
        <p:txBody>
          <a:bodyPr numCol="2">
            <a:normAutofit/>
          </a:bodyPr>
          <a:lstStyle/>
          <a:p>
            <a:r>
              <a:rPr lang="cs-CZ" sz="2800" dirty="0"/>
              <a:t>Mezi základní faktory, resp. oblasti faktorů ovlivňující regionální konkurenceschopnost tak patří:</a:t>
            </a:r>
          </a:p>
          <a:p>
            <a:pPr lvl="1"/>
            <a:r>
              <a:rPr lang="cs-CZ" sz="2600" dirty="0"/>
              <a:t>infrastruktura (technická, sociální, institucionální, podnikatelská…)</a:t>
            </a:r>
          </a:p>
          <a:p>
            <a:pPr lvl="1"/>
            <a:r>
              <a:rPr lang="cs-CZ" sz="2600" dirty="0"/>
              <a:t>pracovní síla a její vybavenost (dovednosti, dosažená úroveň vzdělání, ochota dalšího vzdělávání)</a:t>
            </a:r>
          </a:p>
          <a:p>
            <a:pPr lvl="1"/>
            <a:r>
              <a:rPr lang="cs-CZ" sz="2600" dirty="0"/>
              <a:t>výkonnost veřejného sektoru</a:t>
            </a:r>
          </a:p>
          <a:p>
            <a:pPr lvl="1"/>
            <a:r>
              <a:rPr lang="cs-CZ" sz="2600" dirty="0"/>
              <a:t>výkonnost v produktivitě (měřená vztahy mezi příjmy a zaměstnaností)</a:t>
            </a:r>
          </a:p>
          <a:p>
            <a:pPr lvl="1"/>
            <a:r>
              <a:rPr lang="cs-CZ" sz="2600" dirty="0"/>
              <a:t>obchodní faktory</a:t>
            </a:r>
          </a:p>
          <a:p>
            <a:pPr lvl="1"/>
            <a:r>
              <a:rPr lang="cs-CZ" sz="2600" dirty="0"/>
              <a:t>pracovní faktory</a:t>
            </a:r>
          </a:p>
          <a:p>
            <a:pPr lvl="1"/>
            <a:r>
              <a:rPr lang="cs-CZ" sz="2600" dirty="0"/>
              <a:t>regionální a lokální faktory</a:t>
            </a:r>
          </a:p>
          <a:p>
            <a:pPr lvl="1"/>
            <a:r>
              <a:rPr lang="cs-CZ" sz="2600" dirty="0"/>
              <a:t>infrastrukturní faktory</a:t>
            </a:r>
          </a:p>
          <a:p>
            <a:pPr lvl="1"/>
            <a:r>
              <a:rPr lang="cs-CZ" sz="2600" dirty="0"/>
              <a:t>cenové faktory</a:t>
            </a:r>
          </a:p>
          <a:p>
            <a:pPr lvl="1"/>
            <a:r>
              <a:rPr lang="cs-CZ" sz="2600" dirty="0"/>
              <a:t>environmentální faktory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89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Zdroje a faktory regionální konkurenceschopnosti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230378" cy="4373262"/>
          </a:xfrm>
        </p:spPr>
        <p:txBody>
          <a:bodyPr numCol="1">
            <a:normAutofit fontScale="92500" lnSpcReduction="20000"/>
          </a:bodyPr>
          <a:lstStyle/>
          <a:p>
            <a:r>
              <a:rPr lang="cs-CZ" sz="3000" dirty="0"/>
              <a:t>Podle </a:t>
            </a:r>
            <a:r>
              <a:rPr lang="cs-CZ" sz="3000" b="1" dirty="0"/>
              <a:t>regionálních inovačních strategií </a:t>
            </a:r>
            <a:r>
              <a:rPr lang="cs-CZ" sz="3000" dirty="0"/>
              <a:t>je v rámci podpory regionální konkurenceschopnosti potřeba: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800" dirty="0"/>
              <a:t>finančně podporovat inovační projekty malých a středních podniků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800" dirty="0"/>
              <a:t>podporovat společný výzkum a vývoj (podporovat max. širokou kooperaci všech zainteresovaných subjektů – klastry, BIC apod.)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800" dirty="0"/>
              <a:t>přispívat k rozvoji inovační infrastruktury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2800" dirty="0"/>
              <a:t>podporovat přenos výsledků výzkumu a vývoje do komerční praxe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3000" dirty="0"/>
              <a:t>Obecně pak zlepšovat technickou a dopravní infrastrukturu, snižovat byrokratickou zátěž, vytvářet příznivé právní prostředí, zefektivnit činnost veřejných institucí, podporovat odpovědný přístup aj.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501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457</Words>
  <Application>Microsoft Office PowerPoint</Application>
  <PresentationFormat>Širokoúhlá obrazovka</PresentationFormat>
  <Paragraphs>53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Gill Sans MT</vt:lpstr>
      <vt:lpstr>Wingdings</vt:lpstr>
      <vt:lpstr>Wingdings 2</vt:lpstr>
      <vt:lpstr>Dividenda</vt:lpstr>
      <vt:lpstr>Regionální ekonomika a politika</vt:lpstr>
      <vt:lpstr>Koncept konkurenceschopnosti regionu</vt:lpstr>
      <vt:lpstr>Koncept konkurenceschopnosti regionu</vt:lpstr>
      <vt:lpstr>Zdroje a faktory regionální konkurenceschopnosti</vt:lpstr>
      <vt:lpstr>Zdroje a faktory regionální konkurenceschopnosti</vt:lpstr>
      <vt:lpstr>Zdroje a faktory regionální konkurenceschopnosti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ekonomika a politika</dc:title>
  <dc:creator>kristyna.raczova7@gmail.com</dc:creator>
  <cp:lastModifiedBy>Kamila Turečková</cp:lastModifiedBy>
  <cp:revision>18</cp:revision>
  <cp:lastPrinted>2023-03-27T09:24:58Z</cp:lastPrinted>
  <dcterms:created xsi:type="dcterms:W3CDTF">2019-09-25T12:11:09Z</dcterms:created>
  <dcterms:modified xsi:type="dcterms:W3CDTF">2023-03-27T09:27:55Z</dcterms:modified>
</cp:coreProperties>
</file>