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88" r:id="rId3"/>
    <p:sldId id="285" r:id="rId4"/>
    <p:sldId id="295" r:id="rId5"/>
    <p:sldId id="296" r:id="rId6"/>
    <p:sldId id="297" r:id="rId7"/>
    <p:sldId id="298" r:id="rId8"/>
    <p:sldId id="307" r:id="rId9"/>
    <p:sldId id="276" r:id="rId10"/>
  </p:sldIdLst>
  <p:sldSz cx="12192000" cy="6858000"/>
  <p:notesSz cx="6797675" cy="9926638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85" d="100"/>
          <a:sy n="85" d="100"/>
        </p:scale>
        <p:origin x="590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6534" y="3085765"/>
            <a:ext cx="11262866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1" y="1020431"/>
            <a:ext cx="10993549" cy="1475013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4" y="2495445"/>
            <a:ext cx="10993546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605951" y="5956137"/>
            <a:ext cx="284480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E47221B-3450-4466-A490-E0EC82BBA5EB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1"/>
            <a:ext cx="691721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16440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43998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E4377-41EB-4267-BF49-9DB0F1D83DFE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19180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8839201" y="599725"/>
            <a:ext cx="2906817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1" y="675726"/>
            <a:ext cx="2004164" cy="5183073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74923" y="675726"/>
            <a:ext cx="7896279" cy="5183073"/>
          </a:xfrm>
        </p:spPr>
        <p:txBody>
          <a:bodyPr vert="eaVert" anchor="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93673" y="5956137"/>
            <a:ext cx="1328141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8FF524A7-38CD-4D49-91CB-B0844414D8F7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74923" y="5951811"/>
            <a:ext cx="7896279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46615" y="5956137"/>
            <a:ext cx="1164195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82844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286" y="614407"/>
            <a:ext cx="11309338" cy="118929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702156"/>
            <a:ext cx="11029616" cy="10138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180496"/>
            <a:ext cx="11029615" cy="3678303"/>
          </a:xfrm>
        </p:spPr>
        <p:txBody>
          <a:bodyPr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5E6B4A-86B3-4DA3-9C9C-71D49B7F04AD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558300" y="5956137"/>
            <a:ext cx="1052508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73603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7817" y="5141974"/>
            <a:ext cx="11290860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43910"/>
            <a:ext cx="11029615" cy="1497507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4541417"/>
            <a:ext cx="11029615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87EB643B-0454-4492-B9F7-BEFAFA1F51F7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02597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3" y="2228003"/>
            <a:ext cx="5422390" cy="3633047"/>
          </a:xfrm>
        </p:spPr>
        <p:txBody>
          <a:bodyPr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8417" y="2228003"/>
            <a:ext cx="5422392" cy="3633047"/>
          </a:xfrm>
        </p:spPr>
        <p:txBody>
          <a:bodyPr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CE0993-7390-4AE7-B6CA-C7AEAB9DA5EB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68049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>
            <a:spLocks noChangeAspect="1"/>
          </p:cNvSpPr>
          <p:nvPr/>
        </p:nvSpPr>
        <p:spPr>
          <a:xfrm>
            <a:off x="445982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581193" y="729658"/>
            <a:ext cx="11029616" cy="988332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50892"/>
            <a:ext cx="5087075" cy="536005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4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3735" y="2250892"/>
            <a:ext cx="5087073" cy="553373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709" y="2926052"/>
            <a:ext cx="5393100" cy="2934999"/>
          </a:xfrm>
        </p:spPr>
        <p:txBody>
          <a:bodyPr anchor="t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DE9E71-072F-4868-8C44-601CACDE2AA7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7714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0683" y="606554"/>
            <a:ext cx="11300036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575894" y="729658"/>
            <a:ext cx="11029616" cy="988332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0B5F17-7208-4B0B-B933-C1C2DDA429D1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5120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765755-A11E-4DD3-8D04-6E321D95181A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45718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47817" y="5141973"/>
            <a:ext cx="11298200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5262296"/>
            <a:ext cx="490944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7816" y="601200"/>
            <a:ext cx="1129284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740823" y="5262296"/>
            <a:ext cx="586998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39AF7116-B6F3-45F3-AD26-FEE9DBB79F5E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66083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4693389"/>
            <a:ext cx="11029616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7817" y="599725"/>
            <a:ext cx="11290859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7"/>
            <a:ext cx="11029617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B10B51-9898-4F5C-89CC-67E924DFB987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43375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705124"/>
            <a:ext cx="11029616" cy="1189554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336003"/>
            <a:ext cx="11029616" cy="3522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05951" y="5956137"/>
            <a:ext cx="28447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3468A518-ADFF-4A02-9C02-448EC94B65A2}" type="datetime1">
              <a:rPr lang="en-US" smtClean="0"/>
              <a:t>3/27/2023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1"/>
            <a:ext cx="69172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58300" y="5956137"/>
            <a:ext cx="10525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46534" y="457200"/>
            <a:ext cx="3703320" cy="9499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8042147" y="453643"/>
            <a:ext cx="3703320" cy="98554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4241830" y="457200"/>
            <a:ext cx="3703320" cy="9144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385047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457200" rtl="0" eaLnBrk="1" latinLnBrk="0" hangingPunct="1">
        <a:spcBef>
          <a:spcPct val="0"/>
        </a:spcBef>
        <a:buNone/>
        <a:defRPr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sz="4400" dirty="0"/>
              <a:t>Regionální ekonomika a politika</a:t>
            </a:r>
            <a:endParaRPr lang="en-US" sz="44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cs-CZ" sz="2800" dirty="0"/>
              <a:t>Ing. Kamila Turečková, Ph.D.</a:t>
            </a:r>
            <a:endParaRPr lang="en-US" sz="2800" dirty="0"/>
          </a:p>
        </p:txBody>
      </p:sp>
      <p:pic>
        <p:nvPicPr>
          <p:cNvPr id="4" name="Picture 2" descr="Slezská univerzita v Opav&amp;ecaron;, Obchodn&amp;ecaron; podnikatelská fakulta v Karviné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796367" y="636971"/>
            <a:ext cx="3024336" cy="93610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Podnadpis 2"/>
          <p:cNvSpPr txBox="1">
            <a:spLocks/>
          </p:cNvSpPr>
          <p:nvPr/>
        </p:nvSpPr>
        <p:spPr>
          <a:xfrm>
            <a:off x="581191" y="3940935"/>
            <a:ext cx="10993546" cy="2468829"/>
          </a:xfrm>
          <a:prstGeom prst="rect">
            <a:avLst/>
          </a:prstGeom>
        </p:spPr>
        <p:txBody>
          <a:bodyPr vert="horz" lIns="91440" tIns="45720" rIns="91440" bIns="45720" rtlCol="0" anchor="t">
            <a:normAutofit fontScale="47500" lnSpcReduction="20000"/>
          </a:bodyPr>
          <a:lstStyle>
            <a:lvl1pPr marL="0" indent="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600" kern="1200" cap="all">
                <a:solidFill>
                  <a:schemeClr val="accent2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6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None/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600"/>
              </a:spcAft>
              <a:buClr>
                <a:srgbClr val="8CB64A"/>
              </a:buClr>
              <a:buSzPct val="92000"/>
              <a:buFont typeface="Wingdings 2" panose="05020102010507070707" pitchFamily="18" charset="2"/>
              <a:buNone/>
              <a:tabLst/>
              <a:defRPr/>
            </a:pPr>
            <a:r>
              <a:rPr kumimoji="0" lang="cs-CZ" sz="4300" b="0" i="0" u="none" strike="noStrike" kern="1200" cap="all" spc="0" normalizeH="0" baseline="0" noProof="0" dirty="0">
                <a:ln>
                  <a:noFill/>
                </a:ln>
                <a:solidFill>
                  <a:srgbClr val="8CB64A">
                    <a:lumMod val="40000"/>
                    <a:lumOff val="60000"/>
                  </a:srgbClr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t> </a:t>
            </a:r>
            <a:r>
              <a:rPr kumimoji="0" lang="cs-CZ" sz="12300" b="0" i="0" u="none" strike="noStrike" kern="1200" cap="all" spc="0" normalizeH="0" baseline="0" noProof="0" dirty="0">
                <a:ln>
                  <a:noFill/>
                </a:ln>
                <a:solidFill>
                  <a:srgbClr val="8CB64A">
                    <a:lumMod val="40000"/>
                    <a:lumOff val="60000"/>
                  </a:srgbClr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t>9</a:t>
            </a:r>
            <a:endParaRPr kumimoji="0" lang="cs-CZ" sz="5100" b="0" i="0" u="none" strike="noStrike" kern="1200" cap="all" spc="0" normalizeH="0" baseline="0" noProof="0" dirty="0">
              <a:ln>
                <a:noFill/>
              </a:ln>
              <a:solidFill>
                <a:srgbClr val="8CB64A">
                  <a:lumMod val="20000"/>
                  <a:lumOff val="80000"/>
                </a:srgbClr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  <a:p>
            <a:pPr lvl="0" algn="r">
              <a:buClr>
                <a:srgbClr val="8CB64A"/>
              </a:buClr>
              <a:defRPr/>
            </a:pPr>
            <a:r>
              <a:rPr kumimoji="0" lang="cs-CZ" sz="9000" b="0" i="0" u="none" strike="noStrike" kern="1200" cap="all" spc="0" normalizeH="0" baseline="0" noProof="0" dirty="0">
                <a:ln>
                  <a:noFill/>
                </a:ln>
                <a:solidFill>
                  <a:srgbClr val="8CB64A">
                    <a:lumMod val="20000"/>
                    <a:lumOff val="80000"/>
                  </a:srgbClr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t>ekonomická odvětví</a:t>
            </a:r>
          </a:p>
          <a:p>
            <a:pPr lvl="0" algn="r">
              <a:buClr>
                <a:srgbClr val="8CB64A"/>
              </a:buClr>
              <a:defRPr/>
            </a:pPr>
            <a:r>
              <a:rPr lang="cs-CZ" sz="9000" dirty="0">
                <a:solidFill>
                  <a:srgbClr val="8CB64A">
                    <a:lumMod val="20000"/>
                    <a:lumOff val="80000"/>
                  </a:srgbClr>
                </a:solidFill>
              </a:rPr>
              <a:t>ekonomicko-geografická analýza </a:t>
            </a:r>
            <a:endParaRPr kumimoji="0" lang="en-US" sz="9000" b="0" i="0" u="none" strike="noStrike" kern="1200" cap="all" spc="0" normalizeH="0" baseline="0" noProof="0" dirty="0">
              <a:ln>
                <a:noFill/>
              </a:ln>
              <a:solidFill>
                <a:srgbClr val="8CB64A">
                  <a:lumMod val="20000"/>
                  <a:lumOff val="80000"/>
                </a:srgbClr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rgbClr val="366658">
                    <a:lumMod val="75000"/>
                    <a:lumOff val="25000"/>
                  </a:srgbClr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366658">
                  <a:lumMod val="75000"/>
                  <a:lumOff val="25000"/>
                </a:srgbClr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25953459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ekonomická odvětví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24118" y="1828800"/>
            <a:ext cx="11761694" cy="4919729"/>
          </a:xfrm>
        </p:spPr>
        <p:txBody>
          <a:bodyPr>
            <a:normAutofit/>
          </a:bodyPr>
          <a:lstStyle/>
          <a:p>
            <a:r>
              <a:rPr lang="cs-CZ" sz="2800" dirty="0"/>
              <a:t>Ekonomické odvětví tvoří stejnorodé skupiny ekonomických činností nebo výstupů rozdělené podle věcného, technického a ekonomického charakteru. </a:t>
            </a:r>
          </a:p>
          <a:p>
            <a:r>
              <a:rPr lang="cs-CZ" sz="2800" dirty="0"/>
              <a:t>Členění a klasifikace ekonomických odvětví představuje hierarchicky (vícestupňové) uspořádané členění ekonomických jevů či aktivit do stanovených kategorií (třídy, podtřídy, skupiny, podskupiny, oddíly a pododdíly).</a:t>
            </a:r>
          </a:p>
          <a:p>
            <a:r>
              <a:rPr lang="cs-CZ" sz="2800" dirty="0"/>
              <a:t>Zařazení ekonomických činností dle příslušných odvětví vychází z klasifikace </a:t>
            </a:r>
            <a:r>
              <a:rPr lang="cs-CZ" sz="2800" b="1" dirty="0"/>
              <a:t>NACE </a:t>
            </a:r>
            <a:r>
              <a:rPr lang="cs-CZ" sz="2800" b="1" dirty="0" err="1"/>
              <a:t>Rev</a:t>
            </a:r>
            <a:r>
              <a:rPr lang="cs-CZ" sz="2800" b="1" dirty="0"/>
              <a:t>. 2</a:t>
            </a:r>
          </a:p>
          <a:p>
            <a:pPr lvl="1"/>
            <a:r>
              <a:rPr lang="cs-CZ" sz="2400" dirty="0"/>
              <a:t>standardní klasifikace ekonomických činností, operací a aktivit užívanou v zemích EU</a:t>
            </a:r>
          </a:p>
          <a:p>
            <a:pPr lvl="1"/>
            <a:r>
              <a:rPr lang="cs-CZ" sz="2400" dirty="0"/>
              <a:t>od 1. ledna 2008 nahradila Odvětvovou klasifikaci ekonomických činností (OKEČ) </a:t>
            </a:r>
            <a:endParaRPr lang="cs-CZ" sz="2400" dirty="0">
              <a:effectLst/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rgbClr val="8CB64A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8CB64A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0142180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Ekonomická odvětví</a:t>
            </a:r>
            <a:endParaRPr lang="cs-CZ" sz="36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3</a:t>
            </a:fld>
            <a:endParaRPr lang="en-US" dirty="0"/>
          </a:p>
        </p:txBody>
      </p:sp>
      <p:pic>
        <p:nvPicPr>
          <p:cNvPr id="6" name="Obrázek 5">
            <a:extLst>
              <a:ext uri="{FF2B5EF4-FFF2-40B4-BE49-F238E27FC236}">
                <a16:creationId xmlns:a16="http://schemas.microsoft.com/office/drawing/2014/main" id="{338CC218-20CF-4705-B0A3-9510A429EE8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151788" y="1909481"/>
            <a:ext cx="8851953" cy="5368686"/>
          </a:xfrm>
          <a:prstGeom prst="rect">
            <a:avLst/>
          </a:prstGeom>
        </p:spPr>
      </p:pic>
      <p:sp>
        <p:nvSpPr>
          <p:cNvPr id="8" name="Obdélník 7">
            <a:extLst>
              <a:ext uri="{FF2B5EF4-FFF2-40B4-BE49-F238E27FC236}">
                <a16:creationId xmlns:a16="http://schemas.microsoft.com/office/drawing/2014/main" id="{90C12888-BC31-40BA-B906-941273CF88BE}"/>
              </a:ext>
            </a:extLst>
          </p:cNvPr>
          <p:cNvSpPr/>
          <p:nvPr/>
        </p:nvSpPr>
        <p:spPr>
          <a:xfrm>
            <a:off x="4679576" y="1972235"/>
            <a:ext cx="7324165" cy="4885765"/>
          </a:xfrm>
          <a:prstGeom prst="rect">
            <a:avLst/>
          </a:prstGeom>
          <a:noFill/>
          <a:ln w="38100"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3" name="Obdélník 2">
            <a:extLst>
              <a:ext uri="{FF2B5EF4-FFF2-40B4-BE49-F238E27FC236}">
                <a16:creationId xmlns:a16="http://schemas.microsoft.com/office/drawing/2014/main" id="{A3852425-E61C-43C4-96D6-191A9A6A67DA}"/>
              </a:ext>
            </a:extLst>
          </p:cNvPr>
          <p:cNvSpPr/>
          <p:nvPr/>
        </p:nvSpPr>
        <p:spPr>
          <a:xfrm>
            <a:off x="0" y="1803633"/>
            <a:ext cx="3299011" cy="49859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94100" indent="-306000" defTabSz="457200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Char char=""/>
            </a:pPr>
            <a:r>
              <a:rPr lang="cs-CZ" sz="2400" dirty="0">
                <a:solidFill>
                  <a:schemeClr val="tx2"/>
                </a:solidFill>
              </a:rPr>
              <a:t>představuje zařazení jednotlivých ekonomických aktivit do stejnorodých skupin – odvětví</a:t>
            </a:r>
          </a:p>
          <a:p>
            <a:pPr marL="800100" lvl="1" indent="-306000" defTabSz="457200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Char char=""/>
            </a:pPr>
            <a:r>
              <a:rPr lang="cs-CZ" sz="2000" dirty="0">
                <a:solidFill>
                  <a:schemeClr val="tx2"/>
                </a:solidFill>
              </a:rPr>
              <a:t>základním kritériem přiřazení ekonomické činnosti do daného odvětví je věcné a technickoekonomické hledisko</a:t>
            </a:r>
          </a:p>
          <a:p>
            <a:pPr marL="800100" lvl="1" indent="-306000" defTabSz="457200">
              <a:spcBef>
                <a:spcPct val="20000"/>
              </a:spcBef>
              <a:spcAft>
                <a:spcPts val="600"/>
              </a:spcAft>
              <a:buClr>
                <a:schemeClr val="accent2"/>
              </a:buClr>
              <a:buSzPct val="92000"/>
              <a:buFont typeface="Wingdings 2" panose="05020102010507070707" pitchFamily="18" charset="2"/>
              <a:buChar char=""/>
            </a:pPr>
            <a:r>
              <a:rPr lang="cs-CZ" sz="2000" dirty="0"/>
              <a:t>rozlišujeme tak 21 základních skupin odvětví (NACE)</a:t>
            </a:r>
          </a:p>
        </p:txBody>
      </p:sp>
    </p:spTree>
    <p:extLst>
      <p:ext uri="{BB962C8B-B14F-4D97-AF65-F5344CB8AC3E}">
        <p14:creationId xmlns:p14="http://schemas.microsoft.com/office/powerpoint/2010/main" val="6803184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sz="3600" b="1" dirty="0"/>
              <a:t>ekonomicko-geografická analýza ekonomických činností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76518" y="1828800"/>
            <a:ext cx="11256136" cy="4919729"/>
          </a:xfrm>
        </p:spPr>
        <p:txBody>
          <a:bodyPr>
            <a:normAutofit/>
          </a:bodyPr>
          <a:lstStyle/>
          <a:p>
            <a:r>
              <a:rPr lang="cs-CZ" sz="3200" dirty="0"/>
              <a:t>Ke stanovení koncentrace, specializace a diverzifikace ekonomických činností na území regionu se využívá ekonomicko-geografické analýzy. </a:t>
            </a:r>
          </a:p>
          <a:p>
            <a:r>
              <a:rPr lang="cs-CZ" sz="3200" dirty="0"/>
              <a:t>Hodnocení ekonomických odvětví napříč regiony lze provádět prostřednictvím:</a:t>
            </a:r>
          </a:p>
          <a:p>
            <a:pPr lvl="1"/>
            <a:r>
              <a:rPr lang="cs-CZ" sz="2800" dirty="0"/>
              <a:t>hodnocení velikosti odvětví</a:t>
            </a:r>
          </a:p>
          <a:p>
            <a:pPr lvl="1"/>
            <a:r>
              <a:rPr lang="cs-CZ" sz="2800" dirty="0"/>
              <a:t>hodnocení struktury odvětví</a:t>
            </a:r>
          </a:p>
          <a:p>
            <a:pPr lvl="1"/>
            <a:r>
              <a:rPr lang="cs-CZ" sz="2800" dirty="0"/>
              <a:t>lokalizační analýzou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rgbClr val="8CB64A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8CB64A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834678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a) ukazatele velikosti odvětví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76518" y="1828800"/>
            <a:ext cx="11256136" cy="4919729"/>
          </a:xfrm>
        </p:spPr>
        <p:txBody>
          <a:bodyPr>
            <a:normAutofit/>
          </a:bodyPr>
          <a:lstStyle/>
          <a:p>
            <a:r>
              <a:rPr lang="cs-CZ" sz="2600" dirty="0"/>
              <a:t>= nejjednodušší způsob, jak zvolené odvětví popsat</a:t>
            </a:r>
          </a:p>
          <a:p>
            <a:r>
              <a:rPr lang="cs-CZ" sz="2600" dirty="0"/>
              <a:t>zvolené odvětví nebo skupiny odvětví se nejčastěji hodnotí podle:</a:t>
            </a:r>
          </a:p>
          <a:p>
            <a:pPr lvl="1"/>
            <a:r>
              <a:rPr lang="cs-CZ" sz="2400" dirty="0"/>
              <a:t>počtu zaměstnanců</a:t>
            </a:r>
          </a:p>
          <a:p>
            <a:pPr lvl="1"/>
            <a:r>
              <a:rPr lang="cs-CZ" sz="2400" dirty="0"/>
              <a:t>počtu firem v odvětví</a:t>
            </a:r>
          </a:p>
          <a:p>
            <a:pPr lvl="1"/>
            <a:r>
              <a:rPr lang="cs-CZ" sz="2400" dirty="0"/>
              <a:t>objemu či obratu produkce</a:t>
            </a:r>
          </a:p>
          <a:p>
            <a:pPr lvl="1"/>
            <a:r>
              <a:rPr lang="cs-CZ" sz="2400" dirty="0"/>
              <a:t>kapacity strojního zařízení či hodnoty základních výrobních prostředků</a:t>
            </a:r>
          </a:p>
          <a:p>
            <a:pPr lvl="1"/>
            <a:r>
              <a:rPr lang="cs-CZ" sz="2400" dirty="0"/>
              <a:t>hodnoty výroby či poskytovaných služeb např. prostřednictvím přidané hodnoty</a:t>
            </a:r>
          </a:p>
          <a:p>
            <a:pPr lvl="1"/>
            <a:r>
              <a:rPr lang="cs-CZ" sz="2400" dirty="0"/>
              <a:t>hodnoty tvorby hrubého fixního kapitálu aj.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rgbClr val="8CB64A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8CB64A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3973579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sz="3600" b="1" dirty="0"/>
              <a:t>b) ukazatele struktury odvětví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76518" y="1828800"/>
            <a:ext cx="11256136" cy="4919729"/>
          </a:xfrm>
        </p:spPr>
        <p:txBody>
          <a:bodyPr>
            <a:normAutofit/>
          </a:bodyPr>
          <a:lstStyle/>
          <a:p>
            <a:r>
              <a:rPr lang="cs-CZ" sz="2600" dirty="0"/>
              <a:t>charakterizují význam a postavení jednotlivých odvětví (% zastoupení) ve zvolené teritoriální jednotce</a:t>
            </a:r>
          </a:p>
          <a:p>
            <a:r>
              <a:rPr lang="cs-CZ" sz="2600" dirty="0"/>
              <a:t>stanovené odvětví, skupina odvětví nebo celá odvětvová struktura ekonomiky v daném regionu je zde analyzována na pozadí řady dílčích ukazatelů jakými mohou například být podíly daného odvětví na celkové odvětvové struktuře dle:</a:t>
            </a:r>
          </a:p>
          <a:p>
            <a:pPr lvl="1"/>
            <a:r>
              <a:rPr lang="cs-CZ" sz="2400" dirty="0"/>
              <a:t>zaměstnanosti</a:t>
            </a:r>
          </a:p>
          <a:p>
            <a:pPr lvl="1"/>
            <a:r>
              <a:rPr lang="cs-CZ" sz="2400" dirty="0"/>
              <a:t>exportu produkce</a:t>
            </a:r>
          </a:p>
          <a:p>
            <a:pPr lvl="1"/>
            <a:r>
              <a:rPr lang="cs-CZ" sz="2400" dirty="0"/>
              <a:t>tvorby hrubého fixního kapitálu</a:t>
            </a:r>
          </a:p>
          <a:p>
            <a:pPr lvl="1"/>
            <a:r>
              <a:rPr lang="cs-CZ" sz="2400" dirty="0"/>
              <a:t>objemu výstupu</a:t>
            </a:r>
          </a:p>
          <a:p>
            <a:pPr lvl="1"/>
            <a:r>
              <a:rPr lang="cs-CZ" sz="2400" dirty="0"/>
              <a:t>vytvořené (hrubé) přidané hodnoty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rgbClr val="8CB64A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8CB64A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  <p:sp>
        <p:nvSpPr>
          <p:cNvPr id="5" name="Obdélník 4">
            <a:extLst>
              <a:ext uri="{FF2B5EF4-FFF2-40B4-BE49-F238E27FC236}">
                <a16:creationId xmlns:a16="http://schemas.microsoft.com/office/drawing/2014/main" id="{096B1385-F194-4355-9E84-B400310567D8}"/>
              </a:ext>
            </a:extLst>
          </p:cNvPr>
          <p:cNvSpPr/>
          <p:nvPr/>
        </p:nvSpPr>
        <p:spPr>
          <a:xfrm>
            <a:off x="7162798" y="4440205"/>
            <a:ext cx="4769225" cy="230832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sz="2400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Jedná se tedy o ukazatele v relativních hodnotách. Ukazatelé struktury odvětví díky této relativitě umožňují daleko lepší srovnatelnost regionálně vymezených relevantních ukazatelů vůči sobě navzájem.</a:t>
            </a:r>
            <a:endParaRPr lang="cs-CZ" sz="24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40836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sz="3600" b="1" dirty="0"/>
              <a:t>c) geografická koncentrace a specializace odvětví (lokalizační analýza)</a:t>
            </a:r>
            <a:endParaRPr lang="cs-CZ" sz="36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76518" y="1828800"/>
            <a:ext cx="11256136" cy="4919729"/>
          </a:xfrm>
        </p:spPr>
        <p:txBody>
          <a:bodyPr>
            <a:normAutofit/>
          </a:bodyPr>
          <a:lstStyle/>
          <a:p>
            <a:r>
              <a:rPr lang="cs-CZ" sz="2800" dirty="0"/>
              <a:t>Lokalizační analýza v kontextu analýzy odvětví nám poskytuje informace o prostorovém uspořádání hospodářských aktivit. </a:t>
            </a:r>
          </a:p>
          <a:p>
            <a:r>
              <a:rPr lang="cs-CZ" sz="2800" dirty="0"/>
              <a:t>Mezi základní metody hodnocení postavení odvětví v regionu patří: </a:t>
            </a:r>
          </a:p>
          <a:p>
            <a:pPr lvl="1"/>
            <a:r>
              <a:rPr lang="cs-CZ" sz="2800" dirty="0" err="1"/>
              <a:t>Herfindalův</a:t>
            </a:r>
            <a:r>
              <a:rPr lang="cs-CZ" sz="2800" dirty="0"/>
              <a:t> index koncentrace a specializace</a:t>
            </a:r>
          </a:p>
          <a:p>
            <a:pPr lvl="1"/>
            <a:r>
              <a:rPr lang="cs-CZ" sz="2800" dirty="0"/>
              <a:t>koeficient specializace</a:t>
            </a:r>
          </a:p>
          <a:p>
            <a:pPr lvl="1"/>
            <a:r>
              <a:rPr lang="cs-CZ" sz="2800" dirty="0"/>
              <a:t>index lokalizace</a:t>
            </a:r>
          </a:p>
          <a:p>
            <a:pPr lvl="1"/>
            <a:r>
              <a:rPr lang="cs-CZ" sz="2800" dirty="0"/>
              <a:t>Lorenzova křivka</a:t>
            </a:r>
          </a:p>
          <a:p>
            <a:pPr lvl="1"/>
            <a:r>
              <a:rPr lang="cs-CZ" sz="2800" dirty="0"/>
              <a:t>Giniho index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rgbClr val="8CB64A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7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8CB64A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  <p:sp>
        <p:nvSpPr>
          <p:cNvPr id="5" name="Obdélník 4">
            <a:extLst>
              <a:ext uri="{FF2B5EF4-FFF2-40B4-BE49-F238E27FC236}">
                <a16:creationId xmlns:a16="http://schemas.microsoft.com/office/drawing/2014/main" id="{C295C3EA-FA36-4D19-AD01-AA0103414BFC}"/>
              </a:ext>
            </a:extLst>
          </p:cNvPr>
          <p:cNvSpPr/>
          <p:nvPr/>
        </p:nvSpPr>
        <p:spPr>
          <a:xfrm>
            <a:off x="5656728" y="4440205"/>
            <a:ext cx="6275293" cy="2308324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r>
              <a:rPr lang="cs-CZ" b="1" dirty="0">
                <a:latin typeface="Times New Roman" panose="02020603050405020304" pitchFamily="18" charset="0"/>
                <a:ea typeface="Calibri" panose="020F0502020204030204" pitchFamily="34" charset="0"/>
              </a:rPr>
              <a:t>VÍCE VIZ: </a:t>
            </a:r>
          </a:p>
          <a:p>
            <a:r>
              <a:rPr lang="cs-CZ" dirty="0">
                <a:latin typeface="Times New Roman" panose="02020603050405020304" pitchFamily="18" charset="0"/>
                <a:ea typeface="Calibri" panose="020F0502020204030204" pitchFamily="34" charset="0"/>
              </a:rPr>
              <a:t>TUREČKOVÁ, K. and S. MARTINÁT, 2016. </a:t>
            </a:r>
            <a:r>
              <a:rPr lang="cs-CZ" b="1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Selected</a:t>
            </a:r>
            <a:r>
              <a:rPr lang="cs-CZ" b="1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b="1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methods</a:t>
            </a:r>
            <a:r>
              <a:rPr lang="cs-CZ" b="1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b="1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of</a:t>
            </a:r>
            <a:r>
              <a:rPr lang="cs-CZ" b="1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b="1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economical-geographic</a:t>
            </a:r>
            <a:r>
              <a:rPr lang="cs-CZ" b="1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b="1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analysis</a:t>
            </a:r>
            <a:r>
              <a:rPr lang="cs-CZ" b="1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b="1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of</a:t>
            </a:r>
            <a:r>
              <a:rPr lang="cs-CZ" b="1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b="1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national</a:t>
            </a:r>
            <a:r>
              <a:rPr lang="cs-CZ" b="1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b="1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economical</a:t>
            </a:r>
            <a:r>
              <a:rPr lang="cs-CZ" b="1" i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b="1" i="1" dirty="0" err="1">
                <a:latin typeface="Times New Roman" panose="02020603050405020304" pitchFamily="18" charset="0"/>
                <a:ea typeface="Calibri" panose="020F0502020204030204" pitchFamily="34" charset="0"/>
              </a:rPr>
              <a:t>sectors</a:t>
            </a:r>
            <a:r>
              <a:rPr lang="cs-CZ" b="1" i="1" dirty="0">
                <a:latin typeface="Times New Roman" panose="02020603050405020304" pitchFamily="18" charset="0"/>
                <a:ea typeface="Calibri" panose="020F0502020204030204" pitchFamily="34" charset="0"/>
              </a:rPr>
              <a:t>.</a:t>
            </a:r>
            <a:r>
              <a:rPr lang="cs-CZ" b="1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dirty="0" err="1">
                <a:latin typeface="Times New Roman" panose="02020603050405020304" pitchFamily="18" charset="0"/>
                <a:ea typeface="Calibri" panose="020F0502020204030204" pitchFamily="34" charset="0"/>
              </a:rPr>
              <a:t>Working</a:t>
            </a:r>
            <a:r>
              <a:rPr lang="cs-CZ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dirty="0" err="1">
                <a:latin typeface="Times New Roman" panose="02020603050405020304" pitchFamily="18" charset="0"/>
                <a:ea typeface="Calibri" panose="020F0502020204030204" pitchFamily="34" charset="0"/>
              </a:rPr>
              <a:t>Paper</a:t>
            </a:r>
            <a:r>
              <a:rPr lang="cs-CZ" dirty="0">
                <a:latin typeface="Times New Roman" panose="02020603050405020304" pitchFamily="18" charset="0"/>
                <a:ea typeface="Calibri" panose="020F0502020204030204" pitchFamily="34" charset="0"/>
              </a:rPr>
              <a:t> in </a:t>
            </a:r>
            <a:r>
              <a:rPr lang="cs-CZ" dirty="0" err="1">
                <a:latin typeface="Times New Roman" panose="02020603050405020304" pitchFamily="18" charset="0"/>
                <a:ea typeface="Calibri" panose="020F0502020204030204" pitchFamily="34" charset="0"/>
              </a:rPr>
              <a:t>Interdisciplinary</a:t>
            </a:r>
            <a:r>
              <a:rPr lang="cs-CZ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dirty="0" err="1">
                <a:latin typeface="Times New Roman" panose="02020603050405020304" pitchFamily="18" charset="0"/>
                <a:ea typeface="Calibri" panose="020F0502020204030204" pitchFamily="34" charset="0"/>
              </a:rPr>
              <a:t>Economics</a:t>
            </a:r>
            <a:r>
              <a:rPr lang="cs-CZ" dirty="0">
                <a:latin typeface="Times New Roman" panose="02020603050405020304" pitchFamily="18" charset="0"/>
                <a:ea typeface="Calibri" panose="020F0502020204030204" pitchFamily="34" charset="0"/>
              </a:rPr>
              <a:t> and Business </a:t>
            </a:r>
            <a:r>
              <a:rPr lang="cs-CZ" dirty="0" err="1">
                <a:latin typeface="Times New Roman" panose="02020603050405020304" pitchFamily="18" charset="0"/>
                <a:ea typeface="Calibri" panose="020F0502020204030204" pitchFamily="34" charset="0"/>
              </a:rPr>
              <a:t>Research</a:t>
            </a:r>
            <a:r>
              <a:rPr lang="cs-CZ" dirty="0">
                <a:latin typeface="Times New Roman" panose="02020603050405020304" pitchFamily="18" charset="0"/>
                <a:ea typeface="Calibri" panose="020F0502020204030204" pitchFamily="34" charset="0"/>
              </a:rPr>
              <a:t> no. 26. Silesian University in Opava, </a:t>
            </a:r>
            <a:r>
              <a:rPr lang="cs-CZ" dirty="0" err="1">
                <a:latin typeface="Times New Roman" panose="02020603050405020304" pitchFamily="18" charset="0"/>
                <a:ea typeface="Calibri" panose="020F0502020204030204" pitchFamily="34" charset="0"/>
              </a:rPr>
              <a:t>School</a:t>
            </a:r>
            <a:r>
              <a:rPr lang="cs-CZ" dirty="0">
                <a:latin typeface="Times New Roman" panose="02020603050405020304" pitchFamily="18" charset="0"/>
                <a:ea typeface="Calibri" panose="020F0502020204030204" pitchFamily="34" charset="0"/>
              </a:rPr>
              <a:t> </a:t>
            </a:r>
            <a:r>
              <a:rPr lang="cs-CZ" dirty="0" err="1">
                <a:latin typeface="Times New Roman" panose="02020603050405020304" pitchFamily="18" charset="0"/>
                <a:ea typeface="Calibri" panose="020F0502020204030204" pitchFamily="34" charset="0"/>
              </a:rPr>
              <a:t>of</a:t>
            </a:r>
            <a:r>
              <a:rPr lang="cs-CZ" dirty="0">
                <a:latin typeface="Times New Roman" panose="02020603050405020304" pitchFamily="18" charset="0"/>
                <a:ea typeface="Calibri" panose="020F0502020204030204" pitchFamily="34" charset="0"/>
              </a:rPr>
              <a:t> Business </a:t>
            </a:r>
            <a:r>
              <a:rPr lang="cs-CZ" dirty="0" err="1">
                <a:latin typeface="Times New Roman" panose="02020603050405020304" pitchFamily="18" charset="0"/>
                <a:ea typeface="Calibri" panose="020F0502020204030204" pitchFamily="34" charset="0"/>
              </a:rPr>
              <a:t>Administration</a:t>
            </a:r>
            <a:r>
              <a:rPr lang="cs-CZ" dirty="0">
                <a:latin typeface="Times New Roman" panose="02020603050405020304" pitchFamily="18" charset="0"/>
                <a:ea typeface="Calibri" panose="020F0502020204030204" pitchFamily="34" charset="0"/>
              </a:rPr>
              <a:t> in Karviná. Dostupné z: https://www.iivopf.cz/wp-content/uploads/2020/08/WPIEBRS_26_Tureckova_Martinat.pdf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940941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60218" y="702156"/>
            <a:ext cx="11471564" cy="1013800"/>
          </a:xfrm>
        </p:spPr>
        <p:txBody>
          <a:bodyPr>
            <a:noAutofit/>
          </a:bodyPr>
          <a:lstStyle/>
          <a:p>
            <a:pPr algn="ctr"/>
            <a:r>
              <a:rPr lang="cs-CZ" sz="3000" b="1" dirty="0"/>
              <a:t>náhrady zaměstnancům a produktivita práce</a:t>
            </a:r>
            <a:endParaRPr lang="cs-CZ" sz="3000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rgbClr val="8CB64A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8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8CB64A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  <p:pic>
        <p:nvPicPr>
          <p:cNvPr id="7" name="Zástupný obsah 6">
            <a:extLst>
              <a:ext uri="{FF2B5EF4-FFF2-40B4-BE49-F238E27FC236}">
                <a16:creationId xmlns:a16="http://schemas.microsoft.com/office/drawing/2014/main" id="{7488C032-E060-474E-B08A-63F7C7B87DE8}"/>
              </a:ext>
            </a:extLst>
          </p:cNvPr>
          <p:cNvPicPr>
            <a:picLocks noGrp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2309" y="1996498"/>
            <a:ext cx="5973691" cy="4319516"/>
          </a:xfrm>
          <a:prstGeom prst="rect">
            <a:avLst/>
          </a:prstGeom>
          <a:noFill/>
          <a:ln>
            <a:noFill/>
          </a:ln>
        </p:spPr>
      </p:pic>
      <p:pic>
        <p:nvPicPr>
          <p:cNvPr id="5" name="Zástupný obsah 6">
            <a:extLst>
              <a:ext uri="{FF2B5EF4-FFF2-40B4-BE49-F238E27FC236}">
                <a16:creationId xmlns:a16="http://schemas.microsoft.com/office/drawing/2014/main" id="{69578259-C88F-4DAE-B2F8-A19F96E57AE2}"/>
              </a:ext>
            </a:extLst>
          </p:cNvPr>
          <p:cNvPicPr>
            <a:picLocks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06836" y="1996498"/>
            <a:ext cx="5733546" cy="4319516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1134593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3600" dirty="0"/>
              <a:t>Děkuji za pozornost.</a:t>
            </a:r>
            <a:endParaRPr lang="en-US" sz="3600" b="1" dirty="0">
              <a:solidFill>
                <a:schemeClr val="accent5">
                  <a:lumMod val="75000"/>
                </a:schemeClr>
              </a:solidFill>
            </a:endParaRPr>
          </a:p>
          <a:p>
            <a:endParaRPr lang="en-US" dirty="0"/>
          </a:p>
        </p:txBody>
      </p:sp>
      <p:sp>
        <p:nvSpPr>
          <p:cNvPr id="2" name="Zástupný symbol pro číslo snímku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900" b="0" i="0" u="none" strike="noStrike" kern="1200" cap="none" spc="0" normalizeH="0" baseline="0" noProof="0" smtClean="0">
                <a:ln>
                  <a:noFill/>
                </a:ln>
                <a:solidFill>
                  <a:srgbClr val="8CB64A"/>
                </a:solidFill>
                <a:effectLst/>
                <a:uLnTx/>
                <a:uFillTx/>
                <a:latin typeface="Gill Sans MT" panose="020B0502020104020203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9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srgbClr val="8CB64A"/>
              </a:solidFill>
              <a:effectLst/>
              <a:uLnTx/>
              <a:uFillTx/>
              <a:latin typeface="Gill Sans MT" panose="020B0502020104020203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48654380"/>
      </p:ext>
    </p:extLst>
  </p:cSld>
  <p:clrMapOvr>
    <a:masterClrMapping/>
  </p:clrMapOvr>
</p:sld>
</file>

<file path=ppt/theme/theme1.xml><?xml version="1.0" encoding="utf-8"?>
<a:theme xmlns:a="http://schemas.openxmlformats.org/drawingml/2006/main" name="Dividenda">
  <a:themeElements>
    <a:clrScheme name="Dividend">
      <a:dk1>
        <a:sysClr val="windowText" lastClr="000000"/>
      </a:dk1>
      <a:lt1>
        <a:sysClr val="window" lastClr="FFFFFF"/>
      </a:lt1>
      <a:dk2>
        <a:srgbClr val="3D3D3D"/>
      </a:dk2>
      <a:lt2>
        <a:srgbClr val="EBEBEB"/>
      </a:lt2>
      <a:accent1>
        <a:srgbClr val="366658"/>
      </a:accent1>
      <a:accent2>
        <a:srgbClr val="8CB64A"/>
      </a:accent2>
      <a:accent3>
        <a:srgbClr val="88D5A9"/>
      </a:accent3>
      <a:accent4>
        <a:srgbClr val="969FA7"/>
      </a:accent4>
      <a:accent5>
        <a:srgbClr val="E8A844"/>
      </a:accent5>
      <a:accent6>
        <a:srgbClr val="A1561F"/>
      </a:accent6>
      <a:hlink>
        <a:srgbClr val="828282"/>
      </a:hlink>
      <a:folHlink>
        <a:srgbClr val="A5A5A5"/>
      </a:folHlink>
    </a:clrScheme>
    <a:fontScheme name="Dividend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Dividend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4BEC0EAF-CF86-4D49-B83B-56CC62D3CFF1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156</TotalTime>
  <Words>475</Words>
  <Application>Microsoft Office PowerPoint</Application>
  <PresentationFormat>Širokoúhlá obrazovka</PresentationFormat>
  <Paragraphs>60</Paragraphs>
  <Slides>9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9</vt:i4>
      </vt:variant>
    </vt:vector>
  </HeadingPairs>
  <TitlesOfParts>
    <vt:vector size="14" baseType="lpstr">
      <vt:lpstr>Calibri</vt:lpstr>
      <vt:lpstr>Gill Sans MT</vt:lpstr>
      <vt:lpstr>Times New Roman</vt:lpstr>
      <vt:lpstr>Wingdings 2</vt:lpstr>
      <vt:lpstr>Dividenda</vt:lpstr>
      <vt:lpstr>Regionální ekonomika a politika</vt:lpstr>
      <vt:lpstr>ekonomická odvětví</vt:lpstr>
      <vt:lpstr>Ekonomická odvětví</vt:lpstr>
      <vt:lpstr>ekonomicko-geografická analýza ekonomických činností</vt:lpstr>
      <vt:lpstr>a) ukazatele velikosti odvětví</vt:lpstr>
      <vt:lpstr>b) ukazatele struktury odvětví</vt:lpstr>
      <vt:lpstr>c) geografická koncentrace a specializace odvětví (lokalizační analýza)</vt:lpstr>
      <vt:lpstr>náhrady zaměstnancům a produktivita práce</vt:lpstr>
      <vt:lpstr>Prezentace aplikace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Regionální ekonomika a politika</dc:title>
  <dc:creator>kristyna.raczova7@gmail.com</dc:creator>
  <cp:lastModifiedBy>Kamila Turečková</cp:lastModifiedBy>
  <cp:revision>24</cp:revision>
  <cp:lastPrinted>2023-03-27T09:41:40Z</cp:lastPrinted>
  <dcterms:created xsi:type="dcterms:W3CDTF">2019-09-25T14:07:12Z</dcterms:created>
  <dcterms:modified xsi:type="dcterms:W3CDTF">2023-03-27T09:43:20Z</dcterms:modified>
</cp:coreProperties>
</file>

<file path=docProps/thumbnail.jpeg>
</file>